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2" r:id="rId3"/>
    <p:sldId id="259"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26" autoAdjust="0"/>
  </p:normalViewPr>
  <p:slideViewPr>
    <p:cSldViewPr snapToGrid="0" showGuides="1">
      <p:cViewPr>
        <p:scale>
          <a:sx n="150" d="100"/>
          <a:sy n="150" d="100"/>
        </p:scale>
        <p:origin x="156" y="-5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95174552"/>
              </p:ext>
            </p:extLst>
          </p:nvPr>
        </p:nvGraphicFramePr>
        <p:xfrm>
          <a:off x="99276" y="292387"/>
          <a:ext cx="6659448" cy="9002477"/>
        </p:xfrm>
        <a:graphic>
          <a:graphicData uri="http://schemas.openxmlformats.org/drawingml/2006/table">
            <a:tbl>
              <a:tblPr firstRow="1" bandRow="1">
                <a:tableStyleId>{5940675A-B579-460E-94D1-54222C63F5DA}</a:tableStyleId>
              </a:tblPr>
              <a:tblGrid>
                <a:gridCol w="377684">
                  <a:extLst>
                    <a:ext uri="{9D8B030D-6E8A-4147-A177-3AD203B41FA5}">
                      <a16:colId xmlns:a16="http://schemas.microsoft.com/office/drawing/2014/main" val="3763369366"/>
                    </a:ext>
                  </a:extLst>
                </a:gridCol>
                <a:gridCol w="814262">
                  <a:extLst>
                    <a:ext uri="{9D8B030D-6E8A-4147-A177-3AD203B41FA5}">
                      <a16:colId xmlns:a16="http://schemas.microsoft.com/office/drawing/2014/main" val="1166674879"/>
                    </a:ext>
                  </a:extLst>
                </a:gridCol>
                <a:gridCol w="445559">
                  <a:extLst>
                    <a:ext uri="{9D8B030D-6E8A-4147-A177-3AD203B41FA5}">
                      <a16:colId xmlns:a16="http://schemas.microsoft.com/office/drawing/2014/main" val="1984494452"/>
                    </a:ext>
                  </a:extLst>
                </a:gridCol>
                <a:gridCol w="2928021">
                  <a:extLst>
                    <a:ext uri="{9D8B030D-6E8A-4147-A177-3AD203B41FA5}">
                      <a16:colId xmlns:a16="http://schemas.microsoft.com/office/drawing/2014/main" val="2719848704"/>
                    </a:ext>
                  </a:extLst>
                </a:gridCol>
                <a:gridCol w="1046961">
                  <a:extLst>
                    <a:ext uri="{9D8B030D-6E8A-4147-A177-3AD203B41FA5}">
                      <a16:colId xmlns:a16="http://schemas.microsoft.com/office/drawing/2014/main" val="1486557545"/>
                    </a:ext>
                  </a:extLst>
                </a:gridCol>
                <a:gridCol w="1046961">
                  <a:extLst>
                    <a:ext uri="{9D8B030D-6E8A-4147-A177-3AD203B41FA5}">
                      <a16:colId xmlns:a16="http://schemas.microsoft.com/office/drawing/2014/main" val="2146422181"/>
                    </a:ext>
                  </a:extLst>
                </a:gridCol>
              </a:tblGrid>
              <a:tr h="630987">
                <a:tc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hMerge="1">
                  <a:txBody>
                    <a:bodyPr/>
                    <a:lstStyle/>
                    <a:p>
                      <a:endParaRPr kumimoji="1" lang="ja-JP" altLang="en-US" dirty="0"/>
                    </a:p>
                  </a:txBody>
                  <a:tcPr/>
                </a:tc>
                <a:tc gridSpan="4">
                  <a:txBody>
                    <a:bodyPr/>
                    <a:lstStyle/>
                    <a:p>
                      <a:r>
                        <a:rPr kumimoji="1" lang="ja-JP" altLang="en-US" sz="1100" dirty="0" smtClean="0"/>
                        <a:t>　この計画は、防火管理業務に必要な事項を定め、火災、地震その他の災害の予防と居住者の安全及び被害の軽減を図ることを目的とし、</a:t>
                      </a:r>
                      <a:r>
                        <a:rPr kumimoji="1" lang="ja-JP" altLang="en-US" sz="1100" u="heavy" baseline="0" dirty="0" smtClean="0"/>
                        <a:t>ここに居住する者全員が守らなければならない。</a:t>
                      </a:r>
                      <a:endParaRPr kumimoji="1" lang="ja-JP" altLang="en-US" sz="1100" u="heavy" baseline="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331352">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446417">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1767665"/>
                  </a:ext>
                </a:extLst>
              </a:tr>
              <a:tr h="505854">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pPr algn="l"/>
                      <a:r>
                        <a:rPr kumimoji="1" lang="ja-JP" altLang="en-US" sz="1100" dirty="0" smtClean="0">
                          <a:latin typeface="+mn-ea"/>
                          <a:ea typeface="+mn-ea"/>
                        </a:rPr>
                        <a:t>　居住者　計</a:t>
                      </a:r>
                      <a:r>
                        <a:rPr kumimoji="1" lang="ja-JP" altLang="en-US" sz="1100" u="sng" dirty="0" smtClean="0">
                          <a:latin typeface="+mn-ea"/>
                          <a:ea typeface="+mn-ea"/>
                        </a:rPr>
                        <a:t>　　　</a:t>
                      </a:r>
                      <a:r>
                        <a:rPr kumimoji="1" lang="ja-JP" altLang="en-US" sz="1100" dirty="0" smtClean="0">
                          <a:latin typeface="+mn-ea"/>
                          <a:ea typeface="+mn-ea"/>
                        </a:rPr>
                        <a:t>人</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85586121"/>
                  </a:ext>
                </a:extLst>
              </a:tr>
              <a:tr h="1412503">
                <a:tc>
                  <a:txBody>
                    <a:bodyPr/>
                    <a:lstStyle/>
                    <a:p>
                      <a:pPr algn="ctr"/>
                      <a:r>
                        <a:rPr kumimoji="1" lang="ja-JP" altLang="en-US" sz="1100" dirty="0" smtClean="0">
                          <a:latin typeface="+mn-ea"/>
                          <a:ea typeface="+mn-ea"/>
                        </a:rPr>
                        <a:t>防火管理者の業務</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１　消防署への報告及び連絡</a:t>
                      </a:r>
                      <a:endParaRPr kumimoji="1" lang="en-US" altLang="ja-JP" sz="1100" dirty="0" smtClean="0">
                        <a:latin typeface="+mn-ea"/>
                        <a:ea typeface="+mn-ea"/>
                      </a:endParaRPr>
                    </a:p>
                    <a:p>
                      <a:r>
                        <a:rPr kumimoji="1" lang="ja-JP" altLang="en-US" sz="1100" dirty="0" smtClean="0">
                          <a:latin typeface="+mn-ea"/>
                          <a:ea typeface="+mn-ea"/>
                        </a:rPr>
                        <a:t>２　消防計画の周知</a:t>
                      </a:r>
                    </a:p>
                    <a:p>
                      <a:r>
                        <a:rPr kumimoji="1" lang="ja-JP" altLang="en-US" sz="1100" dirty="0" smtClean="0">
                          <a:latin typeface="+mn-ea"/>
                          <a:ea typeface="+mn-ea"/>
                        </a:rPr>
                        <a:t>３　建物、階段等の自主点検及び維持管理</a:t>
                      </a:r>
                      <a:endParaRPr kumimoji="1" lang="en-US" altLang="ja-JP" sz="1100" dirty="0" smtClean="0">
                        <a:latin typeface="+mn-ea"/>
                        <a:ea typeface="+mn-ea"/>
                      </a:endParaRPr>
                    </a:p>
                    <a:p>
                      <a:r>
                        <a:rPr kumimoji="1" lang="ja-JP" altLang="en-US" sz="1100" dirty="0" smtClean="0">
                          <a:latin typeface="+mn-ea"/>
                          <a:ea typeface="+mn-ea"/>
                        </a:rPr>
                        <a:t>４　消防用設備</a:t>
                      </a:r>
                      <a:r>
                        <a:rPr kumimoji="1" lang="ja-JP" altLang="en-US" sz="1100" dirty="0" smtClean="0">
                          <a:latin typeface="+mn-ea"/>
                          <a:ea typeface="+mn-ea"/>
                        </a:rPr>
                        <a:t>等の点検</a:t>
                      </a:r>
                      <a:r>
                        <a:rPr kumimoji="1" lang="ja-JP" altLang="en-US" sz="1100" dirty="0" smtClean="0">
                          <a:latin typeface="+mn-ea"/>
                          <a:ea typeface="+mn-ea"/>
                        </a:rPr>
                        <a:t>及び維持管理</a:t>
                      </a:r>
                    </a:p>
                    <a:p>
                      <a:r>
                        <a:rPr kumimoji="1" lang="ja-JP" altLang="en-US" sz="1100" dirty="0" smtClean="0">
                          <a:latin typeface="+mn-ea"/>
                          <a:ea typeface="+mn-ea"/>
                        </a:rPr>
                        <a:t>５　消防訓練参加の呼びかけ</a:t>
                      </a:r>
                    </a:p>
                    <a:p>
                      <a:r>
                        <a:rPr kumimoji="1" lang="ja-JP" altLang="en-US" sz="1100" dirty="0" smtClean="0">
                          <a:latin typeface="+mn-ea"/>
                          <a:ea typeface="+mn-ea"/>
                        </a:rPr>
                        <a:t>６　防災ポスターの掲示や広報紙等の回覧と整理</a:t>
                      </a:r>
                      <a:endParaRPr kumimoji="1" lang="en-US" altLang="ja-JP" sz="1100" dirty="0" smtClean="0">
                        <a:latin typeface="+mn-ea"/>
                        <a:ea typeface="+mn-ea"/>
                      </a:endParaRPr>
                    </a:p>
                    <a:p>
                      <a:r>
                        <a:rPr kumimoji="1" lang="ja-JP" altLang="en-US" sz="1100" dirty="0" smtClean="0">
                          <a:latin typeface="+mn-ea"/>
                          <a:ea typeface="+mn-ea"/>
                        </a:rPr>
                        <a:t>７　</a:t>
                      </a:r>
                      <a:r>
                        <a:rPr kumimoji="1" lang="ja-JP" altLang="en-US" sz="1100" dirty="0" smtClean="0">
                          <a:latin typeface="+mn-ea"/>
                          <a:ea typeface="+mn-ea"/>
                        </a:rPr>
                        <a:t>その他</a:t>
                      </a:r>
                      <a:endParaRPr kumimoji="1" lang="ja-JP" altLang="en-US" sz="1100" dirty="0" smtClean="0">
                        <a:latin typeface="+mn-ea"/>
                        <a:ea typeface="+mn-ea"/>
                      </a:endParaRP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3688696"/>
                  </a:ext>
                </a:extLst>
              </a:tr>
              <a:tr h="2133600">
                <a:tc>
                  <a:txBody>
                    <a:bodyPr/>
                    <a:lstStyle/>
                    <a:p>
                      <a:pPr algn="ctr"/>
                      <a:r>
                        <a:rPr kumimoji="1" lang="ja-JP" altLang="en-US" sz="1100" dirty="0" smtClean="0">
                          <a:latin typeface="+mn-ea"/>
                          <a:ea typeface="+mn-ea"/>
                        </a:rPr>
                        <a:t>居住者が行う防火管理対策</a:t>
                      </a:r>
                      <a:endParaRPr kumimoji="1" lang="en-US" altLang="ja-JP" sz="1100" dirty="0" smtClean="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居住者は、各自の責任において次の対策を行う。</a:t>
                      </a:r>
                      <a:endParaRPr kumimoji="1" lang="en-US" altLang="ja-JP" sz="1100" dirty="0" smtClean="0">
                        <a:latin typeface="+mn-ea"/>
                        <a:ea typeface="+mn-ea"/>
                      </a:endParaRPr>
                    </a:p>
                    <a:p>
                      <a:r>
                        <a:rPr kumimoji="1" lang="ja-JP" altLang="en-US" sz="1100" dirty="0" smtClean="0">
                          <a:latin typeface="+mn-ea"/>
                          <a:ea typeface="+mn-ea"/>
                        </a:rPr>
                        <a:t>１　住戸内の火気管理を徹底し、火災予防に努める。</a:t>
                      </a:r>
                      <a:endParaRPr kumimoji="1" lang="en-US" altLang="ja-JP" sz="1100" dirty="0" smtClean="0">
                        <a:latin typeface="+mn-ea"/>
                        <a:ea typeface="+mn-ea"/>
                      </a:endParaRPr>
                    </a:p>
                    <a:p>
                      <a:r>
                        <a:rPr kumimoji="1" lang="ja-JP" altLang="en-US" sz="1100" dirty="0" smtClean="0">
                          <a:latin typeface="+mn-ea"/>
                          <a:ea typeface="+mn-ea"/>
                        </a:rPr>
                        <a:t>２　玄関防火戸の閉鎖機能を維持管理する。</a:t>
                      </a:r>
                    </a:p>
                    <a:p>
                      <a:r>
                        <a:rPr kumimoji="1" lang="ja-JP" altLang="en-US" sz="1100" dirty="0" smtClean="0">
                          <a:latin typeface="+mn-ea"/>
                          <a:ea typeface="+mn-ea"/>
                        </a:rPr>
                        <a:t>３　バルコニーには、火災の延焼拡大要因となる多量の可燃物を置かない。また、隣接住戸との</a:t>
                      </a:r>
                      <a:r>
                        <a:rPr kumimoji="1" lang="ja-JP" altLang="en-US" sz="1100" dirty="0" smtClean="0">
                          <a:latin typeface="+mn-ea"/>
                          <a:ea typeface="+mn-ea"/>
                        </a:rPr>
                        <a:t>仕</a:t>
                      </a:r>
                      <a:endParaRPr kumimoji="1" lang="en-US" altLang="ja-JP" sz="1100" dirty="0" smtClean="0">
                        <a:latin typeface="+mn-ea"/>
                        <a:ea typeface="+mn-ea"/>
                      </a:endParaRPr>
                    </a:p>
                    <a:p>
                      <a:r>
                        <a:rPr kumimoji="1" lang="ja-JP" altLang="en-US" sz="1100" dirty="0" smtClean="0">
                          <a:latin typeface="+mn-ea"/>
                          <a:ea typeface="+mn-ea"/>
                        </a:rPr>
                        <a:t>　切り板</a:t>
                      </a:r>
                      <a:r>
                        <a:rPr kumimoji="1" lang="ja-JP" altLang="en-US" sz="1100" dirty="0" smtClean="0">
                          <a:latin typeface="+mn-ea"/>
                          <a:ea typeface="+mn-ea"/>
                        </a:rPr>
                        <a:t>部分等には避難の障害となる物品等を置かない。</a:t>
                      </a:r>
                    </a:p>
                    <a:p>
                      <a:r>
                        <a:rPr kumimoji="1" lang="ja-JP" altLang="en-US" sz="1100" dirty="0" smtClean="0">
                          <a:latin typeface="+mn-ea"/>
                          <a:ea typeface="+mn-ea"/>
                        </a:rPr>
                        <a:t>４　バルコニーの隣接住戸との仕切板の破壊が容易でない場合は、破壊用の器具を備えておく。</a:t>
                      </a:r>
                      <a:endParaRPr kumimoji="1" lang="en-US" altLang="ja-JP" sz="1100" dirty="0" smtClean="0">
                        <a:latin typeface="+mn-ea"/>
                        <a:ea typeface="+mn-ea"/>
                      </a:endParaRPr>
                    </a:p>
                    <a:p>
                      <a:r>
                        <a:rPr kumimoji="1" lang="ja-JP" altLang="en-US" sz="1100" dirty="0" smtClean="0">
                          <a:latin typeface="+mn-ea"/>
                          <a:ea typeface="+mn-ea"/>
                        </a:rPr>
                        <a:t>５　廊下及び階段等避難に使用する共用部分には、避難の支障となる物品等を置かない。</a:t>
                      </a:r>
                      <a:endParaRPr kumimoji="1" lang="en-US" altLang="ja-JP" sz="1100" dirty="0" smtClean="0">
                        <a:latin typeface="+mn-ea"/>
                        <a:ea typeface="+mn-ea"/>
                      </a:endParaRPr>
                    </a:p>
                    <a:p>
                      <a:r>
                        <a:rPr kumimoji="1" lang="ja-JP" altLang="en-US" sz="1100" dirty="0" smtClean="0">
                          <a:latin typeface="+mn-ea"/>
                          <a:ea typeface="+mn-ea"/>
                        </a:rPr>
                        <a:t>６　消防設備等の周囲には、操作の障害となる物件を置かない。</a:t>
                      </a:r>
                      <a:endParaRPr kumimoji="1" lang="en-US" altLang="ja-JP" sz="1100" dirty="0" smtClean="0">
                        <a:latin typeface="+mn-ea"/>
                        <a:ea typeface="+mn-ea"/>
                      </a:endParaRPr>
                    </a:p>
                    <a:p>
                      <a:r>
                        <a:rPr kumimoji="1" lang="ja-JP" altLang="en-US" sz="1100" dirty="0" smtClean="0">
                          <a:latin typeface="+mn-ea"/>
                          <a:ea typeface="+mn-ea"/>
                        </a:rPr>
                        <a:t>７　設置されている消火器は、みだりに移動させない。</a:t>
                      </a:r>
                      <a:endParaRPr kumimoji="1" lang="en-US" altLang="ja-JP" sz="1100" dirty="0" smtClean="0">
                        <a:latin typeface="+mn-ea"/>
                        <a:ea typeface="+mn-ea"/>
                      </a:endParaRPr>
                    </a:p>
                    <a:p>
                      <a:r>
                        <a:rPr kumimoji="1" lang="ja-JP" altLang="en-US" sz="1100" dirty="0" smtClean="0">
                          <a:latin typeface="+mn-ea"/>
                          <a:ea typeface="+mn-ea"/>
                        </a:rPr>
                        <a:t>８　暖房用燃料等は、密栓して保管する。</a:t>
                      </a:r>
                      <a:endParaRPr kumimoji="1" lang="en-US" altLang="ja-JP" sz="1100" dirty="0" smtClean="0">
                        <a:latin typeface="+mn-ea"/>
                        <a:ea typeface="+mn-ea"/>
                      </a:endParaRPr>
                    </a:p>
                    <a:p>
                      <a:r>
                        <a:rPr kumimoji="1" lang="ja-JP" altLang="en-US" sz="1100" dirty="0" smtClean="0">
                          <a:latin typeface="+mn-ea"/>
                          <a:ea typeface="+mn-ea"/>
                        </a:rPr>
                        <a:t>９　消防隊の活動障害と</a:t>
                      </a:r>
                      <a:r>
                        <a:rPr kumimoji="1" lang="ja-JP" altLang="en-US" sz="1100" dirty="0" smtClean="0">
                          <a:latin typeface="+mn-ea"/>
                          <a:ea typeface="+mn-ea"/>
                        </a:rPr>
                        <a:t>なる場所に駐車しない。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399908">
                <a:tc row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消防用設備等の点検及び報告</a:t>
                      </a:r>
                      <a:endParaRPr kumimoji="1" lang="en-US" altLang="ja-JP" sz="1100" dirty="0" smtClean="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消防用設備等は、下記点検業者に委託して行い、防火管理者はその結果を確認し、３年に１回消防署に報告する</a:t>
                      </a:r>
                      <a:r>
                        <a:rPr kumimoji="1" lang="ja-JP" altLang="en-US" sz="1100" dirty="0" smtClean="0">
                          <a:latin typeface="+mn-ea"/>
                          <a:ea typeface="+mn-ea"/>
                        </a:rPr>
                        <a:t>。防火管理者は、消防用設備等の点検結果報告書等を一括編纂して保管する。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670715"/>
                  </a:ext>
                </a:extLst>
              </a:tr>
              <a:tr h="263011">
                <a:tc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点検実施時期</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3992937644"/>
                  </a:ext>
                </a:extLst>
              </a:tr>
              <a:tr h="453083">
                <a:tc vMerge="1">
                  <a:txBody>
                    <a:bodyPr/>
                    <a:lstStyle/>
                    <a:p>
                      <a:endParaRPr kumimoji="1" lang="ja-JP" altLang="en-US"/>
                    </a:p>
                  </a:txBody>
                  <a:tcPr/>
                </a:tc>
                <a:tc gridSpan="2">
                  <a:txBody>
                    <a:bodyPr/>
                    <a:lstStyle/>
                    <a:p>
                      <a:pPr algn="ctr"/>
                      <a:r>
                        <a:rPr kumimoji="1" lang="ja-JP" altLang="en-US" sz="1100" dirty="0" smtClean="0">
                          <a:latin typeface="+mn-ea"/>
                          <a:ea typeface="+mn-ea"/>
                        </a:rPr>
                        <a:t>会社名</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a:txBody>
                    <a:bodyPr/>
                    <a:lstStyle/>
                    <a:p>
                      <a:pPr algn="ctr"/>
                      <a:r>
                        <a:rPr kumimoji="1" lang="ja-JP" altLang="en-US" sz="1100" dirty="0" smtClean="0">
                          <a:latin typeface="+mn-ea"/>
                          <a:ea typeface="+mn-ea"/>
                        </a:rPr>
                        <a:t>機器点検</a:t>
                      </a:r>
                      <a:endParaRPr kumimoji="1" lang="en-US" altLang="ja-JP" sz="1100" dirty="0" smtClean="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en-US" altLang="ja-JP" sz="1100" dirty="0" smtClean="0">
                        <a:latin typeface="+mn-ea"/>
                        <a:ea typeface="+mn-ea"/>
                      </a:endParaRPr>
                    </a:p>
                  </a:txBody>
                  <a:tcPr marL="36000" marR="36000" marT="36000" marB="36000" anchor="ctr"/>
                </a:tc>
                <a:extLst>
                  <a:ext uri="{0D108BD9-81ED-4DB2-BD59-A6C34878D82A}">
                    <a16:rowId xmlns:a16="http://schemas.microsoft.com/office/drawing/2014/main" val="1304931611"/>
                  </a:ext>
                </a:extLst>
              </a:tr>
              <a:tr h="488230">
                <a:tc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所在地</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rowSpan="2">
                  <a:txBody>
                    <a:bodyPr/>
                    <a:lstStyle/>
                    <a:p>
                      <a:pPr algn="r"/>
                      <a:r>
                        <a:rPr kumimoji="1" lang="ja-JP" altLang="en-US" dirty="0" smtClean="0"/>
                        <a:t>月</a:t>
                      </a:r>
                      <a:endParaRPr kumimoji="1" lang="ja-JP" altLang="en-US" dirty="0"/>
                    </a:p>
                  </a:txBody>
                  <a:tcPr marL="36000" marR="36000" marT="36000" marB="36000" anchor="ctr"/>
                </a:tc>
                <a:tc rowSpan="2">
                  <a:txBody>
                    <a:bodyPr/>
                    <a:lstStyle/>
                    <a:p>
                      <a:pPr algn="r"/>
                      <a:r>
                        <a:rPr kumimoji="1" lang="ja-JP" altLang="en-US" dirty="0" smtClean="0"/>
                        <a:t>月</a:t>
                      </a:r>
                      <a:endParaRPr kumimoji="1" lang="ja-JP" altLang="en-US" dirty="0"/>
                    </a:p>
                  </a:txBody>
                  <a:tcPr marL="36000" marR="36000" marT="36000" marB="36000" anchor="ctr"/>
                </a:tc>
                <a:extLst>
                  <a:ext uri="{0D108BD9-81ED-4DB2-BD59-A6C34878D82A}">
                    <a16:rowId xmlns:a16="http://schemas.microsoft.com/office/drawing/2014/main" val="3449432609"/>
                  </a:ext>
                </a:extLst>
              </a:tr>
              <a:tr h="488230">
                <a:tc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連絡先</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a:txBody>
                    <a:bodyPr/>
                    <a:lstStyle/>
                    <a:p>
                      <a:pPr algn="ctr"/>
                      <a:endParaRPr kumimoji="1" lang="en-US" altLang="ja-JP" sz="1100" dirty="0" smtClean="0">
                        <a:latin typeface="+mn-ea"/>
                        <a:ea typeface="+mn-ea"/>
                      </a:endParaRPr>
                    </a:p>
                  </a:txBody>
                  <a:tcPr marL="36000" marR="36000" marT="36000" marB="36000"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24376"/>
                  </a:ext>
                </a:extLst>
              </a:tr>
              <a:tr h="1441930">
                <a:tc>
                  <a:txBody>
                    <a:bodyPr/>
                    <a:lstStyle/>
                    <a:p>
                      <a:pPr algn="ctr"/>
                      <a:r>
                        <a:rPr kumimoji="1" lang="ja-JP" altLang="en-US" sz="1100" dirty="0" smtClean="0">
                          <a:latin typeface="+mn-ea"/>
                          <a:ea typeface="+mn-ea"/>
                        </a:rPr>
                        <a:t>火災発生時の行動</a:t>
                      </a:r>
                      <a:endParaRPr kumimoji="1" lang="ja-JP" altLang="en-US" sz="1100" dirty="0">
                        <a:latin typeface="+mn-ea"/>
                        <a:ea typeface="+mn-ea"/>
                      </a:endParaRPr>
                    </a:p>
                  </a:txBody>
                  <a:tcPr marL="36000" marR="36000" marT="36000" marB="36000" vert="eaVert" anchor="ctr"/>
                </a:tc>
                <a:tc gridSpan="5">
                  <a:txBody>
                    <a:bodyPr/>
                    <a:lstStyle/>
                    <a:p>
                      <a:pPr algn="l"/>
                      <a:r>
                        <a:rPr kumimoji="1" lang="ja-JP" altLang="en-US" sz="1100" dirty="0" smtClean="0">
                          <a:latin typeface="+mn-ea"/>
                          <a:ea typeface="+mn-ea"/>
                        </a:rPr>
                        <a:t>１　火災を発生させた者又は火災を発見した者は、大声で周囲に知らせる。 </a:t>
                      </a:r>
                    </a:p>
                    <a:p>
                      <a:pPr algn="l"/>
                      <a:r>
                        <a:rPr kumimoji="1" lang="ja-JP" altLang="en-US" sz="1100" dirty="0" smtClean="0">
                          <a:latin typeface="+mn-ea"/>
                          <a:ea typeface="+mn-ea"/>
                        </a:rPr>
                        <a:t>２　消防署への通報は、火災を発生させた者又は火災の発生を</a:t>
                      </a:r>
                      <a:r>
                        <a:rPr kumimoji="1" lang="ja-JP" altLang="en-US" sz="1100" dirty="0" smtClean="0">
                          <a:latin typeface="+mn-ea"/>
                          <a:ea typeface="+mn-ea"/>
                        </a:rPr>
                        <a:t>知った者が</a:t>
                      </a:r>
                      <a:r>
                        <a:rPr kumimoji="1" lang="ja-JP" altLang="en-US" sz="1100" dirty="0" smtClean="0">
                          <a:latin typeface="+mn-ea"/>
                          <a:ea typeface="+mn-ea"/>
                        </a:rPr>
                        <a:t>協力して行う。</a:t>
                      </a:r>
                    </a:p>
                    <a:p>
                      <a:pPr algn="l"/>
                      <a:r>
                        <a:rPr kumimoji="1" lang="ja-JP" altLang="en-US" sz="1100" dirty="0" smtClean="0">
                          <a:latin typeface="+mn-ea"/>
                          <a:ea typeface="+mn-ea"/>
                        </a:rPr>
                        <a:t>３　初期消火は、消防隊が到着するまで居住者が協力して行う。</a:t>
                      </a:r>
                    </a:p>
                    <a:p>
                      <a:pPr algn="l"/>
                      <a:r>
                        <a:rPr kumimoji="1" lang="ja-JP" altLang="en-US" sz="1100" dirty="0" smtClean="0">
                          <a:latin typeface="+mn-ea"/>
                          <a:ea typeface="+mn-ea"/>
                        </a:rPr>
                        <a:t>４　玄関からの避難が困難な場合は、</a:t>
                      </a:r>
                      <a:r>
                        <a:rPr kumimoji="1" lang="ja-JP" altLang="en-US" sz="1100" dirty="0" smtClean="0">
                          <a:latin typeface="+mn-ea"/>
                          <a:ea typeface="+mn-ea"/>
                        </a:rPr>
                        <a:t>バルコニーの仕切板を破壊して</a:t>
                      </a:r>
                      <a:r>
                        <a:rPr kumimoji="1" lang="ja-JP" altLang="en-US" sz="1100" dirty="0" smtClean="0">
                          <a:latin typeface="+mn-ea"/>
                          <a:ea typeface="+mn-ea"/>
                        </a:rPr>
                        <a:t>隣接住戸から避難する。</a:t>
                      </a:r>
                      <a:endParaRPr kumimoji="1" lang="en-US" altLang="ja-JP" sz="1100" dirty="0" smtClean="0">
                        <a:latin typeface="+mn-ea"/>
                        <a:ea typeface="+mn-ea"/>
                      </a:endParaRPr>
                    </a:p>
                    <a:p>
                      <a:pPr algn="l"/>
                      <a:r>
                        <a:rPr kumimoji="1" lang="ja-JP" altLang="en-US" sz="1100" dirty="0" smtClean="0">
                          <a:latin typeface="+mn-ea"/>
                          <a:ea typeface="+mn-ea"/>
                        </a:rPr>
                        <a:t>５　避難誘導は、居住者</a:t>
                      </a:r>
                      <a:r>
                        <a:rPr kumimoji="1" lang="ja-JP" altLang="en-US" sz="1100" dirty="0" smtClean="0">
                          <a:latin typeface="+mn-ea"/>
                          <a:ea typeface="+mn-ea"/>
                        </a:rPr>
                        <a:t>がお互いに協力</a:t>
                      </a:r>
                      <a:r>
                        <a:rPr kumimoji="1" lang="ja-JP" altLang="en-US" sz="1100" dirty="0" smtClean="0">
                          <a:latin typeface="+mn-ea"/>
                          <a:ea typeface="+mn-ea"/>
                        </a:rPr>
                        <a:t>して行う。</a:t>
                      </a:r>
                    </a:p>
                    <a:p>
                      <a:pPr algn="l"/>
                      <a:r>
                        <a:rPr kumimoji="1" lang="ja-JP" altLang="en-US" sz="1100" dirty="0" smtClean="0">
                          <a:latin typeface="+mn-ea"/>
                          <a:ea typeface="+mn-ea"/>
                        </a:rPr>
                        <a:t>６　避難に</a:t>
                      </a:r>
                      <a:r>
                        <a:rPr kumimoji="1" lang="ja-JP" altLang="en-US" sz="1100" dirty="0" smtClean="0">
                          <a:latin typeface="+mn-ea"/>
                          <a:ea typeface="+mn-ea"/>
                        </a:rPr>
                        <a:t>エレベーターは使用</a:t>
                      </a:r>
                      <a:r>
                        <a:rPr kumimoji="1" lang="ja-JP" altLang="en-US" sz="1100" dirty="0" smtClean="0">
                          <a:latin typeface="+mn-ea"/>
                          <a:ea typeface="+mn-ea"/>
                        </a:rPr>
                        <a:t>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584775"/>
          </a:xfrm>
          <a:prstGeom prst="rect">
            <a:avLst/>
          </a:prstGeom>
          <a:noFill/>
        </p:spPr>
        <p:txBody>
          <a:bodyPr wrap="square" rtlCol="0">
            <a:spAutoFit/>
          </a:bodyPr>
          <a:lstStyle/>
          <a:p>
            <a:pPr algn="dist"/>
            <a:r>
              <a:rPr kumimoji="1" lang="ja-JP" altLang="en-US" sz="1600" dirty="0" smtClean="0"/>
              <a:t>消防計画（共同住宅用）</a:t>
            </a:r>
            <a:endParaRPr kumimoji="1" lang="en-US" altLang="ja-JP" sz="1600" dirty="0" smtClean="0"/>
          </a:p>
          <a:p>
            <a:pPr algn="dist"/>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848015880"/>
              </p:ext>
            </p:extLst>
          </p:nvPr>
        </p:nvGraphicFramePr>
        <p:xfrm>
          <a:off x="69702" y="95297"/>
          <a:ext cx="6724507" cy="4216684"/>
        </p:xfrm>
        <a:graphic>
          <a:graphicData uri="http://schemas.openxmlformats.org/drawingml/2006/table">
            <a:tbl>
              <a:tblPr firstRow="1" bandRow="1">
                <a:tableStyleId>{5940675A-B579-460E-94D1-54222C63F5DA}</a:tableStyleId>
              </a:tblPr>
              <a:tblGrid>
                <a:gridCol w="340806">
                  <a:extLst>
                    <a:ext uri="{9D8B030D-6E8A-4147-A177-3AD203B41FA5}">
                      <a16:colId xmlns:a16="http://schemas.microsoft.com/office/drawing/2014/main" val="3198741462"/>
                    </a:ext>
                  </a:extLst>
                </a:gridCol>
                <a:gridCol w="340806">
                  <a:extLst>
                    <a:ext uri="{9D8B030D-6E8A-4147-A177-3AD203B41FA5}">
                      <a16:colId xmlns:a16="http://schemas.microsoft.com/office/drawing/2014/main" val="3763369366"/>
                    </a:ext>
                  </a:extLst>
                </a:gridCol>
                <a:gridCol w="6042895">
                  <a:extLst>
                    <a:ext uri="{9D8B030D-6E8A-4147-A177-3AD203B41FA5}">
                      <a16:colId xmlns:a16="http://schemas.microsoft.com/office/drawing/2014/main" val="1166674879"/>
                    </a:ext>
                  </a:extLst>
                </a:gridCol>
              </a:tblGrid>
              <a:tr h="664043">
                <a:tc rowSpan="3">
                  <a:txBody>
                    <a:bodyPr/>
                    <a:lstStyle/>
                    <a:p>
                      <a:pPr algn="ctr"/>
                      <a:r>
                        <a:rPr kumimoji="1" lang="ja-JP" altLang="en-US" sz="1100" dirty="0" smtClean="0">
                          <a:latin typeface="+mn-ea"/>
                          <a:ea typeface="+mn-ea"/>
                        </a:rPr>
                        <a:t>地震対策</a:t>
                      </a:r>
                      <a:endParaRPr kumimoji="1" lang="en-US" altLang="ja-JP" sz="1100" dirty="0" smtClean="0">
                        <a:latin typeface="+mn-ea"/>
                        <a:ea typeface="+mn-ea"/>
                      </a:endParaRPr>
                    </a:p>
                  </a:txBody>
                  <a:tcPr marL="36000" marR="36000" marT="36000" marB="36000"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地震への備え</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非常用食料、飲料水、衣類、携帯</a:t>
                      </a:r>
                      <a:r>
                        <a:rPr kumimoji="1" lang="ja-JP" altLang="en-US" sz="1100" dirty="0" smtClean="0">
                          <a:latin typeface="+mn-ea"/>
                          <a:ea typeface="+mn-ea"/>
                        </a:rPr>
                        <a:t>ラジオ、懐中電灯、医薬</a:t>
                      </a:r>
                      <a:r>
                        <a:rPr kumimoji="1" lang="ja-JP" altLang="en-US" sz="1100" dirty="0" smtClean="0">
                          <a:latin typeface="+mn-ea"/>
                          <a:ea typeface="+mn-ea"/>
                        </a:rPr>
                        <a:t>品等を準備する。</a:t>
                      </a:r>
                      <a:endParaRPr kumimoji="1" lang="en-US" altLang="ja-JP" sz="1100" dirty="0" smtClean="0">
                        <a:latin typeface="+mn-ea"/>
                        <a:ea typeface="+mn-ea"/>
                      </a:endParaRPr>
                    </a:p>
                    <a:p>
                      <a:pPr algn="l"/>
                      <a:r>
                        <a:rPr kumimoji="1" lang="ja-JP" altLang="en-US" sz="1100" dirty="0" smtClean="0">
                          <a:latin typeface="+mn-ea"/>
                          <a:ea typeface="+mn-ea"/>
                        </a:rPr>
                        <a:t>２　家具の転倒、物の落下や散乱がないように転倒防止措置を工夫する。</a:t>
                      </a:r>
                    </a:p>
                  </a:txBody>
                  <a:tcPr marL="36000" marR="36000" marT="36000" marB="36000" anchor="ctr"/>
                </a:tc>
                <a:extLst>
                  <a:ext uri="{0D108BD9-81ED-4DB2-BD59-A6C34878D82A}">
                    <a16:rowId xmlns:a16="http://schemas.microsoft.com/office/drawing/2014/main" val="234120800"/>
                  </a:ext>
                </a:extLst>
              </a:tr>
              <a:tr h="77252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情報発表時</a:t>
                      </a:r>
                      <a:endParaRPr kumimoji="1" lang="ja-JP" altLang="en-US" sz="1100" dirty="0">
                        <a:latin typeface="+mn-ea"/>
                        <a:ea typeface="+mn-ea"/>
                      </a:endParaRPr>
                    </a:p>
                  </a:txBody>
                  <a:tcPr marL="36000" marR="36000" marT="36000" marB="36000" vert="eaVert" anchor="ctr"/>
                </a:tc>
                <a:tc>
                  <a:txBody>
                    <a:bodyPr/>
                    <a:lstStyle/>
                    <a:p>
                      <a:pPr marL="228600" indent="-228600" algn="l">
                        <a:buAutoNum type="arabicPlain"/>
                      </a:pPr>
                      <a:r>
                        <a:rPr kumimoji="1" lang="ja-JP" altLang="en-US" sz="1100" dirty="0" smtClean="0">
                          <a:latin typeface="+mn-ea"/>
                          <a:ea typeface="+mn-ea"/>
                        </a:rPr>
                        <a:t>テレビ・ラジオ等から正確な情報を把握する。</a:t>
                      </a:r>
                      <a:endParaRPr kumimoji="1" lang="en-US" altLang="ja-JP" sz="1100" dirty="0" smtClean="0">
                        <a:latin typeface="+mn-ea"/>
                        <a:ea typeface="+mn-ea"/>
                      </a:endParaRPr>
                    </a:p>
                    <a:p>
                      <a:pPr marL="228600" indent="-228600" algn="l">
                        <a:buAutoNum type="arabicPlain"/>
                      </a:pPr>
                      <a:r>
                        <a:rPr kumimoji="1" lang="ja-JP" altLang="en-US" sz="1100" dirty="0" smtClean="0">
                          <a:latin typeface="+mn-ea"/>
                          <a:ea typeface="+mn-ea"/>
                        </a:rPr>
                        <a:t>地震</a:t>
                      </a:r>
                      <a:r>
                        <a:rPr kumimoji="1" lang="ja-JP" altLang="en-US" sz="1100" dirty="0" smtClean="0">
                          <a:latin typeface="+mn-ea"/>
                          <a:ea typeface="+mn-ea"/>
                        </a:rPr>
                        <a:t>への備え</a:t>
                      </a:r>
                      <a:r>
                        <a:rPr kumimoji="1" lang="ja-JP" altLang="en-US" sz="1100" dirty="0" smtClean="0">
                          <a:latin typeface="+mn-ea"/>
                          <a:ea typeface="+mn-ea"/>
                        </a:rPr>
                        <a:t>を再確認し、安全確保に努める。</a:t>
                      </a:r>
                    </a:p>
                  </a:txBody>
                  <a:tcPr marL="36000" marR="36000" marT="36000" marB="36000" anchor="ctr"/>
                </a:tc>
                <a:extLst>
                  <a:ext uri="{0D108BD9-81ED-4DB2-BD59-A6C34878D82A}">
                    <a16:rowId xmlns:a16="http://schemas.microsoft.com/office/drawing/2014/main" val="3550419898"/>
                  </a:ext>
                </a:extLst>
              </a:tr>
              <a:tr h="1037951">
                <a:tc vMerge="1">
                  <a:txBody>
                    <a:bodyPr/>
                    <a:lstStyle/>
                    <a:p>
                      <a:endParaRPr kumimoji="1" lang="ja-JP" altLang="en-US"/>
                    </a:p>
                  </a:txBody>
                  <a:tcPr/>
                </a:tc>
                <a:tc>
                  <a:txBody>
                    <a:bodyPr/>
                    <a:lstStyle/>
                    <a:p>
                      <a:pPr algn="ctr"/>
                      <a:r>
                        <a:rPr kumimoji="1" lang="ja-JP" altLang="en-US" sz="1100" dirty="0" smtClean="0">
                          <a:latin typeface="+mn-ea"/>
                          <a:ea typeface="+mn-ea"/>
                        </a:rPr>
                        <a:t>発生時</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身の安全を図ることを第一とし、火気の使用を停止する。</a:t>
                      </a:r>
                      <a:endParaRPr kumimoji="1" lang="en-US" altLang="ja-JP" sz="1100" dirty="0" smtClean="0">
                        <a:latin typeface="+mn-ea"/>
                        <a:ea typeface="+mn-ea"/>
                      </a:endParaRPr>
                    </a:p>
                    <a:p>
                      <a:pPr algn="l"/>
                      <a:r>
                        <a:rPr kumimoji="1" lang="ja-JP" altLang="en-US" sz="1100" dirty="0" smtClean="0">
                          <a:latin typeface="+mn-ea"/>
                          <a:ea typeface="+mn-ea"/>
                        </a:rPr>
                        <a:t>２　避難場所への避難は、関係機関からの指示又は被害の状況等から判断し、開始する。</a:t>
                      </a:r>
                      <a:endParaRPr kumimoji="1" lang="en-US" altLang="ja-JP" sz="1100" dirty="0" smtClean="0">
                        <a:latin typeface="+mn-ea"/>
                        <a:ea typeface="+mn-ea"/>
                      </a:endParaRPr>
                    </a:p>
                    <a:p>
                      <a:pPr algn="l"/>
                      <a:r>
                        <a:rPr kumimoji="1" lang="ja-JP" altLang="en-US" sz="1100" dirty="0" smtClean="0">
                          <a:latin typeface="+mn-ea"/>
                          <a:ea typeface="+mn-ea"/>
                        </a:rPr>
                        <a:t>３　避難する際は、各住戸のブレーカーを遮断する。</a:t>
                      </a:r>
                      <a:endParaRPr kumimoji="1" lang="en-US" altLang="ja-JP" sz="1100" dirty="0" smtClean="0">
                        <a:latin typeface="+mn-ea"/>
                        <a:ea typeface="+mn-ea"/>
                      </a:endParaRPr>
                    </a:p>
                    <a:p>
                      <a:pPr algn="l"/>
                      <a:r>
                        <a:rPr kumimoji="1" lang="ja-JP" altLang="en-US" sz="1100" dirty="0" smtClean="0">
                          <a:latin typeface="+mn-ea"/>
                          <a:ea typeface="+mn-ea"/>
                        </a:rPr>
                        <a:t>４　避難は、身の安全を図りながら、震災時避難</a:t>
                      </a:r>
                      <a:r>
                        <a:rPr kumimoji="1" lang="ja-JP" altLang="en-US" sz="1100" dirty="0" smtClean="0">
                          <a:latin typeface="+mn-ea"/>
                          <a:ea typeface="+mn-ea"/>
                        </a:rPr>
                        <a:t>場所</a:t>
                      </a:r>
                      <a:r>
                        <a:rPr kumimoji="1" lang="ja-JP" altLang="en-US" sz="1100" u="none" dirty="0" smtClean="0">
                          <a:latin typeface="+mn-ea"/>
                          <a:ea typeface="+mn-ea"/>
                        </a:rPr>
                        <a:t>（</a:t>
                      </a:r>
                      <a:r>
                        <a:rPr kumimoji="1" lang="ja-JP" altLang="en-US" sz="1100" u="sng" dirty="0" smtClean="0">
                          <a:latin typeface="+mn-ea"/>
                          <a:ea typeface="+mn-ea"/>
                        </a:rPr>
                        <a:t>　　　　　　　</a:t>
                      </a:r>
                      <a:r>
                        <a:rPr kumimoji="1" lang="ja-JP" altLang="en-US" sz="1100" u="none" dirty="0" smtClean="0">
                          <a:latin typeface="+mn-ea"/>
                          <a:ea typeface="+mn-ea"/>
                        </a:rPr>
                        <a:t>）</a:t>
                      </a:r>
                      <a:r>
                        <a:rPr kumimoji="1" lang="ja-JP" altLang="en-US" sz="1100" dirty="0" smtClean="0">
                          <a:latin typeface="+mn-ea"/>
                          <a:ea typeface="+mn-ea"/>
                        </a:rPr>
                        <a:t>まで</a:t>
                      </a:r>
                      <a:r>
                        <a:rPr kumimoji="1" lang="ja-JP" altLang="en-US" sz="1100" dirty="0" smtClean="0">
                          <a:latin typeface="+mn-ea"/>
                          <a:ea typeface="+mn-ea"/>
                        </a:rPr>
                        <a:t>全員徒歩で行う。</a:t>
                      </a:r>
                      <a:endParaRPr kumimoji="1" lang="en-US" altLang="ja-JP" sz="1100" dirty="0" smtClean="0">
                        <a:latin typeface="+mn-ea"/>
                        <a:ea typeface="+mn-ea"/>
                      </a:endParaRPr>
                    </a:p>
                    <a:p>
                      <a:pPr algn="l"/>
                      <a:r>
                        <a:rPr kumimoji="1" lang="ja-JP" altLang="en-US" sz="1100" dirty="0" smtClean="0">
                          <a:latin typeface="+mn-ea"/>
                          <a:ea typeface="+mn-ea"/>
                        </a:rPr>
                        <a:t>５　火災が発生したり、負傷者が出た場合は、居住者がお互いに協力して消火及び負傷者の</a:t>
                      </a:r>
                      <a:r>
                        <a:rPr kumimoji="1" lang="ja-JP" altLang="en-US" sz="1100" dirty="0" smtClean="0">
                          <a:latin typeface="+mn-ea"/>
                          <a:ea typeface="+mn-ea"/>
                        </a:rPr>
                        <a:t>救</a:t>
                      </a:r>
                      <a:endParaRPr kumimoji="1" lang="en-US" altLang="ja-JP" sz="1100" dirty="0" smtClean="0">
                        <a:latin typeface="+mn-ea"/>
                        <a:ea typeface="+mn-ea"/>
                      </a:endParaRPr>
                    </a:p>
                    <a:p>
                      <a:pPr algn="l"/>
                      <a:r>
                        <a:rPr kumimoji="1" lang="ja-JP" altLang="en-US" sz="1100" dirty="0" smtClean="0">
                          <a:latin typeface="+mn-ea"/>
                          <a:ea typeface="+mn-ea"/>
                        </a:rPr>
                        <a:t>　護</a:t>
                      </a:r>
                      <a:r>
                        <a:rPr kumimoji="1" lang="ja-JP" altLang="en-US" sz="1100" dirty="0" smtClean="0">
                          <a:latin typeface="+mn-ea"/>
                          <a:ea typeface="+mn-ea"/>
                        </a:rPr>
                        <a:t>に当たる。</a:t>
                      </a:r>
                      <a:endParaRPr kumimoji="1" lang="en-US" altLang="ja-JP" sz="1100" dirty="0" smtClean="0">
                        <a:latin typeface="+mn-ea"/>
                        <a:ea typeface="+mn-ea"/>
                      </a:endParaRPr>
                    </a:p>
                  </a:txBody>
                  <a:tcPr marL="36000" marR="36000" marT="36000" marB="36000" anchor="ctr"/>
                </a:tc>
                <a:extLst>
                  <a:ext uri="{0D108BD9-81ED-4DB2-BD59-A6C34878D82A}">
                    <a16:rowId xmlns:a16="http://schemas.microsoft.com/office/drawing/2014/main" val="1865234060"/>
                  </a:ext>
                </a:extLst>
              </a:tr>
              <a:tr h="728472">
                <a:tc>
                  <a:txBody>
                    <a:bodyPr/>
                    <a:lstStyle/>
                    <a:p>
                      <a:pPr algn="ctr"/>
                      <a:r>
                        <a:rPr kumimoji="1" lang="ja-JP" altLang="en-US" sz="1100" dirty="0" smtClean="0">
                          <a:latin typeface="+mn-ea"/>
                          <a:ea typeface="+mn-ea"/>
                        </a:rPr>
                        <a:t>消防訓練</a:t>
                      </a:r>
                      <a:endParaRPr kumimoji="1" lang="en-US" altLang="ja-JP" sz="1100" dirty="0" smtClean="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居住者は</a:t>
                      </a:r>
                      <a:r>
                        <a:rPr kumimoji="1" lang="ja-JP" altLang="en-US" sz="1100" dirty="0" smtClean="0">
                          <a:latin typeface="+mn-ea"/>
                          <a:ea typeface="+mn-ea"/>
                        </a:rPr>
                        <a:t>、マンションで実施する消防</a:t>
                      </a:r>
                      <a:r>
                        <a:rPr kumimoji="1" lang="ja-JP" altLang="en-US" sz="1100" dirty="0" smtClean="0">
                          <a:latin typeface="+mn-ea"/>
                          <a:ea typeface="+mn-ea"/>
                        </a:rPr>
                        <a:t>訓練及び地域で開催される防災指導会等に積極的に</a:t>
                      </a:r>
                      <a:r>
                        <a:rPr kumimoji="1" lang="ja-JP" altLang="en-US" sz="1100" dirty="0" err="1" smtClean="0">
                          <a:latin typeface="+mn-ea"/>
                          <a:ea typeface="+mn-ea"/>
                        </a:rPr>
                        <a:t>参加</a:t>
                      </a:r>
                      <a:r>
                        <a:rPr kumimoji="1" lang="ja-JP" altLang="en-US" sz="1100" dirty="0" err="1" smtClean="0">
                          <a:latin typeface="+mn-ea"/>
                          <a:ea typeface="+mn-ea"/>
                        </a:rPr>
                        <a:t>す</a:t>
                      </a:r>
                      <a:endParaRPr kumimoji="1" lang="en-US" altLang="ja-JP" sz="1100" dirty="0" smtClean="0">
                        <a:latin typeface="+mn-ea"/>
                        <a:ea typeface="+mn-ea"/>
                      </a:endParaRPr>
                    </a:p>
                    <a:p>
                      <a:pPr algn="l"/>
                      <a:r>
                        <a:rPr kumimoji="1" lang="ja-JP" altLang="en-US" sz="1100" dirty="0" smtClean="0">
                          <a:latin typeface="+mn-ea"/>
                          <a:ea typeface="+mn-ea"/>
                        </a:rPr>
                        <a:t>　る</a:t>
                      </a:r>
                      <a:r>
                        <a:rPr kumimoji="1" lang="ja-JP" altLang="en-US" sz="1100" dirty="0" smtClean="0">
                          <a:latin typeface="+mn-ea"/>
                          <a:ea typeface="+mn-ea"/>
                        </a:rPr>
                        <a:t>。</a:t>
                      </a:r>
                      <a:endParaRPr kumimoji="1" lang="en-US" altLang="ja-JP" sz="1100" dirty="0" smtClean="0">
                        <a:latin typeface="+mn-ea"/>
                        <a:ea typeface="+mn-ea"/>
                      </a:endParaRPr>
                    </a:p>
                    <a:p>
                      <a:pPr algn="l"/>
                      <a:r>
                        <a:rPr kumimoji="1" lang="ja-JP" altLang="en-US" sz="1100" dirty="0" smtClean="0">
                          <a:latin typeface="+mn-ea"/>
                          <a:ea typeface="+mn-ea"/>
                        </a:rPr>
                        <a:t>２　居住者は、消火器を用いた消火訓練を積極的に行う。</a:t>
                      </a:r>
                      <a:endParaRPr kumimoji="1" lang="en-US" altLang="ja-JP" sz="1100" dirty="0" smtClean="0">
                        <a:latin typeface="+mn-ea"/>
                        <a:ea typeface="+mn-ea"/>
                      </a:endParaRPr>
                    </a:p>
                    <a:p>
                      <a:pPr algn="l"/>
                      <a:r>
                        <a:rPr kumimoji="1" lang="ja-JP" altLang="en-US" sz="1100" dirty="0" smtClean="0">
                          <a:latin typeface="+mn-ea"/>
                          <a:ea typeface="+mn-ea"/>
                        </a:rPr>
                        <a:t>３　消防訓練は、毎年</a:t>
                      </a:r>
                      <a:r>
                        <a:rPr kumimoji="1" lang="ja-JP" altLang="en-US" sz="1100" u="sng" dirty="0" smtClean="0">
                          <a:latin typeface="+mn-ea"/>
                          <a:ea typeface="+mn-ea"/>
                        </a:rPr>
                        <a:t>　　　　</a:t>
                      </a:r>
                      <a:r>
                        <a:rPr kumimoji="1" lang="ja-JP" altLang="en-US" sz="1100" dirty="0" smtClean="0">
                          <a:latin typeface="+mn-ea"/>
                          <a:ea typeface="+mn-ea"/>
                        </a:rPr>
                        <a:t>月頃実施する。</a:t>
                      </a:r>
                      <a:endParaRPr kumimoji="1" lang="en-US" altLang="ja-JP" sz="1100" dirty="0" smtClean="0">
                        <a:latin typeface="+mn-ea"/>
                        <a:ea typeface="+mn-ea"/>
                      </a:endParaRPr>
                    </a:p>
                  </a:txBody>
                  <a:tcPr marL="36000" marR="36000" marT="36000" marB="36000" anchor="ctr"/>
                </a:tc>
                <a:tc hMerge="1">
                  <a:txBody>
                    <a:bodyPr/>
                    <a:lstStyle/>
                    <a:p>
                      <a:pPr algn="l"/>
                      <a:endParaRPr kumimoji="1" lang="ja-JP" altLang="en-US" sz="1100" dirty="0" smtClean="0">
                        <a:latin typeface="+mn-ea"/>
                        <a:ea typeface="+mn-ea"/>
                      </a:endParaRPr>
                    </a:p>
                  </a:txBody>
                  <a:tcPr marL="36000" marR="36000" marT="36000" marB="36000" anchor="ctr"/>
                </a:tc>
                <a:extLst>
                  <a:ext uri="{0D108BD9-81ED-4DB2-BD59-A6C34878D82A}">
                    <a16:rowId xmlns:a16="http://schemas.microsoft.com/office/drawing/2014/main" val="2027825129"/>
                  </a:ext>
                </a:extLst>
              </a:tr>
              <a:tr h="959718">
                <a:tc>
                  <a:txBody>
                    <a:bodyPr/>
                    <a:lstStyle/>
                    <a:p>
                      <a:pPr algn="ctr"/>
                      <a:r>
                        <a:rPr kumimoji="1" lang="ja-JP" altLang="en-US" sz="1100" dirty="0" smtClean="0">
                          <a:latin typeface="+mn-ea"/>
                          <a:ea typeface="+mn-ea"/>
                        </a:rPr>
                        <a:t>放火防止対策</a:t>
                      </a:r>
                      <a:endParaRPr kumimoji="1" lang="en-US" altLang="ja-JP" sz="1100" dirty="0" smtClean="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共用部分</a:t>
                      </a:r>
                      <a:r>
                        <a:rPr kumimoji="1" lang="ja-JP" altLang="en-US" sz="1100" dirty="0" smtClean="0">
                          <a:latin typeface="+mn-ea"/>
                          <a:ea typeface="+mn-ea"/>
                        </a:rPr>
                        <a:t>及び敷地内</a:t>
                      </a:r>
                      <a:r>
                        <a:rPr kumimoji="1" lang="ja-JP" altLang="en-US" sz="1100" dirty="0" smtClean="0">
                          <a:latin typeface="+mn-ea"/>
                          <a:ea typeface="+mn-ea"/>
                        </a:rPr>
                        <a:t>の整理整頓に努める。</a:t>
                      </a:r>
                      <a:endParaRPr kumimoji="1" lang="en-US" altLang="ja-JP" sz="1100" dirty="0" smtClean="0">
                        <a:latin typeface="+mn-ea"/>
                        <a:ea typeface="+mn-ea"/>
                      </a:endParaRPr>
                    </a:p>
                    <a:p>
                      <a:pPr algn="l"/>
                      <a:r>
                        <a:rPr kumimoji="1" lang="ja-JP" altLang="en-US" sz="1100" dirty="0" smtClean="0">
                          <a:latin typeface="+mn-ea"/>
                          <a:ea typeface="+mn-ea"/>
                        </a:rPr>
                        <a:t>２　駐車場に駐車する車両は施錠する。</a:t>
                      </a:r>
                      <a:endParaRPr kumimoji="1" lang="en-US" altLang="ja-JP" sz="1100" dirty="0" smtClean="0">
                        <a:latin typeface="+mn-ea"/>
                        <a:ea typeface="+mn-ea"/>
                      </a:endParaRPr>
                    </a:p>
                    <a:p>
                      <a:pPr algn="l"/>
                      <a:r>
                        <a:rPr kumimoji="1" lang="ja-JP" altLang="en-US" sz="1100" dirty="0" smtClean="0">
                          <a:latin typeface="+mn-ea"/>
                          <a:ea typeface="+mn-ea"/>
                        </a:rPr>
                        <a:t>３　駐車場で使用する車両のボディカバーは、防炎製品とすることが望ましい。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5098370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217791247"/>
              </p:ext>
            </p:extLst>
          </p:nvPr>
        </p:nvGraphicFramePr>
        <p:xfrm>
          <a:off x="69702" y="4450293"/>
          <a:ext cx="6724506" cy="4898400"/>
        </p:xfrm>
        <a:graphic>
          <a:graphicData uri="http://schemas.openxmlformats.org/drawingml/2006/table">
            <a:tbl>
              <a:tblPr/>
              <a:tblGrid>
                <a:gridCol w="452504">
                  <a:extLst>
                    <a:ext uri="{9D8B030D-6E8A-4147-A177-3AD203B41FA5}">
                      <a16:colId xmlns:a16="http://schemas.microsoft.com/office/drawing/2014/main" val="2177028083"/>
                    </a:ext>
                  </a:extLst>
                </a:gridCol>
                <a:gridCol w="479322">
                  <a:extLst>
                    <a:ext uri="{9D8B030D-6E8A-4147-A177-3AD203B41FA5}">
                      <a16:colId xmlns:a16="http://schemas.microsoft.com/office/drawing/2014/main" val="2712693437"/>
                    </a:ext>
                  </a:extLst>
                </a:gridCol>
                <a:gridCol w="298244">
                  <a:extLst>
                    <a:ext uri="{9D8B030D-6E8A-4147-A177-3AD203B41FA5}">
                      <a16:colId xmlns:a16="http://schemas.microsoft.com/office/drawing/2014/main" val="658115054"/>
                    </a:ext>
                  </a:extLst>
                </a:gridCol>
                <a:gridCol w="3344604">
                  <a:extLst>
                    <a:ext uri="{9D8B030D-6E8A-4147-A177-3AD203B41FA5}">
                      <a16:colId xmlns:a16="http://schemas.microsoft.com/office/drawing/2014/main" val="3173735710"/>
                    </a:ext>
                  </a:extLst>
                </a:gridCol>
                <a:gridCol w="521928">
                  <a:extLst>
                    <a:ext uri="{9D8B030D-6E8A-4147-A177-3AD203B41FA5}">
                      <a16:colId xmlns:a16="http://schemas.microsoft.com/office/drawing/2014/main" val="3914108823"/>
                    </a:ext>
                  </a:extLst>
                </a:gridCol>
                <a:gridCol w="700104">
                  <a:extLst>
                    <a:ext uri="{9D8B030D-6E8A-4147-A177-3AD203B41FA5}">
                      <a16:colId xmlns:a16="http://schemas.microsoft.com/office/drawing/2014/main" val="4097802289"/>
                    </a:ext>
                  </a:extLst>
                </a:gridCol>
                <a:gridCol w="927800">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受託者の</a:t>
                      </a:r>
                      <a:r>
                        <a:rPr lang="ja-JP" sz="1100" b="0" kern="0" dirty="0" smtClean="0">
                          <a:effectLst/>
                          <a:latin typeface="+mn-ea"/>
                          <a:ea typeface="+mn-ea"/>
                          <a:cs typeface="ＭＳ 明朝" panose="02020609040205080304" pitchFamily="17" charset="-128"/>
                        </a:rPr>
                        <a:t>氏名</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及び住所</a:t>
                      </a:r>
                      <a:r>
                        <a:rPr lang="ja-JP" sz="1100" b="0" kern="0" dirty="0">
                          <a:effectLst/>
                          <a:latin typeface="+mn-ea"/>
                          <a:ea typeface="+mn-ea"/>
                          <a:cs typeface="ＭＳ 明朝" panose="02020609040205080304" pitchFamily="17" charset="-128"/>
                        </a:rPr>
                        <a:t>等</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法人</a:t>
                      </a:r>
                      <a:r>
                        <a:rPr lang="ja-JP" sz="1100" b="0" kern="0" dirty="0">
                          <a:effectLst/>
                          <a:latin typeface="+mn-ea"/>
                          <a:ea typeface="+mn-ea"/>
                          <a:cs typeface="ＭＳ 明朝" panose="02020609040205080304" pitchFamily="17" charset="-128"/>
                        </a:rPr>
                        <a:t>にあって</a:t>
                      </a:r>
                      <a:r>
                        <a:rPr lang="ja-JP" sz="1100" b="0" kern="0" dirty="0" smtClean="0">
                          <a:effectLst/>
                          <a:latin typeface="+mn-ea"/>
                          <a:ea typeface="+mn-ea"/>
                          <a:cs typeface="ＭＳ 明朝" panose="02020609040205080304" pitchFamily="17" charset="-128"/>
                        </a:rPr>
                        <a:t>は</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名称及び主たる</a:t>
                      </a:r>
                      <a:endParaRPr lang="en-US" altLang="ja-JP" sz="1100" b="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事務所</a:t>
                      </a:r>
                      <a:r>
                        <a:rPr lang="ja-JP" sz="1100" b="0" kern="0" dirty="0">
                          <a:effectLst/>
                          <a:latin typeface="+mn-ea"/>
                          <a:ea typeface="+mn-ea"/>
                          <a:cs typeface="ＭＳ 明朝" panose="02020609040205080304" pitchFamily="17" charset="-128"/>
                        </a:rPr>
                        <a:t>の所在地</a:t>
                      </a:r>
                      <a:endParaRPr lang="ja-JP" sz="1100" b="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氏名（名称</a:t>
                      </a:r>
                      <a:r>
                        <a:rPr lang="ja-JP" sz="1100" b="0" kern="0" dirty="0" smtClean="0">
                          <a:effectLst/>
                          <a:latin typeface="+mn-ea"/>
                          <a:ea typeface="+mn-ea"/>
                          <a:cs typeface="ＭＳ 明朝" panose="02020609040205080304" pitchFamily="17" charset="-128"/>
                        </a:rPr>
                        <a:t>）</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住所（所在地</a:t>
                      </a:r>
                      <a:r>
                        <a:rPr lang="ja-JP" sz="1100" b="0" kern="0" dirty="0" smtClean="0">
                          <a:effectLst/>
                          <a:latin typeface="+mn-ea"/>
                          <a:ea typeface="+mn-ea"/>
                          <a:cs typeface="ＭＳ 明朝" panose="02020609040205080304" pitchFamily="17" charset="-128"/>
                        </a:rPr>
                        <a:t>）</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担当事務所</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所在地</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ＴＥＬ</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※登録番号</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受</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託</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者</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の</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行</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う</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防</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火</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管</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理</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業</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務</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の</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範</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囲</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及</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び</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方</a:t>
                      </a:r>
                      <a:endParaRPr lang="ja-JP" sz="1100" b="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法</a:t>
                      </a:r>
                      <a:endParaRPr lang="ja-JP" sz="1100" b="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常</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駐</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火気使用箇所の点検等監視業務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避難</a:t>
                      </a:r>
                      <a:r>
                        <a:rPr lang="ja-JP" altLang="en-US" sz="1100" b="0" kern="0" dirty="0" smtClean="0">
                          <a:effectLst/>
                          <a:latin typeface="+mn-ea"/>
                          <a:ea typeface="+mn-ea"/>
                          <a:cs typeface="ＭＳ 明朝" panose="02020609040205080304" pitchFamily="17" charset="-128"/>
                        </a:rPr>
                        <a:t>また</a:t>
                      </a:r>
                      <a:r>
                        <a:rPr lang="ja-JP" sz="1100" b="0" kern="0" dirty="0" smtClean="0">
                          <a:effectLst/>
                          <a:latin typeface="+mn-ea"/>
                          <a:ea typeface="+mn-ea"/>
                          <a:cs typeface="ＭＳ 明朝" panose="02020609040205080304" pitchFamily="17" charset="-128"/>
                        </a:rPr>
                        <a:t>は</a:t>
                      </a:r>
                      <a:r>
                        <a:rPr lang="ja-JP" sz="1100" b="0" kern="0" dirty="0">
                          <a:effectLst/>
                          <a:latin typeface="+mn-ea"/>
                          <a:ea typeface="+mn-ea"/>
                          <a:cs typeface="ＭＳ 明朝" panose="02020609040205080304" pitchFamily="17" charset="-128"/>
                        </a:rPr>
                        <a:t>防火上必要な構造及び設備の維持管理</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sz="1100" b="0" kern="0" dirty="0">
                          <a:effectLst/>
                          <a:latin typeface="+mn-ea"/>
                          <a:ea typeface="+mn-ea"/>
                          <a:cs typeface="ＭＳ 明朝" panose="02020609040205080304" pitchFamily="17" charset="-128"/>
                        </a:rPr>
                        <a:t>通報</a:t>
                      </a:r>
                      <a:r>
                        <a:rPr lang="ja-JP" sz="1100" b="0" kern="0" dirty="0" smtClean="0">
                          <a:effectLst/>
                          <a:latin typeface="+mn-ea"/>
                          <a:ea typeface="+mn-ea"/>
                          <a:cs typeface="ＭＳ 明朝" panose="02020609040205080304" pitchFamily="17" charset="-128"/>
                        </a:rPr>
                        <a:t>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□避難誘導</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a:effectLst/>
                          <a:latin typeface="+mn-ea"/>
                          <a:ea typeface="+mn-ea"/>
                          <a:cs typeface="ＭＳ 明朝" panose="02020609040205080304" pitchFamily="17" charset="-128"/>
                        </a:rPr>
                        <a:t>□その他（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周囲の可燃物の整理</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常駐場所</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常駐人員</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b="0" kern="0" dirty="0">
                          <a:effectLst/>
                          <a:latin typeface="+mn-ea"/>
                          <a:ea typeface="+mn-ea"/>
                          <a:cs typeface="Times New Roman" panose="02020603050405020304" pitchFamily="18" charset="0"/>
                        </a:rPr>
                        <a:t> </a:t>
                      </a:r>
                      <a:r>
                        <a:rPr lang="ja-JP" altLang="en-US" sz="1100" b="0" kern="0" dirty="0" smtClean="0">
                          <a:effectLst/>
                          <a:latin typeface="+mn-ea"/>
                          <a:ea typeface="+mn-ea"/>
                          <a:cs typeface="Times New Roman" panose="02020603050405020304" pitchFamily="18" charset="0"/>
                        </a:rPr>
                        <a:t>人</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委託する時間帯</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巡</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回</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巡回による火気使用箇所の点検等監視業務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通報連絡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その他</a:t>
                      </a:r>
                      <a:r>
                        <a:rPr lang="ja-JP" sz="1100" b="0" kern="0" dirty="0">
                          <a:effectLst/>
                          <a:latin typeface="+mn-ea"/>
                          <a:ea typeface="+mn-ea"/>
                          <a:cs typeface="ＭＳ 明朝" panose="02020609040205080304" pitchFamily="17" charset="-128"/>
                        </a:rPr>
                        <a:t>（　</a:t>
                      </a:r>
                      <a:r>
                        <a:rPr lang="en-US" sz="1100" b="0" kern="0" dirty="0">
                          <a:effectLst/>
                          <a:latin typeface="+mn-ea"/>
                          <a:ea typeface="+mn-ea"/>
                          <a:cs typeface="ＭＳ 明朝" panose="02020609040205080304" pitchFamily="17" charset="-128"/>
                        </a:rPr>
                        <a:t>            </a:t>
                      </a:r>
                      <a:r>
                        <a:rPr lang="ja-JP"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巡回回数</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dirty="0" smtClean="0">
                          <a:effectLst/>
                          <a:latin typeface="+mn-ea"/>
                          <a:ea typeface="+mn-ea"/>
                          <a:cs typeface="ＭＳ 明朝" panose="02020609040205080304" pitchFamily="17" charset="-128"/>
                        </a:rPr>
                        <a:t>巡回人員</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b="0" kern="0" dirty="0">
                          <a:effectLst/>
                          <a:latin typeface="+mn-ea"/>
                          <a:ea typeface="+mn-ea"/>
                          <a:cs typeface="Times New Roman" panose="02020603050405020304" pitchFamily="18" charset="0"/>
                        </a:rPr>
                        <a:t> </a:t>
                      </a:r>
                      <a:r>
                        <a:rPr lang="ja-JP" altLang="en-US" sz="1100" b="0" kern="0" dirty="0" smtClean="0">
                          <a:effectLst/>
                          <a:latin typeface="+mn-ea"/>
                          <a:ea typeface="+mn-ea"/>
                          <a:cs typeface="Times New Roman" panose="02020603050405020304" pitchFamily="18" charset="0"/>
                        </a:rPr>
                        <a:t>人</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委託する時間帯</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遠</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隔</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移</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報</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式</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範</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囲</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火災異常の遠隔監視及び現場確認業務</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火災が発生した場合の初動</a:t>
                      </a:r>
                      <a:r>
                        <a:rPr lang="ja-JP" sz="1100" b="0" kern="0" dirty="0" smtClean="0">
                          <a:effectLst/>
                          <a:latin typeface="+mn-ea"/>
                          <a:ea typeface="+mn-ea"/>
                          <a:cs typeface="ＭＳ 明朝" panose="02020609040205080304" pitchFamily="17" charset="-128"/>
                        </a:rPr>
                        <a:t>措置</a:t>
                      </a:r>
                      <a:endParaRPr lang="en-US" altLang="ja-JP" sz="1100" b="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初期消火</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a:t>
                      </a:r>
                      <a:r>
                        <a:rPr lang="ja-JP" altLang="en-US" sz="1100" b="0" kern="0" dirty="0" smtClean="0">
                          <a:effectLst/>
                          <a:latin typeface="+mn-ea"/>
                          <a:ea typeface="+mn-ea"/>
                          <a:cs typeface="ＭＳ 明朝" panose="02020609040205080304" pitchFamily="17" charset="-128"/>
                        </a:rPr>
                        <a:t>　</a:t>
                      </a:r>
                      <a:r>
                        <a:rPr lang="ja-JP" sz="1100" b="0" kern="0" dirty="0" smtClean="0">
                          <a:effectLst/>
                          <a:latin typeface="+mn-ea"/>
                          <a:ea typeface="+mn-ea"/>
                          <a:cs typeface="ＭＳ 明朝" panose="02020609040205080304" pitchFamily="17" charset="-128"/>
                        </a:rPr>
                        <a:t>通報連絡</a:t>
                      </a:r>
                      <a:r>
                        <a:rPr lang="ja-JP" altLang="en-US" sz="1100" b="0" kern="0" dirty="0" smtClean="0">
                          <a:effectLst/>
                          <a:latin typeface="+mn-ea"/>
                          <a:ea typeface="+mn-ea"/>
                          <a:cs typeface="ＭＳ 明朝" panose="02020609040205080304" pitchFamily="17" charset="-128"/>
                        </a:rPr>
                        <a:t>　</a:t>
                      </a:r>
                      <a:r>
                        <a:rPr lang="en-US" sz="1100" b="0" kern="0" dirty="0" smtClean="0">
                          <a:effectLst/>
                          <a:latin typeface="+mn-ea"/>
                          <a:ea typeface="+mn-ea"/>
                          <a:cs typeface="Times New Roman" panose="02020603050405020304" pitchFamily="18" charset="0"/>
                        </a:rPr>
                        <a:t> </a:t>
                      </a:r>
                      <a:r>
                        <a:rPr lang="ja-JP" sz="1100" b="0" kern="0" dirty="0">
                          <a:effectLst/>
                          <a:latin typeface="+mn-ea"/>
                          <a:ea typeface="+mn-ea"/>
                          <a:cs typeface="ＭＳ 明朝" panose="02020609040205080304" pitchFamily="17" charset="-128"/>
                        </a:rPr>
                        <a:t>□その他（　</a:t>
                      </a:r>
                      <a:r>
                        <a:rPr lang="en-US" sz="1100" b="0" kern="0" dirty="0">
                          <a:effectLst/>
                          <a:latin typeface="+mn-ea"/>
                          <a:ea typeface="+mn-ea"/>
                          <a:cs typeface="ＭＳ 明朝" panose="02020609040205080304" pitchFamily="17" charset="-128"/>
                        </a:rPr>
                        <a:t>            </a:t>
                      </a:r>
                      <a:r>
                        <a:rPr lang="ja-JP" sz="1100" b="0" kern="0" dirty="0">
                          <a:effectLst/>
                          <a:latin typeface="+mn-ea"/>
                          <a:ea typeface="+mn-ea"/>
                          <a:cs typeface="ＭＳ 明朝" panose="02020609040205080304" pitchFamily="17" charset="-128"/>
                        </a:rPr>
                        <a:t>　　　　　　　）</a:t>
                      </a:r>
                      <a:endParaRPr lang="ja-JP" sz="1100" b="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　その他（　 　　　　　　　　　　　　　　　　　　　　　　　）</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方</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b="0" kern="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b="0" kern="0">
                          <a:effectLst/>
                          <a:latin typeface="+mn-ea"/>
                          <a:ea typeface="+mn-ea"/>
                          <a:cs typeface="ＭＳ 明朝" panose="02020609040205080304" pitchFamily="17" charset="-128"/>
                        </a:rPr>
                        <a:t>法</a:t>
                      </a:r>
                      <a:endParaRPr lang="ja-JP" sz="1100" b="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現場確認要員の</a:t>
                      </a:r>
                      <a:endParaRPr lang="ja-JP" sz="1100" b="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待機場所</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到着</a:t>
                      </a:r>
                      <a:endParaRPr lang="en-US" altLang="ja-JP" sz="1100" b="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b="0" kern="100" dirty="0" smtClean="0">
                          <a:effectLst/>
                          <a:latin typeface="+mn-ea"/>
                          <a:ea typeface="+mn-ea"/>
                          <a:cs typeface="Times New Roman" panose="02020603050405020304" pitchFamily="18" charset="0"/>
                        </a:rPr>
                        <a:t>所要時間</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b="0" kern="0" dirty="0" smtClean="0">
                          <a:effectLst/>
                          <a:latin typeface="+mn-ea"/>
                          <a:ea typeface="+mn-ea"/>
                          <a:cs typeface="Times New Roman" panose="02020603050405020304" pitchFamily="18" charset="0"/>
                        </a:rPr>
                        <a:t>分</a:t>
                      </a:r>
                      <a:endParaRPr lang="en-US" altLang="ja-JP" sz="1100" b="0" kern="0" dirty="0" smtClean="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b="0" kern="0" dirty="0">
                          <a:effectLst/>
                          <a:latin typeface="+mn-ea"/>
                          <a:ea typeface="+mn-ea"/>
                          <a:cs typeface="ＭＳ 明朝" panose="02020609040205080304" pitchFamily="17" charset="-128"/>
                        </a:rPr>
                        <a:t>委託する時間帯</a:t>
                      </a:r>
                      <a:endParaRPr lang="ja-JP" sz="1100" b="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5" name="正方形/長方形 4"/>
          <p:cNvSpPr/>
          <p:nvPr/>
        </p:nvSpPr>
        <p:spPr>
          <a:xfrm>
            <a:off x="0" y="9348693"/>
            <a:ext cx="7006419" cy="707886"/>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r>
              <a:rPr lang="ja-JP" altLang="en-US" sz="1000" dirty="0" smtClean="0">
                <a:latin typeface="+mn-ea"/>
              </a:rPr>
              <a:t>。</a:t>
            </a:r>
            <a:endParaRPr lang="en-US" altLang="ja-JP" sz="1000" dirty="0" smtClean="0">
              <a:latin typeface="+mn-ea"/>
            </a:endParaRPr>
          </a:p>
          <a:p>
            <a:r>
              <a:rPr lang="ja-JP" altLang="en-US" sz="1000" dirty="0" smtClean="0">
                <a:latin typeface="+mn-ea"/>
              </a:rPr>
              <a:t>●この</a:t>
            </a:r>
            <a:r>
              <a:rPr lang="ja-JP" altLang="en-US" sz="1000" dirty="0">
                <a:latin typeface="+mn-ea"/>
              </a:rPr>
              <a:t>計画は、令和　　年　　月　　日から施行する。</a:t>
            </a:r>
          </a:p>
          <a:p>
            <a:endParaRPr lang="ja-JP" altLang="en-US" sz="1000" dirty="0">
              <a:latin typeface="+mn-ea"/>
            </a:endParaRPr>
          </a:p>
        </p:txBody>
      </p:sp>
    </p:spTree>
    <p:extLst>
      <p:ext uri="{BB962C8B-B14F-4D97-AF65-F5344CB8AC3E}">
        <p14:creationId xmlns:p14="http://schemas.microsoft.com/office/powerpoint/2010/main" val="295675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1321</Words>
  <Application>Microsoft Office PowerPoint</Application>
  <PresentationFormat>A4 210 x 297 mm</PresentationFormat>
  <Paragraphs>168</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2024-02-05T07:59:07Z</dcterms:modified>
</cp:coreProperties>
</file>