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4"/>
  </p:notesMasterIdLst>
  <p:handoutMasterIdLst>
    <p:handoutMasterId r:id="rId25"/>
  </p:handoutMasterIdLst>
  <p:sldIdLst>
    <p:sldId id="294" r:id="rId2"/>
    <p:sldId id="295" r:id="rId3"/>
    <p:sldId id="284" r:id="rId4"/>
    <p:sldId id="258" r:id="rId5"/>
    <p:sldId id="270" r:id="rId6"/>
    <p:sldId id="271" r:id="rId7"/>
    <p:sldId id="272" r:id="rId8"/>
    <p:sldId id="273" r:id="rId9"/>
    <p:sldId id="264" r:id="rId10"/>
    <p:sldId id="274" r:id="rId11"/>
    <p:sldId id="277" r:id="rId12"/>
    <p:sldId id="279" r:id="rId13"/>
    <p:sldId id="283" r:id="rId14"/>
    <p:sldId id="280" r:id="rId15"/>
    <p:sldId id="278" r:id="rId16"/>
    <p:sldId id="281" r:id="rId17"/>
    <p:sldId id="275" r:id="rId18"/>
    <p:sldId id="290" r:id="rId19"/>
    <p:sldId id="287" r:id="rId20"/>
    <p:sldId id="288" r:id="rId21"/>
    <p:sldId id="291" r:id="rId22"/>
    <p:sldId id="282" r:id="rId2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田 亮" initials="松田" lastIdx="1" clrIdx="0">
    <p:extLst>
      <p:ext uri="{19B8F6BF-5375-455C-9EA6-DF929625EA0E}">
        <p15:presenceInfo xmlns:p15="http://schemas.microsoft.com/office/powerpoint/2012/main" userId="S-1-5-21-1886169037-697132945-400449928-85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F615"/>
    <a:srgbClr val="1FE324"/>
    <a:srgbClr val="77E677"/>
    <a:srgbClr val="86E68F"/>
    <a:srgbClr val="FCE3C8"/>
    <a:srgbClr val="FDE7FB"/>
    <a:srgbClr val="EDF583"/>
    <a:srgbClr val="F07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00" autoAdjust="0"/>
  </p:normalViewPr>
  <p:slideViewPr>
    <p:cSldViewPr snapToGrid="0">
      <p:cViewPr varScale="1">
        <p:scale>
          <a:sx n="66" d="100"/>
          <a:sy n="66" d="100"/>
        </p:scale>
        <p:origin x="8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6"/>
            <a:ext cx="2918830" cy="495029"/>
          </a:xfrm>
          <a:prstGeom prst="rect">
            <a:avLst/>
          </a:prstGeom>
        </p:spPr>
        <p:txBody>
          <a:bodyPr vert="horz" lIns="90637" tIns="45318" rIns="90637" bIns="453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6" y="6"/>
            <a:ext cx="2918830" cy="495029"/>
          </a:xfrm>
          <a:prstGeom prst="rect">
            <a:avLst/>
          </a:prstGeom>
        </p:spPr>
        <p:txBody>
          <a:bodyPr vert="horz" lIns="90637" tIns="45318" rIns="90637" bIns="45318" rtlCol="0"/>
          <a:lstStyle>
            <a:lvl1pPr algn="r">
              <a:defRPr sz="1200"/>
            </a:lvl1pPr>
          </a:lstStyle>
          <a:p>
            <a:fld id="{10EAE5E3-8C3B-44BF-8B8D-288E9E590BDE}" type="datetimeFigureOut">
              <a:rPr kumimoji="1" lang="ja-JP" altLang="en-US" smtClean="0"/>
              <a:t>2024/9/27</a:t>
            </a:fld>
            <a:endParaRPr kumimoji="1" lang="ja-JP" altLang="en-US"/>
          </a:p>
        </p:txBody>
      </p:sp>
      <p:sp>
        <p:nvSpPr>
          <p:cNvPr id="4" name="フッター プレースホルダー 3"/>
          <p:cNvSpPr>
            <a:spLocks noGrp="1"/>
          </p:cNvSpPr>
          <p:nvPr>
            <p:ph type="ftr" sz="quarter" idx="2"/>
          </p:nvPr>
        </p:nvSpPr>
        <p:spPr>
          <a:xfrm>
            <a:off x="2" y="9371290"/>
            <a:ext cx="2918830" cy="495028"/>
          </a:xfrm>
          <a:prstGeom prst="rect">
            <a:avLst/>
          </a:prstGeom>
        </p:spPr>
        <p:txBody>
          <a:bodyPr vert="horz" lIns="90637" tIns="45318" rIns="90637" bIns="453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6" y="9371290"/>
            <a:ext cx="2918830" cy="495028"/>
          </a:xfrm>
          <a:prstGeom prst="rect">
            <a:avLst/>
          </a:prstGeom>
        </p:spPr>
        <p:txBody>
          <a:bodyPr vert="horz" lIns="90637" tIns="45318" rIns="90637" bIns="45318" rtlCol="0" anchor="b"/>
          <a:lstStyle>
            <a:lvl1pPr algn="r">
              <a:defRPr sz="1200"/>
            </a:lvl1pPr>
          </a:lstStyle>
          <a:p>
            <a:fld id="{9174887F-5E69-4B25-9B5E-EE2D4BDC86D1}" type="slidenum">
              <a:rPr kumimoji="1" lang="ja-JP" altLang="en-US" smtClean="0"/>
              <a:t>‹#›</a:t>
            </a:fld>
            <a:endParaRPr kumimoji="1" lang="ja-JP" altLang="en-US"/>
          </a:p>
        </p:txBody>
      </p:sp>
    </p:spTree>
    <p:extLst>
      <p:ext uri="{BB962C8B-B14F-4D97-AF65-F5344CB8AC3E}">
        <p14:creationId xmlns:p14="http://schemas.microsoft.com/office/powerpoint/2010/main" val="333597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8723" cy="494698"/>
          </a:xfrm>
          <a:prstGeom prst="rect">
            <a:avLst/>
          </a:prstGeom>
        </p:spPr>
        <p:txBody>
          <a:bodyPr vert="horz" lIns="90637" tIns="45318" rIns="90637"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890" y="2"/>
            <a:ext cx="2919799" cy="494698"/>
          </a:xfrm>
          <a:prstGeom prst="rect">
            <a:avLst/>
          </a:prstGeom>
        </p:spPr>
        <p:txBody>
          <a:bodyPr vert="horz" lIns="90637" tIns="45318" rIns="90637" bIns="45318" rtlCol="0"/>
          <a:lstStyle>
            <a:lvl1pPr algn="r">
              <a:defRPr sz="1200"/>
            </a:lvl1pPr>
          </a:lstStyle>
          <a:p>
            <a:fld id="{37FB7EC6-C3A9-4D0C-B28A-630E3D3F24B9}" type="datetimeFigureOut">
              <a:rPr kumimoji="1" lang="ja-JP" altLang="en-US" smtClean="0"/>
              <a:t>2024/9/27</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0637" tIns="45318" rIns="90637" bIns="45318" rtlCol="0" anchor="ctr"/>
          <a:lstStyle/>
          <a:p>
            <a:endParaRPr lang="ja-JP" altLang="en-US"/>
          </a:p>
        </p:txBody>
      </p:sp>
      <p:sp>
        <p:nvSpPr>
          <p:cNvPr id="5" name="ノート プレースホルダー 4"/>
          <p:cNvSpPr>
            <a:spLocks noGrp="1"/>
          </p:cNvSpPr>
          <p:nvPr>
            <p:ph type="body" sz="quarter" idx="3"/>
          </p:nvPr>
        </p:nvSpPr>
        <p:spPr>
          <a:xfrm>
            <a:off x="673469" y="4749084"/>
            <a:ext cx="5388826" cy="3883940"/>
          </a:xfrm>
          <a:prstGeom prst="rect">
            <a:avLst/>
          </a:prstGeom>
        </p:spPr>
        <p:txBody>
          <a:bodyPr vert="horz" lIns="90637" tIns="45318" rIns="90637"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620"/>
            <a:ext cx="2918723" cy="494697"/>
          </a:xfrm>
          <a:prstGeom prst="rect">
            <a:avLst/>
          </a:prstGeom>
        </p:spPr>
        <p:txBody>
          <a:bodyPr vert="horz" lIns="90637" tIns="45318" rIns="90637"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890" y="9371620"/>
            <a:ext cx="2919799" cy="494697"/>
          </a:xfrm>
          <a:prstGeom prst="rect">
            <a:avLst/>
          </a:prstGeom>
        </p:spPr>
        <p:txBody>
          <a:bodyPr vert="horz" lIns="90637" tIns="45318" rIns="90637" bIns="45318" rtlCol="0" anchor="b"/>
          <a:lstStyle>
            <a:lvl1pPr algn="r">
              <a:defRPr sz="1200"/>
            </a:lvl1pPr>
          </a:lstStyle>
          <a:p>
            <a:fld id="{4AF05BB3-BC28-4534-AB40-7CCC5B475C11}" type="slidenum">
              <a:rPr kumimoji="1" lang="ja-JP" altLang="en-US" smtClean="0"/>
              <a:t>‹#›</a:t>
            </a:fld>
            <a:endParaRPr kumimoji="1" lang="ja-JP" altLang="en-US"/>
          </a:p>
        </p:txBody>
      </p:sp>
    </p:spTree>
    <p:extLst>
      <p:ext uri="{BB962C8B-B14F-4D97-AF65-F5344CB8AC3E}">
        <p14:creationId xmlns:p14="http://schemas.microsoft.com/office/powerpoint/2010/main" val="7931599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ja-JP" sz="1200" kern="100" dirty="0">
                <a:latin typeface="游明朝" panose="02020400000000000000" pitchFamily="18" charset="-128"/>
                <a:ea typeface="游明朝" panose="02020400000000000000" pitchFamily="18" charset="-128"/>
                <a:cs typeface="Times New Roman" panose="02020603050405020304" pitchFamily="18" charset="0"/>
              </a:rPr>
              <a:t>次に食品衛生係から、「高齢者施設や保育園でのノロウイルス食中毒対策」についてお話します。</a:t>
            </a:r>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1</a:t>
            </a:fld>
            <a:endParaRPr kumimoji="1" lang="ja-JP" altLang="en-US"/>
          </a:p>
        </p:txBody>
      </p:sp>
    </p:spTree>
    <p:extLst>
      <p:ext uri="{BB962C8B-B14F-4D97-AF65-F5344CB8AC3E}">
        <p14:creationId xmlns:p14="http://schemas.microsoft.com/office/powerpoint/2010/main" val="199970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ja-JP" sz="1800" dirty="0">
                <a:ea typeface="游明朝" panose="02020400000000000000" pitchFamily="18" charset="-128"/>
                <a:cs typeface="Times New Roman" panose="02020603050405020304" pitchFamily="18" charset="0"/>
              </a:rPr>
              <a:t>調理室へノロウイルスを持ち込まないため、調理室への立ち入りについて確認しましょう。</a:t>
            </a:r>
            <a:endParaRPr lang="en-US" altLang="ja-JP" sz="1800" dirty="0">
              <a:ea typeface="游明朝" panose="02020400000000000000" pitchFamily="18" charset="-128"/>
              <a:cs typeface="Times New Roman" panose="02020603050405020304" pitchFamily="18" charset="0"/>
            </a:endParaRPr>
          </a:p>
          <a:p>
            <a:pPr defTabSz="906445"/>
            <a:r>
              <a:rPr lang="ja-JP" altLang="en-US" sz="1800" dirty="0">
                <a:latin typeface="BIZ UDPゴシック" panose="020B0400000000000000" pitchFamily="50" charset="-128"/>
                <a:ea typeface="BIZ UDPゴシック" panose="020B0400000000000000" pitchFamily="50" charset="-128"/>
              </a:rPr>
              <a:t>調理従事者以外の人は、調理室に立ち入らない。</a:t>
            </a:r>
            <a:endParaRPr lang="en-US" altLang="ja-JP" sz="1800" dirty="0">
              <a:latin typeface="BIZ UDPゴシック" panose="020B0400000000000000" pitchFamily="50" charset="-128"/>
              <a:ea typeface="BIZ UDPゴシック" panose="020B0400000000000000" pitchFamily="50" charset="-128"/>
            </a:endParaRPr>
          </a:p>
          <a:p>
            <a:pPr defTabSz="906445"/>
            <a:r>
              <a:rPr lang="ja-JP" altLang="en-US" sz="1800" dirty="0">
                <a:solidFill>
                  <a:schemeClr val="dk1"/>
                </a:solidFill>
                <a:latin typeface="BIZ UDPゴシック" panose="020B0400000000000000" pitchFamily="50" charset="-128"/>
                <a:ea typeface="BIZ UDPゴシック" panose="020B0400000000000000" pitchFamily="50" charset="-128"/>
              </a:rPr>
              <a:t>やむを得ず調理室に立ち入る場合は、清潔な服、履き物を着用している。</a:t>
            </a:r>
            <a:endParaRPr lang="en-US" altLang="ja-JP" sz="1800" dirty="0">
              <a:solidFill>
                <a:schemeClr val="dk1"/>
              </a:solidFill>
              <a:latin typeface="BIZ UDPゴシック" panose="020B0400000000000000" pitchFamily="50" charset="-128"/>
              <a:ea typeface="BIZ UDPゴシック" panose="020B0400000000000000" pitchFamily="50" charset="-128"/>
            </a:endParaRPr>
          </a:p>
          <a:p>
            <a:pPr defTabSz="906445"/>
            <a:r>
              <a:rPr lang="ja-JP" altLang="en-US" sz="1800" dirty="0">
                <a:solidFill>
                  <a:schemeClr val="dk1"/>
                </a:solidFill>
                <a:latin typeface="BIZ UDPゴシック" panose="020B0400000000000000" pitchFamily="50" charset="-128"/>
                <a:ea typeface="BIZ UDPゴシック" panose="020B0400000000000000" pitchFamily="50" charset="-128"/>
              </a:rPr>
              <a:t>また、手洗い、手指の消毒を行っている。</a:t>
            </a:r>
            <a:endParaRPr lang="en-US" altLang="ja-JP" sz="1800" dirty="0">
              <a:solidFill>
                <a:schemeClr val="dk1"/>
              </a:solidFill>
              <a:latin typeface="BIZ UDPゴシック" panose="020B0400000000000000" pitchFamily="50" charset="-128"/>
              <a:ea typeface="BIZ UDPゴシック" panose="020B0400000000000000" pitchFamily="50" charset="-128"/>
            </a:endParaRPr>
          </a:p>
          <a:p>
            <a:pPr defTabSz="906445"/>
            <a:r>
              <a:rPr lang="ja-JP" altLang="ja-JP" sz="1800" dirty="0">
                <a:ea typeface="游明朝" panose="02020400000000000000" pitchFamily="18" charset="-128"/>
                <a:cs typeface="Times New Roman" panose="02020603050405020304" pitchFamily="18" charset="0"/>
              </a:rPr>
              <a:t>夜食等の対応で、</a:t>
            </a:r>
            <a:r>
              <a:rPr lang="ja-JP" altLang="en-US" sz="1800" dirty="0">
                <a:ea typeface="游明朝" panose="02020400000000000000" pitchFamily="18" charset="-128"/>
                <a:cs typeface="Times New Roman" panose="02020603050405020304" pitchFamily="18" charset="0"/>
              </a:rPr>
              <a:t>やむを得ず立ち入る場合は</a:t>
            </a:r>
            <a:r>
              <a:rPr lang="ja-JP" altLang="ja-JP" sz="1800" dirty="0">
                <a:ea typeface="游明朝" panose="02020400000000000000" pitchFamily="18" charset="-128"/>
                <a:cs typeface="Times New Roman" panose="02020603050405020304" pitchFamily="18" charset="0"/>
              </a:rPr>
              <a:t>先ほど確認した、調理従事者と同様の衛生管理を実施しましょう。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10</a:t>
            </a:fld>
            <a:endParaRPr kumimoji="1" lang="ja-JP" altLang="en-US"/>
          </a:p>
        </p:txBody>
      </p:sp>
    </p:spTree>
    <p:extLst>
      <p:ext uri="{BB962C8B-B14F-4D97-AF65-F5344CB8AC3E}">
        <p14:creationId xmlns:p14="http://schemas.microsoft.com/office/powerpoint/2010/main" val="261532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次に、トイレの清掃・消毒についてです。トイレはノロウイルスで汚染されていると考えましょう。</a:t>
            </a:r>
            <a:r>
              <a:rPr lang="ja-JP" altLang="en-US" sz="1800" dirty="0">
                <a:latin typeface="BIZ UDPゴシック" panose="020B0400000000000000" pitchFamily="50" charset="-128"/>
                <a:ea typeface="BIZ UDPゴシック" panose="020B0400000000000000" pitchFamily="50" charset="-128"/>
              </a:rPr>
              <a:t>トイレの清掃・消毒は調理従事者</a:t>
            </a:r>
            <a:r>
              <a:rPr lang="ja-JP" altLang="en-US" sz="1800" b="1" u="sng" dirty="0">
                <a:latin typeface="BIZ UDPゴシック" panose="020B0400000000000000" pitchFamily="50" charset="-128"/>
                <a:ea typeface="BIZ UDPゴシック" panose="020B0400000000000000" pitchFamily="50" charset="-128"/>
              </a:rPr>
              <a:t>以外</a:t>
            </a:r>
            <a:r>
              <a:rPr lang="ja-JP" altLang="en-US" sz="1800" dirty="0">
                <a:latin typeface="BIZ UDPゴシック" panose="020B0400000000000000" pitchFamily="50" charset="-128"/>
                <a:ea typeface="BIZ UDPゴシック" panose="020B0400000000000000" pitchFamily="50" charset="-128"/>
              </a:rPr>
              <a:t>が実施している。</a:t>
            </a:r>
            <a:r>
              <a:rPr lang="ja-JP" altLang="en-US" sz="1800" dirty="0">
                <a:solidFill>
                  <a:schemeClr val="dk1"/>
                </a:solidFill>
                <a:latin typeface="BIZ UDPゴシック" panose="020B0400000000000000" pitchFamily="50" charset="-128"/>
                <a:ea typeface="BIZ UDPゴシック" panose="020B0400000000000000" pitchFamily="50" charset="-128"/>
              </a:rPr>
              <a:t>トイレの消毒は次亜塩素酸ナトリウムで行っている。</a:t>
            </a:r>
            <a:endParaRPr lang="ja-JP" altLang="en-US" sz="1800" dirty="0">
              <a:latin typeface="BIZ UDPゴシック" panose="020B0400000000000000" pitchFamily="50" charset="-128"/>
              <a:ea typeface="BIZ UDPゴシック" panose="020B0400000000000000" pitchFamily="50" charset="-128"/>
            </a:endParaRPr>
          </a:p>
          <a:p>
            <a:pPr algn="just"/>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次亜塩素酸ナトリウムは、消毒の目的によって濃度が異なります。また、薄めた溶液は</a:t>
            </a:r>
          </a:p>
          <a:p>
            <a:r>
              <a:rPr lang="ja-JP" altLang="ja-JP" sz="1800" dirty="0">
                <a:ea typeface="游明朝" panose="02020400000000000000" pitchFamily="18" charset="-128"/>
                <a:cs typeface="Times New Roman" panose="02020603050405020304" pitchFamily="18" charset="0"/>
              </a:rPr>
              <a:t>分解されやす</a:t>
            </a:r>
            <a:r>
              <a:rPr lang="ja-JP" altLang="en-US" sz="1800" dirty="0">
                <a:ea typeface="游明朝" panose="02020400000000000000" pitchFamily="18" charset="-128"/>
                <a:cs typeface="Times New Roman" panose="02020603050405020304" pitchFamily="18" charset="0"/>
              </a:rPr>
              <a:t>く</a:t>
            </a:r>
            <a:r>
              <a:rPr lang="ja-JP" altLang="ja-JP" sz="1800" dirty="0">
                <a:ea typeface="游明朝" panose="02020400000000000000" pitchFamily="18" charset="-128"/>
                <a:cs typeface="Times New Roman" panose="02020603050405020304" pitchFamily="18" charset="0"/>
              </a:rPr>
              <a:t>、作り置きができないので注意が必要です。</a:t>
            </a:r>
            <a:endParaRPr kumimoji="1" lang="ja-JP" altLang="en-US"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11</a:t>
            </a:fld>
            <a:endParaRPr kumimoji="1" lang="ja-JP" altLang="en-US"/>
          </a:p>
        </p:txBody>
      </p:sp>
    </p:spTree>
    <p:extLst>
      <p:ext uri="{BB962C8B-B14F-4D97-AF65-F5344CB8AC3E}">
        <p14:creationId xmlns:p14="http://schemas.microsoft.com/office/powerpoint/2010/main" val="1356486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施設で、下痢・嘔吐があった時の対応として、</a:t>
            </a:r>
            <a:r>
              <a:rPr lang="ja-JP" altLang="en-US" sz="1800" dirty="0">
                <a:latin typeface="BIZ UDPゴシック" panose="020B0400000000000000" pitchFamily="50" charset="-128"/>
                <a:ea typeface="BIZ UDPゴシック" panose="020B0400000000000000" pitchFamily="50" charset="-128"/>
              </a:rPr>
              <a:t>処理を行う者、清掃・消毒方法、連絡体制等が決まっている。</a:t>
            </a:r>
          </a:p>
          <a:p>
            <a:pPr defTabSz="906445"/>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感染防止のため、調理従事者は下痢・嘔吐の処理をしないこと、下痢・嘔吐の処理を行った人は、 ２日間程度は配膳や食事の介助など食品に触れる作業を行わない等、ルールを決めましょう。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12</a:t>
            </a:fld>
            <a:endParaRPr kumimoji="1" lang="ja-JP" altLang="en-US"/>
          </a:p>
        </p:txBody>
      </p:sp>
    </p:spTree>
    <p:extLst>
      <p:ext uri="{BB962C8B-B14F-4D97-AF65-F5344CB8AC3E}">
        <p14:creationId xmlns:p14="http://schemas.microsoft.com/office/powerpoint/2010/main" val="1160052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ja-JP" sz="1800" dirty="0">
                <a:ea typeface="游明朝" panose="02020400000000000000" pitchFamily="18" charset="-128"/>
                <a:cs typeface="Times New Roman" panose="02020603050405020304" pitchFamily="18" charset="0"/>
              </a:rPr>
              <a:t>つぎに</a:t>
            </a:r>
            <a:r>
              <a:rPr lang="ja-JP" altLang="en-US" sz="1800" dirty="0">
                <a:solidFill>
                  <a:schemeClr val="dk1"/>
                </a:solidFill>
                <a:latin typeface="BIZ UDPゴシック" panose="020B0400000000000000" pitchFamily="50" charset="-128"/>
                <a:ea typeface="BIZ UDPゴシック" panose="020B0400000000000000" pitchFamily="50" charset="-128"/>
              </a:rPr>
              <a:t>対応について定期的に教育・訓練を行っている。</a:t>
            </a:r>
          </a:p>
          <a:p>
            <a:r>
              <a:rPr lang="ja-JP" altLang="ja-JP" sz="1800" dirty="0">
                <a:ea typeface="游明朝" panose="02020400000000000000" pitchFamily="18" charset="-128"/>
                <a:cs typeface="Times New Roman" panose="02020603050405020304" pitchFamily="18" charset="0"/>
              </a:rPr>
              <a:t>マニュアルを読みながら作業すると、時間がかかり、ウイルスが浮遊する時間が長くなります。迅速に対応できるよう、処理の手順の確認、嘔吐物処理セットを準備しておくとよいでしょう。</a:t>
            </a:r>
            <a:endParaRPr kumimoji="1" lang="ja-JP" altLang="en-US"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13</a:t>
            </a:fld>
            <a:endParaRPr kumimoji="1" lang="ja-JP" altLang="en-US"/>
          </a:p>
        </p:txBody>
      </p:sp>
    </p:spTree>
    <p:extLst>
      <p:ext uri="{BB962C8B-B14F-4D97-AF65-F5344CB8AC3E}">
        <p14:creationId xmlns:p14="http://schemas.microsoft.com/office/powerpoint/2010/main" val="193328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施設の消毒方法について　</a:t>
            </a:r>
            <a:r>
              <a:rPr lang="ja-JP" altLang="en-US" sz="1800" dirty="0">
                <a:latin typeface="BIZ UDPゴシック" panose="020B0400000000000000" pitchFamily="50" charset="-128"/>
                <a:ea typeface="BIZ UDPゴシック" panose="020B0400000000000000" pitchFamily="50" charset="-128"/>
              </a:rPr>
              <a:t>施設内の消毒は次亜塩素酸ナトリウムで行っている。</a:t>
            </a:r>
          </a:p>
          <a:p>
            <a:pPr defTabSz="906445"/>
            <a:r>
              <a:rPr lang="ja-JP" altLang="en-US" sz="1800" dirty="0">
                <a:solidFill>
                  <a:schemeClr val="dk1"/>
                </a:solidFill>
                <a:latin typeface="BIZ UDPゴシック" panose="020B0400000000000000" pitchFamily="50" charset="-128"/>
                <a:ea typeface="BIZ UDPゴシック" panose="020B0400000000000000" pitchFamily="50" charset="-128"/>
              </a:rPr>
              <a:t>嘔吐物が付いた食器は、調理室に返却する前に、次亜塩素酸ナトリウムで消毒している。</a:t>
            </a:r>
          </a:p>
          <a:p>
            <a:pPr defTabSz="906445"/>
            <a:r>
              <a:rPr lang="ja-JP" altLang="en-US" sz="1800" dirty="0">
                <a:solidFill>
                  <a:schemeClr val="dk1"/>
                </a:solidFill>
                <a:latin typeface="BIZ UDPゴシック" panose="020B0400000000000000" pitchFamily="50" charset="-128"/>
                <a:ea typeface="BIZ UDPゴシック" panose="020B0400000000000000" pitchFamily="50" charset="-128"/>
              </a:rPr>
              <a:t>配膳車を調理室に戻す前には車輪も含めて消毒している。</a:t>
            </a:r>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pPr defTabSz="906445"/>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ノロウイルスはアルコール消毒が効きにくく、少量のウイルスで発症します。調理室に持ち込まないように次亜塩素酸ナトリウムでの消毒を徹底しましょう。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4AF05BB3-BC28-4534-AB40-7CCC5B475C11}" type="slidenum">
              <a:rPr kumimoji="1" lang="ja-JP" altLang="en-US" smtClean="0"/>
              <a:t>14</a:t>
            </a:fld>
            <a:endParaRPr kumimoji="1" lang="ja-JP" altLang="en-US"/>
          </a:p>
        </p:txBody>
      </p:sp>
    </p:spTree>
    <p:extLst>
      <p:ext uri="{BB962C8B-B14F-4D97-AF65-F5344CB8AC3E}">
        <p14:creationId xmlns:p14="http://schemas.microsoft.com/office/powerpoint/2010/main" val="144077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次亜塩素酸水は、次亜塩素酸ナトリウムとは異なるものですので、注意が必要です。厚生労働省は、ノロウイルスの消毒方法として、次亜塩素酸ナトリウムや熱湯等を推奨して</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おり、次亜塩素酸水は推奨していません。</a:t>
            </a:r>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pPr defTabSz="906445"/>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次亜塩素酸水は有機物に触れるとすぐに分解されて殺菌効果がなくなります。</a:t>
            </a:r>
            <a:endParaRPr lang="en-US"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pPr defTabSz="906445"/>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作り置きはできませんが、</a:t>
            </a: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次亜塩素酸水</a:t>
            </a:r>
            <a:r>
              <a:rPr lang="ja-JP" altLang="en-US" sz="1800" kern="100" dirty="0">
                <a:latin typeface="游明朝" panose="02020400000000000000" pitchFamily="18" charset="-128"/>
                <a:ea typeface="游明朝" panose="02020400000000000000" pitchFamily="18" charset="-128"/>
                <a:cs typeface="Times New Roman" panose="02020603050405020304" pitchFamily="18" charset="0"/>
              </a:rPr>
              <a:t>と比較して有機物があっても効果が持続する</a:t>
            </a:r>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次亜塩素酸ナトリウムを消毒剤として使用しましょう。施設に戻られたら、施設に備えてある薬剤をぜひ確認をしてみてください。</a:t>
            </a:r>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15</a:t>
            </a:fld>
            <a:endParaRPr kumimoji="1" lang="ja-JP" altLang="en-US"/>
          </a:p>
        </p:txBody>
      </p:sp>
    </p:spTree>
    <p:extLst>
      <p:ext uri="{BB962C8B-B14F-4D97-AF65-F5344CB8AC3E}">
        <p14:creationId xmlns:p14="http://schemas.microsoft.com/office/powerpoint/2010/main" val="988118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次に施設での情報共有について</a:t>
            </a:r>
            <a:r>
              <a:rPr lang="ja-JP" altLang="ja-JP" sz="1800" dirty="0">
                <a:solidFill>
                  <a:srgbClr val="FFFFFF"/>
                </a:solidFill>
                <a:latin typeface="游明朝" panose="02020400000000000000" pitchFamily="18" charset="-128"/>
                <a:ea typeface="游明朝" panose="02020400000000000000" pitchFamily="18" charset="-128"/>
              </a:rPr>
              <a:t>施設内での下痢・嘔吐の発生状況を日常的に調理の責任者と共有している</a:t>
            </a:r>
            <a:r>
              <a:rPr lang="ja-JP" altLang="en-US" sz="1800" dirty="0">
                <a:solidFill>
                  <a:srgbClr val="FFFFFF"/>
                </a:solidFill>
                <a:latin typeface="游明朝" panose="02020400000000000000" pitchFamily="18" charset="-128"/>
                <a:ea typeface="游明朝" panose="02020400000000000000" pitchFamily="18" charset="-128"/>
              </a:rPr>
              <a:t>。</a:t>
            </a:r>
            <a:endParaRPr lang="ja-JP" altLang="ja-JP" sz="1800" dirty="0">
              <a:latin typeface="游明朝" panose="02020400000000000000" pitchFamily="18" charset="-128"/>
              <a:ea typeface="游明朝" panose="02020400000000000000" pitchFamily="18" charset="-128"/>
            </a:endParaRPr>
          </a:p>
          <a:p>
            <a:pPr fontAlgn="t"/>
            <a:r>
              <a:rPr lang="ja-JP" altLang="ja-JP" sz="1800" dirty="0">
                <a:solidFill>
                  <a:srgbClr val="000000"/>
                </a:solidFill>
                <a:latin typeface="游明朝" panose="02020400000000000000" pitchFamily="18" charset="-128"/>
                <a:ea typeface="游明朝" panose="02020400000000000000" pitchFamily="18" charset="-128"/>
              </a:rPr>
              <a:t>ベースラインを越える有症者があった場合の施設の対応方法を決めている</a:t>
            </a:r>
            <a:r>
              <a:rPr lang="ja-JP" altLang="en-US" sz="1800" dirty="0">
                <a:solidFill>
                  <a:srgbClr val="000000"/>
                </a:solidFill>
                <a:latin typeface="游明朝" panose="02020400000000000000" pitchFamily="18" charset="-128"/>
                <a:ea typeface="游明朝" panose="02020400000000000000" pitchFamily="18" charset="-128"/>
              </a:rPr>
              <a:t>。</a:t>
            </a:r>
            <a:endParaRPr lang="ja-JP" altLang="ja-JP" sz="1800" dirty="0">
              <a:latin typeface="游明朝" panose="02020400000000000000" pitchFamily="18" charset="-128"/>
              <a:ea typeface="游明朝" panose="02020400000000000000" pitchFamily="18" charset="-128"/>
            </a:endParaRPr>
          </a:p>
          <a:p>
            <a:pPr algn="just"/>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施設の対応の一例として、感染性胃腸炎流行時は、給食メニューの変更を行うことも一つの方法です。加熱調理品のみの提供とする、果物や生野菜の提供中止、個包装品のみの提供などが挙げられます。あらかじめ利用者にも、感染性胃腸炎流行時はメニューの変更があることを伝えておくと、スムーズに理解が得られるかと思い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4AF05BB3-BC28-4534-AB40-7CCC5B475C11}" type="slidenum">
              <a:rPr kumimoji="1" lang="ja-JP" altLang="en-US" smtClean="0"/>
              <a:t>16</a:t>
            </a:fld>
            <a:endParaRPr kumimoji="1" lang="ja-JP" altLang="en-US"/>
          </a:p>
        </p:txBody>
      </p:sp>
    </p:spTree>
    <p:extLst>
      <p:ext uri="{BB962C8B-B14F-4D97-AF65-F5344CB8AC3E}">
        <p14:creationId xmlns:p14="http://schemas.microsoft.com/office/powerpoint/2010/main" val="311726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食中毒発生時、原因の究明や再発防止対策が取られるまで、施設の調理場が使用できなくなる場合があります。すぐに代替食の手配ができるよう、準備をしておきましょう。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17</a:t>
            </a:fld>
            <a:endParaRPr kumimoji="1" lang="ja-JP" altLang="en-US"/>
          </a:p>
        </p:txBody>
      </p:sp>
    </p:spTree>
    <p:extLst>
      <p:ext uri="{BB962C8B-B14F-4D97-AF65-F5344CB8AC3E}">
        <p14:creationId xmlns:p14="http://schemas.microsoft.com/office/powerpoint/2010/main" val="119395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その他食中毒の対策について、食中毒予防の三原則、菌を付けない、ふやさない、やっつける、を心掛けてください。</a:t>
            </a:r>
            <a:endParaRPr kumimoji="1" lang="en-US" altLang="ja-JP" dirty="0"/>
          </a:p>
          <a:p>
            <a:r>
              <a:rPr kumimoji="1" lang="ja-JP" altLang="en-US" dirty="0"/>
              <a:t>先日市内でも大規模な食中毒が発生しましたが、手指に傷がある方が調理したことによる黄色ブドウ球菌が原因とされています。</a:t>
            </a:r>
            <a:endParaRPr kumimoji="1" lang="en-US" altLang="ja-JP" dirty="0"/>
          </a:p>
          <a:p>
            <a:r>
              <a:rPr kumimoji="1" lang="ja-JP" altLang="en-US" dirty="0"/>
              <a:t>その他、高齢施設ではウェルシュ菌食中毒の発生も多くみられます。冷却する際は小分けし、再加熱する際はよくかき混ぜることが大切です。</a:t>
            </a:r>
            <a:endParaRPr kumimoji="1" lang="en-US" altLang="ja-JP" dirty="0"/>
          </a:p>
          <a:p>
            <a:r>
              <a:rPr kumimoji="1" lang="ja-JP" altLang="en-US" dirty="0"/>
              <a:t>また、中心部までしっかり加熱することは多くの食中毒菌に対して、有効です。</a:t>
            </a:r>
            <a:endParaRPr kumimoji="1" lang="en-US" altLang="ja-JP"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18</a:t>
            </a:fld>
            <a:endParaRPr kumimoji="1" lang="ja-JP" altLang="en-US"/>
          </a:p>
        </p:txBody>
      </p:sp>
    </p:spTree>
    <p:extLst>
      <p:ext uri="{BB962C8B-B14F-4D97-AF65-F5344CB8AC3E}">
        <p14:creationId xmlns:p14="http://schemas.microsoft.com/office/powerpoint/2010/main" val="1044411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それぞれの食中毒菌をイメージしたキャラクターです。</a:t>
            </a:r>
            <a:endParaRPr kumimoji="1" lang="en-US" altLang="ja-JP" dirty="0"/>
          </a:p>
          <a:p>
            <a:r>
              <a:rPr kumimoji="1" lang="ja-JP" altLang="en-US" dirty="0"/>
              <a:t>イメージからそれぞれの特徴をつかんでいただき、対策を徹底してください。</a:t>
            </a:r>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19</a:t>
            </a:fld>
            <a:endParaRPr kumimoji="1" lang="ja-JP" altLang="en-US"/>
          </a:p>
        </p:txBody>
      </p:sp>
    </p:spTree>
    <p:extLst>
      <p:ext uri="{BB962C8B-B14F-4D97-AF65-F5344CB8AC3E}">
        <p14:creationId xmlns:p14="http://schemas.microsoft.com/office/powerpoint/2010/main" val="174887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まずはこちらをご覧ください。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ノロウイルスをイメージしやすいようにキャラクター化してみました。</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r>
              <a:rPr kumimoji="1" lang="ja-JP" altLang="en-US" dirty="0"/>
              <a:t>ノロウイルスはカキなどの二枚貝からの感染や、感染者の糞便や嘔吐物などから感染します。</a:t>
            </a:r>
            <a:endParaRPr kumimoji="1" lang="en-US" altLang="ja-JP" dirty="0"/>
          </a:p>
          <a:p>
            <a:r>
              <a:rPr kumimoji="1" lang="ja-JP" altLang="en-US" dirty="0"/>
              <a:t>未加熱のシーフードミックスなどに二枚貝が含まれる場合は十分に加熱するようにお願いいたします。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2</a:t>
            </a:fld>
            <a:endParaRPr kumimoji="1" lang="ja-JP" altLang="en-US"/>
          </a:p>
        </p:txBody>
      </p:sp>
    </p:spTree>
    <p:extLst>
      <p:ext uri="{BB962C8B-B14F-4D97-AF65-F5344CB8AC3E}">
        <p14:creationId xmlns:p14="http://schemas.microsoft.com/office/powerpoint/2010/main" val="4025387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それぞれの食中毒菌をイメージしたキャラクターです。</a:t>
            </a:r>
            <a:endParaRPr kumimoji="1" lang="en-US" altLang="ja-JP" dirty="0"/>
          </a:p>
          <a:p>
            <a:r>
              <a:rPr kumimoji="1" lang="ja-JP" altLang="en-US" dirty="0"/>
              <a:t>イメージからそれぞれの特徴をつかんでいただき、対策を徹底してください。</a:t>
            </a:r>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20</a:t>
            </a:fld>
            <a:endParaRPr kumimoji="1" lang="ja-JP" altLang="en-US"/>
          </a:p>
        </p:txBody>
      </p:sp>
    </p:spTree>
    <p:extLst>
      <p:ext uri="{BB962C8B-B14F-4D97-AF65-F5344CB8AC3E}">
        <p14:creationId xmlns:p14="http://schemas.microsoft.com/office/powerpoint/2010/main" val="1232085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それぞれの食中毒菌をイメージしたキャラクターです。</a:t>
            </a:r>
            <a:endParaRPr kumimoji="1" lang="en-US" altLang="ja-JP" dirty="0"/>
          </a:p>
          <a:p>
            <a:r>
              <a:rPr kumimoji="1" lang="ja-JP" altLang="en-US" dirty="0"/>
              <a:t>イメージからそれぞれの特徴をつかんでいただき、対策を徹底してください。</a:t>
            </a:r>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21</a:t>
            </a:fld>
            <a:endParaRPr kumimoji="1" lang="ja-JP" altLang="en-US"/>
          </a:p>
        </p:txBody>
      </p:sp>
    </p:spTree>
    <p:extLst>
      <p:ext uri="{BB962C8B-B14F-4D97-AF65-F5344CB8AC3E}">
        <p14:creationId xmlns:p14="http://schemas.microsoft.com/office/powerpoint/2010/main" val="2001607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ここまでお話してきた通り、ノロウイルス食中毒対策は、施設全体で取り組むことが大切です。本日お配りしたチェックリストを施設でご活用いただけますと幸いです。</a:t>
            </a:r>
          </a:p>
          <a:p>
            <a:r>
              <a:rPr kumimoji="1" lang="ja-JP" altLang="en-US" dirty="0"/>
              <a:t>ご清聴ありがとうございました。</a:t>
            </a:r>
          </a:p>
        </p:txBody>
      </p:sp>
      <p:sp>
        <p:nvSpPr>
          <p:cNvPr id="4" name="スライド番号プレースホルダー 3"/>
          <p:cNvSpPr>
            <a:spLocks noGrp="1"/>
          </p:cNvSpPr>
          <p:nvPr>
            <p:ph type="sldNum" sz="quarter" idx="10"/>
          </p:nvPr>
        </p:nvSpPr>
        <p:spPr/>
        <p:txBody>
          <a:bodyPr/>
          <a:lstStyle/>
          <a:p>
            <a:fld id="{4AF05BB3-BC28-4534-AB40-7CCC5B475C11}" type="slidenum">
              <a:rPr kumimoji="1" lang="ja-JP" altLang="en-US" smtClean="0"/>
              <a:t>22</a:t>
            </a:fld>
            <a:endParaRPr kumimoji="1" lang="ja-JP" altLang="en-US"/>
          </a:p>
        </p:txBody>
      </p:sp>
    </p:spTree>
    <p:extLst>
      <p:ext uri="{BB962C8B-B14F-4D97-AF65-F5344CB8AC3E}">
        <p14:creationId xmlns:p14="http://schemas.microsoft.com/office/powerpoint/2010/main" val="297216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給食施設におけるノロウイルス食中毒の予防の基本は、調理室にノロウイルスを持ち込まないことが大切です。</a:t>
            </a:r>
          </a:p>
          <a:p>
            <a:pPr marL="226611" algn="just"/>
            <a:r>
              <a:rPr lang="en-US" altLang="ja-JP" sz="18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3</a:t>
            </a:fld>
            <a:endParaRPr kumimoji="1" lang="ja-JP" altLang="en-US"/>
          </a:p>
        </p:txBody>
      </p:sp>
    </p:spTree>
    <p:extLst>
      <p:ext uri="{BB962C8B-B14F-4D97-AF65-F5344CB8AC3E}">
        <p14:creationId xmlns:p14="http://schemas.microsoft.com/office/powerpoint/2010/main" val="368187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それでは、お手元の配布資料にあります「給食施設のノロウイルス食中毒対策　チェックリスト」を使いながら、まずは、みなさまの施設の「調理に従事している方」のノロウイルス対策を確認してみましょう。時間に限りがあるので、一部割愛させていただきます。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4</a:t>
            </a:fld>
            <a:endParaRPr kumimoji="1" lang="ja-JP" altLang="en-US"/>
          </a:p>
        </p:txBody>
      </p:sp>
    </p:spTree>
    <p:extLst>
      <p:ext uri="{BB962C8B-B14F-4D97-AF65-F5344CB8AC3E}">
        <p14:creationId xmlns:p14="http://schemas.microsoft.com/office/powerpoint/2010/main" val="111453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まずは体調の確認です。</a:t>
            </a:r>
          </a:p>
          <a:p>
            <a:r>
              <a:rPr lang="ja-JP" altLang="ja-JP" sz="1800" dirty="0">
                <a:ea typeface="游明朝" panose="02020400000000000000" pitchFamily="18" charset="-128"/>
                <a:cs typeface="Times New Roman" panose="02020603050405020304" pitchFamily="18" charset="0"/>
              </a:rPr>
              <a:t>調理従事者だけでなく、同居家族に下痢・嘔吐等の症状があった場合のルールも決めておきましょう。体調が悪いときは、無理せず休める体制づくりに努めましょう。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AF05BB3-BC28-4534-AB40-7CCC5B475C11}" type="slidenum">
              <a:rPr kumimoji="1" lang="ja-JP" altLang="en-US" smtClean="0"/>
              <a:t>5</a:t>
            </a:fld>
            <a:endParaRPr kumimoji="1" lang="ja-JP" altLang="en-US"/>
          </a:p>
        </p:txBody>
      </p:sp>
    </p:spTree>
    <p:extLst>
      <p:ext uri="{BB962C8B-B14F-4D97-AF65-F5344CB8AC3E}">
        <p14:creationId xmlns:p14="http://schemas.microsoft.com/office/powerpoint/2010/main" val="385845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つぎに手洗いや手袋の着用についての確認です。症状が無くても、ノロウイルスを保有している不顕性感染の可能性があります。ノロウイルスに感染している可能性を考慮して、手洗いを徹底することが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4AF05BB3-BC28-4534-AB40-7CCC5B475C11}" type="slidenum">
              <a:rPr kumimoji="1" lang="ja-JP" altLang="en-US" smtClean="0"/>
              <a:t>6</a:t>
            </a:fld>
            <a:endParaRPr kumimoji="1" lang="ja-JP" altLang="en-US"/>
          </a:p>
        </p:txBody>
      </p:sp>
    </p:spTree>
    <p:extLst>
      <p:ext uri="{BB962C8B-B14F-4D97-AF65-F5344CB8AC3E}">
        <p14:creationId xmlns:p14="http://schemas.microsoft.com/office/powerpoint/2010/main" val="376253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ja-JP" sz="1800" kern="100" dirty="0">
                <a:latin typeface="游明朝" panose="02020400000000000000" pitchFamily="18" charset="-128"/>
                <a:ea typeface="游明朝" panose="02020400000000000000" pitchFamily="18" charset="-128"/>
                <a:cs typeface="Times New Roman" panose="02020603050405020304" pitchFamily="18" charset="0"/>
              </a:rPr>
              <a:t>調理従事者の食事について食中毒が発生した場合の原因究明の観点から、給食を喫食しないことが望ましいです。ただし、試食担当者を限定している等の措置が講じられている場合などは除きます。また、感染胃腸炎が施設内で流行している時は、食中毒を防ぐために調理従事者は給食を喫食しないよう、保健所からお願いすること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7</a:t>
            </a:fld>
            <a:endParaRPr kumimoji="1" lang="ja-JP" altLang="en-US"/>
          </a:p>
        </p:txBody>
      </p:sp>
    </p:spTree>
    <p:extLst>
      <p:ext uri="{BB962C8B-B14F-4D97-AF65-F5344CB8AC3E}">
        <p14:creationId xmlns:p14="http://schemas.microsoft.com/office/powerpoint/2010/main" val="2385339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r>
              <a:rPr lang="ja-JP" altLang="ja-JP" sz="1800" dirty="0">
                <a:ea typeface="游明朝" panose="02020400000000000000" pitchFamily="18" charset="-128"/>
                <a:cs typeface="Times New Roman" panose="02020603050405020304" pitchFamily="18" charset="0"/>
              </a:rPr>
              <a:t>調理場にノロウイルスを持ち込まないために、調理従事者の施設での行動について確認しましょう。</a:t>
            </a:r>
            <a:r>
              <a:rPr lang="ja-JP" altLang="en-US" sz="1800" dirty="0">
                <a:latin typeface="BIZ UDPゴシック" panose="020B0400000000000000" pitchFamily="50" charset="-128"/>
                <a:ea typeface="BIZ UDPゴシック" panose="020B0400000000000000" pitchFamily="50" charset="-128"/>
              </a:rPr>
              <a:t>施設内で感染性胃腸炎が流行している時は、保育室や居室等へ入らない。</a:t>
            </a:r>
            <a:r>
              <a:rPr lang="ja-JP" altLang="en-US" sz="1800" dirty="0">
                <a:solidFill>
                  <a:schemeClr val="dk1"/>
                </a:solidFill>
                <a:latin typeface="BIZ UDPゴシック" panose="020B0400000000000000" pitchFamily="50" charset="-128"/>
                <a:ea typeface="BIZ UDPゴシック" panose="020B0400000000000000" pitchFamily="50" charset="-128"/>
              </a:rPr>
              <a:t>トイレには、調理時の作業服、帽子、履物のまま入らない。やむを得ず調理従事者がトイレの清掃・消毒を行う場合は、調理作業が終わってから行う。</a:t>
            </a:r>
            <a:r>
              <a:rPr lang="ja-JP" altLang="ja-JP" sz="1800" dirty="0">
                <a:ea typeface="游明朝" panose="02020400000000000000" pitchFamily="18" charset="-128"/>
                <a:cs typeface="Times New Roman" panose="02020603050405020304" pitchFamily="18" charset="0"/>
              </a:rPr>
              <a:t>感染者の便や嘔吐物が乾燥すると、付着した埃とともに、ウイルスが空気中を漂い、エアロゾルによるノロウイルスの感染がおこります。施設での行動についても、ルールを決めておきましょう。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8</a:t>
            </a:fld>
            <a:endParaRPr kumimoji="1" lang="ja-JP" altLang="en-US"/>
          </a:p>
        </p:txBody>
      </p:sp>
    </p:spTree>
    <p:extLst>
      <p:ext uri="{BB962C8B-B14F-4D97-AF65-F5344CB8AC3E}">
        <p14:creationId xmlns:p14="http://schemas.microsoft.com/office/powerpoint/2010/main" val="83712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a typeface="游明朝" panose="02020400000000000000" pitchFamily="18" charset="-128"/>
                <a:cs typeface="Times New Roman" panose="02020603050405020304" pitchFamily="18" charset="0"/>
              </a:rPr>
              <a:t>続いて、施設全体でのノロウイルス対策を確認してみましょう</a:t>
            </a:r>
            <a:endParaRPr kumimoji="1" lang="ja-JP" altLang="en-US" dirty="0"/>
          </a:p>
        </p:txBody>
      </p:sp>
      <p:sp>
        <p:nvSpPr>
          <p:cNvPr id="4" name="スライド番号プレースホルダー 3"/>
          <p:cNvSpPr>
            <a:spLocks noGrp="1"/>
          </p:cNvSpPr>
          <p:nvPr>
            <p:ph type="sldNum" sz="quarter" idx="5"/>
          </p:nvPr>
        </p:nvSpPr>
        <p:spPr/>
        <p:txBody>
          <a:bodyPr/>
          <a:lstStyle/>
          <a:p>
            <a:fld id="{4AF05BB3-BC28-4534-AB40-7CCC5B475C11}" type="slidenum">
              <a:rPr kumimoji="1" lang="ja-JP" altLang="en-US" smtClean="0"/>
              <a:t>9</a:t>
            </a:fld>
            <a:endParaRPr kumimoji="1" lang="ja-JP" altLang="en-US"/>
          </a:p>
        </p:txBody>
      </p:sp>
    </p:spTree>
    <p:extLst>
      <p:ext uri="{BB962C8B-B14F-4D97-AF65-F5344CB8AC3E}">
        <p14:creationId xmlns:p14="http://schemas.microsoft.com/office/powerpoint/2010/main" val="33564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atin typeface="BIZ UDPゴシック" panose="020B0400000000000000" pitchFamily="50" charset="-128"/>
                <a:ea typeface="BIZ UDPゴシック" panose="020B0400000000000000" pitchFamily="50"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5165A794-B971-4711-AF4F-390C1CE120B9}" type="datetime1">
              <a:rPr lang="ja-JP" altLang="en-US" smtClean="0"/>
              <a:t>2024/9/27</a:t>
            </a:fld>
            <a:endParaRPr lang="ja-JP" altLang="en-US"/>
          </a:p>
        </p:txBody>
      </p:sp>
      <p:sp>
        <p:nvSpPr>
          <p:cNvPr id="5" name="フッター プレースホルダー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420070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1DC2E5CC-E316-49B4-90FF-FEF1FFCD6015}" type="datetime1">
              <a:rPr lang="ja-JP" altLang="en-US" smtClean="0"/>
              <a:t>2024/9/27</a:t>
            </a:fld>
            <a:endParaRPr lang="ja-JP" altLang="en-US"/>
          </a:p>
        </p:txBody>
      </p:sp>
      <p:sp>
        <p:nvSpPr>
          <p:cNvPr id="5" name="フッター プレースホルダー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367662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lvl1pPr>
              <a:defRPr>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1B031EC1-E6FF-47A2-8A3F-42F0ABA19216}" type="datetime1">
              <a:rPr lang="ja-JP" altLang="en-US" smtClean="0"/>
              <a:t>2024/9/27</a:t>
            </a:fld>
            <a:endParaRPr lang="ja-JP" altLang="en-US"/>
          </a:p>
        </p:txBody>
      </p:sp>
      <p:sp>
        <p:nvSpPr>
          <p:cNvPr id="5" name="フッター プレースホルダー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245787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1BB942E6-F7C6-47D5-9A2B-8E9C877962FD}" type="datetime1">
              <a:rPr lang="ja-JP" altLang="en-US" smtClean="0"/>
              <a:t>2024/9/27</a:t>
            </a:fld>
            <a:endParaRPr lang="ja-JP" altLang="en-US"/>
          </a:p>
        </p:txBody>
      </p:sp>
      <p:sp>
        <p:nvSpPr>
          <p:cNvPr id="5" name="フッター プレースホルダー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427378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BIZ UDPゴシック" panose="020B0400000000000000" pitchFamily="50" charset="-128"/>
                <a:ea typeface="BIZ UDPゴシック" panose="020B0400000000000000"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F09B3B2E-F0A1-43E8-8DD2-033A6AFCDEF3}" type="datetime1">
              <a:rPr lang="ja-JP" altLang="en-US" smtClean="0"/>
              <a:t>2024/9/27</a:t>
            </a:fld>
            <a:endParaRPr lang="ja-JP" altLang="en-US"/>
          </a:p>
        </p:txBody>
      </p:sp>
      <p:sp>
        <p:nvSpPr>
          <p:cNvPr id="5" name="フッター プレースホルダー 4"/>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130230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32501B9F-B44C-495F-A17B-6327A3E8230A}" type="datetime1">
              <a:rPr lang="ja-JP" altLang="en-US" smtClean="0"/>
              <a:t>2024/9/27</a:t>
            </a:fld>
            <a:endParaRPr lang="ja-JP" altLang="en-US"/>
          </a:p>
        </p:txBody>
      </p:sp>
      <p:sp>
        <p:nvSpPr>
          <p:cNvPr id="6" name="フッター プレースホルダー 5"/>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170769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lvl1pPr>
              <a:defRPr>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atin typeface="BIZ UDPゴシック" panose="020B0400000000000000" pitchFamily="50" charset="-128"/>
                <a:ea typeface="BIZ UDPゴシック" panose="020B0400000000000000"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atin typeface="BIZ UDPゴシック" panose="020B0400000000000000" pitchFamily="50" charset="-128"/>
                <a:ea typeface="BIZ UDPゴシック" panose="020B0400000000000000"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24C46E7D-7C5B-483B-BE4C-DE0BCEB21804}" type="datetime1">
              <a:rPr lang="ja-JP" altLang="en-US" smtClean="0"/>
              <a:t>2024/9/27</a:t>
            </a:fld>
            <a:endParaRPr lang="ja-JP" altLang="en-US"/>
          </a:p>
        </p:txBody>
      </p:sp>
      <p:sp>
        <p:nvSpPr>
          <p:cNvPr id="8" name="フッター プレースホルダー 7"/>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9" name="スライド番号プレースホルダー 8"/>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247604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A8F4F303-B1CD-400E-8B4A-689A97291FF9}" type="datetime1">
              <a:rPr lang="ja-JP" altLang="en-US" smtClean="0"/>
              <a:t>2024/9/27</a:t>
            </a:fld>
            <a:endParaRPr lang="ja-JP" altLang="en-US"/>
          </a:p>
        </p:txBody>
      </p:sp>
      <p:sp>
        <p:nvSpPr>
          <p:cNvPr id="4" name="フッター プレースホルダー 3"/>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73573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22A80595-15B2-4108-852E-79E122686CB7}" type="datetime1">
              <a:rPr lang="ja-JP" altLang="en-US" smtClean="0"/>
              <a:t>2024/9/27</a:t>
            </a:fld>
            <a:endParaRPr lang="ja-JP" altLang="en-US"/>
          </a:p>
        </p:txBody>
      </p:sp>
      <p:sp>
        <p:nvSpPr>
          <p:cNvPr id="3" name="フッター プレースホルダー 2"/>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4" name="スライド番号プレースホルダー 3"/>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279263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atin typeface="BIZ UDPゴシック" panose="020B0400000000000000" pitchFamily="50" charset="-128"/>
                <a:ea typeface="BIZ UDPゴシック" panose="020B0400000000000000" pitchFamily="50" charset="-128"/>
              </a:defRPr>
            </a:lvl1pPr>
            <a:lvl2pPr>
              <a:defRPr sz="2800">
                <a:latin typeface="BIZ UDPゴシック" panose="020B0400000000000000" pitchFamily="50" charset="-128"/>
                <a:ea typeface="BIZ UDPゴシック" panose="020B0400000000000000" pitchFamily="50" charset="-128"/>
              </a:defRPr>
            </a:lvl2pPr>
            <a:lvl3pPr>
              <a:defRPr sz="2400">
                <a:latin typeface="BIZ UDPゴシック" panose="020B0400000000000000" pitchFamily="50" charset="-128"/>
                <a:ea typeface="BIZ UDPゴシック" panose="020B0400000000000000" pitchFamily="50" charset="-128"/>
              </a:defRPr>
            </a:lvl3pPr>
            <a:lvl4pPr>
              <a:defRPr sz="2000">
                <a:latin typeface="BIZ UDPゴシック" panose="020B0400000000000000" pitchFamily="50" charset="-128"/>
                <a:ea typeface="BIZ UDPゴシック" panose="020B0400000000000000" pitchFamily="50" charset="-128"/>
              </a:defRPr>
            </a:lvl4pPr>
            <a:lvl5pPr>
              <a:defRPr sz="2000">
                <a:latin typeface="BIZ UDPゴシック" panose="020B0400000000000000" pitchFamily="50" charset="-128"/>
                <a:ea typeface="BIZ UDPゴシック" panose="020B0400000000000000" pitchFamily="50" charset="-128"/>
              </a:defRPr>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atin typeface="BIZ UDPゴシック" panose="020B0400000000000000" pitchFamily="50" charset="-128"/>
                <a:ea typeface="BIZ UDPゴシック" panose="020B0400000000000000"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43C1E80A-D754-4EBD-9587-080960796EF6}" type="datetime1">
              <a:rPr lang="ja-JP" altLang="en-US" smtClean="0"/>
              <a:t>2024/9/27</a:t>
            </a:fld>
            <a:endParaRPr lang="ja-JP" altLang="en-US"/>
          </a:p>
        </p:txBody>
      </p:sp>
      <p:sp>
        <p:nvSpPr>
          <p:cNvPr id="6" name="フッター プレースホルダー 5"/>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388469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atin typeface="BIZ UDPゴシック" panose="020B0400000000000000" pitchFamily="50" charset="-128"/>
                <a:ea typeface="BIZ UDPゴシック" panose="020B0400000000000000"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atin typeface="BIZ UDPゴシック" panose="020B0400000000000000" pitchFamily="50" charset="-128"/>
                <a:ea typeface="BIZ UDPゴシック" panose="020B0400000000000000"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a:latin typeface="BIZ UDPゴシック" panose="020B0400000000000000" pitchFamily="50" charset="-128"/>
                <a:ea typeface="BIZ UDPゴシック" panose="020B0400000000000000" pitchFamily="50" charset="-128"/>
              </a:defRPr>
            </a:lvl1pPr>
          </a:lstStyle>
          <a:p>
            <a:fld id="{07F973CB-8733-4C16-9077-C6D01180AA09}" type="datetime1">
              <a:rPr lang="ja-JP" altLang="en-US" smtClean="0"/>
              <a:t>2024/9/27</a:t>
            </a:fld>
            <a:endParaRPr lang="ja-JP" altLang="en-US"/>
          </a:p>
        </p:txBody>
      </p:sp>
      <p:sp>
        <p:nvSpPr>
          <p:cNvPr id="6" name="フッター プレースホルダー 5"/>
          <p:cNvSpPr>
            <a:spLocks noGrp="1"/>
          </p:cNvSpPr>
          <p:nvPr>
            <p:ph type="ftr" sz="quarter" idx="11"/>
          </p:nvPr>
        </p:nvSpPr>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atin typeface="BIZ UDPゴシック" panose="020B0400000000000000" pitchFamily="50" charset="-128"/>
                <a:ea typeface="BIZ UDPゴシック" panose="020B0400000000000000" pitchFamily="50" charset="-128"/>
              </a:defRPr>
            </a:lvl1pPr>
          </a:lstStyle>
          <a:p>
            <a:fld id="{869B9AB8-AA6B-49DC-8BDA-9D8754B4CC19}" type="slidenum">
              <a:rPr lang="ja-JP" altLang="en-US" smtClean="0"/>
              <a:pPr/>
              <a:t>‹#›</a:t>
            </a:fld>
            <a:endParaRPr lang="ja-JP" altLang="en-US"/>
          </a:p>
        </p:txBody>
      </p:sp>
    </p:spTree>
    <p:extLst>
      <p:ext uri="{BB962C8B-B14F-4D97-AF65-F5344CB8AC3E}">
        <p14:creationId xmlns:p14="http://schemas.microsoft.com/office/powerpoint/2010/main" val="261036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2FBD6-744B-49B4-AC47-DA752A5C794A}" type="datetime1">
              <a:rPr kumimoji="1" lang="ja-JP" altLang="en-US" smtClean="0"/>
              <a:t>2024/9/27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B9AB8-AA6B-49DC-8BDA-9D8754B4CC19}" type="slidenum">
              <a:rPr kumimoji="1" lang="ja-JP" altLang="en-US" smtClean="0"/>
              <a:t>‹#›</a:t>
            </a:fld>
            <a:endParaRPr kumimoji="1" lang="ja-JP" altLang="en-US"/>
          </a:p>
        </p:txBody>
      </p:sp>
    </p:spTree>
    <p:extLst>
      <p:ext uri="{BB962C8B-B14F-4D97-AF65-F5344CB8AC3E}">
        <p14:creationId xmlns:p14="http://schemas.microsoft.com/office/powerpoint/2010/main" val="258051571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1FEEDD-2323-4C8B-8144-2AA638CBAAC0}"/>
              </a:ext>
            </a:extLst>
          </p:cNvPr>
          <p:cNvSpPr>
            <a:spLocks noGrp="1"/>
          </p:cNvSpPr>
          <p:nvPr>
            <p:ph type="ctrTitle"/>
          </p:nvPr>
        </p:nvSpPr>
        <p:spPr>
          <a:xfrm>
            <a:off x="1524000" y="1122363"/>
            <a:ext cx="9144000" cy="1944687"/>
          </a:xfrm>
        </p:spPr>
        <p:txBody>
          <a:bodyPr>
            <a:normAutofit/>
          </a:bodyPr>
          <a:lstStyle/>
          <a:p>
            <a:r>
              <a:rPr kumimoji="1" lang="ja-JP" altLang="en-US" sz="6000" b="1" dirty="0">
                <a:solidFill>
                  <a:schemeClr val="tx1"/>
                </a:solidFill>
              </a:rPr>
              <a:t>高齢者施設や保育園での</a:t>
            </a:r>
            <a:br>
              <a:rPr kumimoji="1" lang="ja-JP" altLang="en-US" sz="6000" b="1" dirty="0">
                <a:solidFill>
                  <a:schemeClr val="tx1"/>
                </a:solidFill>
              </a:rPr>
            </a:br>
            <a:r>
              <a:rPr kumimoji="1" lang="ja-JP" altLang="en-US" sz="6000" b="1" dirty="0">
                <a:solidFill>
                  <a:schemeClr val="tx1"/>
                </a:solidFill>
              </a:rPr>
              <a:t>ノロウイルス食中毒対策</a:t>
            </a:r>
            <a:endParaRPr kumimoji="1" lang="ja-JP" altLang="en-US" dirty="0"/>
          </a:p>
        </p:txBody>
      </p:sp>
      <p:sp>
        <p:nvSpPr>
          <p:cNvPr id="3" name="字幕 2">
            <a:extLst>
              <a:ext uri="{FF2B5EF4-FFF2-40B4-BE49-F238E27FC236}">
                <a16:creationId xmlns:a16="http://schemas.microsoft.com/office/drawing/2014/main" id="{C7D1ACF8-705E-4F1A-90AB-A8D862347C48}"/>
              </a:ext>
            </a:extLst>
          </p:cNvPr>
          <p:cNvSpPr>
            <a:spLocks noGrp="1"/>
          </p:cNvSpPr>
          <p:nvPr>
            <p:ph type="subTitle" idx="1"/>
          </p:nvPr>
        </p:nvSpPr>
        <p:spPr/>
        <p:txBody>
          <a:bodyPr>
            <a:normAutofit lnSpcReduction="10000"/>
          </a:bodyPr>
          <a:lstStyle/>
          <a:p>
            <a:r>
              <a:rPr kumimoji="1" lang="ja-JP" altLang="en-US" sz="5400" dirty="0"/>
              <a:t>西福祉保健センター</a:t>
            </a:r>
          </a:p>
          <a:p>
            <a:r>
              <a:rPr kumimoji="1" lang="ja-JP" altLang="en-US" sz="5400" dirty="0"/>
              <a:t>食品衛生係</a:t>
            </a:r>
          </a:p>
        </p:txBody>
      </p:sp>
      <p:sp>
        <p:nvSpPr>
          <p:cNvPr id="4" name="スライド番号プレースホルダー 3">
            <a:extLst>
              <a:ext uri="{FF2B5EF4-FFF2-40B4-BE49-F238E27FC236}">
                <a16:creationId xmlns:a16="http://schemas.microsoft.com/office/drawing/2014/main" id="{FE85B492-1878-4DF6-8BEE-BEB0CF3D4E6B}"/>
              </a:ext>
            </a:extLst>
          </p:cNvPr>
          <p:cNvSpPr>
            <a:spLocks noGrp="1"/>
          </p:cNvSpPr>
          <p:nvPr>
            <p:ph type="sldNum" sz="quarter" idx="12"/>
          </p:nvPr>
        </p:nvSpPr>
        <p:spPr/>
        <p:txBody>
          <a:bodyPr/>
          <a:lstStyle/>
          <a:p>
            <a:fld id="{869B9AB8-AA6B-49DC-8BDA-9D8754B4CC19}" type="slidenum">
              <a:rPr lang="ja-JP" altLang="en-US" smtClean="0"/>
              <a:pPr/>
              <a:t>1</a:t>
            </a:fld>
            <a:endParaRPr lang="ja-JP" altLang="en-US"/>
          </a:p>
        </p:txBody>
      </p:sp>
    </p:spTree>
    <p:extLst>
      <p:ext uri="{BB962C8B-B14F-4D97-AF65-F5344CB8AC3E}">
        <p14:creationId xmlns:p14="http://schemas.microsoft.com/office/powerpoint/2010/main" val="2613371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調理室への立ち入り</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4166854328"/>
              </p:ext>
            </p:extLst>
          </p:nvPr>
        </p:nvGraphicFramePr>
        <p:xfrm>
          <a:off x="838199" y="1825626"/>
          <a:ext cx="10896601" cy="2304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Pゴシック" panose="020B0400000000000000" pitchFamily="50" charset="-128"/>
                          <a:ea typeface="BIZ UDPゴシック" panose="020B0400000000000000" pitchFamily="50" charset="-128"/>
                        </a:rPr>
                        <a:t>調理従事者以外の人は、調理室に立ち入らない</a:t>
                      </a: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やむを得ず調理室に立ち入る場合は、清潔な服、履き物を着用している</a:t>
                      </a:r>
                    </a:p>
                  </a:txBody>
                  <a:tcPr/>
                </a:tc>
                <a:extLst>
                  <a:ext uri="{0D108BD9-81ED-4DB2-BD59-A6C34878D82A}">
                    <a16:rowId xmlns:a16="http://schemas.microsoft.com/office/drawing/2014/main" val="602006235"/>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やむを得ず調理室に立ち入る場合は、手洗い、手指の消毒を行っている</a:t>
                      </a:r>
                    </a:p>
                  </a:txBody>
                  <a:tcPr/>
                </a:tc>
                <a:extLst>
                  <a:ext uri="{0D108BD9-81ED-4DB2-BD59-A6C34878D82A}">
                    <a16:rowId xmlns:a16="http://schemas.microsoft.com/office/drawing/2014/main" val="2810163503"/>
                  </a:ext>
                </a:extLst>
              </a:tr>
            </a:tbl>
          </a:graphicData>
        </a:graphic>
      </p:graphicFrame>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966089"/>
            <a:ext cx="547254" cy="547254"/>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3547617"/>
            <a:ext cx="547254" cy="547254"/>
          </a:xfrm>
          <a:prstGeom prst="rect">
            <a:avLst/>
          </a:prstGeom>
        </p:spPr>
      </p:pic>
      <p:sp>
        <p:nvSpPr>
          <p:cNvPr id="14" name="テキスト ボックス 13"/>
          <p:cNvSpPr txBox="1"/>
          <p:nvPr/>
        </p:nvSpPr>
        <p:spPr>
          <a:xfrm>
            <a:off x="838199" y="4688561"/>
            <a:ext cx="10896601" cy="1384995"/>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夜食等の対応で、やむを得ず立ち入る場合は、</a:t>
            </a:r>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調理従事者と同様の衛生管理を実施しましょう。</a:t>
            </a:r>
            <a:endParaRPr kumimoji="1"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（健康状態の確認、手洗いの実施、衛生的な着衣・履き物の使用）</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10</a:t>
            </a:fld>
            <a:endParaRPr lang="ja-JP" altLang="en-US"/>
          </a:p>
        </p:txBody>
      </p:sp>
    </p:spTree>
    <p:extLst>
      <p:ext uri="{BB962C8B-B14F-4D97-AF65-F5344CB8AC3E}">
        <p14:creationId xmlns:p14="http://schemas.microsoft.com/office/powerpoint/2010/main" val="3875337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838200" y="4327392"/>
            <a:ext cx="3875130" cy="22722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19" name="図 18"/>
          <p:cNvPicPr>
            <a:picLocks noChangeAspect="1"/>
          </p:cNvPicPr>
          <p:nvPr/>
        </p:nvPicPr>
        <p:blipFill>
          <a:blip r:embed="rId3" cstate="print">
            <a:extLst>
              <a:ext uri="{BEBA8EAE-BF5A-486C-A8C5-ECC9F3942E4B}">
                <a14:imgProps xmlns:a14="http://schemas.microsoft.com/office/drawing/2010/main">
                  <a14:imgLayer r:embed="rId4">
                    <a14:imgEffect>
                      <a14:backgroundRemoval t="1028" b="100000" l="4525" r="100000">
                        <a14:foregroundMark x1="48416" y1="4627" x2="48416" y2="4627"/>
                        <a14:foregroundMark x1="48416" y1="4627" x2="48416" y2="4627"/>
                        <a14:foregroundMark x1="64253" y1="7712" x2="64253" y2="7712"/>
                        <a14:foregroundMark x1="65158" y1="4627" x2="65158" y2="4627"/>
                        <a14:foregroundMark x1="65158" y1="4627" x2="65158" y2="4627"/>
                        <a14:foregroundMark x1="65158" y1="4627" x2="65158" y2="4627"/>
                        <a14:foregroundMark x1="60633" y1="7198" x2="60633" y2="7198"/>
                        <a14:foregroundMark x1="58824" y1="5141" x2="58824" y2="5141"/>
                        <a14:foregroundMark x1="58824" y1="5141" x2="58824" y2="5141"/>
                        <a14:foregroundMark x1="52941" y1="6684" x2="52941" y2="6684"/>
                        <a14:foregroundMark x1="52036" y1="6170" x2="52036" y2="6170"/>
                        <a14:foregroundMark x1="46154" y1="6941" x2="46154" y2="6941"/>
                        <a14:foregroundMark x1="45249" y1="6941" x2="45249" y2="6941"/>
                        <a14:foregroundMark x1="44796" y1="5398" x2="44796" y2="5398"/>
                        <a14:foregroundMark x1="48869" y1="8740" x2="48869" y2="8740"/>
                        <a14:foregroundMark x1="50679" y1="8997" x2="50679" y2="8997"/>
                        <a14:foregroundMark x1="61538" y1="8740" x2="61538" y2="8740"/>
                        <a14:foregroundMark x1="45249" y1="18766" x2="45249" y2="18766"/>
                        <a14:foregroundMark x1="45701" y1="18766" x2="45701" y2="18766"/>
                        <a14:foregroundMark x1="43439" y1="57069" x2="43439" y2="57069"/>
                        <a14:foregroundMark x1="39367" y1="54756" x2="39367" y2="54756"/>
                        <a14:foregroundMark x1="38009" y1="51928" x2="38009" y2="51928"/>
                        <a14:foregroundMark x1="38009" y1="59640" x2="38009" y2="59640"/>
                        <a14:foregroundMark x1="38462" y1="63753" x2="38462" y2="65296"/>
                        <a14:foregroundMark x1="39367" y1="69923" x2="39367" y2="69923"/>
                        <a14:foregroundMark x1="40271" y1="72494" x2="40271" y2="72494"/>
                        <a14:foregroundMark x1="41629" y1="81234" x2="41629" y2="82005"/>
                        <a14:foregroundMark x1="41629" y1="83805" x2="41629" y2="83805"/>
                      </a14:backgroundRemoval>
                    </a14:imgEffect>
                  </a14:imgLayer>
                </a14:imgProps>
              </a:ext>
              <a:ext uri="{28A0092B-C50C-407E-A947-70E740481C1C}">
                <a14:useLocalDpi xmlns:a14="http://schemas.microsoft.com/office/drawing/2010/main" val="0"/>
              </a:ext>
            </a:extLst>
          </a:blip>
          <a:stretch>
            <a:fillRect/>
          </a:stretch>
        </p:blipFill>
        <p:spPr>
          <a:xfrm>
            <a:off x="1286922" y="4878792"/>
            <a:ext cx="913680" cy="1289365"/>
          </a:xfrm>
          <a:prstGeom prst="rect">
            <a:avLst/>
          </a:prstGeom>
        </p:spPr>
      </p:pic>
      <p:sp>
        <p:nvSpPr>
          <p:cNvPr id="25" name="正方形/長方形 24"/>
          <p:cNvSpPr/>
          <p:nvPr/>
        </p:nvSpPr>
        <p:spPr>
          <a:xfrm>
            <a:off x="8483634" y="4327390"/>
            <a:ext cx="3286026" cy="22722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8483634" y="4327390"/>
            <a:ext cx="3306360" cy="4704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7" name="テキスト ボックス 26"/>
          <p:cNvSpPr txBox="1"/>
          <p:nvPr/>
        </p:nvSpPr>
        <p:spPr>
          <a:xfrm>
            <a:off x="8440743" y="4350424"/>
            <a:ext cx="3328917" cy="461665"/>
          </a:xfrm>
          <a:prstGeom prst="rect">
            <a:avLst/>
          </a:prstGeom>
          <a:noFill/>
        </p:spPr>
        <p:txBody>
          <a:bodyPr wrap="square" rtlCol="0">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汚染された箇所の消毒</a:t>
            </a:r>
          </a:p>
        </p:txBody>
      </p:sp>
      <p:sp>
        <p:nvSpPr>
          <p:cNvPr id="28" name="テキスト ボックス 27"/>
          <p:cNvSpPr txBox="1"/>
          <p:nvPr/>
        </p:nvSpPr>
        <p:spPr>
          <a:xfrm>
            <a:off x="9505010" y="6133386"/>
            <a:ext cx="2252022" cy="369332"/>
          </a:xfrm>
          <a:prstGeom prst="rect">
            <a:avLst/>
          </a:prstGeom>
          <a:noFill/>
        </p:spPr>
        <p:txBody>
          <a:bodyPr wrap="square" rtlCol="0">
            <a:spAutoFit/>
          </a:bodyPr>
          <a:lstStyle/>
          <a:p>
            <a:pPr algn="ctr"/>
            <a:r>
              <a:rPr kumimoji="1" lang="en-US" altLang="ja-JP" b="1" dirty="0">
                <a:latin typeface="BIZ UDPゴシック" panose="020B0400000000000000" pitchFamily="50" charset="-128"/>
                <a:ea typeface="BIZ UDPゴシック" panose="020B0400000000000000" pitchFamily="50" charset="-128"/>
              </a:rPr>
              <a:t>1000ppm</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0.1</a:t>
            </a:r>
            <a:r>
              <a:rPr kumimoji="1" lang="ja-JP" altLang="en-US" b="1" dirty="0">
                <a:latin typeface="BIZ UDPゴシック" panose="020B0400000000000000" pitchFamily="50" charset="-128"/>
                <a:ea typeface="BIZ UDPゴシック" panose="020B0400000000000000" pitchFamily="50" charset="-128"/>
              </a:rPr>
              <a:t>％）</a:t>
            </a:r>
          </a:p>
        </p:txBody>
      </p:sp>
      <p:pic>
        <p:nvPicPr>
          <p:cNvPr id="29" name="図 28"/>
          <p:cNvPicPr>
            <a:picLocks noChangeAspect="1"/>
          </p:cNvPicPr>
          <p:nvPr/>
        </p:nvPicPr>
        <p:blipFill>
          <a:blip r:embed="rId3" cstate="print">
            <a:extLst>
              <a:ext uri="{BEBA8EAE-BF5A-486C-A8C5-ECC9F3942E4B}">
                <a14:imgProps xmlns:a14="http://schemas.microsoft.com/office/drawing/2010/main">
                  <a14:imgLayer r:embed="rId4">
                    <a14:imgEffect>
                      <a14:backgroundRemoval t="1028" b="100000" l="4525" r="100000">
                        <a14:foregroundMark x1="48416" y1="4627" x2="48416" y2="4627"/>
                        <a14:foregroundMark x1="48416" y1="4627" x2="48416" y2="4627"/>
                        <a14:foregroundMark x1="64253" y1="7712" x2="64253" y2="7712"/>
                        <a14:foregroundMark x1="65158" y1="4627" x2="65158" y2="4627"/>
                        <a14:foregroundMark x1="65158" y1="4627" x2="65158" y2="4627"/>
                        <a14:foregroundMark x1="65158" y1="4627" x2="65158" y2="4627"/>
                        <a14:foregroundMark x1="60633" y1="7198" x2="60633" y2="7198"/>
                        <a14:foregroundMark x1="58824" y1="5141" x2="58824" y2="5141"/>
                        <a14:foregroundMark x1="58824" y1="5141" x2="58824" y2="5141"/>
                        <a14:foregroundMark x1="52941" y1="6684" x2="52941" y2="6684"/>
                        <a14:foregroundMark x1="52036" y1="6170" x2="52036" y2="6170"/>
                        <a14:foregroundMark x1="46154" y1="6941" x2="46154" y2="6941"/>
                        <a14:foregroundMark x1="45249" y1="6941" x2="45249" y2="6941"/>
                        <a14:foregroundMark x1="44796" y1="5398" x2="44796" y2="5398"/>
                        <a14:foregroundMark x1="48869" y1="8740" x2="48869" y2="8740"/>
                        <a14:foregroundMark x1="50679" y1="8997" x2="50679" y2="8997"/>
                        <a14:foregroundMark x1="61538" y1="8740" x2="61538" y2="8740"/>
                        <a14:foregroundMark x1="45249" y1="18766" x2="45249" y2="18766"/>
                        <a14:foregroundMark x1="45701" y1="18766" x2="45701" y2="18766"/>
                        <a14:foregroundMark x1="43439" y1="57069" x2="43439" y2="57069"/>
                        <a14:foregroundMark x1="39367" y1="54756" x2="39367" y2="54756"/>
                        <a14:foregroundMark x1="38009" y1="51928" x2="38009" y2="51928"/>
                        <a14:foregroundMark x1="38009" y1="59640" x2="38009" y2="59640"/>
                        <a14:foregroundMark x1="38462" y1="63753" x2="38462" y2="65296"/>
                        <a14:foregroundMark x1="39367" y1="69923" x2="39367" y2="69923"/>
                        <a14:foregroundMark x1="40271" y1="72494" x2="40271" y2="72494"/>
                        <a14:foregroundMark x1="41629" y1="81234" x2="41629" y2="82005"/>
                        <a14:foregroundMark x1="41629" y1="83805" x2="41629" y2="83805"/>
                      </a14:backgroundRemoval>
                    </a14:imgEffect>
                  </a14:imgLayer>
                </a14:imgProps>
              </a:ext>
              <a:ext uri="{28A0092B-C50C-407E-A947-70E740481C1C}">
                <a14:useLocalDpi xmlns:a14="http://schemas.microsoft.com/office/drawing/2010/main" val="0"/>
              </a:ext>
            </a:extLst>
          </a:blip>
          <a:stretch>
            <a:fillRect/>
          </a:stretch>
        </p:blipFill>
        <p:spPr>
          <a:xfrm>
            <a:off x="8672109" y="4987590"/>
            <a:ext cx="410223" cy="1071769"/>
          </a:xfrm>
          <a:prstGeom prst="rect">
            <a:avLst/>
          </a:prstGeom>
        </p:spPr>
      </p:pic>
      <p:pic>
        <p:nvPicPr>
          <p:cNvPr id="31" name="図 30"/>
          <p:cNvPicPr>
            <a:picLocks noChangeAspect="1"/>
          </p:cNvPicPr>
          <p:nvPr/>
        </p:nvPicPr>
        <p:blipFill>
          <a:blip r:embed="rId5"/>
          <a:stretch>
            <a:fillRect/>
          </a:stretch>
        </p:blipFill>
        <p:spPr>
          <a:xfrm>
            <a:off x="9566972" y="5030530"/>
            <a:ext cx="560882" cy="534425"/>
          </a:xfrm>
          <a:prstGeom prst="rect">
            <a:avLst/>
          </a:prstGeom>
        </p:spPr>
      </p:pic>
      <p:pic>
        <p:nvPicPr>
          <p:cNvPr id="32" name="図 31"/>
          <p:cNvPicPr>
            <a:picLocks noChangeAspect="1"/>
          </p:cNvPicPr>
          <p:nvPr/>
        </p:nvPicPr>
        <p:blipFill>
          <a:blip r:embed="rId5"/>
          <a:stretch>
            <a:fillRect/>
          </a:stretch>
        </p:blipFill>
        <p:spPr>
          <a:xfrm>
            <a:off x="9587343" y="5535549"/>
            <a:ext cx="520140" cy="534425"/>
          </a:xfrm>
          <a:prstGeom prst="rect">
            <a:avLst/>
          </a:prstGeom>
        </p:spPr>
      </p:pic>
      <p:sp>
        <p:nvSpPr>
          <p:cNvPr id="33" name="テキスト ボックス 32"/>
          <p:cNvSpPr txBox="1"/>
          <p:nvPr/>
        </p:nvSpPr>
        <p:spPr>
          <a:xfrm>
            <a:off x="10294784" y="5058690"/>
            <a:ext cx="1413089" cy="830997"/>
          </a:xfrm>
          <a:prstGeom prst="rect">
            <a:avLst/>
          </a:prstGeom>
          <a:noFill/>
        </p:spPr>
        <p:txBody>
          <a:bodyPr wrap="square" rtlCol="0">
            <a:spAutoFit/>
          </a:bodyPr>
          <a:lstStyle/>
          <a:p>
            <a:pPr algn="ctr"/>
            <a:r>
              <a:rPr kumimoji="1" lang="ja-JP" altLang="en-US" sz="2400" b="1" dirty="0">
                <a:latin typeface="BIZ UDPゴシック" panose="020B0400000000000000" pitchFamily="50" charset="-128"/>
                <a:ea typeface="BIZ UDPゴシック" panose="020B0400000000000000" pitchFamily="50" charset="-128"/>
              </a:rPr>
              <a:t>キャップ２杯</a:t>
            </a:r>
          </a:p>
        </p:txBody>
      </p:sp>
      <p:sp>
        <p:nvSpPr>
          <p:cNvPr id="30" name="テキスト ボックス 29"/>
          <p:cNvSpPr txBox="1"/>
          <p:nvPr/>
        </p:nvSpPr>
        <p:spPr>
          <a:xfrm>
            <a:off x="8443815" y="6117997"/>
            <a:ext cx="1181823" cy="400110"/>
          </a:xfrm>
          <a:prstGeom prst="rect">
            <a:avLst/>
          </a:prstGeom>
          <a:noFill/>
        </p:spPr>
        <p:txBody>
          <a:bodyPr wrap="square" rtlCol="0">
            <a:spAutoFit/>
          </a:bodyPr>
          <a:lstStyle/>
          <a:p>
            <a:pPr algn="ctr"/>
            <a:r>
              <a:rPr kumimoji="1" lang="en-US" altLang="ja-JP" sz="2000" b="1" dirty="0">
                <a:latin typeface="BIZ UDPゴシック" panose="020B0400000000000000" pitchFamily="50" charset="-128"/>
                <a:ea typeface="BIZ UDPゴシック" panose="020B0400000000000000" pitchFamily="50" charset="-128"/>
              </a:rPr>
              <a:t>500mL</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p>
            <a:r>
              <a:rPr lang="ja-JP" altLang="en-US" dirty="0"/>
              <a:t>トイレの清掃・消毒</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947420521"/>
              </p:ext>
            </p:extLst>
          </p:nvPr>
        </p:nvGraphicFramePr>
        <p:xfrm>
          <a:off x="838199" y="1825626"/>
          <a:ext cx="10896601" cy="1728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Pゴシック" panose="020B0400000000000000" pitchFamily="50" charset="-128"/>
                          <a:ea typeface="BIZ UDPゴシック" panose="020B0400000000000000" pitchFamily="50" charset="-128"/>
                        </a:rPr>
                        <a:t>トイレの清掃・消毒は調理従事者</a:t>
                      </a:r>
                      <a:r>
                        <a:rPr lang="ja-JP" altLang="en-US" sz="2400" b="1" u="sng" dirty="0">
                          <a:latin typeface="BIZ UDPゴシック" panose="020B0400000000000000" pitchFamily="50" charset="-128"/>
                          <a:ea typeface="BIZ UDPゴシック" panose="020B0400000000000000" pitchFamily="50" charset="-128"/>
                        </a:rPr>
                        <a:t>以外</a:t>
                      </a:r>
                      <a:r>
                        <a:rPr lang="ja-JP" altLang="en-US" sz="2400" dirty="0">
                          <a:latin typeface="BIZ UDPゴシック" panose="020B0400000000000000" pitchFamily="50" charset="-128"/>
                          <a:ea typeface="BIZ UDPゴシック" panose="020B0400000000000000" pitchFamily="50" charset="-128"/>
                        </a:rPr>
                        <a:t>が実施している</a:t>
                      </a:r>
                    </a:p>
                  </a:txBody>
                  <a:tcPr/>
                </a:tc>
                <a:extLst>
                  <a:ext uri="{0D108BD9-81ED-4DB2-BD59-A6C34878D82A}">
                    <a16:rowId xmlns:a16="http://schemas.microsoft.com/office/drawing/2014/main" val="1901192123"/>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トイレの消毒は次亜塩素酸ナトリウム</a:t>
                      </a:r>
                      <a:r>
                        <a:rPr kumimoji="1" lang="en-US" altLang="ja-JP" sz="24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で行っている</a:t>
                      </a:r>
                    </a:p>
                  </a:txBody>
                  <a:tcPr/>
                </a:tc>
                <a:extLst>
                  <a:ext uri="{0D108BD9-81ED-4DB2-BD59-A6C34878D82A}">
                    <a16:rowId xmlns:a16="http://schemas.microsoft.com/office/drawing/2014/main" val="602006235"/>
                  </a:ext>
                </a:extLst>
              </a:tr>
            </a:tbl>
          </a:graphicData>
        </a:graphic>
      </p:graphicFrame>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091" y="2966089"/>
            <a:ext cx="547254" cy="547254"/>
          </a:xfrm>
          <a:prstGeom prst="rect">
            <a:avLst/>
          </a:prstGeom>
        </p:spPr>
      </p:pic>
      <p:sp>
        <p:nvSpPr>
          <p:cNvPr id="9" name="正方形/長方形 8"/>
          <p:cNvSpPr/>
          <p:nvPr/>
        </p:nvSpPr>
        <p:spPr>
          <a:xfrm>
            <a:off x="846480" y="3930754"/>
            <a:ext cx="10896601" cy="400110"/>
          </a:xfrm>
          <a:prstGeom prst="rect">
            <a:avLst/>
          </a:prstGeom>
        </p:spPr>
        <p:txBody>
          <a:bodyPr wrap="square">
            <a:spAutoFit/>
          </a:bodyPr>
          <a:lstStyle/>
          <a:p>
            <a:r>
              <a:rPr kumimoji="1" lang="ja-JP" altLang="en-US" sz="2000" b="1" dirty="0">
                <a:latin typeface="BIZ UDPゴシック" panose="020B0400000000000000" pitchFamily="50" charset="-128"/>
                <a:ea typeface="BIZ UDPゴシック" panose="020B0400000000000000" pitchFamily="50" charset="-128"/>
              </a:rPr>
              <a:t>＜ペットボトルと家庭用塩素系漂白剤（５％）を使用した場合の次亜塩素酸ナトリウムの作り方＞</a:t>
            </a:r>
            <a:endParaRPr lang="ja-JP" altLang="en-US" sz="2000" b="1"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838199" y="4327390"/>
            <a:ext cx="3845977" cy="47040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838199" y="4365346"/>
            <a:ext cx="3832239" cy="461665"/>
          </a:xfrm>
          <a:prstGeom prst="rect">
            <a:avLst/>
          </a:prstGeom>
          <a:noFill/>
        </p:spPr>
        <p:txBody>
          <a:bodyPr wrap="square" rtlCol="0">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日常の器具やトイレの消毒</a:t>
            </a:r>
          </a:p>
        </p:txBody>
      </p:sp>
      <p:sp>
        <p:nvSpPr>
          <p:cNvPr id="18" name="テキスト ボックス 17"/>
          <p:cNvSpPr txBox="1"/>
          <p:nvPr/>
        </p:nvSpPr>
        <p:spPr>
          <a:xfrm>
            <a:off x="2394198" y="6133386"/>
            <a:ext cx="2327091" cy="369332"/>
          </a:xfrm>
          <a:prstGeom prst="rect">
            <a:avLst/>
          </a:prstGeom>
          <a:noFill/>
        </p:spPr>
        <p:txBody>
          <a:bodyPr wrap="square" rtlCol="0">
            <a:spAutoFit/>
          </a:bodyPr>
          <a:lstStyle/>
          <a:p>
            <a:pPr algn="ctr"/>
            <a:r>
              <a:rPr kumimoji="1" lang="en-US" altLang="ja-JP" b="1" dirty="0">
                <a:latin typeface="BIZ UDPゴシック" panose="020B0400000000000000" pitchFamily="50" charset="-128"/>
                <a:ea typeface="BIZ UDPゴシック" panose="020B0400000000000000" pitchFamily="50" charset="-128"/>
              </a:rPr>
              <a:t>200ppm</a:t>
            </a:r>
            <a:r>
              <a:rPr kumimoji="1" lang="ja-JP" altLang="en-US" b="1" dirty="0">
                <a:latin typeface="BIZ UDPゴシック" panose="020B0400000000000000" pitchFamily="50" charset="-128"/>
                <a:ea typeface="BIZ UDPゴシック" panose="020B0400000000000000" pitchFamily="50" charset="-128"/>
              </a:rPr>
              <a:t>（</a:t>
            </a:r>
            <a:r>
              <a:rPr kumimoji="1" lang="en-US" altLang="ja-JP" b="1" dirty="0">
                <a:latin typeface="BIZ UDPゴシック" panose="020B0400000000000000" pitchFamily="50" charset="-128"/>
                <a:ea typeface="BIZ UDPゴシック" panose="020B0400000000000000" pitchFamily="50" charset="-128"/>
              </a:rPr>
              <a:t>0.02</a:t>
            </a:r>
            <a:r>
              <a:rPr kumimoji="1" lang="ja-JP" altLang="en-US" b="1" dirty="0">
                <a:latin typeface="BIZ UDPゴシック" panose="020B0400000000000000" pitchFamily="50" charset="-128"/>
                <a:ea typeface="BIZ UDPゴシック" panose="020B0400000000000000" pitchFamily="50" charset="-128"/>
              </a:rPr>
              <a:t>％）</a:t>
            </a:r>
          </a:p>
        </p:txBody>
      </p:sp>
      <p:sp>
        <p:nvSpPr>
          <p:cNvPr id="21" name="テキスト ボックス 20"/>
          <p:cNvSpPr txBox="1"/>
          <p:nvPr/>
        </p:nvSpPr>
        <p:spPr>
          <a:xfrm>
            <a:off x="1475670" y="6117997"/>
            <a:ext cx="631679" cy="400110"/>
          </a:xfrm>
          <a:prstGeom prst="rect">
            <a:avLst/>
          </a:prstGeom>
          <a:noFill/>
        </p:spPr>
        <p:txBody>
          <a:bodyPr wrap="square" rtlCol="0">
            <a:spAutoFit/>
          </a:bodyPr>
          <a:lstStyle/>
          <a:p>
            <a:pPr algn="ctr"/>
            <a:r>
              <a:rPr kumimoji="1" lang="ja-JP" altLang="en-US" sz="2000" b="1" dirty="0">
                <a:latin typeface="BIZ UDPゴシック" panose="020B0400000000000000" pitchFamily="50" charset="-128"/>
                <a:ea typeface="BIZ UDPゴシック" panose="020B0400000000000000" pitchFamily="50" charset="-128"/>
              </a:rPr>
              <a:t>２</a:t>
            </a:r>
            <a:r>
              <a:rPr kumimoji="1" lang="en-US" altLang="ja-JP" sz="2000" b="1" dirty="0">
                <a:latin typeface="BIZ UDPゴシック" panose="020B0400000000000000" pitchFamily="50" charset="-128"/>
                <a:ea typeface="BIZ UDPゴシック" panose="020B0400000000000000" pitchFamily="50" charset="-128"/>
              </a:rPr>
              <a:t>L</a:t>
            </a:r>
            <a:endParaRPr kumimoji="1" lang="ja-JP" altLang="en-US" sz="2000" b="1"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3146784" y="5058690"/>
            <a:ext cx="1537392" cy="830997"/>
          </a:xfrm>
          <a:prstGeom prst="rect">
            <a:avLst/>
          </a:prstGeom>
          <a:noFill/>
        </p:spPr>
        <p:txBody>
          <a:bodyPr wrap="square" rtlCol="0">
            <a:spAutoFit/>
          </a:bodyPr>
          <a:lstStyle/>
          <a:p>
            <a:pPr algn="ctr"/>
            <a:r>
              <a:rPr kumimoji="1" lang="ja-JP" altLang="en-US" sz="2400" b="1" dirty="0">
                <a:latin typeface="BIZ UDPゴシック" panose="020B0400000000000000" pitchFamily="50" charset="-128"/>
                <a:ea typeface="BIZ UDPゴシック" panose="020B0400000000000000" pitchFamily="50" charset="-128"/>
              </a:rPr>
              <a:t>キャップ</a:t>
            </a:r>
            <a:endParaRPr kumimoji="1" lang="en-US" altLang="ja-JP" sz="2400" b="1" dirty="0">
              <a:latin typeface="BIZ UDPゴシック" panose="020B0400000000000000" pitchFamily="50" charset="-128"/>
              <a:ea typeface="BIZ UDPゴシック" panose="020B0400000000000000" pitchFamily="50" charset="-128"/>
            </a:endParaRPr>
          </a:p>
          <a:p>
            <a:pPr algn="ctr"/>
            <a:r>
              <a:rPr kumimoji="1" lang="ja-JP" altLang="en-US" sz="2400" b="1" dirty="0">
                <a:latin typeface="BIZ UDPゴシック" panose="020B0400000000000000" pitchFamily="50" charset="-128"/>
                <a:ea typeface="BIZ UDPゴシック" panose="020B0400000000000000" pitchFamily="50" charset="-128"/>
              </a:rPr>
              <a:t>２杯</a:t>
            </a:r>
          </a:p>
        </p:txBody>
      </p:sp>
      <p:sp>
        <p:nvSpPr>
          <p:cNvPr id="34" name="テキスト ボックス 33"/>
          <p:cNvSpPr txBox="1"/>
          <p:nvPr/>
        </p:nvSpPr>
        <p:spPr>
          <a:xfrm>
            <a:off x="4746730" y="5234191"/>
            <a:ext cx="4139166" cy="1323439"/>
          </a:xfrm>
          <a:prstGeom prst="rect">
            <a:avLst/>
          </a:prstGeom>
          <a:noFill/>
        </p:spPr>
        <p:txBody>
          <a:bodyPr wrap="square" rtlCol="0">
            <a:spAutoFit/>
          </a:bodyPr>
          <a:lstStyle/>
          <a:p>
            <a:pPr defTabSz="457200"/>
            <a:r>
              <a:rPr lang="ja-JP" altLang="en-US" sz="2000" dirty="0">
                <a:solidFill>
                  <a:srgbClr val="FF0000"/>
                </a:solidFill>
                <a:latin typeface="BIZ UDPゴシック" panose="020B0400000000000000" pitchFamily="50" charset="-128"/>
                <a:ea typeface="BIZ UDPゴシック" panose="020B0400000000000000" pitchFamily="50" charset="-128"/>
              </a:rPr>
              <a:t>目的によって濃度が異なります！</a:t>
            </a:r>
            <a:endParaRPr lang="en-US" altLang="ja-JP" sz="2000" dirty="0">
              <a:solidFill>
                <a:srgbClr val="FF0000"/>
              </a:solidFill>
              <a:latin typeface="BIZ UDPゴシック" panose="020B0400000000000000" pitchFamily="50" charset="-128"/>
              <a:ea typeface="BIZ UDPゴシック" panose="020B0400000000000000" pitchFamily="50" charset="-128"/>
            </a:endParaRPr>
          </a:p>
          <a:p>
            <a:pPr defTabSz="457200"/>
            <a:r>
              <a:rPr lang="en-US" altLang="ja-JP" sz="2000" dirty="0">
                <a:solidFill>
                  <a:prstClr val="black"/>
                </a:solidFill>
                <a:latin typeface="BIZ UDPゴシック" panose="020B0400000000000000" pitchFamily="50" charset="-128"/>
                <a:ea typeface="BIZ UDPゴシック" panose="020B0400000000000000" pitchFamily="50" charset="-128"/>
              </a:rPr>
              <a:t>※</a:t>
            </a:r>
            <a:r>
              <a:rPr lang="ja-JP" altLang="en-US" sz="2000" dirty="0">
                <a:solidFill>
                  <a:prstClr val="black"/>
                </a:solidFill>
                <a:latin typeface="BIZ UDPゴシック" panose="020B0400000000000000" pitchFamily="50" charset="-128"/>
                <a:ea typeface="BIZ UDPゴシック" panose="020B0400000000000000" pitchFamily="50" charset="-128"/>
              </a:rPr>
              <a:t>薄めた溶液は</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defTabSz="457200"/>
            <a:r>
              <a:rPr lang="ja-JP" altLang="en-US" sz="2000" dirty="0">
                <a:solidFill>
                  <a:prstClr val="black"/>
                </a:solidFill>
                <a:latin typeface="BIZ UDPゴシック" panose="020B0400000000000000" pitchFamily="50" charset="-128"/>
                <a:ea typeface="BIZ UDPゴシック" panose="020B0400000000000000" pitchFamily="50" charset="-128"/>
              </a:rPr>
              <a:t>　 分解されやすいので</a:t>
            </a:r>
            <a:endParaRPr lang="en-US" altLang="ja-JP" sz="2000" dirty="0">
              <a:solidFill>
                <a:prstClr val="black"/>
              </a:solidFill>
              <a:latin typeface="BIZ UDPゴシック" panose="020B0400000000000000" pitchFamily="50" charset="-128"/>
              <a:ea typeface="BIZ UDPゴシック" panose="020B0400000000000000" pitchFamily="50" charset="-128"/>
            </a:endParaRPr>
          </a:p>
          <a:p>
            <a:pPr defTabSz="457200"/>
            <a:r>
              <a:rPr lang="ja-JP" altLang="en-US" sz="2000" dirty="0">
                <a:solidFill>
                  <a:prstClr val="black"/>
                </a:solidFill>
                <a:latin typeface="BIZ UDPゴシック" panose="020B0400000000000000" pitchFamily="50" charset="-128"/>
                <a:ea typeface="BIZ UDPゴシック" panose="020B0400000000000000" pitchFamily="50" charset="-128"/>
              </a:rPr>
              <a:t>   作り置きはできません</a:t>
            </a:r>
            <a:endParaRPr kumimoji="0" lang="ja-JP" altLang="en-US" sz="2000" dirty="0">
              <a:solidFill>
                <a:prstClr val="black"/>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11</a:t>
            </a:fld>
            <a:endParaRPr lang="ja-JP" altLang="en-US" dirty="0"/>
          </a:p>
        </p:txBody>
      </p:sp>
      <p:pic>
        <p:nvPicPr>
          <p:cNvPr id="36" name="図 35">
            <a:extLst>
              <a:ext uri="{FF2B5EF4-FFF2-40B4-BE49-F238E27FC236}">
                <a16:creationId xmlns:a16="http://schemas.microsoft.com/office/drawing/2014/main" id="{3D1B2C07-9AD8-40C7-A876-700804708B30}"/>
              </a:ext>
            </a:extLst>
          </p:cNvPr>
          <p:cNvPicPr>
            <a:picLocks noChangeAspect="1"/>
          </p:cNvPicPr>
          <p:nvPr/>
        </p:nvPicPr>
        <p:blipFill>
          <a:blip r:embed="rId5"/>
          <a:stretch>
            <a:fillRect/>
          </a:stretch>
        </p:blipFill>
        <p:spPr>
          <a:xfrm>
            <a:off x="2488842" y="5030528"/>
            <a:ext cx="560882" cy="534425"/>
          </a:xfrm>
          <a:prstGeom prst="rect">
            <a:avLst/>
          </a:prstGeom>
        </p:spPr>
      </p:pic>
      <p:pic>
        <p:nvPicPr>
          <p:cNvPr id="37" name="図 36">
            <a:extLst>
              <a:ext uri="{FF2B5EF4-FFF2-40B4-BE49-F238E27FC236}">
                <a16:creationId xmlns:a16="http://schemas.microsoft.com/office/drawing/2014/main" id="{D8EB5EEB-041E-4BFA-8F48-47BE29997B8B}"/>
              </a:ext>
            </a:extLst>
          </p:cNvPr>
          <p:cNvPicPr>
            <a:picLocks noChangeAspect="1"/>
          </p:cNvPicPr>
          <p:nvPr/>
        </p:nvPicPr>
        <p:blipFill>
          <a:blip r:embed="rId5"/>
          <a:stretch>
            <a:fillRect/>
          </a:stretch>
        </p:blipFill>
        <p:spPr>
          <a:xfrm>
            <a:off x="2509213" y="5535547"/>
            <a:ext cx="520140" cy="534425"/>
          </a:xfrm>
          <a:prstGeom prst="rect">
            <a:avLst/>
          </a:prstGeom>
        </p:spPr>
      </p:pic>
      <p:sp>
        <p:nvSpPr>
          <p:cNvPr id="4" name="矢印: 山形 3">
            <a:extLst>
              <a:ext uri="{FF2B5EF4-FFF2-40B4-BE49-F238E27FC236}">
                <a16:creationId xmlns:a16="http://schemas.microsoft.com/office/drawing/2014/main" id="{384F95E2-2E84-46F3-8CE1-F0B39B7FFEBA}"/>
              </a:ext>
            </a:extLst>
          </p:cNvPr>
          <p:cNvSpPr/>
          <p:nvPr/>
        </p:nvSpPr>
        <p:spPr>
          <a:xfrm flipH="1">
            <a:off x="4900424" y="4327390"/>
            <a:ext cx="3373388" cy="731300"/>
          </a:xfrm>
          <a:prstGeom prst="chevron">
            <a:avLst>
              <a:gd name="adj" fmla="val 37623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42A01693-446F-4CAA-88C5-2BFBAE133B6F}"/>
              </a:ext>
            </a:extLst>
          </p:cNvPr>
          <p:cNvSpPr/>
          <p:nvPr/>
        </p:nvSpPr>
        <p:spPr>
          <a:xfrm>
            <a:off x="7507826" y="4332003"/>
            <a:ext cx="702929" cy="7220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濃</a:t>
            </a:r>
          </a:p>
        </p:txBody>
      </p:sp>
      <p:sp>
        <p:nvSpPr>
          <p:cNvPr id="44" name="楕円 43">
            <a:extLst>
              <a:ext uri="{FF2B5EF4-FFF2-40B4-BE49-F238E27FC236}">
                <a16:creationId xmlns:a16="http://schemas.microsoft.com/office/drawing/2014/main" id="{CDFEC467-2B0F-4250-9A8A-450F7A4F93EE}"/>
              </a:ext>
            </a:extLst>
          </p:cNvPr>
          <p:cNvSpPr/>
          <p:nvPr/>
        </p:nvSpPr>
        <p:spPr>
          <a:xfrm>
            <a:off x="4770138" y="4337552"/>
            <a:ext cx="700543" cy="71097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薄</a:t>
            </a:r>
            <a:endParaRPr kumimoji="1" lang="ja-JP" altLang="en-US" sz="2800" b="1" dirty="0">
              <a:solidFill>
                <a:schemeClr val="tx1"/>
              </a:solidFill>
            </a:endParaRPr>
          </a:p>
        </p:txBody>
      </p:sp>
    </p:spTree>
    <p:extLst>
      <p:ext uri="{BB962C8B-B14F-4D97-AF65-F5344CB8AC3E}">
        <p14:creationId xmlns:p14="http://schemas.microsoft.com/office/powerpoint/2010/main" val="199560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施設で下痢・嘔吐があった時の対応①</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587029101"/>
              </p:ext>
            </p:extLst>
          </p:nvPr>
        </p:nvGraphicFramePr>
        <p:xfrm>
          <a:off x="838199" y="1825626"/>
          <a:ext cx="10896601" cy="1152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Pゴシック" panose="020B0400000000000000" pitchFamily="50" charset="-128"/>
                          <a:ea typeface="BIZ UDPゴシック" panose="020B0400000000000000" pitchFamily="50" charset="-128"/>
                        </a:rPr>
                        <a:t>処理を行う者、清掃・消毒方法、連絡体制等が決まっている</a:t>
                      </a:r>
                    </a:p>
                  </a:txBody>
                  <a:tcPr/>
                </a:tc>
                <a:extLst>
                  <a:ext uri="{0D108BD9-81ED-4DB2-BD59-A6C34878D82A}">
                    <a16:rowId xmlns:a16="http://schemas.microsoft.com/office/drawing/2014/main" val="1901192123"/>
                  </a:ext>
                </a:extLst>
              </a:tr>
            </a:tbl>
          </a:graphicData>
        </a:graphic>
      </p:graphicFrame>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sp>
        <p:nvSpPr>
          <p:cNvPr id="14" name="テキスト ボックス 13"/>
          <p:cNvSpPr txBox="1"/>
          <p:nvPr/>
        </p:nvSpPr>
        <p:spPr>
          <a:xfrm>
            <a:off x="838199" y="3536561"/>
            <a:ext cx="10896601" cy="1384995"/>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感染防止のため、調理従事者は下痢・嘔吐の処理をしないこと、</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下痢・嘔吐の処理を行った人は、 ２日間程度は配膳や食事の介助など食品に触れる作業を行わない等、ルールを決めましょう。</a:t>
            </a: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12</a:t>
            </a:fld>
            <a:endParaRPr lang="ja-JP" altLang="en-US"/>
          </a:p>
        </p:txBody>
      </p:sp>
    </p:spTree>
    <p:extLst>
      <p:ext uri="{BB962C8B-B14F-4D97-AF65-F5344CB8AC3E}">
        <p14:creationId xmlns:p14="http://schemas.microsoft.com/office/powerpoint/2010/main" val="1882498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施設で下痢・嘔吐があった時の対応②</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8395372"/>
              </p:ext>
            </p:extLst>
          </p:nvPr>
        </p:nvGraphicFramePr>
        <p:xfrm>
          <a:off x="838199" y="1825626"/>
          <a:ext cx="10896601" cy="1152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対応について定期的に教育・訓練を行っている</a:t>
                      </a:r>
                    </a:p>
                  </a:txBody>
                  <a:tcPr/>
                </a:tc>
                <a:extLst>
                  <a:ext uri="{0D108BD9-81ED-4DB2-BD59-A6C34878D82A}">
                    <a16:rowId xmlns:a16="http://schemas.microsoft.com/office/drawing/2014/main" val="602006235"/>
                  </a:ext>
                </a:extLst>
              </a:tr>
            </a:tbl>
          </a:graphicData>
        </a:graphic>
      </p:graphicFrame>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sp>
        <p:nvSpPr>
          <p:cNvPr id="14" name="テキスト ボックス 13"/>
          <p:cNvSpPr txBox="1"/>
          <p:nvPr/>
        </p:nvSpPr>
        <p:spPr>
          <a:xfrm>
            <a:off x="838199" y="3536561"/>
            <a:ext cx="10896601" cy="1384995"/>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マニュアルを読みながら作業すると、時間がかかり、ウイルスが浮遊する時間が長くなります。迅速に対応できるよう、処理の手順の確認、嘔吐物処理セットを準備しておくとよいでしょう。</a:t>
            </a:r>
          </a:p>
        </p:txBody>
      </p:sp>
      <p:pic>
        <p:nvPicPr>
          <p:cNvPr id="3" name="図 2"/>
          <p:cNvPicPr>
            <a:picLocks noChangeAspect="1"/>
          </p:cNvPicPr>
          <p:nvPr/>
        </p:nvPicPr>
        <p:blipFill>
          <a:blip r:embed="rId4"/>
          <a:stretch>
            <a:fillRect/>
          </a:stretch>
        </p:blipFill>
        <p:spPr>
          <a:xfrm>
            <a:off x="5819763" y="4921556"/>
            <a:ext cx="5915037" cy="1371430"/>
          </a:xfrm>
          <a:prstGeom prst="rect">
            <a:avLst/>
          </a:prstGeom>
        </p:spPr>
      </p:pic>
      <p:sp>
        <p:nvSpPr>
          <p:cNvPr id="4" name="スライド番号プレースホルダー 3"/>
          <p:cNvSpPr>
            <a:spLocks noGrp="1"/>
          </p:cNvSpPr>
          <p:nvPr>
            <p:ph type="sldNum" sz="quarter" idx="12"/>
          </p:nvPr>
        </p:nvSpPr>
        <p:spPr/>
        <p:txBody>
          <a:bodyPr/>
          <a:lstStyle/>
          <a:p>
            <a:fld id="{869B9AB8-AA6B-49DC-8BDA-9D8754B4CC19}" type="slidenum">
              <a:rPr lang="ja-JP" altLang="en-US" smtClean="0"/>
              <a:pPr/>
              <a:t>13</a:t>
            </a:fld>
            <a:endParaRPr lang="ja-JP" altLang="en-US"/>
          </a:p>
        </p:txBody>
      </p:sp>
    </p:spTree>
    <p:extLst>
      <p:ext uri="{BB962C8B-B14F-4D97-AF65-F5344CB8AC3E}">
        <p14:creationId xmlns:p14="http://schemas.microsoft.com/office/powerpoint/2010/main" val="2576864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施設の消毒方法</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4001596877"/>
              </p:ext>
            </p:extLst>
          </p:nvPr>
        </p:nvGraphicFramePr>
        <p:xfrm>
          <a:off x="838199" y="1825626"/>
          <a:ext cx="10896601" cy="255096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Pゴシック" panose="020B0400000000000000" pitchFamily="50" charset="-128"/>
                          <a:ea typeface="BIZ UDPゴシック" panose="020B0400000000000000" pitchFamily="50" charset="-128"/>
                        </a:rPr>
                        <a:t>施設内の消毒は次亜塩素酸ナトリウムで行っている</a:t>
                      </a: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嘔吐物が付いた食器は、調理室に返却する前に、次亜塩素酸ナトリウムで消毒している</a:t>
                      </a:r>
                    </a:p>
                  </a:txBody>
                  <a:tcPr/>
                </a:tc>
                <a:extLst>
                  <a:ext uri="{0D108BD9-81ED-4DB2-BD59-A6C34878D82A}">
                    <a16:rowId xmlns:a16="http://schemas.microsoft.com/office/drawing/2014/main" val="602006235"/>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配膳車を調理室に戻す前には車輪も含めて消毒している</a:t>
                      </a:r>
                    </a:p>
                  </a:txBody>
                  <a:tcPr/>
                </a:tc>
                <a:extLst>
                  <a:ext uri="{0D108BD9-81ED-4DB2-BD59-A6C34878D82A}">
                    <a16:rowId xmlns:a16="http://schemas.microsoft.com/office/drawing/2014/main" val="2810163503"/>
                  </a:ext>
                </a:extLst>
              </a:tr>
            </a:tbl>
          </a:graphicData>
        </a:graphic>
      </p:graphicFrame>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3122077"/>
            <a:ext cx="547254" cy="547254"/>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3825318"/>
            <a:ext cx="547254" cy="547254"/>
          </a:xfrm>
          <a:prstGeom prst="rect">
            <a:avLst/>
          </a:prstGeom>
        </p:spPr>
      </p:pic>
      <p:sp>
        <p:nvSpPr>
          <p:cNvPr id="14" name="テキスト ボックス 13"/>
          <p:cNvSpPr txBox="1"/>
          <p:nvPr/>
        </p:nvSpPr>
        <p:spPr>
          <a:xfrm>
            <a:off x="838199" y="4688561"/>
            <a:ext cx="10896601" cy="1384995"/>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ノロウイルスはアルコール消毒が効きにくく、少量のウイルスで発症します。調理室に持ち込まないように次亜塩素酸ナトリウムでの消毒を徹底しましょう。</a:t>
            </a: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14</a:t>
            </a:fld>
            <a:endParaRPr lang="ja-JP" altLang="en-US"/>
          </a:p>
        </p:txBody>
      </p:sp>
    </p:spTree>
    <p:extLst>
      <p:ext uri="{BB962C8B-B14F-4D97-AF65-F5344CB8AC3E}">
        <p14:creationId xmlns:p14="http://schemas.microsoft.com/office/powerpoint/2010/main" val="4085302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次亜塩素酸水と次亜塩素酸ナトリウム</a:t>
            </a:r>
            <a:endParaRPr kumimoji="1" lang="ja-JP" altLang="en-US" dirty="0"/>
          </a:p>
        </p:txBody>
      </p:sp>
      <p:sp>
        <p:nvSpPr>
          <p:cNvPr id="3" name="コンテンツ プレースホルダー 2"/>
          <p:cNvSpPr>
            <a:spLocks noGrp="1"/>
          </p:cNvSpPr>
          <p:nvPr>
            <p:ph idx="1"/>
          </p:nvPr>
        </p:nvSpPr>
        <p:spPr>
          <a:xfrm>
            <a:off x="838200" y="1825625"/>
            <a:ext cx="10515600" cy="4895850"/>
          </a:xfrm>
        </p:spPr>
        <p:txBody>
          <a:bodyPr>
            <a:normAutofit/>
          </a:bodyPr>
          <a:lstStyle/>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・有機物に触れるとすぐに分解されて殺菌効果がなくなるため、</a:t>
            </a:r>
            <a:endParaRPr lang="en-US" altLang="ja-JP" dirty="0"/>
          </a:p>
          <a:p>
            <a:pPr marL="0" indent="0">
              <a:buNone/>
            </a:pPr>
            <a:r>
              <a:rPr lang="ja-JP" altLang="en-US" dirty="0"/>
              <a:t>　調理器具の殺菌を行う際には次亜塩素酸水が大量に必要です。</a:t>
            </a:r>
            <a:endParaRPr lang="en-US" altLang="ja-JP" dirty="0"/>
          </a:p>
          <a:p>
            <a:pPr marL="0" indent="0">
              <a:buNone/>
            </a:pPr>
            <a:r>
              <a:rPr lang="ja-JP" altLang="en-US" dirty="0"/>
              <a:t>・次亜塩素酸水と比較して有機物があっても効果が持続する</a:t>
            </a:r>
            <a:endParaRPr lang="en-US" altLang="ja-JP" dirty="0"/>
          </a:p>
          <a:p>
            <a:pPr marL="0" indent="0">
              <a:buNone/>
            </a:pPr>
            <a:r>
              <a:rPr lang="ja-JP" altLang="en-US" dirty="0"/>
              <a:t>　次亜塩素酸ナトリウムを消毒剤として使用しましょう。</a:t>
            </a:r>
          </a:p>
        </p:txBody>
      </p:sp>
      <p:grpSp>
        <p:nvGrpSpPr>
          <p:cNvPr id="4" name="グループ化 3"/>
          <p:cNvGrpSpPr/>
          <p:nvPr/>
        </p:nvGrpSpPr>
        <p:grpSpPr>
          <a:xfrm>
            <a:off x="709386" y="1825624"/>
            <a:ext cx="10773229" cy="1962415"/>
            <a:chOff x="1187555" y="3521434"/>
            <a:chExt cx="10090046" cy="2412166"/>
          </a:xfrm>
        </p:grpSpPr>
        <p:sp>
          <p:nvSpPr>
            <p:cNvPr id="5" name="正方形/長方形 4"/>
            <p:cNvSpPr/>
            <p:nvPr/>
          </p:nvSpPr>
          <p:spPr>
            <a:xfrm>
              <a:off x="1187555" y="3521434"/>
              <a:ext cx="10090046" cy="2412166"/>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3"/>
            <a:stretch>
              <a:fillRect/>
            </a:stretch>
          </p:blipFill>
          <p:spPr>
            <a:xfrm>
              <a:off x="1565795" y="3824042"/>
              <a:ext cx="603491" cy="707887"/>
            </a:xfrm>
            <a:prstGeom prst="rect">
              <a:avLst/>
            </a:prstGeom>
          </p:spPr>
        </p:pic>
        <p:sp>
          <p:nvSpPr>
            <p:cNvPr id="7" name="テキスト ボックス 6"/>
            <p:cNvSpPr txBox="1"/>
            <p:nvPr/>
          </p:nvSpPr>
          <p:spPr>
            <a:xfrm>
              <a:off x="2321465" y="3728544"/>
              <a:ext cx="8572244"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次亜塩素酸水は、次亜塩素酸ナトリウムではありません。</a:t>
              </a:r>
            </a:p>
          </p:txBody>
        </p:sp>
        <p:sp>
          <p:nvSpPr>
            <p:cNvPr id="8" name="テキスト ボックス 7"/>
            <p:cNvSpPr txBox="1"/>
            <p:nvPr/>
          </p:nvSpPr>
          <p:spPr>
            <a:xfrm>
              <a:off x="1187555" y="4544669"/>
              <a:ext cx="10090046" cy="1248435"/>
            </a:xfrm>
            <a:prstGeom prst="rect">
              <a:avLst/>
            </a:prstGeom>
            <a:no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厚生労働省は、ノロウイルスの消毒方法として、</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次亜塩素酸ナトリウムや熱湯等を推奨しています。</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　次亜塩素酸水は推奨されていません。</a:t>
              </a:r>
            </a:p>
          </p:txBody>
        </p:sp>
      </p:grpSp>
      <p:sp>
        <p:nvSpPr>
          <p:cNvPr id="9" name="スライド番号プレースホルダー 8"/>
          <p:cNvSpPr>
            <a:spLocks noGrp="1"/>
          </p:cNvSpPr>
          <p:nvPr>
            <p:ph type="sldNum" sz="quarter" idx="12"/>
          </p:nvPr>
        </p:nvSpPr>
        <p:spPr/>
        <p:txBody>
          <a:bodyPr/>
          <a:lstStyle/>
          <a:p>
            <a:fld id="{869B9AB8-AA6B-49DC-8BDA-9D8754B4CC19}" type="slidenum">
              <a:rPr lang="ja-JP" altLang="en-US" smtClean="0"/>
              <a:pPr/>
              <a:t>15</a:t>
            </a:fld>
            <a:endParaRPr lang="ja-JP" altLang="en-US"/>
          </a:p>
        </p:txBody>
      </p:sp>
    </p:spTree>
    <p:extLst>
      <p:ext uri="{BB962C8B-B14F-4D97-AF65-F5344CB8AC3E}">
        <p14:creationId xmlns:p14="http://schemas.microsoft.com/office/powerpoint/2010/main" val="137249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施設での情報共有</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2253829635"/>
              </p:ext>
            </p:extLst>
          </p:nvPr>
        </p:nvGraphicFramePr>
        <p:xfrm>
          <a:off x="838199" y="1825626"/>
          <a:ext cx="10896601" cy="1728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Pゴシック" panose="020B0400000000000000" pitchFamily="50" charset="-128"/>
                          <a:ea typeface="BIZ UDPゴシック" panose="020B0400000000000000" pitchFamily="50" charset="-128"/>
                        </a:rPr>
                        <a:t>施設内での下痢・嘔吐の発生状況を日常的に調理の責任者と共有している</a:t>
                      </a: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ベースラインを越える有症者があった場合の施設の対応方法を決めている</a:t>
                      </a:r>
                    </a:p>
                  </a:txBody>
                  <a:tcPr/>
                </a:tc>
                <a:extLst>
                  <a:ext uri="{0D108BD9-81ED-4DB2-BD59-A6C34878D82A}">
                    <a16:rowId xmlns:a16="http://schemas.microsoft.com/office/drawing/2014/main" val="602006235"/>
                  </a:ext>
                </a:extLst>
              </a:tr>
            </a:tbl>
          </a:graphicData>
        </a:graphic>
      </p:graphicFrame>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966089"/>
            <a:ext cx="547254" cy="547254"/>
          </a:xfrm>
          <a:prstGeom prst="rect">
            <a:avLst/>
          </a:prstGeom>
        </p:spPr>
      </p:pic>
      <p:sp>
        <p:nvSpPr>
          <p:cNvPr id="14" name="テキスト ボックス 13"/>
          <p:cNvSpPr txBox="1"/>
          <p:nvPr/>
        </p:nvSpPr>
        <p:spPr>
          <a:xfrm>
            <a:off x="838199" y="4112561"/>
            <a:ext cx="10896601" cy="954107"/>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日ごろから、施設内の情報を共有し、危機管理体制を整えましょう。</a:t>
            </a:r>
            <a:endParaRPr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また、緊急時の連絡体制についても、明らかにしておきましょう。</a:t>
            </a: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16</a:t>
            </a:fld>
            <a:endParaRPr lang="ja-JP" altLang="en-US"/>
          </a:p>
        </p:txBody>
      </p:sp>
    </p:spTree>
    <p:extLst>
      <p:ext uri="{BB962C8B-B14F-4D97-AF65-F5344CB8AC3E}">
        <p14:creationId xmlns:p14="http://schemas.microsoft.com/office/powerpoint/2010/main" val="3190904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給食の代替食</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105448240"/>
              </p:ext>
            </p:extLst>
          </p:nvPr>
        </p:nvGraphicFramePr>
        <p:xfrm>
          <a:off x="838199" y="1825625"/>
          <a:ext cx="10896601" cy="115200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Pゴシック" panose="020B0400000000000000" pitchFamily="50" charset="-128"/>
                          <a:ea typeface="BIZ UDPゴシック" panose="020B0400000000000000" pitchFamily="50" charset="-128"/>
                        </a:rPr>
                        <a:t>給食を提供できなくなった場合の代替食を決めている</a:t>
                      </a:r>
                    </a:p>
                  </a:txBody>
                  <a:tcPr/>
                </a:tc>
                <a:extLst>
                  <a:ext uri="{0D108BD9-81ED-4DB2-BD59-A6C34878D82A}">
                    <a16:rowId xmlns:a16="http://schemas.microsoft.com/office/drawing/2014/main" val="1901192123"/>
                  </a:ext>
                </a:extLst>
              </a:tr>
            </a:tbl>
          </a:graphicData>
        </a:graphic>
      </p:graphicFrame>
      <p:sp>
        <p:nvSpPr>
          <p:cNvPr id="15" name="テキスト ボックス 14"/>
          <p:cNvSpPr txBox="1"/>
          <p:nvPr/>
        </p:nvSpPr>
        <p:spPr>
          <a:xfrm>
            <a:off x="838198" y="3607547"/>
            <a:ext cx="10896601" cy="1384995"/>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食中毒発生時、原因の究明や再発防止対策が取られるまで、</a:t>
            </a:r>
            <a:endParaRPr lang="en-US" altLang="ja-JP" sz="2800" dirty="0">
              <a:latin typeface="BIZ UDPゴシック" panose="020B0400000000000000" pitchFamily="50" charset="-128"/>
              <a:ea typeface="BIZ UDPゴシック" panose="020B0400000000000000" pitchFamily="50" charset="-128"/>
            </a:endParaRPr>
          </a:p>
          <a:p>
            <a:r>
              <a:rPr lang="ja-JP" altLang="en-US" sz="2800" u="sng" dirty="0">
                <a:solidFill>
                  <a:srgbClr val="FF0000"/>
                </a:solidFill>
                <a:latin typeface="BIZ UDPゴシック" panose="020B0400000000000000" pitchFamily="50" charset="-128"/>
                <a:ea typeface="BIZ UDPゴシック" panose="020B0400000000000000" pitchFamily="50" charset="-128"/>
              </a:rPr>
              <a:t>施設の調理場が使用できなくなる場合があります。</a:t>
            </a:r>
            <a:endParaRPr lang="en-US" altLang="ja-JP" sz="2800" u="sng" dirty="0">
              <a:solidFill>
                <a:srgbClr val="FF0000"/>
              </a:solidFill>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すぐに代替食の手配ができるよう、準備をしておきましょう。</a:t>
            </a:r>
            <a:endParaRPr lang="en-US" altLang="ja-JP" sz="2800" dirty="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17</a:t>
            </a:fld>
            <a:endParaRPr lang="ja-JP" altLang="en-US"/>
          </a:p>
        </p:txBody>
      </p:sp>
    </p:spTree>
    <p:extLst>
      <p:ext uri="{BB962C8B-B14F-4D97-AF65-F5344CB8AC3E}">
        <p14:creationId xmlns:p14="http://schemas.microsoft.com/office/powerpoint/2010/main" val="800615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B490D-029D-4224-A966-6AF31977C734}"/>
              </a:ext>
            </a:extLst>
          </p:cNvPr>
          <p:cNvSpPr>
            <a:spLocks noGrp="1"/>
          </p:cNvSpPr>
          <p:nvPr>
            <p:ph type="title"/>
          </p:nvPr>
        </p:nvSpPr>
        <p:spPr>
          <a:xfrm>
            <a:off x="1044679" y="365125"/>
            <a:ext cx="10515600" cy="1325563"/>
          </a:xfrm>
        </p:spPr>
        <p:txBody>
          <a:bodyPr/>
          <a:lstStyle/>
          <a:p>
            <a:r>
              <a:rPr kumimoji="1" lang="ja-JP" altLang="en-US" dirty="0"/>
              <a:t>その他食中毒の対策について</a:t>
            </a:r>
          </a:p>
        </p:txBody>
      </p:sp>
      <p:sp>
        <p:nvSpPr>
          <p:cNvPr id="3" name="コンテンツ プレースホルダー 2">
            <a:extLst>
              <a:ext uri="{FF2B5EF4-FFF2-40B4-BE49-F238E27FC236}">
                <a16:creationId xmlns:a16="http://schemas.microsoft.com/office/drawing/2014/main" id="{A71BB4C2-2F7F-4D3E-867E-7D1F38C8FBAA}"/>
              </a:ext>
            </a:extLst>
          </p:cNvPr>
          <p:cNvSpPr>
            <a:spLocks noGrp="1"/>
          </p:cNvSpPr>
          <p:nvPr>
            <p:ph idx="1"/>
          </p:nvPr>
        </p:nvSpPr>
        <p:spPr>
          <a:xfrm>
            <a:off x="1044679" y="1825625"/>
            <a:ext cx="10515600" cy="4895850"/>
          </a:xfrm>
        </p:spPr>
        <p:txBody>
          <a:bodyPr>
            <a:normAutofit/>
          </a:bodyPr>
          <a:lstStyle/>
          <a:p>
            <a:r>
              <a:rPr lang="ja-JP" altLang="en-US" dirty="0"/>
              <a:t>食中毒予防の三原則</a:t>
            </a:r>
            <a:endParaRPr lang="en-US" altLang="ja-JP" dirty="0"/>
          </a:p>
          <a:p>
            <a:pPr marL="0" indent="0">
              <a:buNone/>
            </a:pPr>
            <a:r>
              <a:rPr lang="ja-JP" altLang="en-US" dirty="0"/>
              <a:t>　菌を</a:t>
            </a:r>
            <a:r>
              <a:rPr lang="ja-JP" altLang="en-US" dirty="0">
                <a:solidFill>
                  <a:srgbClr val="FF0000"/>
                </a:solidFill>
                <a:highlight>
                  <a:srgbClr val="FFFF00"/>
                </a:highlight>
              </a:rPr>
              <a:t>つけない</a:t>
            </a:r>
            <a:r>
              <a:rPr lang="ja-JP" altLang="en-US" dirty="0"/>
              <a:t>・</a:t>
            </a:r>
            <a:r>
              <a:rPr lang="ja-JP" altLang="en-US" dirty="0">
                <a:solidFill>
                  <a:srgbClr val="FF0000"/>
                </a:solidFill>
                <a:highlight>
                  <a:srgbClr val="FFFF00"/>
                </a:highlight>
              </a:rPr>
              <a:t>ふやさない</a:t>
            </a:r>
            <a:r>
              <a:rPr lang="ja-JP" altLang="en-US" dirty="0"/>
              <a:t>・</a:t>
            </a:r>
            <a:r>
              <a:rPr lang="ja-JP" altLang="en-US" dirty="0">
                <a:solidFill>
                  <a:srgbClr val="FF0000"/>
                </a:solidFill>
                <a:highlight>
                  <a:srgbClr val="FFFF00"/>
                </a:highlight>
              </a:rPr>
              <a:t>やっつける</a:t>
            </a:r>
            <a:r>
              <a:rPr lang="ja-JP" altLang="en-US" dirty="0"/>
              <a:t>を心掛けてください。</a:t>
            </a:r>
            <a:endParaRPr lang="en-US" altLang="ja-JP" dirty="0"/>
          </a:p>
          <a:p>
            <a:pPr marL="0" indent="0">
              <a:buNone/>
            </a:pPr>
            <a:r>
              <a:rPr lang="ja-JP" altLang="en-US" dirty="0"/>
              <a:t>　３つ全てに対応することが予防に効果的です。</a:t>
            </a:r>
            <a:endParaRPr lang="en-US" altLang="ja-JP" dirty="0"/>
          </a:p>
        </p:txBody>
      </p:sp>
      <p:sp>
        <p:nvSpPr>
          <p:cNvPr id="4" name="スライド番号プレースホルダー 3">
            <a:extLst>
              <a:ext uri="{FF2B5EF4-FFF2-40B4-BE49-F238E27FC236}">
                <a16:creationId xmlns:a16="http://schemas.microsoft.com/office/drawing/2014/main" id="{095AA08D-AD28-4C30-B7D6-F6E4E5EBF69F}"/>
              </a:ext>
            </a:extLst>
          </p:cNvPr>
          <p:cNvSpPr>
            <a:spLocks noGrp="1"/>
          </p:cNvSpPr>
          <p:nvPr>
            <p:ph type="sldNum" sz="quarter" idx="12"/>
          </p:nvPr>
        </p:nvSpPr>
        <p:spPr/>
        <p:txBody>
          <a:bodyPr/>
          <a:lstStyle/>
          <a:p>
            <a:fld id="{869B9AB8-AA6B-49DC-8BDA-9D8754B4CC19}" type="slidenum">
              <a:rPr lang="ja-JP" altLang="en-US" smtClean="0"/>
              <a:pPr/>
              <a:t>18</a:t>
            </a:fld>
            <a:endParaRPr lang="ja-JP" altLang="en-US"/>
          </a:p>
        </p:txBody>
      </p:sp>
      <p:pic>
        <p:nvPicPr>
          <p:cNvPr id="25" name="図 24">
            <a:extLst>
              <a:ext uri="{FF2B5EF4-FFF2-40B4-BE49-F238E27FC236}">
                <a16:creationId xmlns:a16="http://schemas.microsoft.com/office/drawing/2014/main" id="{7A981F2D-9D48-4096-A8F4-1AC0AF726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7245" y="3273169"/>
            <a:ext cx="2295986" cy="3083181"/>
          </a:xfrm>
          <a:prstGeom prst="rect">
            <a:avLst/>
          </a:prstGeom>
        </p:spPr>
      </p:pic>
      <p:pic>
        <p:nvPicPr>
          <p:cNvPr id="16" name="図 15">
            <a:extLst>
              <a:ext uri="{FF2B5EF4-FFF2-40B4-BE49-F238E27FC236}">
                <a16:creationId xmlns:a16="http://schemas.microsoft.com/office/drawing/2014/main" id="{10F092F0-6AA5-4A10-994A-DA3895134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0223" y="3273169"/>
            <a:ext cx="2295986" cy="3083181"/>
          </a:xfrm>
          <a:prstGeom prst="rect">
            <a:avLst/>
          </a:prstGeom>
        </p:spPr>
      </p:pic>
      <p:pic>
        <p:nvPicPr>
          <p:cNvPr id="17" name="図 16">
            <a:extLst>
              <a:ext uri="{FF2B5EF4-FFF2-40B4-BE49-F238E27FC236}">
                <a16:creationId xmlns:a16="http://schemas.microsoft.com/office/drawing/2014/main" id="{5505C3EB-0B7D-41DD-9B05-51BBF23492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273170"/>
            <a:ext cx="2295986" cy="3083181"/>
          </a:xfrm>
          <a:prstGeom prst="rect">
            <a:avLst/>
          </a:prstGeom>
        </p:spPr>
      </p:pic>
      <p:pic>
        <p:nvPicPr>
          <p:cNvPr id="18" name="図 17">
            <a:extLst>
              <a:ext uri="{FF2B5EF4-FFF2-40B4-BE49-F238E27FC236}">
                <a16:creationId xmlns:a16="http://schemas.microsoft.com/office/drawing/2014/main" id="{6C99596B-E248-4E48-BFC5-B2DC38DFA7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1279" y="3273169"/>
            <a:ext cx="2295986" cy="3083181"/>
          </a:xfrm>
          <a:prstGeom prst="rect">
            <a:avLst/>
          </a:prstGeom>
        </p:spPr>
      </p:pic>
    </p:spTree>
    <p:extLst>
      <p:ext uri="{BB962C8B-B14F-4D97-AF65-F5344CB8AC3E}">
        <p14:creationId xmlns:p14="http://schemas.microsoft.com/office/powerpoint/2010/main" val="2883348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B490D-029D-4224-A966-6AF31977C734}"/>
              </a:ext>
            </a:extLst>
          </p:cNvPr>
          <p:cNvSpPr>
            <a:spLocks noGrp="1"/>
          </p:cNvSpPr>
          <p:nvPr>
            <p:ph type="title"/>
          </p:nvPr>
        </p:nvSpPr>
        <p:spPr>
          <a:xfrm>
            <a:off x="552450" y="365125"/>
            <a:ext cx="10515600" cy="1325563"/>
          </a:xfrm>
        </p:spPr>
        <p:txBody>
          <a:bodyPr/>
          <a:lstStyle/>
          <a:p>
            <a:r>
              <a:rPr lang="ja-JP" altLang="en-US" dirty="0"/>
              <a:t>三原則　つけない</a:t>
            </a:r>
            <a:endParaRPr kumimoji="1" lang="ja-JP" altLang="en-US" dirty="0"/>
          </a:p>
        </p:txBody>
      </p:sp>
      <p:sp>
        <p:nvSpPr>
          <p:cNvPr id="3" name="コンテンツ プレースホルダー 2">
            <a:extLst>
              <a:ext uri="{FF2B5EF4-FFF2-40B4-BE49-F238E27FC236}">
                <a16:creationId xmlns:a16="http://schemas.microsoft.com/office/drawing/2014/main" id="{A71BB4C2-2F7F-4D3E-867E-7D1F38C8FBAA}"/>
              </a:ext>
            </a:extLst>
          </p:cNvPr>
          <p:cNvSpPr>
            <a:spLocks noGrp="1"/>
          </p:cNvSpPr>
          <p:nvPr>
            <p:ph idx="1"/>
          </p:nvPr>
        </p:nvSpPr>
        <p:spPr>
          <a:xfrm>
            <a:off x="552450" y="1825625"/>
            <a:ext cx="10515600" cy="4895850"/>
          </a:xfrm>
        </p:spPr>
        <p:txBody>
          <a:bodyPr>
            <a:normAutofit/>
          </a:bodyPr>
          <a:lstStyle/>
          <a:p>
            <a:pPr marL="0" indent="0">
              <a:buNone/>
            </a:pPr>
            <a:r>
              <a:rPr lang="en-US" altLang="ja-JP" dirty="0"/>
              <a:t>【</a:t>
            </a:r>
            <a:r>
              <a:rPr lang="ja-JP" altLang="en-US" dirty="0"/>
              <a:t>例</a:t>
            </a:r>
            <a:r>
              <a:rPr lang="en-US" altLang="ja-JP" dirty="0"/>
              <a:t>】</a:t>
            </a:r>
            <a:r>
              <a:rPr lang="ja-JP" altLang="en-US" dirty="0"/>
              <a:t>黄色ブドウ球菌</a:t>
            </a:r>
            <a:endParaRPr lang="en-US" altLang="ja-JP" dirty="0"/>
          </a:p>
          <a:p>
            <a:pPr marL="0" indent="0">
              <a:buNone/>
            </a:pPr>
            <a:r>
              <a:rPr lang="ja-JP" altLang="en-US" dirty="0"/>
              <a:t>・</a:t>
            </a:r>
            <a:r>
              <a:rPr kumimoji="1" lang="ja-JP" altLang="en-US" dirty="0"/>
              <a:t>手指</a:t>
            </a:r>
            <a:r>
              <a:rPr lang="ja-JP" altLang="en-US" dirty="0"/>
              <a:t>に</a:t>
            </a:r>
            <a:r>
              <a:rPr kumimoji="1" lang="ja-JP" altLang="en-US" dirty="0"/>
              <a:t>傷がある場合は</a:t>
            </a:r>
            <a:endParaRPr kumimoji="1" lang="en-US" altLang="ja-JP" dirty="0"/>
          </a:p>
          <a:p>
            <a:pPr marL="0" indent="171450">
              <a:buNone/>
            </a:pPr>
            <a:r>
              <a:rPr kumimoji="1" lang="ja-JP" altLang="en-US" dirty="0"/>
              <a:t>調理に従事することを</a:t>
            </a:r>
            <a:endParaRPr kumimoji="1" lang="en-US" altLang="ja-JP" dirty="0"/>
          </a:p>
          <a:p>
            <a:pPr marL="0" indent="171450">
              <a:buNone/>
            </a:pPr>
            <a:r>
              <a:rPr kumimoji="1" lang="ja-JP" altLang="en-US" dirty="0"/>
              <a:t>控えましょう</a:t>
            </a:r>
            <a:endParaRPr kumimoji="1" lang="en-US" altLang="ja-JP" dirty="0"/>
          </a:p>
          <a:p>
            <a:pPr marL="0" indent="171450">
              <a:buNone/>
            </a:pPr>
            <a:endParaRPr kumimoji="1" lang="en-US" altLang="ja-JP" dirty="0"/>
          </a:p>
          <a:p>
            <a:pPr marL="0" indent="0">
              <a:buNone/>
            </a:pPr>
            <a:r>
              <a:rPr lang="ja-JP" altLang="en-US" dirty="0"/>
              <a:t>・手洗いを徹底しましょう</a:t>
            </a:r>
            <a:endParaRPr lang="en-US" altLang="ja-JP" dirty="0"/>
          </a:p>
          <a:p>
            <a:pPr marL="0" indent="0">
              <a:buNone/>
            </a:pPr>
            <a:endParaRPr lang="en-US" altLang="ja-JP" dirty="0"/>
          </a:p>
          <a:p>
            <a:pPr marL="0" indent="0">
              <a:buNone/>
            </a:pPr>
            <a:r>
              <a:rPr lang="ja-JP" altLang="en-US" dirty="0"/>
              <a:t>・手が多く触れる</a:t>
            </a:r>
            <a:endParaRPr lang="en-US" altLang="ja-JP" dirty="0"/>
          </a:p>
          <a:p>
            <a:pPr marL="0" indent="171450">
              <a:buNone/>
            </a:pPr>
            <a:r>
              <a:rPr lang="ja-JP" altLang="en-US" dirty="0"/>
              <a:t>食品の提供は</a:t>
            </a:r>
            <a:r>
              <a:rPr kumimoji="1" lang="ja-JP" altLang="en-US" dirty="0"/>
              <a:t>控えましょう</a:t>
            </a:r>
            <a:endParaRPr kumimoji="1" lang="en-US" altLang="ja-JP" dirty="0"/>
          </a:p>
        </p:txBody>
      </p:sp>
      <p:sp>
        <p:nvSpPr>
          <p:cNvPr id="4" name="スライド番号プレースホルダー 3">
            <a:extLst>
              <a:ext uri="{FF2B5EF4-FFF2-40B4-BE49-F238E27FC236}">
                <a16:creationId xmlns:a16="http://schemas.microsoft.com/office/drawing/2014/main" id="{095AA08D-AD28-4C30-B7D6-F6E4E5EBF69F}"/>
              </a:ext>
            </a:extLst>
          </p:cNvPr>
          <p:cNvSpPr>
            <a:spLocks noGrp="1"/>
          </p:cNvSpPr>
          <p:nvPr>
            <p:ph type="sldNum" sz="quarter" idx="12"/>
          </p:nvPr>
        </p:nvSpPr>
        <p:spPr/>
        <p:txBody>
          <a:bodyPr/>
          <a:lstStyle/>
          <a:p>
            <a:fld id="{869B9AB8-AA6B-49DC-8BDA-9D8754B4CC19}" type="slidenum">
              <a:rPr lang="ja-JP" altLang="en-US" smtClean="0"/>
              <a:pPr/>
              <a:t>19</a:t>
            </a:fld>
            <a:endParaRPr lang="ja-JP" altLang="en-US"/>
          </a:p>
        </p:txBody>
      </p:sp>
      <p:pic>
        <p:nvPicPr>
          <p:cNvPr id="10" name="図 9">
            <a:extLst>
              <a:ext uri="{FF2B5EF4-FFF2-40B4-BE49-F238E27FC236}">
                <a16:creationId xmlns:a16="http://schemas.microsoft.com/office/drawing/2014/main" id="{60450543-F7A4-4065-BDDF-551A71153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839" y="1825625"/>
            <a:ext cx="7272161" cy="4090591"/>
          </a:xfrm>
          <a:prstGeom prst="rect">
            <a:avLst/>
          </a:prstGeom>
        </p:spPr>
      </p:pic>
    </p:spTree>
    <p:extLst>
      <p:ext uri="{BB962C8B-B14F-4D97-AF65-F5344CB8AC3E}">
        <p14:creationId xmlns:p14="http://schemas.microsoft.com/office/powerpoint/2010/main" val="3409646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677589-01B3-438A-98B6-F525D0FB1F3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C7315111-7790-432D-8048-B26DE847BFFA}"/>
              </a:ext>
            </a:extLst>
          </p:cNvPr>
          <p:cNvSpPr>
            <a:spLocks noGrp="1"/>
          </p:cNvSpPr>
          <p:nvPr>
            <p:ph idx="1"/>
          </p:nvPr>
        </p:nvSpPr>
        <p:spPr/>
        <p:txBody>
          <a:bodyPr/>
          <a:lstStyle/>
          <a:p>
            <a:r>
              <a:rPr kumimoji="1" lang="ja-JP" altLang="en-US" dirty="0"/>
              <a:t>カキなどの二枚貝</a:t>
            </a:r>
            <a:endParaRPr kumimoji="1" lang="en-US" altLang="ja-JP" dirty="0"/>
          </a:p>
          <a:p>
            <a:r>
              <a:rPr lang="ja-JP" altLang="en-US" dirty="0"/>
              <a:t>感染者の下痢や嘔吐物</a:t>
            </a:r>
            <a:endParaRPr lang="en-US" altLang="ja-JP" dirty="0"/>
          </a:p>
          <a:p>
            <a:r>
              <a:rPr lang="ja-JP" altLang="en-US" dirty="0"/>
              <a:t>感染</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761EB83E-DE60-4B7E-8D7B-BA08A87EA2F2}"/>
              </a:ext>
            </a:extLst>
          </p:cNvPr>
          <p:cNvSpPr>
            <a:spLocks noGrp="1"/>
          </p:cNvSpPr>
          <p:nvPr>
            <p:ph type="sldNum" sz="quarter" idx="12"/>
          </p:nvPr>
        </p:nvSpPr>
        <p:spPr/>
        <p:txBody>
          <a:bodyPr/>
          <a:lstStyle/>
          <a:p>
            <a:fld id="{869B9AB8-AA6B-49DC-8BDA-9D8754B4CC19}" type="slidenum">
              <a:rPr lang="ja-JP" altLang="en-US" smtClean="0"/>
              <a:pPr/>
              <a:t>2</a:t>
            </a:fld>
            <a:endParaRPr lang="ja-JP" altLang="en-US"/>
          </a:p>
        </p:txBody>
      </p:sp>
      <p:pic>
        <p:nvPicPr>
          <p:cNvPr id="6" name="図 5">
            <a:extLst>
              <a:ext uri="{FF2B5EF4-FFF2-40B4-BE49-F238E27FC236}">
                <a16:creationId xmlns:a16="http://schemas.microsoft.com/office/drawing/2014/main" id="{CC83B372-C057-4653-B3D6-0B557CAE9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7999"/>
          </a:xfrm>
          <a:prstGeom prst="rect">
            <a:avLst/>
          </a:prstGeom>
        </p:spPr>
      </p:pic>
    </p:spTree>
    <p:extLst>
      <p:ext uri="{BB962C8B-B14F-4D97-AF65-F5344CB8AC3E}">
        <p14:creationId xmlns:p14="http://schemas.microsoft.com/office/powerpoint/2010/main" val="1366901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B490D-029D-4224-A966-6AF31977C734}"/>
              </a:ext>
            </a:extLst>
          </p:cNvPr>
          <p:cNvSpPr>
            <a:spLocks noGrp="1"/>
          </p:cNvSpPr>
          <p:nvPr>
            <p:ph type="title"/>
          </p:nvPr>
        </p:nvSpPr>
        <p:spPr>
          <a:xfrm>
            <a:off x="552450" y="365125"/>
            <a:ext cx="10515600" cy="1325563"/>
          </a:xfrm>
        </p:spPr>
        <p:txBody>
          <a:bodyPr/>
          <a:lstStyle/>
          <a:p>
            <a:r>
              <a:rPr lang="ja-JP" altLang="en-US" dirty="0"/>
              <a:t>三原則　ふやさない</a:t>
            </a:r>
            <a:endParaRPr kumimoji="1" lang="ja-JP" altLang="en-US" dirty="0"/>
          </a:p>
        </p:txBody>
      </p:sp>
      <p:sp>
        <p:nvSpPr>
          <p:cNvPr id="3" name="コンテンツ プレースホルダー 2">
            <a:extLst>
              <a:ext uri="{FF2B5EF4-FFF2-40B4-BE49-F238E27FC236}">
                <a16:creationId xmlns:a16="http://schemas.microsoft.com/office/drawing/2014/main" id="{A71BB4C2-2F7F-4D3E-867E-7D1F38C8FBAA}"/>
              </a:ext>
            </a:extLst>
          </p:cNvPr>
          <p:cNvSpPr>
            <a:spLocks noGrp="1"/>
          </p:cNvSpPr>
          <p:nvPr>
            <p:ph idx="1"/>
          </p:nvPr>
        </p:nvSpPr>
        <p:spPr>
          <a:xfrm>
            <a:off x="552450" y="1825625"/>
            <a:ext cx="10515600" cy="4895850"/>
          </a:xfrm>
        </p:spPr>
        <p:txBody>
          <a:bodyPr>
            <a:normAutofit lnSpcReduction="10000"/>
          </a:bodyPr>
          <a:lstStyle/>
          <a:p>
            <a:pPr marL="0" indent="0">
              <a:buNone/>
            </a:pPr>
            <a:r>
              <a:rPr kumimoji="1" lang="en-US" altLang="ja-JP" dirty="0"/>
              <a:t>【</a:t>
            </a:r>
            <a:r>
              <a:rPr kumimoji="1" lang="ja-JP" altLang="en-US" dirty="0"/>
              <a:t>例</a:t>
            </a:r>
            <a:r>
              <a:rPr kumimoji="1" lang="en-US" altLang="ja-JP" dirty="0"/>
              <a:t>】</a:t>
            </a:r>
            <a:r>
              <a:rPr kumimoji="1" lang="ja-JP" altLang="en-US" dirty="0"/>
              <a:t>ウェルシュ菌</a:t>
            </a:r>
            <a:endParaRPr kumimoji="1" lang="en-US" altLang="ja-JP" dirty="0"/>
          </a:p>
          <a:p>
            <a:pPr marL="0" indent="0">
              <a:buNone/>
            </a:pPr>
            <a:r>
              <a:rPr lang="ja-JP" altLang="en-US" dirty="0"/>
              <a:t>・冷却する際は</a:t>
            </a:r>
            <a:endParaRPr lang="en-US" altLang="ja-JP" dirty="0"/>
          </a:p>
          <a:p>
            <a:pPr marL="0" indent="171450">
              <a:buNone/>
            </a:pPr>
            <a:r>
              <a:rPr lang="ja-JP" altLang="en-US" dirty="0"/>
              <a:t>小分けにしてから</a:t>
            </a:r>
            <a:endParaRPr lang="en-US" altLang="ja-JP" dirty="0"/>
          </a:p>
          <a:p>
            <a:pPr marL="0" indent="171450">
              <a:buNone/>
            </a:pPr>
            <a:r>
              <a:rPr lang="ja-JP" altLang="en-US" dirty="0"/>
              <a:t>急速に冷やしましょう</a:t>
            </a:r>
            <a:endParaRPr lang="en-US" altLang="ja-JP" dirty="0"/>
          </a:p>
          <a:p>
            <a:pPr marL="0" indent="171450">
              <a:buNone/>
            </a:pPr>
            <a:endParaRPr lang="en-US" altLang="ja-JP" dirty="0"/>
          </a:p>
          <a:p>
            <a:pPr marL="0" indent="0">
              <a:buNone/>
            </a:pPr>
            <a:r>
              <a:rPr lang="ja-JP" altLang="en-US" dirty="0"/>
              <a:t>・再加熱する際は</a:t>
            </a:r>
            <a:endParaRPr lang="en-US" altLang="ja-JP" dirty="0"/>
          </a:p>
          <a:p>
            <a:pPr marL="0" indent="171450">
              <a:buNone/>
            </a:pPr>
            <a:r>
              <a:rPr lang="ja-JP" altLang="en-US" dirty="0"/>
              <a:t>しっかり混ぜましょう</a:t>
            </a:r>
            <a:endParaRPr lang="en-US" altLang="ja-JP" dirty="0"/>
          </a:p>
          <a:p>
            <a:pPr marL="0" indent="0">
              <a:buNone/>
            </a:pPr>
            <a:endParaRPr lang="en-US" altLang="ja-JP" dirty="0"/>
          </a:p>
          <a:p>
            <a:pPr marL="0" indent="0">
              <a:buNone/>
            </a:pPr>
            <a:r>
              <a:rPr lang="ja-JP" altLang="en-US" dirty="0"/>
              <a:t>・保温する際は</a:t>
            </a:r>
            <a:endParaRPr lang="en-US" altLang="ja-JP" dirty="0"/>
          </a:p>
          <a:p>
            <a:pPr marL="0" indent="171450">
              <a:buNone/>
            </a:pPr>
            <a:r>
              <a:rPr lang="en-US" altLang="ja-JP" dirty="0"/>
              <a:t>65</a:t>
            </a:r>
            <a:r>
              <a:rPr lang="ja-JP" altLang="en-US" dirty="0"/>
              <a:t>℃以上を保ちましょう</a:t>
            </a: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095AA08D-AD28-4C30-B7D6-F6E4E5EBF69F}"/>
              </a:ext>
            </a:extLst>
          </p:cNvPr>
          <p:cNvSpPr>
            <a:spLocks noGrp="1"/>
          </p:cNvSpPr>
          <p:nvPr>
            <p:ph type="sldNum" sz="quarter" idx="12"/>
          </p:nvPr>
        </p:nvSpPr>
        <p:spPr/>
        <p:txBody>
          <a:bodyPr/>
          <a:lstStyle/>
          <a:p>
            <a:fld id="{869B9AB8-AA6B-49DC-8BDA-9D8754B4CC19}" type="slidenum">
              <a:rPr lang="ja-JP" altLang="en-US" smtClean="0"/>
              <a:pPr/>
              <a:t>20</a:t>
            </a:fld>
            <a:endParaRPr lang="ja-JP" altLang="en-US"/>
          </a:p>
        </p:txBody>
      </p:sp>
      <p:pic>
        <p:nvPicPr>
          <p:cNvPr id="12" name="図 11">
            <a:extLst>
              <a:ext uri="{FF2B5EF4-FFF2-40B4-BE49-F238E27FC236}">
                <a16:creationId xmlns:a16="http://schemas.microsoft.com/office/drawing/2014/main" id="{278D01E8-9293-4979-AC95-FCBE92FA1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850" y="1825625"/>
            <a:ext cx="7296150" cy="4104084"/>
          </a:xfrm>
          <a:prstGeom prst="rect">
            <a:avLst/>
          </a:prstGeom>
        </p:spPr>
      </p:pic>
    </p:spTree>
    <p:extLst>
      <p:ext uri="{BB962C8B-B14F-4D97-AF65-F5344CB8AC3E}">
        <p14:creationId xmlns:p14="http://schemas.microsoft.com/office/powerpoint/2010/main" val="3128285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B490D-029D-4224-A966-6AF31977C734}"/>
              </a:ext>
            </a:extLst>
          </p:cNvPr>
          <p:cNvSpPr>
            <a:spLocks noGrp="1"/>
          </p:cNvSpPr>
          <p:nvPr>
            <p:ph type="title"/>
          </p:nvPr>
        </p:nvSpPr>
        <p:spPr>
          <a:xfrm>
            <a:off x="552450" y="365125"/>
            <a:ext cx="10515600" cy="1325563"/>
          </a:xfrm>
        </p:spPr>
        <p:txBody>
          <a:bodyPr/>
          <a:lstStyle/>
          <a:p>
            <a:r>
              <a:rPr lang="ja-JP" altLang="en-US" dirty="0"/>
              <a:t>三原則　やっつける</a:t>
            </a:r>
            <a:endParaRPr kumimoji="1" lang="ja-JP" altLang="en-US" dirty="0"/>
          </a:p>
        </p:txBody>
      </p:sp>
      <p:sp>
        <p:nvSpPr>
          <p:cNvPr id="3" name="コンテンツ プレースホルダー 2">
            <a:extLst>
              <a:ext uri="{FF2B5EF4-FFF2-40B4-BE49-F238E27FC236}">
                <a16:creationId xmlns:a16="http://schemas.microsoft.com/office/drawing/2014/main" id="{A71BB4C2-2F7F-4D3E-867E-7D1F38C8FBAA}"/>
              </a:ext>
            </a:extLst>
          </p:cNvPr>
          <p:cNvSpPr>
            <a:spLocks noGrp="1"/>
          </p:cNvSpPr>
          <p:nvPr>
            <p:ph idx="1"/>
          </p:nvPr>
        </p:nvSpPr>
        <p:spPr>
          <a:xfrm>
            <a:off x="552450" y="1825625"/>
            <a:ext cx="10515600" cy="4895850"/>
          </a:xfrm>
        </p:spPr>
        <p:txBody>
          <a:bodyPr>
            <a:normAutofit/>
          </a:bodyPr>
          <a:lstStyle/>
          <a:p>
            <a:pPr marL="0" indent="0">
              <a:buNone/>
            </a:pPr>
            <a:r>
              <a:rPr lang="ja-JP" altLang="en-US" dirty="0">
                <a:solidFill>
                  <a:srgbClr val="FF0000"/>
                </a:solidFill>
                <a:highlight>
                  <a:srgbClr val="FFFF00"/>
                </a:highlight>
              </a:rPr>
              <a:t>〇やっつける</a:t>
            </a:r>
            <a:r>
              <a:rPr kumimoji="1" lang="ja-JP" altLang="en-US" dirty="0"/>
              <a:t>　</a:t>
            </a:r>
            <a:endParaRPr kumimoji="1" lang="en-US" altLang="ja-JP" dirty="0"/>
          </a:p>
          <a:p>
            <a:pPr marL="0" indent="0">
              <a:buNone/>
            </a:pPr>
            <a:r>
              <a:rPr lang="en-US" altLang="ja-JP" dirty="0"/>
              <a:t>【</a:t>
            </a:r>
            <a:r>
              <a:rPr lang="ja-JP" altLang="en-US" dirty="0"/>
              <a:t>例</a:t>
            </a:r>
            <a:r>
              <a:rPr lang="en-US" altLang="ja-JP" dirty="0"/>
              <a:t>】</a:t>
            </a:r>
            <a:r>
              <a:rPr kumimoji="1" lang="ja-JP" altLang="en-US" dirty="0"/>
              <a:t>腸管出血性大腸菌</a:t>
            </a:r>
            <a:endParaRPr kumimoji="1" lang="en-US" altLang="ja-JP" dirty="0"/>
          </a:p>
          <a:p>
            <a:pPr marL="0" indent="0">
              <a:buNone/>
            </a:pPr>
            <a:r>
              <a:rPr kumimoji="1" lang="ja-JP" altLang="en-US" dirty="0"/>
              <a:t>　　　カンピロバクター　等</a:t>
            </a:r>
            <a:endParaRPr kumimoji="1" lang="en-US" altLang="ja-JP" dirty="0"/>
          </a:p>
          <a:p>
            <a:pPr marL="0" indent="0">
              <a:buNone/>
            </a:pPr>
            <a:r>
              <a:rPr lang="ja-JP" altLang="en-US" dirty="0"/>
              <a:t>・使用する機械・器具や</a:t>
            </a:r>
            <a:endParaRPr lang="en-US" altLang="ja-JP" dirty="0"/>
          </a:p>
          <a:p>
            <a:pPr marL="0" indent="171450">
              <a:buNone/>
            </a:pPr>
            <a:r>
              <a:rPr lang="ja-JP" altLang="en-US" dirty="0"/>
              <a:t>生で食べる野菜等は十分に</a:t>
            </a:r>
            <a:endParaRPr lang="en-US" altLang="ja-JP" dirty="0"/>
          </a:p>
          <a:p>
            <a:pPr marL="0" indent="171450">
              <a:buNone/>
            </a:pPr>
            <a:r>
              <a:rPr lang="ja-JP" altLang="en-US" dirty="0"/>
              <a:t>洗浄・消毒を行いましょう</a:t>
            </a:r>
            <a:endParaRPr lang="en-US" altLang="ja-JP" dirty="0"/>
          </a:p>
          <a:p>
            <a:pPr marL="0" indent="0">
              <a:buNone/>
            </a:pPr>
            <a:endParaRPr kumimoji="1" lang="en-US" altLang="ja-JP" dirty="0"/>
          </a:p>
          <a:p>
            <a:pPr marL="0" indent="0">
              <a:buNone/>
            </a:pPr>
            <a:r>
              <a:rPr lang="ja-JP" altLang="en-US" dirty="0"/>
              <a:t>・肉類は中心部まで</a:t>
            </a:r>
            <a:endParaRPr lang="en-US" altLang="ja-JP" dirty="0"/>
          </a:p>
          <a:p>
            <a:pPr marL="0" indent="171450">
              <a:buNone/>
            </a:pPr>
            <a:r>
              <a:rPr lang="ja-JP" altLang="en-US" dirty="0"/>
              <a:t>十分な加熱をしましょう</a:t>
            </a:r>
            <a:endParaRPr lang="en-US" altLang="ja-JP" dirty="0"/>
          </a:p>
        </p:txBody>
      </p:sp>
      <p:sp>
        <p:nvSpPr>
          <p:cNvPr id="4" name="スライド番号プレースホルダー 3">
            <a:extLst>
              <a:ext uri="{FF2B5EF4-FFF2-40B4-BE49-F238E27FC236}">
                <a16:creationId xmlns:a16="http://schemas.microsoft.com/office/drawing/2014/main" id="{095AA08D-AD28-4C30-B7D6-F6E4E5EBF69F}"/>
              </a:ext>
            </a:extLst>
          </p:cNvPr>
          <p:cNvSpPr>
            <a:spLocks noGrp="1"/>
          </p:cNvSpPr>
          <p:nvPr>
            <p:ph type="sldNum" sz="quarter" idx="12"/>
          </p:nvPr>
        </p:nvSpPr>
        <p:spPr/>
        <p:txBody>
          <a:bodyPr/>
          <a:lstStyle/>
          <a:p>
            <a:fld id="{869B9AB8-AA6B-49DC-8BDA-9D8754B4CC19}" type="slidenum">
              <a:rPr lang="ja-JP" altLang="en-US" smtClean="0"/>
              <a:pPr/>
              <a:t>21</a:t>
            </a:fld>
            <a:endParaRPr lang="ja-JP" altLang="en-US"/>
          </a:p>
        </p:txBody>
      </p:sp>
      <p:pic>
        <p:nvPicPr>
          <p:cNvPr id="8" name="図 7">
            <a:extLst>
              <a:ext uri="{FF2B5EF4-FFF2-40B4-BE49-F238E27FC236}">
                <a16:creationId xmlns:a16="http://schemas.microsoft.com/office/drawing/2014/main" id="{83A70481-6E34-4BD0-A599-381119139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950" y="0"/>
            <a:ext cx="6496050" cy="3654028"/>
          </a:xfrm>
          <a:prstGeom prst="rect">
            <a:avLst/>
          </a:prstGeom>
        </p:spPr>
      </p:pic>
      <p:pic>
        <p:nvPicPr>
          <p:cNvPr id="7" name="図 6">
            <a:extLst>
              <a:ext uri="{FF2B5EF4-FFF2-40B4-BE49-F238E27FC236}">
                <a16:creationId xmlns:a16="http://schemas.microsoft.com/office/drawing/2014/main" id="{7C9325FC-2B83-4896-9655-367A41035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5950" y="3432572"/>
            <a:ext cx="6496050" cy="3654028"/>
          </a:xfrm>
          <a:prstGeom prst="rect">
            <a:avLst/>
          </a:prstGeom>
        </p:spPr>
      </p:pic>
    </p:spTree>
    <p:extLst>
      <p:ext uri="{BB962C8B-B14F-4D97-AF65-F5344CB8AC3E}">
        <p14:creationId xmlns:p14="http://schemas.microsoft.com/office/powerpoint/2010/main" val="3622533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まとめ</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ノロウイルス食中毒対策は、施設全体で取り組むことが大切です。</a:t>
            </a:r>
            <a:endParaRPr lang="en-US" altLang="ja-JP" dirty="0"/>
          </a:p>
          <a:p>
            <a:pPr marL="0" indent="0">
              <a:buNone/>
            </a:pPr>
            <a:endParaRPr lang="en-US" altLang="ja-JP" dirty="0"/>
          </a:p>
          <a:p>
            <a:pPr marL="0" indent="0">
              <a:buNone/>
            </a:pP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833" y="2456179"/>
            <a:ext cx="3952334" cy="3855721"/>
          </a:xfrm>
          <a:prstGeom prst="rect">
            <a:avLst/>
          </a:prstGeom>
        </p:spPr>
      </p:pic>
      <p:sp>
        <p:nvSpPr>
          <p:cNvPr id="4" name="スライド番号プレースホルダー 3"/>
          <p:cNvSpPr>
            <a:spLocks noGrp="1"/>
          </p:cNvSpPr>
          <p:nvPr>
            <p:ph type="sldNum" sz="quarter" idx="12"/>
          </p:nvPr>
        </p:nvSpPr>
        <p:spPr/>
        <p:txBody>
          <a:bodyPr/>
          <a:lstStyle/>
          <a:p>
            <a:fld id="{869B9AB8-AA6B-49DC-8BDA-9D8754B4CC19}" type="slidenum">
              <a:rPr lang="ja-JP" altLang="en-US" smtClean="0"/>
              <a:pPr/>
              <a:t>22</a:t>
            </a:fld>
            <a:endParaRPr lang="ja-JP" altLang="en-US"/>
          </a:p>
        </p:txBody>
      </p:sp>
    </p:spTree>
    <p:extLst>
      <p:ext uri="{BB962C8B-B14F-4D97-AF65-F5344CB8AC3E}">
        <p14:creationId xmlns:p14="http://schemas.microsoft.com/office/powerpoint/2010/main" val="386000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D0F7E72E-BC0A-466A-8466-324AE89CCFC1}"/>
              </a:ext>
            </a:extLst>
          </p:cNvPr>
          <p:cNvSpPr/>
          <p:nvPr/>
        </p:nvSpPr>
        <p:spPr>
          <a:xfrm>
            <a:off x="398103" y="1470974"/>
            <a:ext cx="6749516" cy="3640198"/>
          </a:xfrm>
          <a:prstGeom prst="rect">
            <a:avLst/>
          </a:prstGeom>
          <a:solidFill>
            <a:srgbClr val="F0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6600" dirty="0">
              <a:latin typeface="BIZ UDPゴシック" panose="020B0400000000000000" pitchFamily="50" charset="-128"/>
              <a:ea typeface="BIZ UDPゴシック" panose="020B0400000000000000" pitchFamily="50" charset="-128"/>
            </a:endParaRPr>
          </a:p>
          <a:p>
            <a:pPr algn="ctr"/>
            <a:endParaRPr kumimoji="1" lang="en-US" altLang="ja-JP" sz="6600"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a:xfrm>
            <a:off x="1019175" y="270392"/>
            <a:ext cx="9372600" cy="1325563"/>
          </a:xfrm>
        </p:spPr>
        <p:txBody>
          <a:bodyPr/>
          <a:lstStyle/>
          <a:p>
            <a:r>
              <a:rPr kumimoji="1" lang="ja-JP" altLang="en-US" dirty="0"/>
              <a:t>施設におけるノロウイルス食中毒予防</a:t>
            </a:r>
          </a:p>
        </p:txBody>
      </p:sp>
      <p:sp>
        <p:nvSpPr>
          <p:cNvPr id="5" name="テキスト ボックス 4"/>
          <p:cNvSpPr txBox="1"/>
          <p:nvPr/>
        </p:nvSpPr>
        <p:spPr>
          <a:xfrm>
            <a:off x="1019175" y="5854770"/>
            <a:ext cx="9321986"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・調理室内に「ノロウイルス」を持ち込まないことが大切です</a:t>
            </a:r>
          </a:p>
        </p:txBody>
      </p:sp>
      <p:sp>
        <p:nvSpPr>
          <p:cNvPr id="4" name="正方形/長方形 3"/>
          <p:cNvSpPr/>
          <p:nvPr/>
        </p:nvSpPr>
        <p:spPr>
          <a:xfrm>
            <a:off x="7132379" y="1470974"/>
            <a:ext cx="4541461" cy="36401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600" dirty="0">
                <a:solidFill>
                  <a:schemeClr val="accent1">
                    <a:lumMod val="20000"/>
                    <a:lumOff val="80000"/>
                  </a:schemeClr>
                </a:solidFill>
                <a:latin typeface="BIZ UDPゴシック" panose="020B0400000000000000" pitchFamily="50" charset="-128"/>
                <a:ea typeface="BIZ UDPゴシック" panose="020B0400000000000000" pitchFamily="50" charset="-128"/>
              </a:rPr>
              <a:t>ｸﾘｰﾝｴﾘｱ</a:t>
            </a:r>
            <a:endParaRPr kumimoji="1" lang="ja-JP" altLang="en-US" sz="6600" dirty="0">
              <a:solidFill>
                <a:schemeClr val="accent1">
                  <a:lumMod val="20000"/>
                  <a:lumOff val="80000"/>
                </a:schemeClr>
              </a:solidFill>
              <a:latin typeface="BIZ UDPゴシック" panose="020B0400000000000000" pitchFamily="50" charset="-128"/>
              <a:ea typeface="BIZ UDPゴシック" panose="020B0400000000000000" pitchFamily="50" charset="-128"/>
            </a:endParaRPr>
          </a:p>
          <a:p>
            <a:pPr algn="ctr"/>
            <a:endParaRPr kumimoji="1" lang="en-US" altLang="ja-JP" sz="6600" dirty="0">
              <a:solidFill>
                <a:schemeClr val="accent1">
                  <a:lumMod val="20000"/>
                  <a:lumOff val="80000"/>
                </a:schemeClr>
              </a:solidFill>
              <a:latin typeface="BIZ UDPゴシック" panose="020B0400000000000000" pitchFamily="50" charset="-128"/>
              <a:ea typeface="BIZ UDPゴシック" panose="020B0400000000000000" pitchFamily="50" charset="-128"/>
            </a:endParaRPr>
          </a:p>
          <a:p>
            <a:pPr algn="ctr"/>
            <a:r>
              <a:rPr kumimoji="1" lang="ja-JP" altLang="en-US" sz="6600" dirty="0">
                <a:solidFill>
                  <a:schemeClr val="accent1">
                    <a:lumMod val="20000"/>
                    <a:lumOff val="80000"/>
                  </a:schemeClr>
                </a:solidFill>
                <a:latin typeface="BIZ UDPゴシック" panose="020B0400000000000000" pitchFamily="50" charset="-128"/>
                <a:ea typeface="BIZ UDPゴシック" panose="020B0400000000000000" pitchFamily="50" charset="-128"/>
              </a:rPr>
              <a:t>調理室</a:t>
            </a:r>
            <a:endParaRPr kumimoji="1" lang="en-US" altLang="ja-JP" sz="6600" dirty="0">
              <a:solidFill>
                <a:schemeClr val="accent1">
                  <a:lumMod val="20000"/>
                  <a:lumOff val="80000"/>
                </a:schemeClr>
              </a:solidFill>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01" y="1845092"/>
            <a:ext cx="3810000" cy="3581400"/>
          </a:xfrm>
          <a:prstGeom prst="rect">
            <a:avLst/>
          </a:prstGeom>
        </p:spPr>
      </p:pic>
      <p:sp>
        <p:nvSpPr>
          <p:cNvPr id="7" name="フローチャート: 論理積ゲート 6"/>
          <p:cNvSpPr/>
          <p:nvPr/>
        </p:nvSpPr>
        <p:spPr>
          <a:xfrm rot="5400000">
            <a:off x="5377944" y="3203665"/>
            <a:ext cx="1674738" cy="1413743"/>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3600" dirty="0">
                <a:latin typeface="BIZ UDPゴシック" panose="020B0400000000000000" pitchFamily="50" charset="-128"/>
                <a:ea typeface="BIZ UDPゴシック" panose="020B0400000000000000" pitchFamily="50" charset="-128"/>
              </a:rPr>
              <a:t>対策</a:t>
            </a:r>
          </a:p>
        </p:txBody>
      </p:sp>
      <p:sp>
        <p:nvSpPr>
          <p:cNvPr id="17" name="正方形/長方形 16"/>
          <p:cNvSpPr/>
          <p:nvPr/>
        </p:nvSpPr>
        <p:spPr>
          <a:xfrm>
            <a:off x="1221337" y="5198256"/>
            <a:ext cx="3595255" cy="646331"/>
          </a:xfrm>
          <a:prstGeom prst="rect">
            <a:avLst/>
          </a:prstGeom>
          <a:ln>
            <a:solidFill>
              <a:srgbClr val="FF0000"/>
            </a:solidFill>
          </a:ln>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・調理従事者のノロウイルス感染</a:t>
            </a:r>
          </a:p>
          <a:p>
            <a:r>
              <a:rPr lang="ja-JP" altLang="en-US" dirty="0">
                <a:latin typeface="BIZ UDPゴシック" panose="020B0400000000000000" pitchFamily="50" charset="-128"/>
                <a:ea typeface="BIZ UDPゴシック" panose="020B0400000000000000" pitchFamily="50" charset="-128"/>
              </a:rPr>
              <a:t>・ノロウイルスによる調理室の汚染</a:t>
            </a:r>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2016" y="2513850"/>
            <a:ext cx="1191491" cy="1191491"/>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6797" y="3563000"/>
            <a:ext cx="658092" cy="658092"/>
          </a:xfrm>
          <a:prstGeom prst="rect">
            <a:avLst/>
          </a:prstGeom>
        </p:spPr>
      </p:pic>
      <p:sp>
        <p:nvSpPr>
          <p:cNvPr id="6" name="スライド番号プレースホルダー 5"/>
          <p:cNvSpPr>
            <a:spLocks noGrp="1"/>
          </p:cNvSpPr>
          <p:nvPr>
            <p:ph type="sldNum" sz="quarter" idx="12"/>
          </p:nvPr>
        </p:nvSpPr>
        <p:spPr/>
        <p:txBody>
          <a:bodyPr/>
          <a:lstStyle/>
          <a:p>
            <a:fld id="{869B9AB8-AA6B-49DC-8BDA-9D8754B4CC19}" type="slidenum">
              <a:rPr lang="ja-JP" altLang="en-US" smtClean="0"/>
              <a:pPr/>
              <a:t>3</a:t>
            </a:fld>
            <a:endParaRPr lang="ja-JP" altLang="en-US" dirty="0"/>
          </a:p>
        </p:txBody>
      </p:sp>
      <p:pic>
        <p:nvPicPr>
          <p:cNvPr id="9" name="図 8">
            <a:extLst>
              <a:ext uri="{FF2B5EF4-FFF2-40B4-BE49-F238E27FC236}">
                <a16:creationId xmlns:a16="http://schemas.microsoft.com/office/drawing/2014/main" id="{1B167FA8-E604-4592-8BCB-DE19DE94B1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20110" y="1804461"/>
            <a:ext cx="3117509" cy="3836170"/>
          </a:xfrm>
          <a:prstGeom prst="rect">
            <a:avLst/>
          </a:prstGeom>
        </p:spPr>
      </p:pic>
      <p:pic>
        <p:nvPicPr>
          <p:cNvPr id="16" name="図 15">
            <a:extLst>
              <a:ext uri="{FF2B5EF4-FFF2-40B4-BE49-F238E27FC236}">
                <a16:creationId xmlns:a16="http://schemas.microsoft.com/office/drawing/2014/main" id="{77F82123-B6DC-41BE-9BFD-CFEEDFAA0C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9666" y="2493209"/>
            <a:ext cx="1868577" cy="2540362"/>
          </a:xfrm>
          <a:prstGeom prst="rect">
            <a:avLst/>
          </a:prstGeom>
        </p:spPr>
      </p:pic>
      <p:sp>
        <p:nvSpPr>
          <p:cNvPr id="15" name="正方形/長方形 14">
            <a:extLst>
              <a:ext uri="{FF2B5EF4-FFF2-40B4-BE49-F238E27FC236}">
                <a16:creationId xmlns:a16="http://schemas.microsoft.com/office/drawing/2014/main" id="{D3204BBF-D540-48FF-AB78-682CABCECB2A}"/>
              </a:ext>
            </a:extLst>
          </p:cNvPr>
          <p:cNvSpPr/>
          <p:nvPr/>
        </p:nvSpPr>
        <p:spPr>
          <a:xfrm>
            <a:off x="405723" y="1455734"/>
            <a:ext cx="6749516" cy="364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600" dirty="0">
                <a:solidFill>
                  <a:srgbClr val="EDF583"/>
                </a:solidFill>
                <a:latin typeface="BIZ UDPゴシック" panose="020B0400000000000000" pitchFamily="50" charset="-128"/>
                <a:ea typeface="BIZ UDPゴシック" panose="020B0400000000000000" pitchFamily="50" charset="-128"/>
              </a:rPr>
              <a:t>汚染エリア</a:t>
            </a:r>
            <a:endParaRPr lang="en-US" altLang="ja-JP" sz="6600" dirty="0">
              <a:solidFill>
                <a:srgbClr val="EDF583"/>
              </a:solidFill>
              <a:latin typeface="BIZ UDPゴシック" panose="020B0400000000000000" pitchFamily="50" charset="-128"/>
              <a:ea typeface="BIZ UDPゴシック" panose="020B0400000000000000" pitchFamily="50" charset="-128"/>
            </a:endParaRPr>
          </a:p>
          <a:p>
            <a:pPr algn="ctr"/>
            <a:endParaRPr kumimoji="1" lang="en-US" altLang="ja-JP" sz="6600" dirty="0">
              <a:solidFill>
                <a:srgbClr val="EDF583"/>
              </a:solidFill>
              <a:latin typeface="BIZ UDPゴシック" panose="020B0400000000000000" pitchFamily="50" charset="-128"/>
              <a:ea typeface="BIZ UDPゴシック" panose="020B0400000000000000" pitchFamily="50" charset="-128"/>
            </a:endParaRPr>
          </a:p>
          <a:p>
            <a:pPr algn="ctr"/>
            <a:r>
              <a:rPr lang="ja-JP" altLang="en-US" sz="6600" dirty="0">
                <a:solidFill>
                  <a:srgbClr val="EDF583"/>
                </a:solidFill>
                <a:latin typeface="BIZ UDPゴシック" panose="020B0400000000000000" pitchFamily="50" charset="-128"/>
                <a:ea typeface="BIZ UDPゴシック" panose="020B0400000000000000" pitchFamily="50" charset="-128"/>
              </a:rPr>
              <a:t>調理場外</a:t>
            </a:r>
            <a:endParaRPr lang="en-US" altLang="ja-JP" sz="6600" dirty="0">
              <a:solidFill>
                <a:srgbClr val="EDF583"/>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19503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①調理に従事している方の対策</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3200" dirty="0"/>
              <a:t>お手元にお配りしている</a:t>
            </a:r>
            <a:endParaRPr kumimoji="1" lang="en-US" altLang="ja-JP" sz="3200" dirty="0"/>
          </a:p>
          <a:p>
            <a:pPr marL="0" indent="0">
              <a:buNone/>
            </a:pPr>
            <a:r>
              <a:rPr kumimoji="1" lang="ja-JP" altLang="en-US" sz="3200" dirty="0"/>
              <a:t>チェックリストを</a:t>
            </a:r>
            <a:r>
              <a:rPr lang="ja-JP" altLang="en-US" sz="3200" dirty="0"/>
              <a:t>使って、</a:t>
            </a:r>
            <a:endParaRPr lang="en-US" altLang="ja-JP" sz="3200" dirty="0"/>
          </a:p>
          <a:p>
            <a:pPr marL="0" indent="0">
              <a:buNone/>
            </a:pPr>
            <a:r>
              <a:rPr lang="ja-JP" altLang="en-US" sz="3200" dirty="0"/>
              <a:t>「調理に従事している方」の</a:t>
            </a:r>
            <a:endParaRPr lang="en-US" altLang="ja-JP" sz="3200" dirty="0"/>
          </a:p>
          <a:p>
            <a:pPr marL="0" indent="0">
              <a:buNone/>
            </a:pPr>
            <a:r>
              <a:rPr lang="ja-JP" altLang="en-US" sz="3200" dirty="0"/>
              <a:t>ノロウイルス対策</a:t>
            </a:r>
            <a:r>
              <a:rPr kumimoji="1" lang="ja-JP" altLang="en-US" sz="3200" dirty="0"/>
              <a:t>を</a:t>
            </a:r>
            <a:endParaRPr kumimoji="1" lang="en-US" altLang="ja-JP" sz="3200" dirty="0"/>
          </a:p>
          <a:p>
            <a:pPr marL="0" indent="0">
              <a:buNone/>
            </a:pPr>
            <a:r>
              <a:rPr kumimoji="1" lang="ja-JP" altLang="en-US" sz="3200" dirty="0"/>
              <a:t>確認してみましょう！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92" y="1626811"/>
            <a:ext cx="3346889" cy="455015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6211" y="2538412"/>
            <a:ext cx="846352" cy="505258"/>
          </a:xfrm>
          <a:prstGeom prst="rect">
            <a:avLst/>
          </a:prstGeom>
        </p:spPr>
      </p:pic>
      <p:sp>
        <p:nvSpPr>
          <p:cNvPr id="6" name="スライド番号プレースホルダー 5"/>
          <p:cNvSpPr>
            <a:spLocks noGrp="1"/>
          </p:cNvSpPr>
          <p:nvPr>
            <p:ph type="sldNum" sz="quarter" idx="12"/>
          </p:nvPr>
        </p:nvSpPr>
        <p:spPr/>
        <p:txBody>
          <a:bodyPr/>
          <a:lstStyle/>
          <a:p>
            <a:fld id="{869B9AB8-AA6B-49DC-8BDA-9D8754B4CC19}" type="slidenum">
              <a:rPr lang="ja-JP" altLang="en-US" smtClean="0"/>
              <a:pPr/>
              <a:t>4</a:t>
            </a:fld>
            <a:endParaRPr lang="ja-JP" altLang="en-US"/>
          </a:p>
        </p:txBody>
      </p:sp>
    </p:spTree>
    <p:extLst>
      <p:ext uri="{BB962C8B-B14F-4D97-AF65-F5344CB8AC3E}">
        <p14:creationId xmlns:p14="http://schemas.microsoft.com/office/powerpoint/2010/main" val="964064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体調の確認</a:t>
            </a: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68072071"/>
              </p:ext>
            </p:extLst>
          </p:nvPr>
        </p:nvGraphicFramePr>
        <p:xfrm>
          <a:off x="838200" y="1825626"/>
          <a:ext cx="10314710" cy="3240000"/>
        </p:xfrm>
        <a:graphic>
          <a:graphicData uri="http://schemas.openxmlformats.org/drawingml/2006/table">
            <a:tbl>
              <a:tblPr firstRow="1" bandRow="1">
                <a:tableStyleId>{5C22544A-7EE6-4342-B048-85BDC9FD1C3A}</a:tableStyleId>
              </a:tblPr>
              <a:tblGrid>
                <a:gridCol w="849366">
                  <a:extLst>
                    <a:ext uri="{9D8B030D-6E8A-4147-A177-3AD203B41FA5}">
                      <a16:colId xmlns:a16="http://schemas.microsoft.com/office/drawing/2014/main" val="3275346944"/>
                    </a:ext>
                  </a:extLst>
                </a:gridCol>
                <a:gridCol w="9465344">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2400" dirty="0">
                          <a:latin typeface="BIZ UDPゴシック" panose="020B0400000000000000" pitchFamily="50" charset="-128"/>
                          <a:ea typeface="BIZ UDPゴシック" panose="020B0400000000000000" pitchFamily="50" charset="-128"/>
                        </a:rPr>
                        <a:t>従事前に健康状態を確認し</a:t>
                      </a:r>
                      <a:r>
                        <a:rPr lang="ja-JP" altLang="en-US" sz="2400" dirty="0">
                          <a:latin typeface="BIZ UDPゴシック" panose="020B0400000000000000" pitchFamily="50" charset="-128"/>
                          <a:ea typeface="BIZ UDPゴシック" panose="020B0400000000000000" pitchFamily="50" charset="-128"/>
                        </a:rPr>
                        <a:t>、</a:t>
                      </a:r>
                      <a:r>
                        <a:rPr lang="ja-JP" altLang="ja-JP" sz="2400" dirty="0">
                          <a:latin typeface="BIZ UDPゴシック" panose="020B0400000000000000" pitchFamily="50" charset="-128"/>
                          <a:ea typeface="BIZ UDPゴシック" panose="020B0400000000000000" pitchFamily="50" charset="-128"/>
                        </a:rPr>
                        <a:t>記録している</a:t>
                      </a:r>
                      <a:endParaRPr lang="en-US" altLang="ja-JP"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ja-JP" sz="2400" kern="1200" dirty="0">
                          <a:solidFill>
                            <a:schemeClr val="dk1"/>
                          </a:solidFill>
                          <a:effectLst/>
                          <a:latin typeface="BIZ UDPゴシック" panose="020B0400000000000000" pitchFamily="50" charset="-128"/>
                          <a:ea typeface="BIZ UDPゴシック" panose="020B0400000000000000" pitchFamily="50" charset="-128"/>
                          <a:cs typeface="+mn-cs"/>
                        </a:rPr>
                        <a:t>下痢、嘔吐、発熱等の消化器症状がある場合は、調理に従事しない</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02006235"/>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ja-JP" sz="2400" kern="1200" dirty="0">
                          <a:solidFill>
                            <a:schemeClr val="dk1"/>
                          </a:solidFill>
                          <a:effectLst/>
                          <a:latin typeface="BIZ UDPゴシック" panose="020B0400000000000000" pitchFamily="50" charset="-128"/>
                          <a:ea typeface="BIZ UDPゴシック" panose="020B0400000000000000" pitchFamily="50" charset="-128"/>
                          <a:cs typeface="+mn-cs"/>
                        </a:rPr>
                        <a:t>同居家族に下痢</a:t>
                      </a:r>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2400" kern="1200" dirty="0">
                          <a:solidFill>
                            <a:schemeClr val="dk1"/>
                          </a:solidFill>
                          <a:effectLst/>
                          <a:latin typeface="BIZ UDPゴシック" panose="020B0400000000000000" pitchFamily="50" charset="-128"/>
                          <a:ea typeface="BIZ UDPゴシック" panose="020B0400000000000000" pitchFamily="50" charset="-128"/>
                          <a:cs typeface="+mn-cs"/>
                        </a:rPr>
                        <a:t>嘔吐等の症状がある場合</a:t>
                      </a:r>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のルールを決めている</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10163503"/>
                  </a:ext>
                </a:extLst>
              </a:tr>
              <a:tr h="93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ja-JP" sz="2400" kern="1200" dirty="0">
                          <a:solidFill>
                            <a:schemeClr val="dk1"/>
                          </a:solidFill>
                          <a:effectLst/>
                          <a:latin typeface="BIZ UDPゴシック" panose="020B0400000000000000" pitchFamily="50" charset="-128"/>
                          <a:ea typeface="BIZ UDPゴシック" panose="020B0400000000000000" pitchFamily="50" charset="-128"/>
                          <a:cs typeface="+mn-cs"/>
                        </a:rPr>
                        <a:t>必要に応じて検便でのノロウイルスの検査を実施している</a:t>
                      </a:r>
                      <a:endParaRPr kumimoji="1" lang="en-US" altLang="ja-JP" sz="240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algn="l"/>
                      <a:r>
                        <a:rPr kumimoji="1" lang="ja-JP" altLang="ja-JP" sz="2400" kern="1200" dirty="0">
                          <a:solidFill>
                            <a:schemeClr val="dk1"/>
                          </a:solidFill>
                          <a:effectLst/>
                          <a:latin typeface="BIZ UDPゴシック" panose="020B0400000000000000" pitchFamily="50" charset="-128"/>
                          <a:ea typeface="BIZ UDPゴシック" panose="020B0400000000000000" pitchFamily="50" charset="-128"/>
                          <a:cs typeface="+mn-cs"/>
                        </a:rPr>
                        <a:t>（ノロウイルス流行期、家族に嘔吐・下痢の症状がある場合等）</a:t>
                      </a:r>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86781714"/>
                  </a:ext>
                </a:extLst>
              </a:tr>
            </a:tbl>
          </a:graphicData>
        </a:graphic>
      </p:graphicFrame>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966089"/>
            <a:ext cx="547254" cy="547254"/>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3547617"/>
            <a:ext cx="547254" cy="547254"/>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4374254"/>
            <a:ext cx="547254" cy="547254"/>
          </a:xfrm>
          <a:prstGeom prst="rect">
            <a:avLst/>
          </a:prstGeom>
        </p:spPr>
      </p:pic>
      <p:sp>
        <p:nvSpPr>
          <p:cNvPr id="14" name="テキスト ボックス 13"/>
          <p:cNvSpPr txBox="1"/>
          <p:nvPr/>
        </p:nvSpPr>
        <p:spPr>
          <a:xfrm>
            <a:off x="838199" y="5568927"/>
            <a:ext cx="9959778" cy="523220"/>
          </a:xfrm>
          <a:prstGeom prst="rect">
            <a:avLst/>
          </a:prstGeom>
          <a:noFill/>
        </p:spPr>
        <p:txBody>
          <a:bodyPr wrap="none" rtlCol="0">
            <a:spAutoFit/>
          </a:bodyPr>
          <a:lstStyle/>
          <a:p>
            <a:r>
              <a:rPr kumimoji="1" lang="ja-JP" altLang="en-US" sz="2800" dirty="0">
                <a:latin typeface="BIZ UDPゴシック" panose="020B0400000000000000" pitchFamily="50" charset="-128"/>
                <a:ea typeface="BIZ UDPゴシック" panose="020B0400000000000000" pitchFamily="50" charset="-128"/>
              </a:rPr>
              <a:t>体調が悪いときは、無理せず休める体制づくりに努めましょう。</a:t>
            </a: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5</a:t>
            </a:fld>
            <a:endParaRPr lang="ja-JP" altLang="en-US"/>
          </a:p>
        </p:txBody>
      </p:sp>
    </p:spTree>
    <p:extLst>
      <p:ext uri="{BB962C8B-B14F-4D97-AF65-F5344CB8AC3E}">
        <p14:creationId xmlns:p14="http://schemas.microsoft.com/office/powerpoint/2010/main" val="3219743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7667564A-AE7B-4E1B-858F-B4B2495CD9E3}"/>
              </a:ext>
            </a:extLst>
          </p:cNvPr>
          <p:cNvGraphicFramePr>
            <a:graphicFrameLocks noGrp="1"/>
          </p:cNvGraphicFramePr>
          <p:nvPr>
            <p:extLst>
              <p:ext uri="{D42A27DB-BD31-4B8C-83A1-F6EECF244321}">
                <p14:modId xmlns:p14="http://schemas.microsoft.com/office/powerpoint/2010/main" val="1649322732"/>
              </p:ext>
            </p:extLst>
          </p:nvPr>
        </p:nvGraphicFramePr>
        <p:xfrm>
          <a:off x="838200" y="1477928"/>
          <a:ext cx="10314710" cy="3492270"/>
        </p:xfrm>
        <a:graphic>
          <a:graphicData uri="http://schemas.openxmlformats.org/drawingml/2006/table">
            <a:tbl>
              <a:tblPr firstRow="1" bandRow="1">
                <a:tableStyleId>{5C22544A-7EE6-4342-B048-85BDC9FD1C3A}</a:tableStyleId>
              </a:tblPr>
              <a:tblGrid>
                <a:gridCol w="959342">
                  <a:extLst>
                    <a:ext uri="{9D8B030D-6E8A-4147-A177-3AD203B41FA5}">
                      <a16:colId xmlns:a16="http://schemas.microsoft.com/office/drawing/2014/main" val="436058407"/>
                    </a:ext>
                  </a:extLst>
                </a:gridCol>
                <a:gridCol w="9355368">
                  <a:extLst>
                    <a:ext uri="{9D8B030D-6E8A-4147-A177-3AD203B41FA5}">
                      <a16:colId xmlns:a16="http://schemas.microsoft.com/office/drawing/2014/main" val="2381208868"/>
                    </a:ext>
                  </a:extLst>
                </a:gridCol>
              </a:tblGrid>
              <a:tr h="582045">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911685868"/>
                  </a:ext>
                </a:extLst>
              </a:tr>
              <a:tr h="582045">
                <a:tc>
                  <a:txBody>
                    <a:bodyPr/>
                    <a:lstStyle/>
                    <a:p>
                      <a:endParaRPr kumimoji="1" lang="ja-JP" altLang="en-US" dirty="0"/>
                    </a:p>
                  </a:txBody>
                  <a:tcPr/>
                </a:tc>
                <a:tc>
                  <a:txBody>
                    <a:bodyPr/>
                    <a:lstStyle/>
                    <a:p>
                      <a:pPr algn="just"/>
                      <a:r>
                        <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調理室の入室時、作業の切り替え時等は石けんで手指を洗っている</a:t>
                      </a:r>
                    </a:p>
                  </a:txBody>
                  <a:tcPr marL="68580" marR="68580" marT="0" marB="0" anchor="ctr"/>
                </a:tc>
                <a:extLst>
                  <a:ext uri="{0D108BD9-81ED-4DB2-BD59-A6C34878D82A}">
                    <a16:rowId xmlns:a16="http://schemas.microsoft.com/office/drawing/2014/main" val="2168519293"/>
                  </a:ext>
                </a:extLst>
              </a:tr>
              <a:tr h="582045">
                <a:tc>
                  <a:txBody>
                    <a:bodyPr/>
                    <a:lstStyle/>
                    <a:p>
                      <a:endParaRPr kumimoji="1" lang="ja-JP" altLang="en-US"/>
                    </a:p>
                  </a:txBody>
                  <a:tcPr/>
                </a:tc>
                <a:tc>
                  <a:txBody>
                    <a:bodyPr/>
                    <a:lstStyle/>
                    <a:p>
                      <a:pPr algn="just"/>
                      <a:r>
                        <a:rPr 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トイレ後は２回の手洗いを実施している</a:t>
                      </a:r>
                    </a:p>
                  </a:txBody>
                  <a:tcPr marL="68580" marR="68580" marT="0" marB="0" anchor="ctr"/>
                </a:tc>
                <a:extLst>
                  <a:ext uri="{0D108BD9-81ED-4DB2-BD59-A6C34878D82A}">
                    <a16:rowId xmlns:a16="http://schemas.microsoft.com/office/drawing/2014/main" val="483825509"/>
                  </a:ext>
                </a:extLst>
              </a:tr>
              <a:tr h="582045">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手指を洗った後、ペーパータオルで水分をふき取り、消毒をしている</a:t>
                      </a:r>
                    </a:p>
                  </a:txBody>
                  <a:tcPr/>
                </a:tc>
                <a:extLst>
                  <a:ext uri="{0D108BD9-81ED-4DB2-BD59-A6C34878D82A}">
                    <a16:rowId xmlns:a16="http://schemas.microsoft.com/office/drawing/2014/main" val="2087539915"/>
                  </a:ext>
                </a:extLst>
              </a:tr>
              <a:tr h="582045">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必要に応じて手袋を着用している</a:t>
                      </a:r>
                    </a:p>
                  </a:txBody>
                  <a:tcPr/>
                </a:tc>
                <a:extLst>
                  <a:ext uri="{0D108BD9-81ED-4DB2-BD59-A6C34878D82A}">
                    <a16:rowId xmlns:a16="http://schemas.microsoft.com/office/drawing/2014/main" val="1387324327"/>
                  </a:ext>
                </a:extLst>
              </a:tr>
              <a:tr h="582045">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手袋は作業に応じてこまめに交換している</a:t>
                      </a:r>
                    </a:p>
                  </a:txBody>
                  <a:tcPr/>
                </a:tc>
                <a:extLst>
                  <a:ext uri="{0D108BD9-81ED-4DB2-BD59-A6C34878D82A}">
                    <a16:rowId xmlns:a16="http://schemas.microsoft.com/office/drawing/2014/main" val="4221067873"/>
                  </a:ext>
                </a:extLst>
              </a:tr>
            </a:tbl>
          </a:graphicData>
        </a:graphic>
      </p:graphicFrame>
      <p:sp>
        <p:nvSpPr>
          <p:cNvPr id="2" name="タイトル 1"/>
          <p:cNvSpPr>
            <a:spLocks noGrp="1"/>
          </p:cNvSpPr>
          <p:nvPr>
            <p:ph type="title"/>
          </p:nvPr>
        </p:nvSpPr>
        <p:spPr/>
        <p:txBody>
          <a:bodyPr/>
          <a:lstStyle/>
          <a:p>
            <a:r>
              <a:rPr lang="ja-JP" altLang="en-US" dirty="0"/>
              <a:t>手洗い・手袋の着用</a:t>
            </a:r>
            <a:endParaRPr kumimoji="1" lang="ja-JP" alt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704601"/>
            <a:ext cx="547254" cy="547254"/>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3286129"/>
            <a:ext cx="547254" cy="547254"/>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3867657"/>
            <a:ext cx="547254" cy="547254"/>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4446661"/>
            <a:ext cx="547254" cy="547254"/>
          </a:xfrm>
          <a:prstGeom prst="rect">
            <a:avLst/>
          </a:prstGeom>
        </p:spPr>
      </p:pic>
      <p:sp>
        <p:nvSpPr>
          <p:cNvPr id="14" name="テキスト ボックス 13"/>
          <p:cNvSpPr txBox="1"/>
          <p:nvPr/>
        </p:nvSpPr>
        <p:spPr>
          <a:xfrm>
            <a:off x="838198" y="5153917"/>
            <a:ext cx="10896601" cy="1384995"/>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症状が無くてもノロウイルスを保有（不顕性感染）している</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可能性があります。</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感染している可能性を考慮して、手洗いを徹底することが重要です。</a:t>
            </a:r>
          </a:p>
        </p:txBody>
      </p:sp>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6</a:t>
            </a:fld>
            <a:endParaRPr lang="ja-JP" altLang="en-US"/>
          </a:p>
        </p:txBody>
      </p:sp>
      <p:pic>
        <p:nvPicPr>
          <p:cNvPr id="15" name="図 14">
            <a:extLst>
              <a:ext uri="{FF2B5EF4-FFF2-40B4-BE49-F238E27FC236}">
                <a16:creationId xmlns:a16="http://schemas.microsoft.com/office/drawing/2014/main" id="{6A058F12-0BA9-45D8-BA52-5540F2FAD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118311"/>
            <a:ext cx="547254" cy="547254"/>
          </a:xfrm>
          <a:prstGeom prst="rect">
            <a:avLst/>
          </a:prstGeom>
        </p:spPr>
      </p:pic>
    </p:spTree>
    <p:extLst>
      <p:ext uri="{BB962C8B-B14F-4D97-AF65-F5344CB8AC3E}">
        <p14:creationId xmlns:p14="http://schemas.microsoft.com/office/powerpoint/2010/main" val="2643898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食事について</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163128319"/>
              </p:ext>
            </p:extLst>
          </p:nvPr>
        </p:nvGraphicFramePr>
        <p:xfrm>
          <a:off x="838200" y="1825625"/>
          <a:ext cx="10314710" cy="1152000"/>
        </p:xfrm>
        <a:graphic>
          <a:graphicData uri="http://schemas.openxmlformats.org/drawingml/2006/table">
            <a:tbl>
              <a:tblPr firstRow="1" bandRow="1">
                <a:tableStyleId>{5C22544A-7EE6-4342-B048-85BDC9FD1C3A}</a:tableStyleId>
              </a:tblPr>
              <a:tblGrid>
                <a:gridCol w="849366">
                  <a:extLst>
                    <a:ext uri="{9D8B030D-6E8A-4147-A177-3AD203B41FA5}">
                      <a16:colId xmlns:a16="http://schemas.microsoft.com/office/drawing/2014/main" val="3275346944"/>
                    </a:ext>
                  </a:extLst>
                </a:gridCol>
                <a:gridCol w="9465344">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Pゴシック" panose="020B0400000000000000" pitchFamily="50" charset="-128"/>
                          <a:ea typeface="BIZ UDPゴシック" panose="020B0400000000000000" pitchFamily="50" charset="-128"/>
                        </a:rPr>
                        <a:t>給食を喫食していない</a:t>
                      </a:r>
                      <a:r>
                        <a:rPr lang="en-US" altLang="ja-JP" sz="240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1901192123"/>
                  </a:ext>
                </a:extLst>
              </a:tr>
            </a:tbl>
          </a:graphicData>
        </a:graphic>
      </p:graphicFrame>
      <p:sp>
        <p:nvSpPr>
          <p:cNvPr id="15" name="テキスト ボックス 14"/>
          <p:cNvSpPr txBox="1"/>
          <p:nvPr/>
        </p:nvSpPr>
        <p:spPr>
          <a:xfrm>
            <a:off x="838198" y="3607547"/>
            <a:ext cx="10896601" cy="2677656"/>
          </a:xfrm>
          <a:prstGeom prst="rect">
            <a:avLst/>
          </a:prstGeom>
          <a:noFill/>
        </p:spPr>
        <p:txBody>
          <a:bodyPr wrap="square" rtlCol="0">
            <a:spAutoFit/>
          </a:bodyPr>
          <a:lstStyle/>
          <a:p>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試食担当者を限定すること等、食中毒が発生した場合の</a:t>
            </a:r>
            <a:endParaRPr lang="en-US" altLang="ja-JP" sz="2800" dirty="0">
              <a:latin typeface="BIZ UDPゴシック" panose="020B0400000000000000" pitchFamily="50" charset="-128"/>
              <a:ea typeface="BIZ UDPゴシック" panose="020B0400000000000000" pitchFamily="50" charset="-128"/>
            </a:endParaRPr>
          </a:p>
          <a:p>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　原因究明のための措置が講じられている場合を除きます。</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（大量調理施設衛生管理マニュアルから）</a:t>
            </a:r>
            <a:endParaRPr lang="en-US" altLang="ja-JP" sz="2800" dirty="0">
              <a:latin typeface="BIZ UDPゴシック" panose="020B0400000000000000" pitchFamily="50" charset="-128"/>
              <a:ea typeface="BIZ UDPゴシック" panose="020B0400000000000000" pitchFamily="50" charset="-128"/>
            </a:endParaRPr>
          </a:p>
          <a:p>
            <a:endParaRPr lang="en-US" altLang="ja-JP" sz="2800" dirty="0">
              <a:latin typeface="BIZ UDPゴシック" panose="020B0400000000000000" pitchFamily="50" charset="-128"/>
              <a:ea typeface="BIZ UDPゴシック" panose="020B0400000000000000" pitchFamily="50" charset="-128"/>
            </a:endParaRPr>
          </a:p>
          <a:p>
            <a:r>
              <a:rPr lang="en-US" altLang="ja-JP" sz="2800" dirty="0">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感染性胃腸炎が施設内で流行している時は、</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 　調理従事者は給食を喫食しないようお願いすることがあります。</a:t>
            </a:r>
            <a:endParaRPr lang="en-US" altLang="ja-JP" sz="2800" dirty="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sp>
        <p:nvSpPr>
          <p:cNvPr id="3" name="スライド番号プレースホルダー 2"/>
          <p:cNvSpPr>
            <a:spLocks noGrp="1"/>
          </p:cNvSpPr>
          <p:nvPr>
            <p:ph type="sldNum" sz="quarter" idx="12"/>
          </p:nvPr>
        </p:nvSpPr>
        <p:spPr/>
        <p:txBody>
          <a:bodyPr/>
          <a:lstStyle/>
          <a:p>
            <a:fld id="{869B9AB8-AA6B-49DC-8BDA-9D8754B4CC19}" type="slidenum">
              <a:rPr lang="ja-JP" altLang="en-US" smtClean="0"/>
              <a:pPr/>
              <a:t>7</a:t>
            </a:fld>
            <a:endParaRPr lang="ja-JP" altLang="en-US"/>
          </a:p>
        </p:txBody>
      </p:sp>
    </p:spTree>
    <p:extLst>
      <p:ext uri="{BB962C8B-B14F-4D97-AF65-F5344CB8AC3E}">
        <p14:creationId xmlns:p14="http://schemas.microsoft.com/office/powerpoint/2010/main" val="1489891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施設での行動</a:t>
            </a:r>
            <a:endParaRPr kumimoji="1"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967776415"/>
              </p:ext>
            </p:extLst>
          </p:nvPr>
        </p:nvGraphicFramePr>
        <p:xfrm>
          <a:off x="838199" y="1825626"/>
          <a:ext cx="10896601" cy="2550960"/>
        </p:xfrm>
        <a:graphic>
          <a:graphicData uri="http://schemas.openxmlformats.org/drawingml/2006/table">
            <a:tbl>
              <a:tblPr firstRow="1" bandRow="1">
                <a:tableStyleId>{5C22544A-7EE6-4342-B048-85BDC9FD1C3A}</a:tableStyleId>
              </a:tblPr>
              <a:tblGrid>
                <a:gridCol w="897282">
                  <a:extLst>
                    <a:ext uri="{9D8B030D-6E8A-4147-A177-3AD203B41FA5}">
                      <a16:colId xmlns:a16="http://schemas.microsoft.com/office/drawing/2014/main" val="3275346944"/>
                    </a:ext>
                  </a:extLst>
                </a:gridCol>
                <a:gridCol w="9999319">
                  <a:extLst>
                    <a:ext uri="{9D8B030D-6E8A-4147-A177-3AD203B41FA5}">
                      <a16:colId xmlns:a16="http://schemas.microsoft.com/office/drawing/2014/main" val="1526364347"/>
                    </a:ext>
                  </a:extLst>
                </a:gridCol>
              </a:tblGrid>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51150399"/>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BIZ UDPゴシック" panose="020B0400000000000000" pitchFamily="50" charset="-128"/>
                          <a:ea typeface="BIZ UDPゴシック" panose="020B0400000000000000" pitchFamily="50" charset="-128"/>
                        </a:rPr>
                        <a:t>施設内で感染性胃腸炎が流行している時は、保育室や居室等へ入らない</a:t>
                      </a:r>
                    </a:p>
                  </a:txBody>
                  <a:tcPr/>
                </a:tc>
                <a:extLst>
                  <a:ext uri="{0D108BD9-81ED-4DB2-BD59-A6C34878D82A}">
                    <a16:rowId xmlns:a16="http://schemas.microsoft.com/office/drawing/2014/main" val="1901192123"/>
                  </a:ext>
                </a:extLst>
              </a:tr>
              <a:tr h="576000">
                <a:tc>
                  <a:txBody>
                    <a:bodyPr/>
                    <a:lstStyle/>
                    <a:p>
                      <a:pPr algn="l"/>
                      <a:endParaRPr kumimoji="1" lang="ja-JP" altLang="en-US" sz="240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トイレには、調理時の作業服、帽子、履物のまま入らない</a:t>
                      </a:r>
                    </a:p>
                  </a:txBody>
                  <a:tcPr/>
                </a:tc>
                <a:extLst>
                  <a:ext uri="{0D108BD9-81ED-4DB2-BD59-A6C34878D82A}">
                    <a16:rowId xmlns:a16="http://schemas.microsoft.com/office/drawing/2014/main" val="602006235"/>
                  </a:ext>
                </a:extLst>
              </a:tr>
              <a:tr h="576000">
                <a:tc>
                  <a:txBody>
                    <a:bodyPr/>
                    <a:lstStyle/>
                    <a:p>
                      <a:pPr algn="l"/>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2400" kern="1200" dirty="0">
                          <a:solidFill>
                            <a:schemeClr val="dk1"/>
                          </a:solidFill>
                          <a:effectLst/>
                          <a:latin typeface="BIZ UDPゴシック" panose="020B0400000000000000" pitchFamily="50" charset="-128"/>
                          <a:ea typeface="BIZ UDPゴシック" panose="020B0400000000000000" pitchFamily="50" charset="-128"/>
                          <a:cs typeface="+mn-cs"/>
                        </a:rPr>
                        <a:t>やむを得ず調理従事者がトイレの清掃・消毒を行う場合は、調理作業が終わってから行う</a:t>
                      </a:r>
                    </a:p>
                  </a:txBody>
                  <a:tcPr/>
                </a:tc>
                <a:extLst>
                  <a:ext uri="{0D108BD9-81ED-4DB2-BD59-A6C34878D82A}">
                    <a16:rowId xmlns:a16="http://schemas.microsoft.com/office/drawing/2014/main" val="2810163503"/>
                  </a:ext>
                </a:extLst>
              </a:tr>
            </a:tbl>
          </a:graphicData>
        </a:graphic>
      </p:graphicFrame>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384561"/>
            <a:ext cx="547254" cy="547254"/>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2966089"/>
            <a:ext cx="547254" cy="547254"/>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1" y="3648281"/>
            <a:ext cx="547254" cy="547254"/>
          </a:xfrm>
          <a:prstGeom prst="rect">
            <a:avLst/>
          </a:prstGeom>
        </p:spPr>
      </p:pic>
      <p:sp>
        <p:nvSpPr>
          <p:cNvPr id="14" name="テキスト ボックス 13"/>
          <p:cNvSpPr txBox="1"/>
          <p:nvPr/>
        </p:nvSpPr>
        <p:spPr>
          <a:xfrm>
            <a:off x="838198" y="4793073"/>
            <a:ext cx="10896601" cy="1384995"/>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感染者の便や嘔吐物が乾燥すると</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付着した埃とともにウイルスが空気中を漂うため</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エアロゾル感染が起こります。</a:t>
            </a:r>
            <a:endParaRPr kumimoji="1" lang="ja-JP" altLang="en-US" sz="2800"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039" y="4476402"/>
            <a:ext cx="1009168" cy="1009168"/>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5547" y="5750130"/>
            <a:ext cx="658092" cy="658092"/>
          </a:xfrm>
          <a:prstGeom prst="rect">
            <a:avLst/>
          </a:prstGeom>
        </p:spPr>
      </p:pic>
      <p:sp>
        <p:nvSpPr>
          <p:cNvPr id="4" name="スライド番号プレースホルダー 3"/>
          <p:cNvSpPr>
            <a:spLocks noGrp="1"/>
          </p:cNvSpPr>
          <p:nvPr>
            <p:ph type="sldNum" sz="quarter" idx="12"/>
          </p:nvPr>
        </p:nvSpPr>
        <p:spPr/>
        <p:txBody>
          <a:bodyPr/>
          <a:lstStyle/>
          <a:p>
            <a:fld id="{869B9AB8-AA6B-49DC-8BDA-9D8754B4CC19}" type="slidenum">
              <a:rPr lang="ja-JP" altLang="en-US" smtClean="0"/>
              <a:pPr/>
              <a:t>8</a:t>
            </a:fld>
            <a:endParaRPr lang="ja-JP" altLang="en-US"/>
          </a:p>
        </p:txBody>
      </p:sp>
      <p:pic>
        <p:nvPicPr>
          <p:cNvPr id="13" name="図 12">
            <a:extLst>
              <a:ext uri="{FF2B5EF4-FFF2-40B4-BE49-F238E27FC236}">
                <a16:creationId xmlns:a16="http://schemas.microsoft.com/office/drawing/2014/main" id="{817834D0-558E-4904-B83B-47C0F8D497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0623" y="3927391"/>
            <a:ext cx="2590161" cy="3254391"/>
          </a:xfrm>
          <a:prstGeom prst="rect">
            <a:avLst/>
          </a:prstGeom>
        </p:spPr>
      </p:pic>
    </p:spTree>
    <p:extLst>
      <p:ext uri="{BB962C8B-B14F-4D97-AF65-F5344CB8AC3E}">
        <p14:creationId xmlns:p14="http://schemas.microsoft.com/office/powerpoint/2010/main" val="301949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②施設全体での対策</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3200" dirty="0"/>
              <a:t>続いて</a:t>
            </a:r>
            <a:endParaRPr lang="en-US" altLang="ja-JP" sz="3200" dirty="0"/>
          </a:p>
          <a:p>
            <a:pPr marL="0" indent="0">
              <a:buNone/>
            </a:pPr>
            <a:r>
              <a:rPr lang="ja-JP" altLang="en-US" sz="3200" dirty="0"/>
              <a:t>チェックリストを使って、</a:t>
            </a:r>
            <a:endParaRPr lang="en-US" altLang="ja-JP" sz="3200" dirty="0"/>
          </a:p>
          <a:p>
            <a:pPr marL="0" indent="0">
              <a:buNone/>
            </a:pPr>
            <a:r>
              <a:rPr lang="ja-JP" altLang="en-US" sz="3200" dirty="0"/>
              <a:t>「施設全体」での</a:t>
            </a:r>
            <a:endParaRPr lang="en-US" altLang="ja-JP" sz="3200" dirty="0"/>
          </a:p>
          <a:p>
            <a:pPr marL="0" indent="0">
              <a:buNone/>
            </a:pPr>
            <a:r>
              <a:rPr lang="ja-JP" altLang="en-US" sz="3200" dirty="0"/>
              <a:t>ノロウイルス対策を</a:t>
            </a:r>
            <a:endParaRPr lang="en-US" altLang="ja-JP" sz="3200" dirty="0"/>
          </a:p>
          <a:p>
            <a:pPr marL="0" indent="0">
              <a:buNone/>
            </a:pPr>
            <a:r>
              <a:rPr lang="ja-JP" altLang="en-US" sz="3200" dirty="0"/>
              <a:t>確認してみましょう！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5494" y="2203594"/>
            <a:ext cx="4108306" cy="4108306"/>
          </a:xfrm>
          <a:prstGeom prst="rect">
            <a:avLst/>
          </a:prstGeom>
        </p:spPr>
      </p:pic>
      <p:sp>
        <p:nvSpPr>
          <p:cNvPr id="5" name="スライド番号プレースホルダー 4"/>
          <p:cNvSpPr>
            <a:spLocks noGrp="1"/>
          </p:cNvSpPr>
          <p:nvPr>
            <p:ph type="sldNum" sz="quarter" idx="12"/>
          </p:nvPr>
        </p:nvSpPr>
        <p:spPr/>
        <p:txBody>
          <a:bodyPr/>
          <a:lstStyle/>
          <a:p>
            <a:fld id="{869B9AB8-AA6B-49DC-8BDA-9D8754B4CC19}" type="slidenum">
              <a:rPr lang="ja-JP" altLang="en-US" smtClean="0"/>
              <a:pPr/>
              <a:t>9</a:t>
            </a:fld>
            <a:endParaRPr lang="ja-JP" altLang="en-US"/>
          </a:p>
        </p:txBody>
      </p:sp>
    </p:spTree>
    <p:extLst>
      <p:ext uri="{BB962C8B-B14F-4D97-AF65-F5344CB8AC3E}">
        <p14:creationId xmlns:p14="http://schemas.microsoft.com/office/powerpoint/2010/main" val="514562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1945</TotalTime>
  <Words>2716</Words>
  <Application>Microsoft Office PowerPoint</Application>
  <PresentationFormat>ワイド画面</PresentationFormat>
  <Paragraphs>251</Paragraphs>
  <Slides>22</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BIZ UDPゴシック</vt:lpstr>
      <vt:lpstr>游ゴシック</vt:lpstr>
      <vt:lpstr>游ゴシック Light</vt:lpstr>
      <vt:lpstr>游明朝</vt:lpstr>
      <vt:lpstr>Arial</vt:lpstr>
      <vt:lpstr>Times New Roman</vt:lpstr>
      <vt:lpstr>Office テーマ</vt:lpstr>
      <vt:lpstr>高齢者施設や保育園での ノロウイルス食中毒対策</vt:lpstr>
      <vt:lpstr>PowerPoint プレゼンテーション</vt:lpstr>
      <vt:lpstr>施設におけるノロウイルス食中毒予防</vt:lpstr>
      <vt:lpstr>①調理に従事している方の対策</vt:lpstr>
      <vt:lpstr>体調の確認</vt:lpstr>
      <vt:lpstr>手洗い・手袋の着用</vt:lpstr>
      <vt:lpstr>食事について</vt:lpstr>
      <vt:lpstr>施設での行動</vt:lpstr>
      <vt:lpstr>②施設全体での対策</vt:lpstr>
      <vt:lpstr>調理室への立ち入り</vt:lpstr>
      <vt:lpstr>トイレの清掃・消毒</vt:lpstr>
      <vt:lpstr>施設で下痢・嘔吐があった時の対応①</vt:lpstr>
      <vt:lpstr>施設で下痢・嘔吐があった時の対応②</vt:lpstr>
      <vt:lpstr>施設の消毒方法</vt:lpstr>
      <vt:lpstr>次亜塩素酸水と次亜塩素酸ナトリウム</vt:lpstr>
      <vt:lpstr>施設での情報共有</vt:lpstr>
      <vt:lpstr>給食の代替食</vt:lpstr>
      <vt:lpstr>その他食中毒の対策について</vt:lpstr>
      <vt:lpstr>三原則　つけない</vt:lpstr>
      <vt:lpstr>三原則　ふやさない</vt:lpstr>
      <vt:lpstr>三原則　やっつける</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高齢者施設や保育園での ノロウイルス食中毒対策チェックリスト</dc:title>
  <cp:revision>125</cp:revision>
  <cp:lastPrinted>2024-08-20T07:37:49Z</cp:lastPrinted>
  <dcterms:created xsi:type="dcterms:W3CDTF">2023-09-21T05:58:36Z</dcterms:created>
  <dcterms:modified xsi:type="dcterms:W3CDTF">2024-09-27T01:54:35Z</dcterms:modified>
</cp:coreProperties>
</file>