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Lst>
  <p:notesMasterIdLst>
    <p:notesMasterId r:id="rId15"/>
  </p:notesMasterIdLst>
  <p:sldIdLst>
    <p:sldId id="272" r:id="rId2"/>
    <p:sldId id="273" r:id="rId3"/>
    <p:sldId id="275" r:id="rId4"/>
    <p:sldId id="263" r:id="rId5"/>
    <p:sldId id="268" r:id="rId6"/>
    <p:sldId id="262" r:id="rId7"/>
    <p:sldId id="269" r:id="rId8"/>
    <p:sldId id="261" r:id="rId9"/>
    <p:sldId id="265" r:id="rId10"/>
    <p:sldId id="274" r:id="rId11"/>
    <p:sldId id="271" r:id="rId12"/>
    <p:sldId id="267" r:id="rId13"/>
    <p:sldId id="270" r:id="rId14"/>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3" userDrawn="1">
          <p15:clr>
            <a:srgbClr val="A4A3A4"/>
          </p15:clr>
        </p15:guide>
        <p15:guide id="2"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9999"/>
    <a:srgbClr val="FF5050"/>
    <a:srgbClr val="FFD9B3"/>
    <a:srgbClr val="4472C4"/>
    <a:srgbClr val="663300"/>
    <a:srgbClr val="5B9BD5"/>
    <a:srgbClr val="C08000"/>
    <a:srgbClr val="9966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72526" autoAdjust="0"/>
  </p:normalViewPr>
  <p:slideViewPr>
    <p:cSldViewPr snapToGrid="0">
      <p:cViewPr varScale="1">
        <p:scale>
          <a:sx n="33" d="100"/>
          <a:sy n="33" d="100"/>
        </p:scale>
        <p:origin x="1236" y="48"/>
      </p:cViewPr>
      <p:guideLst/>
    </p:cSldViewPr>
  </p:slideViewPr>
  <p:notesTextViewPr>
    <p:cViewPr>
      <p:scale>
        <a:sx n="1" d="1"/>
        <a:sy n="1" d="1"/>
      </p:scale>
      <p:origin x="0" y="0"/>
    </p:cViewPr>
  </p:notesTextViewPr>
  <p:notesViewPr>
    <p:cSldViewPr snapToGrid="0" showGuides="1">
      <p:cViewPr varScale="1">
        <p:scale>
          <a:sx n="53" d="100"/>
          <a:sy n="53" d="100"/>
        </p:scale>
        <p:origin x="2886" y="96"/>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3508"/>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4" cy="513508"/>
          </a:xfrm>
          <a:prstGeom prst="rect">
            <a:avLst/>
          </a:prstGeom>
        </p:spPr>
        <p:txBody>
          <a:bodyPr vert="horz" lIns="95463" tIns="47732" rIns="95463" bIns="47732" rtlCol="0"/>
          <a:lstStyle>
            <a:lvl1pPr algn="r">
              <a:defRPr sz="1300"/>
            </a:lvl1pPr>
          </a:lstStyle>
          <a:p>
            <a:fld id="{FF8F1475-13AA-4EC3-854B-771EFF8403C6}" type="datetimeFigureOut">
              <a:rPr kumimoji="1" lang="ja-JP" altLang="en-US" smtClean="0"/>
              <a:t>2020/10/26</a:t>
            </a:fld>
            <a:endParaRPr kumimoji="1" lang="ja-JP" altLang="en-US"/>
          </a:p>
        </p:txBody>
      </p:sp>
      <p:sp>
        <p:nvSpPr>
          <p:cNvPr id="4" name="スライド イメージ プレースホルダー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431679" y="4925407"/>
            <a:ext cx="6235940" cy="4523448"/>
          </a:xfrm>
          <a:prstGeom prst="rect">
            <a:avLst/>
          </a:prstGeom>
        </p:spPr>
        <p:txBody>
          <a:bodyPr vert="horz" lIns="95463" tIns="47732" rIns="95463" bIns="4773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7"/>
            <a:ext cx="3076364" cy="513507"/>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4" cy="513507"/>
          </a:xfrm>
          <a:prstGeom prst="rect">
            <a:avLst/>
          </a:prstGeom>
        </p:spPr>
        <p:txBody>
          <a:bodyPr vert="horz" lIns="95463" tIns="47732" rIns="95463" bIns="47732" rtlCol="0" anchor="b"/>
          <a:lstStyle>
            <a:lvl1pPr algn="r">
              <a:defRPr sz="1300"/>
            </a:lvl1pPr>
          </a:lstStyle>
          <a:p>
            <a:fld id="{8987E3D4-A39C-400B-8F41-0DDDFC6E256E}" type="slidenum">
              <a:rPr kumimoji="1" lang="ja-JP" altLang="en-US" smtClean="0"/>
              <a:t>‹#›</a:t>
            </a:fld>
            <a:endParaRPr kumimoji="1" lang="ja-JP" altLang="en-US"/>
          </a:p>
        </p:txBody>
      </p:sp>
    </p:spTree>
    <p:extLst>
      <p:ext uri="{BB962C8B-B14F-4D97-AF65-F5344CB8AC3E}">
        <p14:creationId xmlns:p14="http://schemas.microsoft.com/office/powerpoint/2010/main" val="42873598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a:xfrm>
            <a:off x="4022323" y="9720824"/>
            <a:ext cx="3076977" cy="513789"/>
          </a:xfrm>
        </p:spPr>
        <p:txBody>
          <a:bodyPr/>
          <a:lstStyle/>
          <a:p>
            <a:fld id="{8987E3D4-A39C-400B-8F41-0DDDFC6E256E}" type="slidenum">
              <a:rPr kumimoji="1" lang="ja-JP" altLang="en-US" smtClean="0"/>
              <a:t>1</a:t>
            </a:fld>
            <a:endParaRPr kumimoji="1" lang="ja-JP" altLang="en-US"/>
          </a:p>
        </p:txBody>
      </p:sp>
      <p:sp>
        <p:nvSpPr>
          <p:cNvPr id="5" name="スライド イメージ プレースホルダー 4"/>
          <p:cNvSpPr>
            <a:spLocks noGrp="1" noRot="1" noChangeAspect="1"/>
          </p:cNvSpPr>
          <p:nvPr>
            <p:ph type="sldImg"/>
          </p:nvPr>
        </p:nvSpPr>
        <p:spPr/>
      </p:sp>
      <p:sp>
        <p:nvSpPr>
          <p:cNvPr id="6" name="ノート プレースホルダー 5"/>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02289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ここまで食中毒の具体的な予防方法を説明しましたが、ここからは衛生管理の方法について御説明します。</a:t>
            </a:r>
            <a:endParaRPr kumimoji="1" lang="en-US" altLang="ja-JP" dirty="0" smtClean="0"/>
          </a:p>
          <a:p>
            <a:r>
              <a:rPr kumimoji="1" lang="ja-JP" altLang="en-US" dirty="0" smtClean="0"/>
              <a:t>令和２年６月からＨＡＣＣＰに沿った衛生管理が義務付けられました。</a:t>
            </a:r>
          </a:p>
          <a:p>
            <a:r>
              <a:rPr kumimoji="1" lang="ja-JP" altLang="en-US" dirty="0" smtClean="0"/>
              <a:t>（１年間の経過措置期間あり）</a:t>
            </a:r>
            <a:endParaRPr kumimoji="1" lang="en-US" altLang="ja-JP" dirty="0" smtClean="0"/>
          </a:p>
          <a:p>
            <a:r>
              <a:rPr kumimoji="1" lang="ja-JP" altLang="en-US" dirty="0" smtClean="0"/>
              <a:t>ＨＡＣＣＰとは、食品の原材料の納品から調理・提供までのすべての工程において衛生管理をチェックすることで、より安全な食品を提供できる衛生管理の手法です。</a:t>
            </a:r>
          </a:p>
        </p:txBody>
      </p:sp>
      <p:sp>
        <p:nvSpPr>
          <p:cNvPr id="4" name="スライド番号プレースホルダー 3"/>
          <p:cNvSpPr>
            <a:spLocks noGrp="1"/>
          </p:cNvSpPr>
          <p:nvPr>
            <p:ph type="sldNum" sz="quarter" idx="10"/>
          </p:nvPr>
        </p:nvSpPr>
        <p:spPr/>
        <p:txBody>
          <a:bodyPr/>
          <a:lstStyle/>
          <a:p>
            <a:fld id="{8987E3D4-A39C-400B-8F41-0DDDFC6E256E}" type="slidenum">
              <a:rPr kumimoji="1" lang="ja-JP" altLang="en-US" smtClean="0"/>
              <a:t>10</a:t>
            </a:fld>
            <a:endParaRPr kumimoji="1" lang="ja-JP" altLang="en-US"/>
          </a:p>
        </p:txBody>
      </p:sp>
    </p:spTree>
    <p:extLst>
      <p:ext uri="{BB962C8B-B14F-4D97-AF65-F5344CB8AC3E}">
        <p14:creationId xmlns:p14="http://schemas.microsoft.com/office/powerpoint/2010/main" val="3161294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食中毒予防三原則を基本に、</a:t>
            </a:r>
            <a:endParaRPr kumimoji="1" lang="en-US" altLang="ja-JP" dirty="0" smtClean="0"/>
          </a:p>
          <a:p>
            <a:r>
              <a:rPr kumimoji="1" lang="ja-JP" altLang="en-US" dirty="0" smtClean="0"/>
              <a:t>冷蔵庫の温度点検など施設で取り組んでいる一般的な衛生管理と、中心温度の測定などメニューに応じた調理時の重要管理点を衛生管理計画</a:t>
            </a:r>
            <a:endParaRPr kumimoji="1" lang="en-US" altLang="ja-JP" dirty="0" smtClean="0"/>
          </a:p>
          <a:p>
            <a:r>
              <a:rPr kumimoji="1" lang="ja-JP" altLang="en-US" dirty="0" smtClean="0"/>
              <a:t>として見える化、つまりマニュアル化し、マニュアルどおり実施し、その実施結果を記録に残して振り返ります。</a:t>
            </a:r>
            <a:endParaRPr kumimoji="1" lang="en-US" altLang="ja-JP" dirty="0" smtClean="0"/>
          </a:p>
          <a:p>
            <a:r>
              <a:rPr kumimoji="1" lang="ja-JP" altLang="en-US" smtClean="0"/>
              <a:t>これらは自主的に取り組む衛生</a:t>
            </a:r>
            <a:r>
              <a:rPr kumimoji="1" lang="ja-JP" altLang="en-US" dirty="0" smtClean="0"/>
              <a:t>管理</a:t>
            </a:r>
            <a:r>
              <a:rPr kumimoji="1" lang="ja-JP" altLang="en-US" smtClean="0"/>
              <a:t>で、振り返りを行うことが衛生</a:t>
            </a:r>
            <a:r>
              <a:rPr kumimoji="1" lang="ja-JP" altLang="en-US" dirty="0" smtClean="0"/>
              <a:t>管理の向上につながります。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987E3D4-A39C-400B-8F41-0DDDFC6E256E}" type="slidenum">
              <a:rPr kumimoji="1" lang="ja-JP" altLang="en-US" smtClean="0"/>
              <a:t>11</a:t>
            </a:fld>
            <a:endParaRPr kumimoji="1" lang="ja-JP" altLang="en-US"/>
          </a:p>
        </p:txBody>
      </p:sp>
    </p:spTree>
    <p:extLst>
      <p:ext uri="{BB962C8B-B14F-4D97-AF65-F5344CB8AC3E}">
        <p14:creationId xmlns:p14="http://schemas.microsoft.com/office/powerpoint/2010/main" val="365599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smtClean="0"/>
              <a:t>ＨＡＣＣＰについて、詳しくは厚生労働省や横浜市のウェブページをご覧ください。</a:t>
            </a:r>
            <a:endParaRPr kumimoji="1" lang="en-US" altLang="ja-JP" dirty="0" smtClean="0"/>
          </a:p>
          <a:p>
            <a:r>
              <a:rPr kumimoji="1" lang="ja-JP" altLang="en-US" dirty="0" smtClean="0"/>
              <a:t>給食施設では、「</a:t>
            </a:r>
            <a:r>
              <a:rPr kumimoji="1" lang="en-US" altLang="ja-JP" dirty="0" smtClean="0"/>
              <a:t>※</a:t>
            </a:r>
            <a:r>
              <a:rPr kumimoji="1" lang="ja-JP" altLang="en-US" dirty="0" smtClean="0"/>
              <a:t>ハサップの考え方を取り入れた衛生管理」を実施することとなっています。</a:t>
            </a:r>
          </a:p>
          <a:p>
            <a:r>
              <a:rPr kumimoji="1" lang="ja-JP" altLang="en-US" dirty="0" smtClean="0"/>
              <a:t>　　</a:t>
            </a:r>
            <a:r>
              <a:rPr kumimoji="1" lang="en-US" altLang="ja-JP" dirty="0" smtClean="0"/>
              <a:t>※</a:t>
            </a:r>
            <a:r>
              <a:rPr kumimoji="1" lang="ja-JP" altLang="en-US" dirty="0" smtClean="0"/>
              <a:t>ハサップそのものではなく、その考え方を取り入れた取り組みやすい方法です。</a:t>
            </a:r>
            <a:endParaRPr kumimoji="1" lang="en-US" altLang="ja-JP" dirty="0" smtClean="0"/>
          </a:p>
          <a:p>
            <a:r>
              <a:rPr kumimoji="1" lang="ja-JP" altLang="en-US" dirty="0" smtClean="0"/>
              <a:t>衛生管理計画作成の際は大量調理施設衛生管理マニュアルや業界団体が作成した手引書を参考にしてください。</a:t>
            </a:r>
            <a:endParaRPr kumimoji="1" lang="en-US" altLang="ja-JP" dirty="0" smtClean="0"/>
          </a:p>
          <a:p>
            <a:r>
              <a:rPr kumimoji="1" lang="ja-JP" altLang="en-US" dirty="0" smtClean="0"/>
              <a:t>１回</a:t>
            </a:r>
            <a:r>
              <a:rPr kumimoji="1" lang="en-US" altLang="ja-JP" dirty="0" smtClean="0"/>
              <a:t>20</a:t>
            </a:r>
            <a:r>
              <a:rPr kumimoji="1" lang="ja-JP" altLang="en-US" dirty="0" smtClean="0"/>
              <a:t>食程度未満の給食施設は食品衛生法による</a:t>
            </a:r>
            <a:r>
              <a:rPr kumimoji="1" lang="en-US" altLang="ja-JP" dirty="0" smtClean="0"/>
              <a:t>HACCP</a:t>
            </a:r>
            <a:r>
              <a:rPr kumimoji="1" lang="ja-JP" altLang="en-US" dirty="0" smtClean="0"/>
              <a:t>義務化の対象外とされていますが対象外の施設であっても</a:t>
            </a:r>
            <a:endParaRPr kumimoji="1" lang="en-US" altLang="ja-JP" dirty="0" smtClean="0"/>
          </a:p>
          <a:p>
            <a:r>
              <a:rPr kumimoji="1" lang="en-US" altLang="ja-JP" dirty="0" smtClean="0"/>
              <a:t>HACCP</a:t>
            </a:r>
            <a:r>
              <a:rPr kumimoji="1" lang="ja-JP" altLang="en-US" dirty="0" smtClean="0"/>
              <a:t>の考え方を取り入れた衛生管理に準じた衛生管理を実施することとされています。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defTabSz="954634">
              <a:defRPr/>
            </a:pPr>
            <a:fld id="{8987E3D4-A39C-400B-8F41-0DDDFC6E256E}" type="slidenum">
              <a:rPr kumimoji="1" lang="ja-JP" altLang="en-US">
                <a:solidFill>
                  <a:prstClr val="black"/>
                </a:solidFill>
                <a:latin typeface="游ゴシック" panose="020F0502020204030204"/>
                <a:ea typeface="游ゴシック" panose="020B0400000000000000" pitchFamily="50" charset="-128"/>
              </a:rPr>
              <a:pPr defTabSz="954634">
                <a:defRPr/>
              </a:pPr>
              <a:t>12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58653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87E3D4-A39C-400B-8F41-0DDDFC6E256E}" type="slidenum">
              <a:rPr kumimoji="1" lang="ja-JP" altLang="en-US" smtClean="0"/>
              <a:t>13</a:t>
            </a:fld>
            <a:endParaRPr kumimoji="1" lang="ja-JP" altLang="en-US"/>
          </a:p>
        </p:txBody>
      </p:sp>
    </p:spTree>
    <p:extLst>
      <p:ext uri="{BB962C8B-B14F-4D97-AF65-F5344CB8AC3E}">
        <p14:creationId xmlns:p14="http://schemas.microsoft.com/office/powerpoint/2010/main" val="390011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smtClean="0"/>
              <a:t>食中毒予防の三原則はつけない、ふやさない、やっつける　です。</a:t>
            </a:r>
            <a:endParaRPr kumimoji="1" lang="en-US" altLang="ja-JP" dirty="0" smtClean="0"/>
          </a:p>
          <a:p>
            <a:r>
              <a:rPr kumimoji="1" lang="ja-JP" altLang="en-US" dirty="0" smtClean="0"/>
              <a:t>つけない、とは食品に菌やウイルスを付けないための対策で、手洗いや、従事者の体調管理、食材の二次汚染が起こらないようにすることです。</a:t>
            </a:r>
            <a:endParaRPr kumimoji="1" lang="en-US" altLang="ja-JP" dirty="0" smtClean="0"/>
          </a:p>
          <a:p>
            <a:pPr defTabSz="954634">
              <a:defRPr/>
            </a:pPr>
            <a:r>
              <a:rPr kumimoji="1" lang="ja-JP" altLang="en-US" dirty="0" smtClean="0"/>
              <a:t>ふやさない、とは食中毒菌を増やさないための温度や時間管理です。速やかな冷却、冷蔵庫の温度管理・点検などです。</a:t>
            </a:r>
            <a:endParaRPr kumimoji="1" lang="en-US" altLang="ja-JP" dirty="0" smtClean="0"/>
          </a:p>
          <a:p>
            <a:pPr defTabSz="954634">
              <a:defRPr/>
            </a:pPr>
            <a:r>
              <a:rPr kumimoji="1" lang="ja-JP" altLang="en-US" dirty="0" smtClean="0"/>
              <a:t>やっつけるとは、食材に存在する菌やウイルスを殺菌することです。</a:t>
            </a:r>
            <a:endParaRPr kumimoji="1" lang="en-US" altLang="ja-JP" dirty="0" smtClean="0"/>
          </a:p>
          <a:p>
            <a:r>
              <a:rPr kumimoji="1" lang="ja-JP" altLang="en-US" dirty="0" smtClean="0"/>
              <a:t>肉や二枚貝などの十分な加熱や、野菜や果物の消毒、アニサキス対策の鮮魚の冷凍処理などをいいます。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987E3D4-A39C-400B-8F41-0DDDFC6E256E}" type="slidenum">
              <a:rPr kumimoji="1" lang="ja-JP" altLang="en-US" smtClean="0"/>
              <a:t>2</a:t>
            </a:fld>
            <a:endParaRPr kumimoji="1" lang="ja-JP" altLang="en-US"/>
          </a:p>
        </p:txBody>
      </p:sp>
    </p:spTree>
    <p:extLst>
      <p:ext uri="{BB962C8B-B14F-4D97-AF65-F5344CB8AC3E}">
        <p14:creationId xmlns:p14="http://schemas.microsoft.com/office/powerpoint/2010/main" val="91847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smtClean="0"/>
              <a:t>令和元年の全国の食中毒を発生件数順に記載しました。</a:t>
            </a:r>
            <a:endParaRPr kumimoji="1" lang="en-US" altLang="ja-JP" dirty="0" smtClean="0"/>
          </a:p>
          <a:p>
            <a:r>
              <a:rPr kumimoji="1" lang="ja-JP" altLang="en-US" dirty="0" smtClean="0"/>
              <a:t>食中毒の発生件数では魚介類の寄生虫であるアニサキス、鶏たたきなど生や半生の鶏肉料理を原因とすることが多いカンピロバクター、感染力の強いノロウイルスが上位にきます。</a:t>
            </a:r>
            <a:endParaRPr kumimoji="1" lang="en-US" altLang="ja-JP" dirty="0" smtClean="0"/>
          </a:p>
          <a:p>
            <a:r>
              <a:rPr kumimoji="1" lang="ja-JP" altLang="en-US" dirty="0" smtClean="0"/>
              <a:t>アニサキスやカンピロバクターは魚介類の刺身や肉の生食が原因となることが多い食中毒のため、高齢者や乳幼児向けの給食施設では発生しにくいと思われますが、</a:t>
            </a:r>
            <a:endParaRPr kumimoji="1" lang="en-US" altLang="ja-JP" dirty="0" smtClean="0"/>
          </a:p>
          <a:p>
            <a:r>
              <a:rPr kumimoji="1" lang="ja-JP" altLang="en-US" dirty="0" smtClean="0"/>
              <a:t>ノロウイルスは十分に気を付ける必要があります。</a:t>
            </a:r>
            <a:endParaRPr kumimoji="1" lang="en-US" altLang="ja-JP" dirty="0" smtClean="0"/>
          </a:p>
          <a:p>
            <a:r>
              <a:rPr kumimoji="1" lang="ja-JP" altLang="en-US" dirty="0" smtClean="0"/>
              <a:t>ノロウイルス対策に関しては別の資料を用意しているのでそちらで御説明します。</a:t>
            </a:r>
            <a:endParaRPr kumimoji="1" lang="en-US" altLang="ja-JP" dirty="0" smtClean="0"/>
          </a:p>
          <a:p>
            <a:endParaRPr kumimoji="1" lang="en-US" altLang="ja-JP" dirty="0" smtClean="0"/>
          </a:p>
          <a:p>
            <a:r>
              <a:rPr kumimoji="1" lang="ja-JP" altLang="en-US" dirty="0" smtClean="0"/>
              <a:t>今回は、高齢者や乳幼児など、抵抗力の弱い人に給食を提供する際に特に気を付けたい食中毒として、死亡例のある腸管出血性大腸菌と給食施設で起こりやすい</a:t>
            </a:r>
            <a:endParaRPr kumimoji="1" lang="en-US" altLang="ja-JP" dirty="0" smtClean="0"/>
          </a:p>
          <a:p>
            <a:r>
              <a:rPr kumimoji="1" lang="ja-JP" altLang="en-US" dirty="0" smtClean="0"/>
              <a:t>ウェルシュ菌について御説明します。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8987E3D4-A39C-400B-8F41-0DDDFC6E256E}" type="slidenum">
              <a:rPr kumimoji="1" lang="ja-JP" altLang="en-US" smtClean="0"/>
              <a:t>3</a:t>
            </a:fld>
            <a:endParaRPr kumimoji="1" lang="ja-JP" altLang="en-US"/>
          </a:p>
        </p:txBody>
      </p:sp>
    </p:spTree>
    <p:extLst>
      <p:ext uri="{BB962C8B-B14F-4D97-AF65-F5344CB8AC3E}">
        <p14:creationId xmlns:p14="http://schemas.microsoft.com/office/powerpoint/2010/main" val="7859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smtClean="0"/>
              <a:t>腸管出血性大腸菌について、特徴などを説明します。</a:t>
            </a:r>
            <a:endParaRPr kumimoji="1" lang="en-US" altLang="ja-JP" dirty="0" smtClean="0"/>
          </a:p>
          <a:p>
            <a:r>
              <a:rPr kumimoji="1" lang="en-US" altLang="ja-JP" dirty="0" smtClean="0"/>
              <a:t>O157</a:t>
            </a:r>
            <a:r>
              <a:rPr kumimoji="1" lang="ja-JP" altLang="en-US" dirty="0" smtClean="0"/>
              <a:t>がよく知られていますが</a:t>
            </a:r>
            <a:r>
              <a:rPr kumimoji="1" lang="en-US" altLang="ja-JP" dirty="0" smtClean="0"/>
              <a:t>O26</a:t>
            </a:r>
            <a:r>
              <a:rPr kumimoji="1" lang="ja-JP" altLang="en-US" dirty="0" smtClean="0"/>
              <a:t>や</a:t>
            </a:r>
            <a:r>
              <a:rPr kumimoji="1" lang="en-US" altLang="ja-JP" dirty="0" smtClean="0"/>
              <a:t>O111</a:t>
            </a:r>
            <a:r>
              <a:rPr kumimoji="1" lang="ja-JP" altLang="en-US" dirty="0" smtClean="0"/>
              <a:t>など約</a:t>
            </a:r>
            <a:r>
              <a:rPr kumimoji="1" lang="en-US" altLang="ja-JP" dirty="0" smtClean="0"/>
              <a:t>60</a:t>
            </a:r>
            <a:r>
              <a:rPr kumimoji="1" lang="ja-JP" altLang="en-US" dirty="0" smtClean="0"/>
              <a:t>種類あります。</a:t>
            </a:r>
            <a:endParaRPr kumimoji="1" lang="en-US" altLang="ja-JP" dirty="0" smtClean="0"/>
          </a:p>
          <a:p>
            <a:endParaRPr kumimoji="1" lang="en-US" altLang="ja-JP" dirty="0" smtClean="0"/>
          </a:p>
          <a:p>
            <a:r>
              <a:rPr kumimoji="1" lang="ja-JP" altLang="en-US" dirty="0" smtClean="0"/>
              <a:t>この菌の特徴は、少ない菌量で発症することです。</a:t>
            </a:r>
            <a:endParaRPr kumimoji="1" lang="en-US" altLang="ja-JP" dirty="0" smtClean="0"/>
          </a:p>
          <a:p>
            <a:pPr defTabSz="954634">
              <a:defRPr/>
            </a:pPr>
            <a:endParaRPr kumimoji="1" lang="en-US" altLang="ja-JP" dirty="0" smtClean="0"/>
          </a:p>
          <a:p>
            <a:pPr defTabSz="954634">
              <a:defRPr/>
            </a:pPr>
            <a:r>
              <a:rPr kumimoji="1" lang="ja-JP" altLang="en-US" dirty="0" smtClean="0"/>
              <a:t>症状は腹痛、発熱、下痢で、血便などが知られています。特に子供や高齢者などでは、溶血性尿毒症症候群</a:t>
            </a:r>
          </a:p>
          <a:p>
            <a:pPr defTabSz="954634">
              <a:defRPr/>
            </a:pPr>
            <a:r>
              <a:rPr kumimoji="1" lang="ja-JP" altLang="en-US" dirty="0" smtClean="0"/>
              <a:t>を引き起こし、死亡することがあり注意が必要です。</a:t>
            </a:r>
            <a:endParaRPr kumimoji="1" lang="en-US" altLang="ja-JP" dirty="0" smtClean="0"/>
          </a:p>
          <a:p>
            <a:pPr defTabSz="954634">
              <a:defRPr/>
            </a:pPr>
            <a:endParaRPr kumimoji="1" lang="ja-JP" altLang="en-US" dirty="0" smtClean="0"/>
          </a:p>
          <a:p>
            <a:pPr defTabSz="954634">
              <a:defRPr/>
            </a:pPr>
            <a:r>
              <a:rPr kumimoji="1" lang="ja-JP" altLang="en-US" dirty="0" smtClean="0"/>
              <a:t>少量の菌で発症するので、二次汚染されたあらゆる食材が、原因となる可能性があります。</a:t>
            </a:r>
            <a:endParaRPr kumimoji="1" lang="en-US" altLang="ja-JP" dirty="0" smtClean="0"/>
          </a:p>
          <a:p>
            <a:pPr defTabSz="954634">
              <a:defRPr/>
            </a:pPr>
            <a:r>
              <a:rPr kumimoji="1" lang="ja-JP" altLang="en-US" dirty="0" smtClean="0"/>
              <a:t>原因となった食品は牛肉のユッケや加熱不十分な肉、レバ刺しなどの牛の内臓の生食、生野菜などです。</a:t>
            </a:r>
            <a:endParaRPr kumimoji="1" lang="en-US" altLang="ja-JP" dirty="0" smtClean="0"/>
          </a:p>
          <a:p>
            <a:pPr defTabSz="954634">
              <a:defRPr/>
            </a:pPr>
            <a:r>
              <a:rPr kumimoji="1" lang="ja-JP" altLang="en-US" dirty="0" smtClean="0"/>
              <a:t>この菌といえば肉料理が原因と思い浮かべる方も多いと思いますが、白菜漬けや花火大会の露店で販売されたキュウリの浅漬け、給食施設で提供された</a:t>
            </a:r>
            <a:endParaRPr kumimoji="1" lang="en-US" altLang="ja-JP" dirty="0" smtClean="0"/>
          </a:p>
          <a:p>
            <a:pPr defTabSz="954634">
              <a:defRPr/>
            </a:pPr>
            <a:r>
              <a:rPr kumimoji="1" lang="ja-JP" altLang="en-US" dirty="0" smtClean="0"/>
              <a:t>きゅうりのゆかり和えなど野菜が原因となり、多数の患者が発生した事例も起きています。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987E3D4-A39C-400B-8F41-0DDDFC6E256E}" type="slidenum">
              <a:rPr kumimoji="1" lang="ja-JP" altLang="en-US" smtClean="0"/>
              <a:t>4</a:t>
            </a:fld>
            <a:endParaRPr kumimoji="1" lang="ja-JP" altLang="en-US"/>
          </a:p>
        </p:txBody>
      </p:sp>
    </p:spTree>
    <p:extLst>
      <p:ext uri="{BB962C8B-B14F-4D97-AF65-F5344CB8AC3E}">
        <p14:creationId xmlns:p14="http://schemas.microsoft.com/office/powerpoint/2010/main" val="372726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smtClean="0"/>
              <a:t>腸管出血性大腸菌の食中毒を防ぐための対策を御説明します。</a:t>
            </a:r>
            <a:endParaRPr kumimoji="1" lang="en-US" altLang="ja-JP" dirty="0" smtClean="0"/>
          </a:p>
          <a:p>
            <a:endParaRPr kumimoji="1" lang="en-US" altLang="ja-JP" dirty="0" smtClean="0"/>
          </a:p>
          <a:p>
            <a:r>
              <a:rPr kumimoji="1" lang="ja-JP" altLang="en-US" dirty="0" smtClean="0"/>
              <a:t>この菌による食中毒は「つけない」ことが大事です。</a:t>
            </a:r>
            <a:endParaRPr kumimoji="1" lang="en-US" altLang="ja-JP" dirty="0" smtClean="0"/>
          </a:p>
          <a:p>
            <a:r>
              <a:rPr kumimoji="1" lang="ja-JP" altLang="en-US" dirty="0" smtClean="0"/>
              <a:t>まずは確実な手洗いです。</a:t>
            </a:r>
            <a:endParaRPr kumimoji="1" lang="en-US" altLang="ja-JP" dirty="0" smtClean="0"/>
          </a:p>
          <a:p>
            <a:r>
              <a:rPr kumimoji="1" lang="ja-JP" altLang="en-US" dirty="0" smtClean="0"/>
              <a:t>正しい方法での手洗い、手洗いのタイミングを明確にルール化し、手洗い場所に掲示するなどして共有すると良いでしょう。</a:t>
            </a:r>
            <a:endParaRPr kumimoji="1" lang="en-US" altLang="ja-JP" dirty="0" smtClean="0"/>
          </a:p>
          <a:p>
            <a:endParaRPr kumimoji="1" lang="en-US" altLang="ja-JP" dirty="0" smtClean="0"/>
          </a:p>
          <a:p>
            <a:r>
              <a:rPr kumimoji="1" lang="ja-JP" altLang="en-US" dirty="0" smtClean="0"/>
              <a:t>大量調理マニュアルでは①調理前・トイレの後②汚染エリアから清潔エリアに異動する際③食品に直接触れる作業前④汚染の可能性のある</a:t>
            </a:r>
            <a:endParaRPr kumimoji="1" lang="en-US" altLang="ja-JP" dirty="0" smtClean="0"/>
          </a:p>
          <a:p>
            <a:r>
              <a:rPr kumimoji="1" lang="ja-JP" altLang="en-US" dirty="0" smtClean="0"/>
              <a:t>食材に触れた後⑤配膳前　は２回手洗いすることとされています。</a:t>
            </a:r>
            <a:endParaRPr kumimoji="1" lang="en-US" altLang="ja-JP" dirty="0" smtClean="0"/>
          </a:p>
          <a:p>
            <a:endParaRPr kumimoji="1" lang="en-US" altLang="ja-JP" dirty="0" smtClean="0"/>
          </a:p>
          <a:p>
            <a:r>
              <a:rPr kumimoji="1" lang="ja-JP" altLang="en-US" dirty="0" smtClean="0"/>
              <a:t>また、従事者からの感染を拡げないために、従事者の体調管理も重要です。</a:t>
            </a:r>
            <a:endParaRPr kumimoji="1" lang="en-US" altLang="ja-JP" dirty="0" smtClean="0"/>
          </a:p>
          <a:p>
            <a:r>
              <a:rPr kumimoji="1" lang="ja-JP" altLang="en-US" dirty="0" smtClean="0"/>
              <a:t>調理従事者は毎日体調を確認して記録に残しましょう。</a:t>
            </a:r>
            <a:endParaRPr kumimoji="1" lang="en-US" altLang="ja-JP" dirty="0" smtClean="0"/>
          </a:p>
          <a:p>
            <a:r>
              <a:rPr kumimoji="1" lang="ja-JP" altLang="en-US" dirty="0" smtClean="0"/>
              <a:t>漠然と体調が良好かを確認するのではなく、発熱、嘔吐、下痢、腹痛など、症状の有無を具体的に確認できる表にします。</a:t>
            </a:r>
            <a:endParaRPr kumimoji="1" lang="en-US" altLang="ja-JP" dirty="0" smtClean="0"/>
          </a:p>
          <a:p>
            <a:endParaRPr kumimoji="1" lang="en-US" altLang="ja-JP" dirty="0" smtClean="0"/>
          </a:p>
          <a:p>
            <a:r>
              <a:rPr kumimoji="1" lang="ja-JP" altLang="en-US" dirty="0" smtClean="0"/>
              <a:t>従事できない場合の症状は表に記載しておくなど基準を明確にしておきます。</a:t>
            </a:r>
            <a:endParaRPr kumimoji="1" lang="en-US" altLang="ja-JP" dirty="0" smtClean="0"/>
          </a:p>
          <a:p>
            <a:r>
              <a:rPr kumimoji="1" lang="ja-JP" altLang="en-US" dirty="0" smtClean="0"/>
              <a:t>症状があるときは、必ず責任者に報告し、どういう対処をしたか記録に残すなど、ルールを決めておきます。</a:t>
            </a:r>
            <a:endParaRPr kumimoji="1" lang="en-US" altLang="ja-JP" dirty="0" smtClean="0"/>
          </a:p>
          <a:p>
            <a:r>
              <a:rPr kumimoji="1" lang="ja-JP" altLang="en-US" dirty="0" smtClean="0"/>
              <a:t>責任者は体調不良者が従事することのないように、毎日記録を確認します。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8987E3D4-A39C-400B-8F41-0DDDFC6E256E}" type="slidenum">
              <a:rPr kumimoji="1" lang="ja-JP" altLang="en-US" smtClean="0"/>
              <a:t>5</a:t>
            </a:fld>
            <a:endParaRPr kumimoji="1" lang="ja-JP" altLang="en-US"/>
          </a:p>
        </p:txBody>
      </p:sp>
    </p:spTree>
    <p:extLst>
      <p:ext uri="{BB962C8B-B14F-4D97-AF65-F5344CB8AC3E}">
        <p14:creationId xmlns:p14="http://schemas.microsoft.com/office/powerpoint/2010/main" val="2211251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smtClean="0"/>
              <a:t>生肉・食品の取扱い、器具類の管理についても二次汚染を拡げないために注意が必要です。</a:t>
            </a:r>
            <a:endParaRPr kumimoji="1" lang="en-US" altLang="ja-JP" dirty="0" smtClean="0"/>
          </a:p>
          <a:p>
            <a:r>
              <a:rPr kumimoji="1" lang="ja-JP" altLang="en-US" dirty="0" smtClean="0"/>
              <a:t>生肉のドリップが他の食材を汚染しないよう、生肉の保管場所を決めます。</a:t>
            </a:r>
            <a:endParaRPr kumimoji="1" lang="en-US" altLang="ja-JP" dirty="0" smtClean="0"/>
          </a:p>
          <a:p>
            <a:r>
              <a:rPr kumimoji="1" lang="ja-JP" altLang="en-US" dirty="0" smtClean="0"/>
              <a:t>冷蔵庫を他の食材と共用する時は</a:t>
            </a:r>
            <a:endParaRPr kumimoji="1" lang="en-US" altLang="ja-JP" dirty="0" smtClean="0"/>
          </a:p>
          <a:p>
            <a:r>
              <a:rPr kumimoji="1" lang="ja-JP" altLang="en-US" dirty="0" smtClean="0"/>
              <a:t>下段を生肉保管場所にします。</a:t>
            </a:r>
            <a:endParaRPr kumimoji="1" lang="en-US" altLang="ja-JP" dirty="0" smtClean="0"/>
          </a:p>
          <a:p>
            <a:endParaRPr kumimoji="1" lang="en-US" altLang="ja-JP" dirty="0" smtClean="0"/>
          </a:p>
          <a:p>
            <a:r>
              <a:rPr kumimoji="1" lang="ja-JP" altLang="en-US" dirty="0" smtClean="0"/>
              <a:t>また、食材は蓋つきの容器やラップをかけるなどして二次汚染のないよう保管します。</a:t>
            </a:r>
            <a:endParaRPr kumimoji="1" lang="en-US" altLang="ja-JP" dirty="0" smtClean="0"/>
          </a:p>
          <a:p>
            <a:endParaRPr kumimoji="1" lang="en-US" altLang="ja-JP" dirty="0" smtClean="0"/>
          </a:p>
          <a:p>
            <a:r>
              <a:rPr kumimoji="1" lang="ja-JP" altLang="en-US" dirty="0" smtClean="0"/>
              <a:t>生肉が他の食材を汚染しないようサラダなど加熱せずに提供するものから調理を開始し、生肉は最後に</a:t>
            </a:r>
            <a:endParaRPr kumimoji="1" lang="en-US" altLang="ja-JP" dirty="0" smtClean="0"/>
          </a:p>
          <a:p>
            <a:r>
              <a:rPr kumimoji="1" lang="ja-JP" altLang="en-US" dirty="0" smtClean="0"/>
              <a:t>調理するなど二次汚染のないように作業スケジュールを決めます。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盛り付け時は手袋を使用しましょう。</a:t>
            </a:r>
            <a:endParaRPr kumimoji="1" lang="en-US" altLang="ja-JP" dirty="0" smtClean="0"/>
          </a:p>
          <a:p>
            <a:r>
              <a:rPr kumimoji="1" lang="ja-JP" altLang="en-US" dirty="0" smtClean="0"/>
              <a:t>手袋は作業が変わるたびに交換します。新しい手袋を着用する前にはしっかり手を洗います。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まな板や包丁は、生肉は専用のものを用意し、色分けやラベリング等をして誰が見てもわかるようにしましょう。</a:t>
            </a:r>
            <a:endParaRPr kumimoji="1" lang="en-US" altLang="ja-JP" dirty="0" smtClean="0"/>
          </a:p>
          <a:p>
            <a:r>
              <a:rPr kumimoji="1" lang="ja-JP" altLang="en-US" dirty="0" smtClean="0"/>
              <a:t>シンクや器具類は使用後によく洗浄し、消毒します。</a:t>
            </a:r>
            <a:endParaRPr kumimoji="1" lang="en-US" altLang="ja-JP" dirty="0" smtClean="0"/>
          </a:p>
          <a:p>
            <a:r>
              <a:rPr kumimoji="1" lang="ja-JP" altLang="en-US" dirty="0" smtClean="0"/>
              <a:t>洗浄の際も、他の器具類や食材などを汚染しないよう注意してください。</a:t>
            </a:r>
            <a:endParaRPr kumimoji="1" lang="en-US" altLang="ja-JP" dirty="0" smtClean="0"/>
          </a:p>
          <a:p>
            <a:endParaRPr kumimoji="1" lang="en-US" altLang="ja-JP" dirty="0" smtClean="0"/>
          </a:p>
          <a:p>
            <a:r>
              <a:rPr kumimoji="1" lang="ja-JP" altLang="en-US" dirty="0" smtClean="0"/>
              <a:t>シンクを介して起きたと考えられる食中毒事例もありました。シンクも忘れずに洗浄・消毒をしましょう。</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8987E3D4-A39C-400B-8F41-0DDDFC6E256E}" type="slidenum">
              <a:rPr kumimoji="1" lang="ja-JP" altLang="en-US" smtClean="0"/>
              <a:t>6</a:t>
            </a:fld>
            <a:endParaRPr kumimoji="1" lang="ja-JP" altLang="en-US"/>
          </a:p>
        </p:txBody>
      </p:sp>
    </p:spTree>
    <p:extLst>
      <p:ext uri="{BB962C8B-B14F-4D97-AF65-F5344CB8AC3E}">
        <p14:creationId xmlns:p14="http://schemas.microsoft.com/office/powerpoint/2010/main" val="3919198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smtClean="0"/>
              <a:t>肉類は十分な加熱が必要です。</a:t>
            </a:r>
            <a:endParaRPr kumimoji="1" lang="en-US" altLang="ja-JP" dirty="0" smtClean="0"/>
          </a:p>
          <a:p>
            <a:r>
              <a:rPr kumimoji="1" lang="ja-JP" altLang="en-US" dirty="0" smtClean="0"/>
              <a:t>腸管出血性大腸菌は</a:t>
            </a:r>
            <a:r>
              <a:rPr kumimoji="1" lang="en-US" altLang="ja-JP" dirty="0" smtClean="0"/>
              <a:t>75</a:t>
            </a:r>
            <a:r>
              <a:rPr kumimoji="1" lang="ja-JP" altLang="en-US" dirty="0" smtClean="0"/>
              <a:t>℃１分以上の加熱で殺菌できます。</a:t>
            </a:r>
            <a:endParaRPr kumimoji="1" lang="en-US" altLang="ja-JP" dirty="0" smtClean="0"/>
          </a:p>
          <a:p>
            <a:r>
              <a:rPr kumimoji="1" lang="ja-JP" altLang="en-US" dirty="0" smtClean="0"/>
              <a:t>色が変わり、肉汁が透明になるまでが目安です。</a:t>
            </a:r>
            <a:endParaRPr kumimoji="1" lang="en-US" altLang="ja-JP" dirty="0" smtClean="0"/>
          </a:p>
          <a:p>
            <a:r>
              <a:rPr kumimoji="1" lang="ja-JP" altLang="en-US" dirty="0" smtClean="0"/>
              <a:t>挽肉を使用したハンバーグやメニューや筋切り、調味液に付け込んだ肉などは内部まで菌が侵入している可能性があるので</a:t>
            </a:r>
            <a:endParaRPr kumimoji="1" lang="en-US" altLang="ja-JP" dirty="0" smtClean="0"/>
          </a:p>
          <a:p>
            <a:r>
              <a:rPr kumimoji="1" lang="ja-JP" altLang="en-US" dirty="0" smtClean="0"/>
              <a:t>注意が必要です。</a:t>
            </a:r>
            <a:endParaRPr kumimoji="1" lang="en-US" altLang="ja-JP" dirty="0" smtClean="0"/>
          </a:p>
          <a:p>
            <a:r>
              <a:rPr kumimoji="1" lang="ja-JP" altLang="en-US" dirty="0" smtClean="0"/>
              <a:t>中心温度を測定し、記録にも残しましょう。</a:t>
            </a:r>
            <a:endParaRPr kumimoji="1" lang="en-US" altLang="ja-JP" dirty="0" smtClean="0"/>
          </a:p>
          <a:p>
            <a:endParaRPr kumimoji="1" lang="en-US" altLang="ja-JP" dirty="0" smtClean="0"/>
          </a:p>
          <a:p>
            <a:r>
              <a:rPr kumimoji="1" lang="ja-JP" altLang="en-US" dirty="0" smtClean="0"/>
              <a:t>高齢者施設でも殺菌していないきゅうりを使用したゆかり和えが原因と考えられた腸管出血性大腸菌の食中毒が発生しました。</a:t>
            </a:r>
            <a:endParaRPr kumimoji="1" lang="en-US" altLang="ja-JP" dirty="0" smtClean="0"/>
          </a:p>
          <a:p>
            <a:r>
              <a:rPr kumimoji="1" lang="ja-JP" altLang="en-US" dirty="0" smtClean="0"/>
              <a:t>高齢者施設や保育園などでは生で食べる野菜や果物は消毒して提供してください。</a:t>
            </a:r>
            <a:endParaRPr kumimoji="1" lang="en-US" altLang="ja-JP" dirty="0" smtClean="0"/>
          </a:p>
          <a:p>
            <a:r>
              <a:rPr kumimoji="1" lang="ja-JP" altLang="en-US" dirty="0" smtClean="0"/>
              <a:t>消毒は大量調理マニュアルを参考に、次亜塩素酸ナトリウムを定められた濃度と時間で使用して消毒をします。</a:t>
            </a:r>
            <a:endParaRPr kumimoji="1" lang="en-US" altLang="ja-JP" dirty="0" smtClean="0"/>
          </a:p>
          <a:p>
            <a:r>
              <a:rPr kumimoji="1" lang="ja-JP" altLang="en-US" dirty="0" smtClean="0"/>
              <a:t>次亜塩素酸ナトリウムは計量カップなどできちんと計測し、時間はタイマーを使用して管理します。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987E3D4-A39C-400B-8F41-0DDDFC6E256E}" type="slidenum">
              <a:rPr kumimoji="1" lang="ja-JP" altLang="en-US" smtClean="0"/>
              <a:t>7</a:t>
            </a:fld>
            <a:endParaRPr kumimoji="1" lang="ja-JP" altLang="en-US"/>
          </a:p>
        </p:txBody>
      </p:sp>
    </p:spTree>
    <p:extLst>
      <p:ext uri="{BB962C8B-B14F-4D97-AF65-F5344CB8AC3E}">
        <p14:creationId xmlns:p14="http://schemas.microsoft.com/office/powerpoint/2010/main" val="43518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smtClean="0"/>
              <a:t>ここからはウェルシュ菌について説明します。</a:t>
            </a:r>
            <a:endParaRPr kumimoji="1" lang="en-US" altLang="ja-JP" dirty="0" smtClean="0"/>
          </a:p>
          <a:p>
            <a:endParaRPr kumimoji="1" lang="en-US" altLang="ja-JP" dirty="0" smtClean="0"/>
          </a:p>
          <a:p>
            <a:r>
              <a:rPr kumimoji="1" lang="ja-JP" altLang="en-US" dirty="0" smtClean="0"/>
              <a:t>ウェルシュ菌は自然界に広く存在しており肉、魚などあらゆる食材に付着していてます。</a:t>
            </a:r>
            <a:endParaRPr kumimoji="1" lang="en-US" altLang="ja-JP" dirty="0" smtClean="0"/>
          </a:p>
          <a:p>
            <a:r>
              <a:rPr kumimoji="1" lang="ja-JP" altLang="en-US" dirty="0" smtClean="0"/>
              <a:t>加熱しても死滅せず、一部の菌が芽胞とよばれる殻にこもって、生き残ってしまいます。</a:t>
            </a:r>
            <a:endParaRPr kumimoji="1" lang="en-US" altLang="ja-JP" dirty="0" smtClean="0"/>
          </a:p>
          <a:p>
            <a:endParaRPr kumimoji="1" lang="en-US" altLang="ja-JP" dirty="0" smtClean="0"/>
          </a:p>
          <a:p>
            <a:r>
              <a:rPr kumimoji="1" lang="ja-JP" altLang="en-US" dirty="0" smtClean="0"/>
              <a:t>症状は腹痛や下痢で、発熱や嘔吐は稀です。</a:t>
            </a:r>
            <a:endParaRPr kumimoji="1" lang="en-US" altLang="ja-JP" dirty="0" smtClean="0"/>
          </a:p>
          <a:p>
            <a:r>
              <a:rPr kumimoji="1" lang="ja-JP" altLang="en-US" dirty="0" smtClean="0"/>
              <a:t>加熱調理後に室温放置、前日調理された食品が原因となりやすいです。</a:t>
            </a:r>
            <a:endParaRPr kumimoji="1" lang="en-US" altLang="ja-JP" dirty="0" smtClean="0"/>
          </a:p>
          <a:p>
            <a:r>
              <a:rPr kumimoji="1" lang="ja-JP" altLang="en-US" dirty="0" smtClean="0"/>
              <a:t>大鍋では、ゆっくりと冷めていくので、生き残ったウェルシュ菌にとって適温の時間帯が長くなります。</a:t>
            </a:r>
          </a:p>
          <a:p>
            <a:r>
              <a:rPr kumimoji="1" lang="ja-JP" altLang="en-US" dirty="0" smtClean="0"/>
              <a:t>大量調理されたカレー、シチューなどの煮込み料理はウェルシュ菌の増殖に最適な状況となりやすいので注意が必要です。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8987E3D4-A39C-400B-8F41-0DDDFC6E256E}" type="slidenum">
              <a:rPr kumimoji="1" lang="ja-JP" altLang="en-US" smtClean="0"/>
              <a:t>8</a:t>
            </a:fld>
            <a:endParaRPr kumimoji="1" lang="ja-JP" altLang="en-US"/>
          </a:p>
        </p:txBody>
      </p:sp>
    </p:spTree>
    <p:extLst>
      <p:ext uri="{BB962C8B-B14F-4D97-AF65-F5344CB8AC3E}">
        <p14:creationId xmlns:p14="http://schemas.microsoft.com/office/powerpoint/2010/main" val="1316712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smtClean="0"/>
              <a:t>ウェルシュ菌による食中毒の予防方法について説明します。</a:t>
            </a:r>
            <a:endParaRPr kumimoji="1" lang="en-US" altLang="ja-JP" dirty="0" smtClean="0"/>
          </a:p>
          <a:p>
            <a:r>
              <a:rPr kumimoji="1" lang="ja-JP" altLang="en-US" dirty="0" smtClean="0"/>
              <a:t>加熱しても生き残ってしまうウェルシュ菌ですが、</a:t>
            </a:r>
            <a:r>
              <a:rPr kumimoji="1" lang="en-US" altLang="ja-JP" dirty="0" smtClean="0"/>
              <a:t>65</a:t>
            </a:r>
            <a:r>
              <a:rPr kumimoji="1" lang="ja-JP" altLang="en-US" dirty="0" smtClean="0"/>
              <a:t>℃以上の高温や、</a:t>
            </a:r>
            <a:r>
              <a:rPr kumimoji="1" lang="en-US" altLang="ja-JP" dirty="0" smtClean="0"/>
              <a:t>10℃</a:t>
            </a:r>
            <a:r>
              <a:rPr kumimoji="1" lang="ja-JP" altLang="en-US" dirty="0" smtClean="0"/>
              <a:t>以下の低温では増えません。</a:t>
            </a:r>
            <a:endParaRPr kumimoji="1" lang="en-US" altLang="ja-JP" dirty="0" smtClean="0"/>
          </a:p>
          <a:p>
            <a:r>
              <a:rPr kumimoji="1" lang="ja-JP" altLang="en-US" dirty="0" smtClean="0"/>
              <a:t>適切な温度管理で防ぐことができます。</a:t>
            </a:r>
            <a:endParaRPr kumimoji="1" lang="en-US" altLang="ja-JP" dirty="0" smtClean="0"/>
          </a:p>
          <a:p>
            <a:r>
              <a:rPr kumimoji="1" lang="ja-JP" altLang="en-US" dirty="0" smtClean="0"/>
              <a:t>ウェルシュ菌は</a:t>
            </a:r>
            <a:r>
              <a:rPr kumimoji="1" lang="en-US" altLang="ja-JP" dirty="0" smtClean="0"/>
              <a:t>20</a:t>
            </a:r>
            <a:r>
              <a:rPr kumimoji="1" lang="ja-JP" altLang="en-US" dirty="0" smtClean="0"/>
              <a:t>～</a:t>
            </a:r>
            <a:r>
              <a:rPr kumimoji="1" lang="en-US" altLang="ja-JP" dirty="0" smtClean="0"/>
              <a:t>50</a:t>
            </a:r>
            <a:r>
              <a:rPr kumimoji="1" lang="ja-JP" altLang="en-US" dirty="0" smtClean="0"/>
              <a:t>℃でよく増殖するので、その温度帯に長く置かないことが重要です。</a:t>
            </a:r>
            <a:endParaRPr kumimoji="1" lang="en-US" altLang="ja-JP" dirty="0" smtClean="0"/>
          </a:p>
          <a:p>
            <a:r>
              <a:rPr kumimoji="1" lang="ja-JP" altLang="en-US" dirty="0" smtClean="0"/>
              <a:t>大鍋で加熱した料理は、アツアツのまますぐに提供するか、温かいまま提供するものは</a:t>
            </a:r>
            <a:r>
              <a:rPr kumimoji="1" lang="en-US" altLang="ja-JP" dirty="0" smtClean="0"/>
              <a:t>65</a:t>
            </a:r>
            <a:r>
              <a:rPr kumimoji="1" lang="ja-JP" altLang="en-US" dirty="0" smtClean="0"/>
              <a:t>℃以上で保温します。</a:t>
            </a:r>
            <a:endParaRPr kumimoji="1" lang="en-US" altLang="ja-JP" dirty="0" smtClean="0"/>
          </a:p>
          <a:p>
            <a:r>
              <a:rPr kumimoji="1" lang="ja-JP" altLang="en-US" dirty="0" smtClean="0"/>
              <a:t>また、ポテトサラダのような一度冷却して提供するメニューなどは冷却機を使用したり、小分けにするなどして速やかに</a:t>
            </a:r>
            <a:endParaRPr kumimoji="1" lang="en-US" altLang="ja-JP" dirty="0" smtClean="0"/>
          </a:p>
          <a:p>
            <a:r>
              <a:rPr kumimoji="1" lang="ja-JP" altLang="en-US" dirty="0" smtClean="0"/>
              <a:t>冷却し、</a:t>
            </a:r>
            <a:r>
              <a:rPr kumimoji="1" lang="en-US" altLang="ja-JP" dirty="0" smtClean="0"/>
              <a:t>10</a:t>
            </a:r>
            <a:r>
              <a:rPr kumimoji="1" lang="ja-JP" altLang="en-US" dirty="0" smtClean="0"/>
              <a:t>℃以下で保管します。</a:t>
            </a:r>
            <a:endParaRPr kumimoji="1" lang="en-US" altLang="ja-JP" dirty="0" smtClean="0"/>
          </a:p>
          <a:p>
            <a:endParaRPr kumimoji="1" lang="en-US" altLang="ja-JP" dirty="0" smtClean="0"/>
          </a:p>
          <a:p>
            <a:r>
              <a:rPr kumimoji="1" lang="ja-JP" altLang="en-US" dirty="0" smtClean="0"/>
              <a:t>ウェルシュ菌が産生する毒素によって食中毒が起こりますが、この毒素は加熱することで不活化します。</a:t>
            </a:r>
            <a:endParaRPr kumimoji="1" lang="en-US" altLang="ja-JP" dirty="0" smtClean="0"/>
          </a:p>
          <a:p>
            <a:r>
              <a:rPr kumimoji="1" lang="ja-JP" altLang="en-US" dirty="0" smtClean="0"/>
              <a:t>十分な再加熱が大事です。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全体が沸騰するまで十分に加熱しましょう。</a:t>
            </a:r>
          </a:p>
          <a:p>
            <a:r>
              <a:rPr kumimoji="1" lang="ja-JP" altLang="en-US" dirty="0" smtClean="0"/>
              <a:t>カレーライスなどドロドロしたものは加熱ムラにならないように、よく混ぜてください。</a:t>
            </a:r>
            <a:endParaRPr kumimoji="1" lang="en-US" altLang="ja-JP" dirty="0" smtClean="0"/>
          </a:p>
          <a:p>
            <a:r>
              <a:rPr kumimoji="1" lang="ja-JP" altLang="en-US" dirty="0" smtClean="0"/>
              <a:t>当日調理が原則ですが、やむを得ず翌日に持ち越す場合は使い切る期限を定め、再度持ち越しとならないようにしてください。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8987E3D4-A39C-400B-8F41-0DDDFC6E256E}" type="slidenum">
              <a:rPr kumimoji="1" lang="ja-JP" altLang="en-US" smtClean="0"/>
              <a:t>9</a:t>
            </a:fld>
            <a:endParaRPr kumimoji="1" lang="ja-JP" altLang="en-US"/>
          </a:p>
        </p:txBody>
      </p:sp>
    </p:spTree>
    <p:extLst>
      <p:ext uri="{BB962C8B-B14F-4D97-AF65-F5344CB8AC3E}">
        <p14:creationId xmlns:p14="http://schemas.microsoft.com/office/powerpoint/2010/main" val="95866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051216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10657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3421850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ユーザー設定レイアウト">
    <p:bg>
      <p:bgPr>
        <a:blipFill dpi="0" rotWithShape="1">
          <a:blip r:embed="rId2">
            <a:lum/>
          </a:blip>
          <a:srcRect/>
          <a:stretch>
            <a:fillRect t="82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スライド番号プレースホルダー 2"/>
          <p:cNvSpPr>
            <a:spLocks noGrp="1"/>
          </p:cNvSpPr>
          <p:nvPr>
            <p:ph type="sldNum" sz="quarter" idx="10"/>
          </p:nvPr>
        </p:nvSpPr>
        <p:spPr>
          <a:xfrm>
            <a:off x="9054737" y="6199597"/>
            <a:ext cx="2743200" cy="365125"/>
          </a:xfrm>
        </p:spPr>
        <p:txBody>
          <a:bodyPr/>
          <a:lstStyle>
            <a:lvl1pPr>
              <a:defRPr sz="1050"/>
            </a:lvl1pPr>
          </a:lstStyle>
          <a:p>
            <a:fld id="{80BA07C7-230E-441F-9E0D-77DBAEF36945}" type="slidenum">
              <a:rPr lang="ja-JP" altLang="en-US" smtClean="0"/>
              <a:pPr/>
              <a:t>‹#›</a:t>
            </a:fld>
            <a:endParaRPr lang="ja-JP" altLang="en-US" dirty="0"/>
          </a:p>
        </p:txBody>
      </p:sp>
    </p:spTree>
    <p:extLst>
      <p:ext uri="{BB962C8B-B14F-4D97-AF65-F5344CB8AC3E}">
        <p14:creationId xmlns:p14="http://schemas.microsoft.com/office/powerpoint/2010/main" val="52434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338694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58868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342380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91950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341777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190623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1204702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94431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10/26/2020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416200019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microsoft.com/office/2007/relationships/hdphoto" Target="../media/hdphoto17.wdp"/><Relationship Id="rId13" Type="http://schemas.openxmlformats.org/officeDocument/2006/relationships/image" Target="../media/image46.png"/><Relationship Id="rId18" Type="http://schemas.microsoft.com/office/2007/relationships/hdphoto" Target="../media/hdphoto35.wdp"/><Relationship Id="rId3" Type="http://schemas.openxmlformats.org/officeDocument/2006/relationships/image" Target="../media/image42.png"/><Relationship Id="rId7" Type="http://schemas.openxmlformats.org/officeDocument/2006/relationships/image" Target="../media/image22.png"/><Relationship Id="rId12" Type="http://schemas.microsoft.com/office/2007/relationships/hdphoto" Target="../media/hdphoto32.wdp"/><Relationship Id="rId17" Type="http://schemas.openxmlformats.org/officeDocument/2006/relationships/image" Target="../media/image48.png"/><Relationship Id="rId2" Type="http://schemas.openxmlformats.org/officeDocument/2006/relationships/notesSlide" Target="../notesSlides/notesSlide11.xml"/><Relationship Id="rId16" Type="http://schemas.microsoft.com/office/2007/relationships/hdphoto" Target="../media/hdphoto34.wdp"/><Relationship Id="rId1" Type="http://schemas.openxmlformats.org/officeDocument/2006/relationships/slideLayout" Target="../slideLayouts/slideLayout12.xml"/><Relationship Id="rId6" Type="http://schemas.microsoft.com/office/2007/relationships/hdphoto" Target="../media/hdphoto30.wdp"/><Relationship Id="rId11" Type="http://schemas.openxmlformats.org/officeDocument/2006/relationships/image" Target="../media/image45.png"/><Relationship Id="rId5" Type="http://schemas.openxmlformats.org/officeDocument/2006/relationships/image" Target="../media/image43.png"/><Relationship Id="rId15" Type="http://schemas.openxmlformats.org/officeDocument/2006/relationships/image" Target="../media/image47.png"/><Relationship Id="rId10" Type="http://schemas.microsoft.com/office/2007/relationships/hdphoto" Target="../media/hdphoto31.wdp"/><Relationship Id="rId19" Type="http://schemas.openxmlformats.org/officeDocument/2006/relationships/image" Target="../media/image49.png"/><Relationship Id="rId4" Type="http://schemas.microsoft.com/office/2007/relationships/hdphoto" Target="../media/hdphoto29.wdp"/><Relationship Id="rId9" Type="http://schemas.openxmlformats.org/officeDocument/2006/relationships/image" Target="../media/image44.png"/><Relationship Id="rId14" Type="http://schemas.microsoft.com/office/2007/relationships/hdphoto" Target="../media/hdphoto33.wdp"/></Relationships>
</file>

<file path=ppt/slides/_rels/slide12.xml.rels><?xml version="1.0" encoding="UTF-8" standalone="yes"?>
<Relationships xmlns="http://schemas.openxmlformats.org/package/2006/relationships"><Relationship Id="rId3" Type="http://schemas.openxmlformats.org/officeDocument/2006/relationships/hyperlink" Target="https://www.mhlw.go.jp/stf/seisakunitsuite/bunya/kenkou_iryou/shokuhin/haccp/index.html"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www.city.yokohama.lg.jp/kurashi/kenko-iryo/shoku/yokohamaWEB/gyomu/16.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1.png"/><Relationship Id="rId18" Type="http://schemas.microsoft.com/office/2007/relationships/hdphoto" Target="../media/hdphoto9.wdp"/><Relationship Id="rId26" Type="http://schemas.microsoft.com/office/2007/relationships/hdphoto" Target="../media/hdphoto13.wdp"/><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8.png"/><Relationship Id="rId12" Type="http://schemas.microsoft.com/office/2007/relationships/hdphoto" Target="../media/hdphoto6.wdp"/><Relationship Id="rId17" Type="http://schemas.openxmlformats.org/officeDocument/2006/relationships/image" Target="../media/image13.png"/><Relationship Id="rId25" Type="http://schemas.openxmlformats.org/officeDocument/2006/relationships/image" Target="../media/image17.png"/><Relationship Id="rId2" Type="http://schemas.openxmlformats.org/officeDocument/2006/relationships/notesSlide" Target="../notesSlides/notesSlide5.xml"/><Relationship Id="rId16" Type="http://schemas.microsoft.com/office/2007/relationships/hdphoto" Target="../media/hdphoto8.wdp"/><Relationship Id="rId20" Type="http://schemas.microsoft.com/office/2007/relationships/hdphoto" Target="../media/hdphoto10.wdp"/><Relationship Id="rId1" Type="http://schemas.openxmlformats.org/officeDocument/2006/relationships/slideLayout" Target="../slideLayouts/slideLayout12.xml"/><Relationship Id="rId6" Type="http://schemas.microsoft.com/office/2007/relationships/hdphoto" Target="../media/hdphoto3.wdp"/><Relationship Id="rId11" Type="http://schemas.openxmlformats.org/officeDocument/2006/relationships/image" Target="../media/image10.png"/><Relationship Id="rId24" Type="http://schemas.microsoft.com/office/2007/relationships/hdphoto" Target="../media/hdphoto12.wdp"/><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16.png"/><Relationship Id="rId10" Type="http://schemas.microsoft.com/office/2007/relationships/hdphoto" Target="../media/hdphoto5.wdp"/><Relationship Id="rId19" Type="http://schemas.openxmlformats.org/officeDocument/2006/relationships/image" Target="../media/image14.png"/><Relationship Id="rId4" Type="http://schemas.microsoft.com/office/2007/relationships/hdphoto" Target="../media/hdphoto2.wdp"/><Relationship Id="rId9" Type="http://schemas.openxmlformats.org/officeDocument/2006/relationships/image" Target="../media/image9.png"/><Relationship Id="rId14" Type="http://schemas.microsoft.com/office/2007/relationships/hdphoto" Target="../media/hdphoto7.wdp"/><Relationship Id="rId22" Type="http://schemas.microsoft.com/office/2007/relationships/hdphoto" Target="../media/hdphoto11.wdp"/></Relationships>
</file>

<file path=ppt/slides/_rels/slide6.xml.rels><?xml version="1.0" encoding="UTF-8" standalone="yes"?>
<Relationships xmlns="http://schemas.openxmlformats.org/package/2006/relationships"><Relationship Id="rId8" Type="http://schemas.microsoft.com/office/2007/relationships/hdphoto" Target="../media/hdphoto16.wdp"/><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0.png"/><Relationship Id="rId12" Type="http://schemas.microsoft.com/office/2007/relationships/hdphoto" Target="../media/hdphoto17.wdp"/><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microsoft.com/office/2007/relationships/hdphoto" Target="../media/hdphoto15.wdp"/><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png"/><Relationship Id="rId4" Type="http://schemas.microsoft.com/office/2007/relationships/hdphoto" Target="../media/hdphoto14.wdp"/><Relationship Id="rId9" Type="http://schemas.openxmlformats.org/officeDocument/2006/relationships/image" Target="../media/image21.png"/><Relationship Id="rId14" Type="http://schemas.microsoft.com/office/2007/relationships/hdphoto" Target="../media/hdphoto18.wdp"/></Relationships>
</file>

<file path=ppt/slides/_rels/slide7.xml.rels><?xml version="1.0" encoding="UTF-8" standalone="yes"?>
<Relationships xmlns="http://schemas.openxmlformats.org/package/2006/relationships"><Relationship Id="rId8" Type="http://schemas.microsoft.com/office/2007/relationships/hdphoto" Target="../media/hdphoto19.wdp"/><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hdphoto" Target="../media/hdphoto22.wdp"/><Relationship Id="rId13"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1.png"/><Relationship Id="rId12" Type="http://schemas.microsoft.com/office/2007/relationships/hdphoto" Target="../media/hdphoto1.wdp"/><Relationship Id="rId2" Type="http://schemas.openxmlformats.org/officeDocument/2006/relationships/notesSlide" Target="../notesSlides/notesSlide8.xml"/><Relationship Id="rId16" Type="http://schemas.microsoft.com/office/2007/relationships/hdphoto" Target="../media/hdphoto24.wdp"/><Relationship Id="rId1" Type="http://schemas.openxmlformats.org/officeDocument/2006/relationships/slideLayout" Target="../slideLayouts/slideLayout12.xml"/><Relationship Id="rId6" Type="http://schemas.microsoft.com/office/2007/relationships/hdphoto" Target="../media/hdphoto21.wdp"/><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image" Target="../media/image36.png"/><Relationship Id="rId10" Type="http://schemas.microsoft.com/office/2007/relationships/hdphoto" Target="../media/hdphoto23.wdp"/><Relationship Id="rId4" Type="http://schemas.microsoft.com/office/2007/relationships/hdphoto" Target="../media/hdphoto20.wdp"/><Relationship Id="rId9" Type="http://schemas.openxmlformats.org/officeDocument/2006/relationships/image" Target="../media/image32.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microsoft.com/office/2007/relationships/hdphoto" Target="../media/hdphoto27.wdp"/><Relationship Id="rId3" Type="http://schemas.openxmlformats.org/officeDocument/2006/relationships/image" Target="../media/image29.png"/><Relationship Id="rId7" Type="http://schemas.openxmlformats.org/officeDocument/2006/relationships/image" Target="../media/image38.png"/><Relationship Id="rId12" Type="http://schemas.openxmlformats.org/officeDocument/2006/relationships/image" Target="../media/image40.png"/><Relationship Id="rId2" Type="http://schemas.openxmlformats.org/officeDocument/2006/relationships/notesSlide" Target="../notesSlides/notesSlide9.xml"/><Relationship Id="rId16" Type="http://schemas.openxmlformats.org/officeDocument/2006/relationships/image" Target="../media/image2.png"/><Relationship Id="rId1" Type="http://schemas.openxmlformats.org/officeDocument/2006/relationships/slideLayout" Target="../slideLayouts/slideLayout12.xml"/><Relationship Id="rId6" Type="http://schemas.microsoft.com/office/2007/relationships/hdphoto" Target="../media/hdphoto25.wdp"/><Relationship Id="rId11" Type="http://schemas.microsoft.com/office/2007/relationships/hdphoto" Target="../media/hdphoto21.wdp"/><Relationship Id="rId5" Type="http://schemas.openxmlformats.org/officeDocument/2006/relationships/image" Target="../media/image37.png"/><Relationship Id="rId15" Type="http://schemas.microsoft.com/office/2007/relationships/hdphoto" Target="../media/hdphoto28.wdp"/><Relationship Id="rId10" Type="http://schemas.openxmlformats.org/officeDocument/2006/relationships/image" Target="../media/image30.png"/><Relationship Id="rId4" Type="http://schemas.microsoft.com/office/2007/relationships/hdphoto" Target="../media/hdphoto20.wdp"/><Relationship Id="rId9" Type="http://schemas.microsoft.com/office/2007/relationships/hdphoto" Target="../media/hdphoto26.wdp"/><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3123" y="1862667"/>
            <a:ext cx="7886700" cy="1237158"/>
          </a:xfrm>
        </p:spPr>
        <p:txBody>
          <a:bodyPr>
            <a:normAutofit fontScale="90000"/>
          </a:bodyPr>
          <a:lstStyle/>
          <a:p>
            <a:pPr algn="ctr"/>
            <a:r>
              <a:rPr lang="ja-JP" altLang="en-US" dirty="0">
                <a:latin typeface="ＭＳ Ｐゴシック" panose="020B0600070205080204" pitchFamily="50" charset="-128"/>
                <a:ea typeface="ＭＳ Ｐゴシック" panose="020B0600070205080204" pitchFamily="50" charset="-128"/>
              </a:rPr>
              <a:t>高齢者施設や保育園など</a:t>
            </a:r>
            <a:r>
              <a:rPr lang="ja-JP" altLang="en-US" dirty="0" smtClean="0">
                <a:latin typeface="ＭＳ Ｐゴシック" panose="020B0600070205080204" pitchFamily="50" charset="-128"/>
                <a:ea typeface="ＭＳ Ｐゴシック" panose="020B0600070205080204" pitchFamily="50" charset="-128"/>
              </a:rPr>
              <a:t>の</a:t>
            </a:r>
            <a:r>
              <a:rPr lang="en-US" altLang="ja-JP" dirty="0" smtClean="0">
                <a:latin typeface="ＭＳ Ｐゴシック" panose="020B0600070205080204" pitchFamily="50" charset="-128"/>
                <a:ea typeface="ＭＳ Ｐゴシック" panose="020B0600070205080204" pitchFamily="50" charset="-128"/>
              </a:rPr>
              <a:t/>
            </a:r>
            <a:br>
              <a:rPr lang="en-US" altLang="ja-JP" dirty="0" smtClean="0">
                <a:latin typeface="ＭＳ Ｐゴシック" panose="020B0600070205080204" pitchFamily="50" charset="-128"/>
                <a:ea typeface="ＭＳ Ｐゴシック" panose="020B0600070205080204" pitchFamily="50" charset="-128"/>
              </a:rPr>
            </a:br>
            <a:r>
              <a:rPr lang="ja-JP" altLang="en-US" dirty="0" smtClean="0">
                <a:latin typeface="ＭＳ Ｐゴシック" panose="020B0600070205080204" pitchFamily="50" charset="-128"/>
                <a:ea typeface="ＭＳ Ｐゴシック" panose="020B0600070205080204" pitchFamily="50" charset="-128"/>
              </a:rPr>
              <a:t>給食</a:t>
            </a:r>
            <a:r>
              <a:rPr lang="ja-JP" altLang="en-US" dirty="0">
                <a:latin typeface="ＭＳ Ｐゴシック" panose="020B0600070205080204" pitchFamily="50" charset="-128"/>
                <a:ea typeface="ＭＳ Ｐゴシック" panose="020B0600070205080204" pitchFamily="50" charset="-128"/>
              </a:rPr>
              <a:t>施設で気を付けたい</a:t>
            </a:r>
            <a:r>
              <a:rPr lang="ja-JP" altLang="en-US" dirty="0" smtClean="0">
                <a:latin typeface="ＭＳ Ｐゴシック" panose="020B0600070205080204" pitchFamily="50" charset="-128"/>
                <a:ea typeface="ＭＳ Ｐゴシック" panose="020B0600070205080204" pitchFamily="50" charset="-128"/>
              </a:rPr>
              <a:t>食中毒</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タイトル 1"/>
          <p:cNvSpPr txBox="1">
            <a:spLocks/>
          </p:cNvSpPr>
          <p:nvPr/>
        </p:nvSpPr>
        <p:spPr>
          <a:xfrm>
            <a:off x="6276473" y="3247742"/>
            <a:ext cx="5762007" cy="2386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dirty="0" smtClean="0">
                <a:latin typeface="ＭＳ Ｐゴシック" panose="020B0600070205080204" pitchFamily="50" charset="-128"/>
                <a:ea typeface="ＭＳ Ｐゴシック" panose="020B0600070205080204" pitchFamily="50" charset="-128"/>
              </a:rPr>
              <a:t>①　腸管出血性大腸菌</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smtClean="0">
                <a:latin typeface="ＭＳ Ｐゴシック" panose="020B0600070205080204" pitchFamily="50" charset="-128"/>
                <a:ea typeface="ＭＳ Ｐゴシック" panose="020B0600070205080204" pitchFamily="50" charset="-128"/>
              </a:rPr>
              <a:t>②　ウェルシュ菌</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smtClean="0">
                <a:latin typeface="ＭＳ Ｐゴシック" panose="020B0600070205080204" pitchFamily="50" charset="-128"/>
                <a:ea typeface="ＭＳ Ｐゴシック" panose="020B0600070205080204" pitchFamily="50" charset="-128"/>
              </a:rPr>
              <a:t>③　自主衛生管理（</a:t>
            </a:r>
            <a:r>
              <a:rPr lang="en-US" altLang="ja-JP" sz="2800" dirty="0" smtClean="0">
                <a:latin typeface="ＭＳ Ｐゴシック" panose="020B0600070205080204" pitchFamily="50" charset="-128"/>
                <a:ea typeface="ＭＳ Ｐゴシック" panose="020B0600070205080204" pitchFamily="50" charset="-128"/>
              </a:rPr>
              <a:t>HACCP</a:t>
            </a:r>
            <a:r>
              <a:rPr lang="ja-JP" altLang="en-US" sz="2800" dirty="0" smtClean="0">
                <a:latin typeface="ＭＳ Ｐゴシック" panose="020B0600070205080204" pitchFamily="50" charset="-128"/>
                <a:ea typeface="ＭＳ Ｐゴシック" panose="020B0600070205080204" pitchFamily="50" charset="-128"/>
              </a:rPr>
              <a:t>）</a:t>
            </a:r>
            <a:endParaRPr lang="ja-JP" altLang="en-US" sz="2800" dirty="0">
              <a:latin typeface="ＭＳ Ｐゴシック" panose="020B0600070205080204" pitchFamily="50" charset="-128"/>
              <a:ea typeface="ＭＳ Ｐゴシック" panose="020B0600070205080204" pitchFamily="50" charset="-128"/>
            </a:endParaRPr>
          </a:p>
        </p:txBody>
      </p:sp>
      <p:sp>
        <p:nvSpPr>
          <p:cNvPr id="4" name="タイトル 1"/>
          <p:cNvSpPr txBox="1">
            <a:spLocks/>
          </p:cNvSpPr>
          <p:nvPr/>
        </p:nvSpPr>
        <p:spPr>
          <a:xfrm>
            <a:off x="8928845" y="268943"/>
            <a:ext cx="2985247" cy="71269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800" dirty="0" smtClean="0">
                <a:latin typeface="ＭＳ Ｐゴシック" panose="020B0600070205080204" pitchFamily="50" charset="-128"/>
                <a:ea typeface="ＭＳ Ｐゴシック" panose="020B0600070205080204" pitchFamily="50" charset="-128"/>
              </a:rPr>
              <a:t>令和２年８月作成</a:t>
            </a:r>
            <a:endParaRPr lang="en-US" altLang="ja-JP" sz="1800" dirty="0">
              <a:latin typeface="ＭＳ Ｐゴシック" panose="020B0600070205080204" pitchFamily="50" charset="-128"/>
              <a:ea typeface="ＭＳ Ｐゴシック" panose="020B0600070205080204" pitchFamily="50" charset="-128"/>
            </a:endParaRPr>
          </a:p>
          <a:p>
            <a:pPr>
              <a:lnSpc>
                <a:spcPct val="100000"/>
              </a:lnSpc>
            </a:pPr>
            <a:r>
              <a:rPr lang="ja-JP" altLang="en-US" sz="1800" dirty="0" smtClean="0">
                <a:latin typeface="ＭＳ Ｐゴシック" panose="020B0600070205080204" pitchFamily="50" charset="-128"/>
                <a:ea typeface="ＭＳ Ｐゴシック" panose="020B0600070205080204" pitchFamily="50" charset="-128"/>
              </a:rPr>
              <a:t>西区生活衛生課食品衛生係</a:t>
            </a:r>
            <a:endParaRPr lang="ja-JP" altLang="en-US" sz="1800" dirty="0">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8996577" y="4673600"/>
            <a:ext cx="1774956" cy="338554"/>
          </a:xfrm>
          <a:prstGeom prst="rect">
            <a:avLst/>
          </a:prstGeom>
          <a:noFill/>
        </p:spPr>
        <p:txBody>
          <a:bodyPr wrap="square" rtlCol="0">
            <a:spAutoFit/>
          </a:bodyPr>
          <a:lstStyle/>
          <a:p>
            <a:pPr algn="ctr"/>
            <a:r>
              <a:rPr kumimoji="1" lang="ja-JP" altLang="en-US" sz="1600" spc="600" dirty="0" smtClean="0">
                <a:latin typeface="ＭＳ Ｐゴシック" panose="020B0600070205080204" pitchFamily="50" charset="-128"/>
                <a:ea typeface="ＭＳ Ｐゴシック" panose="020B0600070205080204" pitchFamily="50" charset="-128"/>
              </a:rPr>
              <a:t>ハサップ</a:t>
            </a:r>
            <a:endParaRPr kumimoji="1" lang="ja-JP" altLang="en-US" sz="1600" spc="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04311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p:cNvPicPr>
            <a:picLocks noChangeAspect="1"/>
          </p:cNvPicPr>
          <p:nvPr/>
        </p:nvPicPr>
        <p:blipFill>
          <a:blip r:embed="rId3"/>
          <a:stretch>
            <a:fillRect/>
          </a:stretch>
        </p:blipFill>
        <p:spPr>
          <a:xfrm>
            <a:off x="0" y="2181561"/>
            <a:ext cx="3826933" cy="450709"/>
          </a:xfrm>
          <a:prstGeom prst="rect">
            <a:avLst/>
          </a:prstGeom>
        </p:spPr>
      </p:pic>
      <p:sp>
        <p:nvSpPr>
          <p:cNvPr id="3" name="タイトル 1"/>
          <p:cNvSpPr>
            <a:spLocks noGrp="1"/>
          </p:cNvSpPr>
          <p:nvPr>
            <p:ph type="title"/>
          </p:nvPr>
        </p:nvSpPr>
        <p:spPr>
          <a:xfrm>
            <a:off x="255175" y="-87531"/>
            <a:ext cx="11681651" cy="1325563"/>
          </a:xfrm>
        </p:spPr>
        <p:txBody>
          <a:bodyPr>
            <a:noAutofit/>
          </a:bodyPr>
          <a:lstStyle/>
          <a:p>
            <a:pPr algn="ctr"/>
            <a:r>
              <a:rPr lang="ja-JP" altLang="en-US" sz="4000" b="1" dirty="0" smtClean="0">
                <a:solidFill>
                  <a:schemeClr val="accent5">
                    <a:lumMod val="75000"/>
                  </a:schemeClr>
                </a:solidFill>
              </a:rPr>
              <a:t>ＨＡＣＣＰに沿った衛生管理に取り組みましょう</a:t>
            </a:r>
            <a:endParaRPr lang="ja-JP" altLang="en-US" sz="4000" b="1" dirty="0">
              <a:solidFill>
                <a:schemeClr val="accent5">
                  <a:lumMod val="75000"/>
                </a:schemeClr>
              </a:solidFill>
            </a:endParaRPr>
          </a:p>
        </p:txBody>
      </p:sp>
      <p:sp>
        <p:nvSpPr>
          <p:cNvPr id="6" name="正方形/長方形 5"/>
          <p:cNvSpPr/>
          <p:nvPr/>
        </p:nvSpPr>
        <p:spPr>
          <a:xfrm>
            <a:off x="255175" y="1186964"/>
            <a:ext cx="11276426" cy="461665"/>
          </a:xfrm>
          <a:prstGeom prst="rect">
            <a:avLst/>
          </a:prstGeom>
        </p:spPr>
        <p:txBody>
          <a:bodyPr wrap="square">
            <a:spAutoFit/>
          </a:bodyPr>
          <a:lstStyle/>
          <a:p>
            <a:r>
              <a:rPr kumimoji="1" lang="ja-JP" altLang="en-US" sz="2400" dirty="0"/>
              <a:t>令和２年６月からＨＡＣＣＰに沿った衛生管理</a:t>
            </a:r>
            <a:r>
              <a:rPr kumimoji="1" lang="ja-JP" altLang="en-US" sz="2400" dirty="0" smtClean="0"/>
              <a:t>が法律で義務付けられました！</a:t>
            </a:r>
            <a:endParaRPr kumimoji="1" lang="ja-JP" altLang="en-US" sz="2400" dirty="0"/>
          </a:p>
        </p:txBody>
      </p:sp>
      <p:sp>
        <p:nvSpPr>
          <p:cNvPr id="19" name="正方形/長方形 18"/>
          <p:cNvSpPr/>
          <p:nvPr/>
        </p:nvSpPr>
        <p:spPr>
          <a:xfrm>
            <a:off x="274921" y="2999243"/>
            <a:ext cx="11479038" cy="1384995"/>
          </a:xfrm>
          <a:prstGeom prst="rect">
            <a:avLst/>
          </a:prstGeom>
        </p:spPr>
        <p:txBody>
          <a:bodyPr wrap="square">
            <a:spAutoFit/>
          </a:bodyPr>
          <a:lstStyle/>
          <a:p>
            <a:r>
              <a:rPr kumimoji="1" lang="ja-JP" altLang="en-US" sz="2800" dirty="0" smtClean="0"/>
              <a:t>食品の原材料の納品から調理・提供までのすべての工程において衛生管理をチェックすることで、</a:t>
            </a:r>
            <a:r>
              <a:rPr kumimoji="1" lang="ja-JP" altLang="en-US" sz="2800" b="1" dirty="0" smtClean="0">
                <a:solidFill>
                  <a:srgbClr val="FF0000"/>
                </a:solidFill>
              </a:rPr>
              <a:t>より安全な食品を提供できる衛生管理の手法</a:t>
            </a:r>
            <a:r>
              <a:rPr kumimoji="1" lang="ja-JP" altLang="en-US" sz="2800" dirty="0" smtClean="0"/>
              <a:t>です。</a:t>
            </a:r>
            <a:endParaRPr kumimoji="1" lang="ja-JP" altLang="en-US" sz="2800" dirty="0"/>
          </a:p>
        </p:txBody>
      </p:sp>
      <p:sp>
        <p:nvSpPr>
          <p:cNvPr id="22" name="正方形/長方形 21"/>
          <p:cNvSpPr/>
          <p:nvPr/>
        </p:nvSpPr>
        <p:spPr>
          <a:xfrm>
            <a:off x="274921" y="2003871"/>
            <a:ext cx="3313728" cy="584775"/>
          </a:xfrm>
          <a:prstGeom prst="rect">
            <a:avLst/>
          </a:prstGeom>
        </p:spPr>
        <p:txBody>
          <a:bodyPr wrap="none">
            <a:spAutoFit/>
          </a:bodyPr>
          <a:lstStyle/>
          <a:p>
            <a:pPr algn="ctr"/>
            <a:r>
              <a:rPr kumimoji="1" lang="ja-JP" altLang="en-US" sz="3200" dirty="0" smtClean="0"/>
              <a:t>ＨＡＣＣＰ</a:t>
            </a:r>
            <a:r>
              <a:rPr kumimoji="1" lang="ja-JP" altLang="en-US" sz="2800" dirty="0" smtClean="0"/>
              <a:t>とは？</a:t>
            </a:r>
            <a:endParaRPr kumimoji="1" lang="en-US" altLang="ja-JP" sz="3200" dirty="0"/>
          </a:p>
        </p:txBody>
      </p:sp>
    </p:spTree>
    <p:extLst>
      <p:ext uri="{BB962C8B-B14F-4D97-AF65-F5344CB8AC3E}">
        <p14:creationId xmlns:p14="http://schemas.microsoft.com/office/powerpoint/2010/main" val="2690043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939126"/>
            <a:ext cx="12192000" cy="3923753"/>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下カーブ矢印 29"/>
          <p:cNvSpPr/>
          <p:nvPr/>
        </p:nvSpPr>
        <p:spPr>
          <a:xfrm rot="10629312">
            <a:off x="6996422" y="3674923"/>
            <a:ext cx="3039254" cy="739163"/>
          </a:xfrm>
          <a:prstGeom prst="curvedDownArrow">
            <a:avLst>
              <a:gd name="adj1" fmla="val 36224"/>
              <a:gd name="adj2" fmla="val 123258"/>
              <a:gd name="adj3" fmla="val 5031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5" name="図 4"/>
          <p:cNvPicPr>
            <a:picLocks noChangeAspect="1"/>
          </p:cNvPicPr>
          <p:nvPr/>
        </p:nvPicPr>
        <p:blipFill>
          <a:blip r:embed="rId3">
            <a:extLst>
              <a:ext uri="{BEBA8EAE-BF5A-486C-A8C5-ECC9F3942E4B}">
                <a14:imgProps xmlns:a14="http://schemas.microsoft.com/office/drawing/2010/main">
                  <a14:imgLayer r:embed="rId4">
                    <a14:imgEffect>
                      <a14:backgroundRemoval t="644" b="96996" l="9697" r="90000"/>
                    </a14:imgEffect>
                  </a14:imgLayer>
                </a14:imgProps>
              </a:ext>
              <a:ext uri="{28A0092B-C50C-407E-A947-70E740481C1C}">
                <a14:useLocalDpi xmlns:a14="http://schemas.microsoft.com/office/drawing/2010/main" val="0"/>
              </a:ext>
            </a:extLst>
          </a:blip>
          <a:stretch>
            <a:fillRect/>
          </a:stretch>
        </p:blipFill>
        <p:spPr>
          <a:xfrm>
            <a:off x="572343" y="2981617"/>
            <a:ext cx="1574166" cy="1890627"/>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1518" b="97397" l="4140" r="95223"/>
                    </a14:imgEffect>
                  </a14:imgLayer>
                </a14:imgProps>
              </a:ext>
              <a:ext uri="{28A0092B-C50C-407E-A947-70E740481C1C}">
                <a14:useLocalDpi xmlns:a14="http://schemas.microsoft.com/office/drawing/2010/main" val="0"/>
              </a:ext>
            </a:extLst>
          </a:blip>
          <a:stretch>
            <a:fillRect/>
          </a:stretch>
        </p:blipFill>
        <p:spPr>
          <a:xfrm rot="21594937">
            <a:off x="1368026" y="3032331"/>
            <a:ext cx="1495668" cy="2122466"/>
          </a:xfrm>
          <a:prstGeom prst="rect">
            <a:avLst/>
          </a:prstGeom>
        </p:spPr>
      </p:pic>
      <p:sp>
        <p:nvSpPr>
          <p:cNvPr id="3" name="タイトル 1"/>
          <p:cNvSpPr>
            <a:spLocks noGrp="1"/>
          </p:cNvSpPr>
          <p:nvPr>
            <p:ph type="title"/>
          </p:nvPr>
        </p:nvSpPr>
        <p:spPr>
          <a:xfrm>
            <a:off x="255175" y="-87531"/>
            <a:ext cx="11681651" cy="1325563"/>
          </a:xfrm>
        </p:spPr>
        <p:txBody>
          <a:bodyPr>
            <a:noAutofit/>
          </a:bodyPr>
          <a:lstStyle/>
          <a:p>
            <a:pPr algn="ctr"/>
            <a:r>
              <a:rPr lang="ja-JP" altLang="en-US" sz="4000" b="1" dirty="0" smtClean="0">
                <a:solidFill>
                  <a:schemeClr val="accent5">
                    <a:lumMod val="75000"/>
                  </a:schemeClr>
                </a:solidFill>
              </a:rPr>
              <a:t>ＨＡＣＣＰに沿った衛生管理に取り組みましょう</a:t>
            </a:r>
            <a:endParaRPr lang="ja-JP" altLang="en-US" sz="4000" b="1" dirty="0">
              <a:solidFill>
                <a:schemeClr val="accent5">
                  <a:lumMod val="75000"/>
                </a:schemeClr>
              </a:solidFill>
            </a:endParaRPr>
          </a:p>
        </p:txBody>
      </p:sp>
      <p:sp>
        <p:nvSpPr>
          <p:cNvPr id="7" name="正方形/長方形 6"/>
          <p:cNvSpPr/>
          <p:nvPr/>
        </p:nvSpPr>
        <p:spPr>
          <a:xfrm>
            <a:off x="84242" y="1108129"/>
            <a:ext cx="11921594" cy="830997"/>
          </a:xfrm>
          <a:prstGeom prst="rect">
            <a:avLst/>
          </a:prstGeom>
        </p:spPr>
        <p:txBody>
          <a:bodyPr wrap="square">
            <a:spAutoFit/>
          </a:bodyPr>
          <a:lstStyle/>
          <a:p>
            <a:r>
              <a:rPr lang="ja-JP" altLang="en-US" sz="2400" dirty="0" smtClean="0"/>
              <a:t>食中毒予防三原則を基本に、</a:t>
            </a:r>
            <a:r>
              <a:rPr lang="ja-JP" altLang="en-US" sz="2400" dirty="0"/>
              <a:t>施設</a:t>
            </a:r>
            <a:r>
              <a:rPr lang="ja-JP" altLang="en-US" sz="2400" dirty="0" smtClean="0"/>
              <a:t>で取り組んでいる衛生管理と、メニューに応じた注意点を「衛生管理計画」として見える化し、計画を実行し、記録します。</a:t>
            </a:r>
            <a:endParaRPr lang="en-US" altLang="ja-JP" sz="2400" dirty="0" smtClean="0"/>
          </a:p>
        </p:txBody>
      </p:sp>
      <p:sp>
        <p:nvSpPr>
          <p:cNvPr id="10" name="テキスト ボックス 9"/>
          <p:cNvSpPr txBox="1"/>
          <p:nvPr/>
        </p:nvSpPr>
        <p:spPr>
          <a:xfrm>
            <a:off x="1302738" y="2840422"/>
            <a:ext cx="2441395" cy="830997"/>
          </a:xfrm>
          <a:prstGeom prst="rect">
            <a:avLst/>
          </a:prstGeom>
          <a:solidFill>
            <a:srgbClr val="FF9999"/>
          </a:solidFill>
          <a:ln>
            <a:solidFill>
              <a:srgbClr val="002060"/>
            </a:solidFill>
          </a:ln>
        </p:spPr>
        <p:txBody>
          <a:bodyPr wrap="square" rtlCol="0">
            <a:spAutoFit/>
          </a:bodyPr>
          <a:lstStyle/>
          <a:p>
            <a:pPr algn="ctr"/>
            <a:r>
              <a:rPr kumimoji="1" lang="ja-JP" altLang="en-US" sz="2400" dirty="0" smtClean="0"/>
              <a:t>①衛生管理計画を作成する</a:t>
            </a:r>
            <a:endParaRPr kumimoji="1" lang="ja-JP" altLang="en-US" sz="2400" dirty="0"/>
          </a:p>
        </p:txBody>
      </p:sp>
      <p:pic>
        <p:nvPicPr>
          <p:cNvPr id="40" name="図 39"/>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98301"/>
                    </a14:imgEffect>
                  </a14:imgLayer>
                </a14:imgProps>
              </a:ext>
              <a:ext uri="{28A0092B-C50C-407E-A947-70E740481C1C}">
                <a14:useLocalDpi xmlns:a14="http://schemas.microsoft.com/office/drawing/2010/main" val="0"/>
              </a:ext>
            </a:extLst>
          </a:blip>
          <a:stretch>
            <a:fillRect/>
          </a:stretch>
        </p:blipFill>
        <p:spPr>
          <a:xfrm>
            <a:off x="5834752" y="3950188"/>
            <a:ext cx="1282938" cy="1731343"/>
          </a:xfrm>
          <a:prstGeom prst="rect">
            <a:avLst/>
          </a:prstGeom>
        </p:spPr>
      </p:pic>
      <p:pic>
        <p:nvPicPr>
          <p:cNvPr id="41" name="図 40"/>
          <p:cNvPicPr>
            <a:picLocks noChangeAspect="1"/>
          </p:cNvPicPr>
          <p:nvPr/>
        </p:nvPicPr>
        <p:blipFill>
          <a:blip r:embed="rId9" cstate="print">
            <a:extLst>
              <a:ext uri="{BEBA8EAE-BF5A-486C-A8C5-ECC9F3942E4B}">
                <a14:imgProps xmlns:a14="http://schemas.microsoft.com/office/drawing/2010/main">
                  <a14:imgLayer r:embed="rId10">
                    <a14:imgEffect>
                      <a14:backgroundRemoval t="0" b="95640" l="4000" r="99467">
                        <a14:foregroundMark x1="16533" y1="54070" x2="16533" y2="54070"/>
                        <a14:foregroundMark x1="34933" y1="59884" x2="34933" y2="59884"/>
                        <a14:foregroundMark x1="31733" y1="60756" x2="31733" y2="60756"/>
                        <a14:foregroundMark x1="29333" y1="59302" x2="29333" y2="59302"/>
                        <a14:foregroundMark x1="19733" y1="56686" x2="19733" y2="56686"/>
                        <a14:foregroundMark x1="49867" y1="15116" x2="49867" y2="15116"/>
                        <a14:foregroundMark x1="57333" y1="11628" x2="57333" y2="11628"/>
                        <a14:foregroundMark x1="68267" y1="13081" x2="68267" y2="13081"/>
                        <a14:foregroundMark x1="65600" y1="18895" x2="65600" y2="18895"/>
                        <a14:foregroundMark x1="65600" y1="25000" x2="65600" y2="25000"/>
                        <a14:foregroundMark x1="65067" y1="29070" x2="65067" y2="29070"/>
                        <a14:foregroundMark x1="65067" y1="32849" x2="65067" y2="32849"/>
                        <a14:foregroundMark x1="62133" y1="40698" x2="62133" y2="40698"/>
                        <a14:foregroundMark x1="57333" y1="16279" x2="57333" y2="16279"/>
                        <a14:foregroundMark x1="58400" y1="20349" x2="58400" y2="20349"/>
                        <a14:foregroundMark x1="58933" y1="22384" x2="58933" y2="22384"/>
                        <a14:foregroundMark x1="48267" y1="45349" x2="48267" y2="45349"/>
                        <a14:foregroundMark x1="44000" y1="44767" x2="44000" y2="44767"/>
                        <a14:foregroundMark x1="47467" y1="56686" x2="47467" y2="56686"/>
                        <a14:foregroundMark x1="62667" y1="59302" x2="62667" y2="59302"/>
                        <a14:foregroundMark x1="66933" y1="57849" x2="66933" y2="57849"/>
                        <a14:foregroundMark x1="74933" y1="61337" x2="74933" y2="61337"/>
                        <a14:foregroundMark x1="74133" y1="67151" x2="74133" y2="67151"/>
                        <a14:foregroundMark x1="77333" y1="76453" x2="77333" y2="76453"/>
                        <a14:foregroundMark x1="74933" y1="75291" x2="74933" y2="75291"/>
                        <a14:foregroundMark x1="66933" y1="76453" x2="66933" y2="76453"/>
                        <a14:foregroundMark x1="64000" y1="78488" x2="64000" y2="78488"/>
                        <a14:foregroundMark x1="66400" y1="90407" x2="66400" y2="90407"/>
                        <a14:foregroundMark x1="70667" y1="87791" x2="70667" y2="87791"/>
                        <a14:foregroundMark x1="41600" y1="10465" x2="41600" y2="10465"/>
                        <a14:foregroundMark x1="53600" y1="92442" x2="53600" y2="92442"/>
                        <a14:foregroundMark x1="53600" y1="92442" x2="53600" y2="92442"/>
                        <a14:foregroundMark x1="58933" y1="93023" x2="58933" y2="93023"/>
                        <a14:foregroundMark x1="51200" y1="93023" x2="51200" y2="93023"/>
                        <a14:foregroundMark x1="49867" y1="91570" x2="49867" y2="91570"/>
                        <a14:foregroundMark x1="64000" y1="92442" x2="64000" y2="92442"/>
                      </a14:backgroundRemoval>
                    </a14:imgEffect>
                  </a14:imgLayer>
                </a14:imgProps>
              </a:ext>
              <a:ext uri="{28A0092B-C50C-407E-A947-70E740481C1C}">
                <a14:useLocalDpi xmlns:a14="http://schemas.microsoft.com/office/drawing/2010/main" val="0"/>
              </a:ext>
            </a:extLst>
          </a:blip>
          <a:stretch>
            <a:fillRect/>
          </a:stretch>
        </p:blipFill>
        <p:spPr>
          <a:xfrm rot="2023694">
            <a:off x="6769267" y="4373886"/>
            <a:ext cx="1266128" cy="1161461"/>
          </a:xfrm>
          <a:prstGeom prst="rect">
            <a:avLst/>
          </a:prstGeom>
        </p:spPr>
      </p:pic>
      <p:grpSp>
        <p:nvGrpSpPr>
          <p:cNvPr id="42" name="グループ化 41"/>
          <p:cNvGrpSpPr/>
          <p:nvPr/>
        </p:nvGrpSpPr>
        <p:grpSpPr>
          <a:xfrm>
            <a:off x="4696762" y="4136378"/>
            <a:ext cx="1965655" cy="1436311"/>
            <a:chOff x="6226299" y="4617583"/>
            <a:chExt cx="1965655" cy="1436311"/>
          </a:xfrm>
        </p:grpSpPr>
        <p:pic>
          <p:nvPicPr>
            <p:cNvPr id="17" name="図 16"/>
            <p:cNvPicPr>
              <a:picLocks noChangeAspect="1"/>
            </p:cNvPicPr>
            <p:nvPr/>
          </p:nvPicPr>
          <p:blipFill>
            <a:blip r:embed="rId11" cstate="print">
              <a:extLst>
                <a:ext uri="{BEBA8EAE-BF5A-486C-A8C5-ECC9F3942E4B}">
                  <a14:imgProps xmlns:a14="http://schemas.microsoft.com/office/drawing/2010/main">
                    <a14:imgLayer r:embed="rId12">
                      <a14:imgEffect>
                        <a14:backgroundRemoval t="2113" b="100000" l="172" r="98971"/>
                      </a14:imgEffect>
                    </a14:imgLayer>
                  </a14:imgProps>
                </a:ext>
                <a:ext uri="{28A0092B-C50C-407E-A947-70E740481C1C}">
                  <a14:useLocalDpi xmlns:a14="http://schemas.microsoft.com/office/drawing/2010/main" val="0"/>
                </a:ext>
              </a:extLst>
            </a:blip>
            <a:stretch>
              <a:fillRect/>
            </a:stretch>
          </p:blipFill>
          <p:spPr>
            <a:xfrm>
              <a:off x="6226299" y="4617583"/>
              <a:ext cx="1965655" cy="1436311"/>
            </a:xfrm>
            <a:prstGeom prst="rect">
              <a:avLst/>
            </a:prstGeom>
          </p:spPr>
        </p:pic>
        <p:pic>
          <p:nvPicPr>
            <p:cNvPr id="18" name="図 17"/>
            <p:cNvPicPr>
              <a:picLocks noChangeAspect="1"/>
            </p:cNvPicPr>
            <p:nvPr/>
          </p:nvPicPr>
          <p:blipFill>
            <a:blip r:embed="rId13" cstate="print">
              <a:extLst>
                <a:ext uri="{BEBA8EAE-BF5A-486C-A8C5-ECC9F3942E4B}">
                  <a14:imgProps xmlns:a14="http://schemas.microsoft.com/office/drawing/2010/main">
                    <a14:imgLayer r:embed="rId14">
                      <a14:imgEffect>
                        <a14:backgroundRemoval t="0" b="92642" l="922" r="97235"/>
                      </a14:imgEffect>
                    </a14:imgLayer>
                  </a14:imgProps>
                </a:ext>
                <a:ext uri="{28A0092B-C50C-407E-A947-70E740481C1C}">
                  <a14:useLocalDpi xmlns:a14="http://schemas.microsoft.com/office/drawing/2010/main" val="0"/>
                </a:ext>
              </a:extLst>
            </a:blip>
            <a:stretch>
              <a:fillRect/>
            </a:stretch>
          </p:blipFill>
          <p:spPr>
            <a:xfrm>
              <a:off x="6671579" y="4976364"/>
              <a:ext cx="1060373" cy="730534"/>
            </a:xfrm>
            <a:prstGeom prst="rect">
              <a:avLst/>
            </a:prstGeom>
          </p:spPr>
        </p:pic>
        <p:pic>
          <p:nvPicPr>
            <p:cNvPr id="16" name="図 15"/>
            <p:cNvPicPr>
              <a:picLocks noChangeAspect="1"/>
            </p:cNvPicPr>
            <p:nvPr/>
          </p:nvPicPr>
          <p:blipFill>
            <a:blip r:embed="rId15" cstate="print">
              <a:extLst>
                <a:ext uri="{BEBA8EAE-BF5A-486C-A8C5-ECC9F3942E4B}">
                  <a14:imgProps xmlns:a14="http://schemas.microsoft.com/office/drawing/2010/main">
                    <a14:imgLayer r:embed="rId16">
                      <a14:imgEffect>
                        <a14:backgroundRemoval t="368" b="99265" l="654" r="98039">
                          <a14:foregroundMark x1="66667" y1="5147" x2="66667" y2="5147"/>
                          <a14:foregroundMark x1="70588" y1="5147" x2="70588" y2="5147"/>
                          <a14:foregroundMark x1="76253" y1="5882" x2="76253" y2="5882"/>
                          <a14:foregroundMark x1="81264" y1="10662" x2="81264" y2="10662"/>
                          <a14:foregroundMark x1="86492" y1="14154" x2="86492" y2="14154"/>
                          <a14:foregroundMark x1="89978" y1="17096" x2="89978" y2="17096"/>
                          <a14:foregroundMark x1="88889" y1="19485" x2="88889" y2="19485"/>
                          <a14:foregroundMark x1="88235" y1="20221" x2="88235" y2="20221"/>
                          <a14:foregroundMark x1="87800" y1="24081" x2="87800" y2="24081"/>
                          <a14:foregroundMark x1="85185" y1="25551" x2="85185" y2="25551"/>
                          <a14:foregroundMark x1="84749" y1="25735" x2="84749" y2="25735"/>
                          <a14:foregroundMark x1="81917" y1="28309" x2="81917" y2="28309"/>
                          <a14:foregroundMark x1="78649" y1="30147" x2="78649" y2="30147"/>
                          <a14:foregroundMark x1="55556" y1="39890" x2="55556" y2="39890"/>
                          <a14:foregroundMark x1="53159" y1="31250" x2="53159" y2="31250"/>
                          <a14:foregroundMark x1="52505" y1="28676" x2="52505" y2="28676"/>
                          <a14:foregroundMark x1="51416" y1="25184" x2="51416" y2="25184"/>
                          <a14:foregroundMark x1="52941" y1="22794" x2="52941" y2="22794"/>
                          <a14:foregroundMark x1="54248" y1="20772" x2="54248" y2="20772"/>
                          <a14:foregroundMark x1="57298" y1="17096" x2="57298" y2="17096"/>
                          <a14:foregroundMark x1="59477" y1="12500" x2="59477" y2="12500"/>
                          <a14:foregroundMark x1="63834" y1="9559" x2="63834" y2="9559"/>
                          <a14:foregroundMark x1="67974" y1="15993" x2="67974" y2="15993"/>
                          <a14:foregroundMark x1="65142" y1="36765" x2="65142" y2="36765"/>
                          <a14:foregroundMark x1="59041" y1="33640" x2="59041" y2="33640"/>
                          <a14:foregroundMark x1="51198" y1="45772" x2="51198" y2="45772"/>
                          <a14:foregroundMark x1="75163" y1="36765" x2="75163" y2="36765"/>
                          <a14:foregroundMark x1="73420" y1="36397" x2="73420" y2="36397"/>
                          <a14:foregroundMark x1="44880" y1="52757" x2="44880" y2="52757"/>
                          <a14:foregroundMark x1="48366" y1="50735" x2="48366" y2="50735"/>
                          <a14:foregroundMark x1="50980" y1="47794" x2="50980" y2="47794"/>
                          <a14:foregroundMark x1="49237" y1="49449" x2="49237" y2="49449"/>
                          <a14:foregroundMark x1="39651" y1="60294" x2="39651" y2="60294"/>
                          <a14:foregroundMark x1="39651" y1="60294" x2="39651" y2="60294"/>
                          <a14:foregroundMark x1="39651" y1="60294" x2="39651" y2="60294"/>
                          <a14:foregroundMark x1="39651" y1="60294" x2="39651" y2="60294"/>
                          <a14:foregroundMark x1="36601" y1="63603" x2="36601" y2="63603"/>
                          <a14:foregroundMark x1="34423" y1="66728" x2="34423" y2="66728"/>
                          <a14:foregroundMark x1="32026" y1="69669" x2="32026" y2="69669"/>
                          <a14:foregroundMark x1="31155" y1="71507" x2="31155" y2="71507"/>
                          <a14:foregroundMark x1="30065" y1="72794" x2="30065" y2="72794"/>
                          <a14:foregroundMark x1="30501" y1="74081" x2="30501" y2="74081"/>
                          <a14:foregroundMark x1="30501" y1="74081" x2="30501" y2="74081"/>
                          <a14:foregroundMark x1="30501" y1="74081" x2="30501" y2="74081"/>
                          <a14:foregroundMark x1="30501" y1="74081" x2="30501" y2="74081"/>
                          <a14:foregroundMark x1="29630" y1="75551" x2="29630" y2="75551"/>
                          <a14:foregroundMark x1="29630" y1="75551" x2="29630" y2="75551"/>
                          <a14:foregroundMark x1="29630" y1="75551" x2="29630" y2="75551"/>
                          <a14:foregroundMark x1="28758" y1="75919" x2="28758" y2="75919"/>
                          <a14:foregroundMark x1="28758" y1="75919" x2="28758" y2="75919"/>
                          <a14:foregroundMark x1="42266" y1="58640" x2="42266" y2="58640"/>
                          <a14:backgroundMark x1="18083" y1="91176" x2="18083" y2="91176"/>
                        </a14:backgroundRemoval>
                      </a14:imgEffect>
                    </a14:imgLayer>
                  </a14:imgProps>
                </a:ext>
                <a:ext uri="{28A0092B-C50C-407E-A947-70E740481C1C}">
                  <a14:useLocalDpi xmlns:a14="http://schemas.microsoft.com/office/drawing/2010/main" val="0"/>
                </a:ext>
              </a:extLst>
            </a:blip>
            <a:stretch>
              <a:fillRect/>
            </a:stretch>
          </p:blipFill>
          <p:spPr>
            <a:xfrm rot="1645692">
              <a:off x="7120955" y="4670705"/>
              <a:ext cx="911594" cy="1080408"/>
            </a:xfrm>
            <a:prstGeom prst="rect">
              <a:avLst/>
            </a:prstGeom>
          </p:spPr>
        </p:pic>
      </p:grpSp>
      <p:pic>
        <p:nvPicPr>
          <p:cNvPr id="43" name="図 42"/>
          <p:cNvPicPr>
            <a:picLocks noChangeAspect="1"/>
          </p:cNvPicPr>
          <p:nvPr/>
        </p:nvPicPr>
        <p:blipFill>
          <a:blip r:embed="rId17" cstate="print">
            <a:extLst>
              <a:ext uri="{BEBA8EAE-BF5A-486C-A8C5-ECC9F3942E4B}">
                <a14:imgProps xmlns:a14="http://schemas.microsoft.com/office/drawing/2010/main">
                  <a14:imgLayer r:embed="rId18">
                    <a14:imgEffect>
                      <a14:backgroundRemoval t="0" b="99317" l="1606" r="100000"/>
                    </a14:imgEffect>
                  </a14:imgLayer>
                </a14:imgProps>
              </a:ext>
              <a:ext uri="{28A0092B-C50C-407E-A947-70E740481C1C}">
                <a14:useLocalDpi xmlns:a14="http://schemas.microsoft.com/office/drawing/2010/main" val="0"/>
              </a:ext>
            </a:extLst>
          </a:blip>
          <a:stretch>
            <a:fillRect/>
          </a:stretch>
        </p:blipFill>
        <p:spPr>
          <a:xfrm>
            <a:off x="10963903" y="3221636"/>
            <a:ext cx="1228097" cy="1650608"/>
          </a:xfrm>
          <a:prstGeom prst="rect">
            <a:avLst/>
          </a:prstGeom>
        </p:spPr>
      </p:pic>
      <p:pic>
        <p:nvPicPr>
          <p:cNvPr id="44" name="図 43"/>
          <p:cNvPicPr>
            <a:picLocks noChangeAspect="1"/>
          </p:cNvPicPr>
          <p:nvPr/>
        </p:nvPicPr>
        <p:blipFill>
          <a:blip r:embed="rId19"/>
          <a:stretch>
            <a:fillRect/>
          </a:stretch>
        </p:blipFill>
        <p:spPr>
          <a:xfrm>
            <a:off x="10604679" y="3837445"/>
            <a:ext cx="1237125" cy="1597290"/>
          </a:xfrm>
          <a:prstGeom prst="rect">
            <a:avLst/>
          </a:prstGeom>
        </p:spPr>
      </p:pic>
      <p:sp>
        <p:nvSpPr>
          <p:cNvPr id="45" name="テキスト ボックス 44"/>
          <p:cNvSpPr txBox="1"/>
          <p:nvPr/>
        </p:nvSpPr>
        <p:spPr>
          <a:xfrm>
            <a:off x="5173991" y="2880389"/>
            <a:ext cx="2852716" cy="830997"/>
          </a:xfrm>
          <a:prstGeom prst="rect">
            <a:avLst/>
          </a:prstGeom>
          <a:solidFill>
            <a:srgbClr val="FF9999"/>
          </a:solidFill>
          <a:ln>
            <a:solidFill>
              <a:srgbClr val="002060"/>
            </a:solidFill>
          </a:ln>
        </p:spPr>
        <p:txBody>
          <a:bodyPr wrap="square" rtlCol="0">
            <a:spAutoFit/>
          </a:bodyPr>
          <a:lstStyle/>
          <a:p>
            <a:pPr algn="ctr"/>
            <a:r>
              <a:rPr kumimoji="1" lang="ja-JP" altLang="en-US" sz="2400" dirty="0" smtClean="0"/>
              <a:t>②計画に従って</a:t>
            </a:r>
            <a:endParaRPr kumimoji="1" lang="en-US" altLang="ja-JP" sz="2400" dirty="0" smtClean="0"/>
          </a:p>
          <a:p>
            <a:pPr algn="ctr"/>
            <a:r>
              <a:rPr kumimoji="1" lang="ja-JP" altLang="en-US" sz="2400" dirty="0" smtClean="0"/>
              <a:t>実施して記録する</a:t>
            </a:r>
            <a:endParaRPr kumimoji="1" lang="ja-JP" altLang="en-US" sz="2400" dirty="0"/>
          </a:p>
        </p:txBody>
      </p:sp>
      <p:sp>
        <p:nvSpPr>
          <p:cNvPr id="12" name="テキスト ボックス 11"/>
          <p:cNvSpPr txBox="1"/>
          <p:nvPr/>
        </p:nvSpPr>
        <p:spPr>
          <a:xfrm rot="20631483">
            <a:off x="1725456" y="3845407"/>
            <a:ext cx="991492" cy="461665"/>
          </a:xfrm>
          <a:prstGeom prst="rect">
            <a:avLst/>
          </a:prstGeom>
          <a:noFill/>
        </p:spPr>
        <p:txBody>
          <a:bodyPr wrap="square" rtlCol="0">
            <a:spAutoFit/>
          </a:bodyPr>
          <a:lstStyle/>
          <a:p>
            <a:pPr algn="ctr"/>
            <a:r>
              <a:rPr kumimoji="1" lang="ja-JP" altLang="en-US" sz="1200" b="1" i="1" dirty="0" smtClean="0"/>
              <a:t>衛生管理</a:t>
            </a:r>
            <a:endParaRPr kumimoji="1" lang="en-US" altLang="ja-JP" sz="1200" b="1" i="1" dirty="0" smtClean="0"/>
          </a:p>
          <a:p>
            <a:pPr algn="ctr"/>
            <a:r>
              <a:rPr kumimoji="1" lang="ja-JP" altLang="en-US" sz="1200" b="1" i="1" dirty="0" smtClean="0"/>
              <a:t>マニュアル</a:t>
            </a:r>
            <a:endParaRPr kumimoji="1" lang="ja-JP" altLang="en-US" sz="1200" b="1" i="1" dirty="0"/>
          </a:p>
        </p:txBody>
      </p:sp>
      <p:sp>
        <p:nvSpPr>
          <p:cNvPr id="24" name="テキスト ボックス 23"/>
          <p:cNvSpPr txBox="1"/>
          <p:nvPr/>
        </p:nvSpPr>
        <p:spPr>
          <a:xfrm>
            <a:off x="700407" y="3630164"/>
            <a:ext cx="338554" cy="1454095"/>
          </a:xfrm>
          <a:prstGeom prst="rect">
            <a:avLst/>
          </a:prstGeom>
          <a:noFill/>
        </p:spPr>
        <p:txBody>
          <a:bodyPr vert="eaVert" wrap="square" rtlCol="0">
            <a:spAutoFit/>
          </a:bodyPr>
          <a:lstStyle/>
          <a:p>
            <a:r>
              <a:rPr kumimoji="1" lang="ja-JP" altLang="en-US" sz="1000" b="1" i="1" dirty="0" smtClean="0"/>
              <a:t>調理マニュアル</a:t>
            </a:r>
            <a:endParaRPr kumimoji="1" lang="ja-JP" altLang="en-US" sz="1000" b="1" i="1" dirty="0"/>
          </a:p>
        </p:txBody>
      </p:sp>
      <p:sp>
        <p:nvSpPr>
          <p:cNvPr id="13" name="テキスト ボックス 12"/>
          <p:cNvSpPr txBox="1"/>
          <p:nvPr/>
        </p:nvSpPr>
        <p:spPr>
          <a:xfrm>
            <a:off x="1410543" y="3689642"/>
            <a:ext cx="338554" cy="1454095"/>
          </a:xfrm>
          <a:prstGeom prst="rect">
            <a:avLst/>
          </a:prstGeom>
          <a:noFill/>
        </p:spPr>
        <p:txBody>
          <a:bodyPr vert="eaVert" wrap="square" rtlCol="0">
            <a:spAutoFit/>
          </a:bodyPr>
          <a:lstStyle/>
          <a:p>
            <a:r>
              <a:rPr kumimoji="1" lang="ja-JP" altLang="en-US" sz="1000" b="1" i="1" dirty="0" smtClean="0"/>
              <a:t>衛生管理マニュアル</a:t>
            </a:r>
            <a:endParaRPr kumimoji="1" lang="ja-JP" altLang="en-US" sz="1000" b="1" i="1" dirty="0"/>
          </a:p>
        </p:txBody>
      </p:sp>
      <p:sp>
        <p:nvSpPr>
          <p:cNvPr id="2" name="テキスト ボックス 1"/>
          <p:cNvSpPr txBox="1"/>
          <p:nvPr/>
        </p:nvSpPr>
        <p:spPr>
          <a:xfrm>
            <a:off x="263104" y="4539440"/>
            <a:ext cx="2294878" cy="1323439"/>
          </a:xfrm>
          <a:prstGeom prst="rect">
            <a:avLst/>
          </a:prstGeom>
          <a:solidFill>
            <a:schemeClr val="accent5">
              <a:lumMod val="20000"/>
              <a:lumOff val="80000"/>
            </a:schemeClr>
          </a:solidFill>
          <a:ln>
            <a:solidFill>
              <a:schemeClr val="accent1"/>
            </a:solidFill>
          </a:ln>
        </p:spPr>
        <p:txBody>
          <a:bodyPr wrap="square" rtlCol="0" anchor="ctr">
            <a:spAutoFit/>
          </a:bodyPr>
          <a:lstStyle/>
          <a:p>
            <a:r>
              <a:rPr kumimoji="1" lang="ja-JP" altLang="en-US" sz="2000" dirty="0" smtClean="0"/>
              <a:t>冷蔵庫等の温度測定、中心温度の測定等、普段やっていることを文書化</a:t>
            </a:r>
            <a:endParaRPr kumimoji="1" lang="ja-JP" altLang="en-US" sz="2000" dirty="0"/>
          </a:p>
        </p:txBody>
      </p:sp>
      <p:sp>
        <p:nvSpPr>
          <p:cNvPr id="9" name="下カーブ矢印 8"/>
          <p:cNvSpPr/>
          <p:nvPr/>
        </p:nvSpPr>
        <p:spPr>
          <a:xfrm rot="10635373">
            <a:off x="2786386" y="3534434"/>
            <a:ext cx="7464520" cy="2103268"/>
          </a:xfrm>
          <a:prstGeom prst="curvedDownArrow">
            <a:avLst>
              <a:gd name="adj1" fmla="val 13874"/>
              <a:gd name="adj2" fmla="val 52444"/>
              <a:gd name="adj3" fmla="val 205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テキスト ボックス 45"/>
          <p:cNvSpPr txBox="1"/>
          <p:nvPr/>
        </p:nvSpPr>
        <p:spPr>
          <a:xfrm>
            <a:off x="9464707" y="2880389"/>
            <a:ext cx="1507338" cy="830997"/>
          </a:xfrm>
          <a:prstGeom prst="rect">
            <a:avLst/>
          </a:prstGeom>
          <a:solidFill>
            <a:srgbClr val="FF9999"/>
          </a:solidFill>
          <a:ln>
            <a:solidFill>
              <a:srgbClr val="002060"/>
            </a:solidFill>
          </a:ln>
        </p:spPr>
        <p:txBody>
          <a:bodyPr wrap="square" rtlCol="0" anchor="ctr">
            <a:spAutoFit/>
          </a:bodyPr>
          <a:lstStyle/>
          <a:p>
            <a:pPr algn="ctr"/>
            <a:r>
              <a:rPr kumimoji="1" lang="ja-JP" altLang="en-US" sz="2400" dirty="0" smtClean="0"/>
              <a:t>③記録を</a:t>
            </a:r>
            <a:endParaRPr kumimoji="1" lang="en-US" altLang="ja-JP" sz="2400" dirty="0" smtClean="0"/>
          </a:p>
          <a:p>
            <a:pPr algn="ctr"/>
            <a:r>
              <a:rPr kumimoji="1" lang="ja-JP" altLang="en-US" sz="2400" dirty="0" smtClean="0"/>
              <a:t>振り返る</a:t>
            </a:r>
            <a:endParaRPr kumimoji="1" lang="ja-JP" altLang="en-US" sz="2400" dirty="0"/>
          </a:p>
        </p:txBody>
      </p:sp>
      <p:sp>
        <p:nvSpPr>
          <p:cNvPr id="15" name="楕円 14"/>
          <p:cNvSpPr/>
          <p:nvPr/>
        </p:nvSpPr>
        <p:spPr>
          <a:xfrm>
            <a:off x="7808476" y="3707539"/>
            <a:ext cx="1764252" cy="1164705"/>
          </a:xfrm>
          <a:prstGeom prst="ellipse">
            <a:avLst/>
          </a:prstGeom>
          <a:solidFill>
            <a:schemeClr val="accent1">
              <a:lumMod val="20000"/>
              <a:lumOff val="8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892878" y="3915558"/>
            <a:ext cx="1679850" cy="830997"/>
          </a:xfrm>
          <a:prstGeom prst="rect">
            <a:avLst/>
          </a:prstGeom>
          <a:noFill/>
        </p:spPr>
        <p:txBody>
          <a:bodyPr wrap="square" rtlCol="0">
            <a:spAutoFit/>
          </a:bodyPr>
          <a:lstStyle/>
          <a:p>
            <a:pPr algn="ctr"/>
            <a:r>
              <a:rPr kumimoji="1" lang="ja-JP" altLang="en-US" sz="2400" dirty="0" smtClean="0"/>
              <a:t>注意事項の</a:t>
            </a:r>
            <a:r>
              <a:rPr kumimoji="1" lang="ja-JP" altLang="en-US" sz="2400" dirty="0"/>
              <a:t>徹底</a:t>
            </a:r>
          </a:p>
        </p:txBody>
      </p:sp>
      <p:sp>
        <p:nvSpPr>
          <p:cNvPr id="29" name="楕円 28"/>
          <p:cNvSpPr/>
          <p:nvPr/>
        </p:nvSpPr>
        <p:spPr>
          <a:xfrm>
            <a:off x="2745467" y="4435797"/>
            <a:ext cx="1951293" cy="1203147"/>
          </a:xfrm>
          <a:prstGeom prst="ellipse">
            <a:avLst/>
          </a:prstGeom>
          <a:solidFill>
            <a:schemeClr val="accent1">
              <a:lumMod val="20000"/>
              <a:lumOff val="8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761581" y="4655167"/>
            <a:ext cx="1979672" cy="830997"/>
          </a:xfrm>
          <a:prstGeom prst="rect">
            <a:avLst/>
          </a:prstGeom>
          <a:noFill/>
        </p:spPr>
        <p:txBody>
          <a:bodyPr wrap="square" rtlCol="0">
            <a:spAutoFit/>
          </a:bodyPr>
          <a:lstStyle/>
          <a:p>
            <a:pPr algn="ctr"/>
            <a:r>
              <a:rPr kumimoji="1" lang="ja-JP" altLang="en-US" sz="2400" dirty="0" smtClean="0"/>
              <a:t>計画・手順の見直し</a:t>
            </a:r>
            <a:endParaRPr kumimoji="1" lang="ja-JP" altLang="en-US" sz="2400" dirty="0"/>
          </a:p>
        </p:txBody>
      </p:sp>
      <p:sp>
        <p:nvSpPr>
          <p:cNvPr id="20" name="右矢印 19"/>
          <p:cNvSpPr/>
          <p:nvPr/>
        </p:nvSpPr>
        <p:spPr>
          <a:xfrm>
            <a:off x="4021347" y="3088646"/>
            <a:ext cx="802448" cy="442765"/>
          </a:xfrm>
          <a:prstGeom prst="rightArrow">
            <a:avLst>
              <a:gd name="adj1" fmla="val 44947"/>
              <a:gd name="adj2" fmla="val 50374"/>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8327487" y="3113394"/>
            <a:ext cx="873443" cy="458098"/>
          </a:xfrm>
          <a:prstGeom prst="rightArrow">
            <a:avLst>
              <a:gd name="adj1" fmla="val 44947"/>
              <a:gd name="adj2" fmla="val 50374"/>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233678" y="2059221"/>
            <a:ext cx="5724644" cy="461665"/>
          </a:xfrm>
          <a:prstGeom prst="rect">
            <a:avLst/>
          </a:prstGeom>
        </p:spPr>
        <p:txBody>
          <a:bodyPr wrap="none">
            <a:spAutoFit/>
          </a:bodyPr>
          <a:lstStyle/>
          <a:p>
            <a:r>
              <a:rPr lang="ja-JP" altLang="en-US" sz="2400" b="1" u="sng" dirty="0" smtClean="0">
                <a:solidFill>
                  <a:srgbClr val="FF0000"/>
                </a:solidFill>
              </a:rPr>
              <a:t>ＨＡＣＣＰに沿った衛生管理のイメージ</a:t>
            </a:r>
            <a:endParaRPr lang="ja-JP" altLang="en-US" sz="2400" b="1" u="sng" dirty="0">
              <a:solidFill>
                <a:srgbClr val="FF0000"/>
              </a:solidFill>
            </a:endParaRPr>
          </a:p>
        </p:txBody>
      </p:sp>
    </p:spTree>
    <p:extLst>
      <p:ext uri="{BB962C8B-B14F-4D97-AF65-F5344CB8AC3E}">
        <p14:creationId xmlns:p14="http://schemas.microsoft.com/office/powerpoint/2010/main" val="723693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6949" y="3664658"/>
            <a:ext cx="11968845" cy="2246769"/>
          </a:xfrm>
          <a:prstGeom prst="rect">
            <a:avLst/>
          </a:prstGeom>
        </p:spPr>
        <p:txBody>
          <a:bodyPr wrap="square">
            <a:spAutoFit/>
          </a:bodyPr>
          <a:lstStyle/>
          <a:p>
            <a:r>
              <a:rPr lang="ja-JP" altLang="en-US" sz="2000" dirty="0" smtClean="0"/>
              <a:t>給食施設では「</a:t>
            </a:r>
            <a:r>
              <a:rPr lang="en-US" altLang="ja-JP" sz="2000" dirty="0" smtClean="0"/>
              <a:t>HACCP</a:t>
            </a:r>
            <a:r>
              <a:rPr lang="ja-JP" altLang="en-US" sz="2000" dirty="0" smtClean="0"/>
              <a:t>の</a:t>
            </a:r>
            <a:r>
              <a:rPr lang="ja-JP" altLang="en-US" sz="2000" u="sng" dirty="0" smtClean="0"/>
              <a:t>考え方を取り入れた</a:t>
            </a:r>
            <a:r>
              <a:rPr lang="ja-JP" altLang="en-US" sz="2000" dirty="0" smtClean="0"/>
              <a:t>衛生管理」に取り組みます。</a:t>
            </a:r>
            <a:endParaRPr lang="en-US" altLang="ja-JP" sz="2000" dirty="0" smtClean="0"/>
          </a:p>
          <a:p>
            <a:r>
              <a:rPr lang="ja-JP" altLang="en-US" sz="2000" u="sng" dirty="0" smtClean="0"/>
              <a:t>大量調理衛生管理マニュアルや業界団体が作成した手引書</a:t>
            </a:r>
            <a:r>
              <a:rPr lang="ja-JP" altLang="en-US" sz="2000" dirty="0" smtClean="0"/>
              <a:t>を参考に、衛生管理計画を作成します。</a:t>
            </a:r>
            <a:endParaRPr lang="en-US" altLang="ja-JP" sz="2000" dirty="0" smtClean="0"/>
          </a:p>
          <a:p>
            <a:endParaRPr lang="en-US" altLang="ja-JP" sz="2000" dirty="0" smtClean="0"/>
          </a:p>
          <a:p>
            <a:r>
              <a:rPr lang="ja-JP" altLang="en-US" sz="2000" dirty="0" smtClean="0"/>
              <a:t>１回</a:t>
            </a:r>
            <a:r>
              <a:rPr lang="en-US" altLang="ja-JP" sz="2000" dirty="0" smtClean="0"/>
              <a:t>20</a:t>
            </a:r>
            <a:r>
              <a:rPr lang="ja-JP" altLang="en-US" sz="2000" dirty="0" smtClean="0"/>
              <a:t>食程度未満の給食施設は、食品衛生法によるＨＡＣＣＰ義務化の対象外とされていますが</a:t>
            </a:r>
            <a:endParaRPr lang="en-US" altLang="ja-JP" sz="2000" dirty="0" smtClean="0"/>
          </a:p>
          <a:p>
            <a:r>
              <a:rPr lang="ja-JP" altLang="en-US" sz="2000" dirty="0" smtClean="0"/>
              <a:t>対象外の施設であっても、ＨＡＣＣＰの考え方を取り入れた衛生管理に準じた衛生管理を実施することとされています。</a:t>
            </a:r>
            <a:endParaRPr lang="en-US" altLang="ja-JP" sz="2000" dirty="0" smtClean="0"/>
          </a:p>
          <a:p>
            <a:endParaRPr lang="ja-JP" altLang="en-US" sz="2000" dirty="0"/>
          </a:p>
        </p:txBody>
      </p:sp>
      <p:sp>
        <p:nvSpPr>
          <p:cNvPr id="4" name="テキスト ボックス 3"/>
          <p:cNvSpPr txBox="1"/>
          <p:nvPr/>
        </p:nvSpPr>
        <p:spPr>
          <a:xfrm>
            <a:off x="146949" y="1250753"/>
            <a:ext cx="11816445" cy="2431435"/>
          </a:xfrm>
          <a:prstGeom prst="rect">
            <a:avLst/>
          </a:prstGeom>
          <a:noFill/>
        </p:spPr>
        <p:txBody>
          <a:bodyPr wrap="square" rtlCol="0">
            <a:spAutoFit/>
          </a:bodyPr>
          <a:lstStyle/>
          <a:p>
            <a:endParaRPr kumimoji="1" lang="en-US" altLang="ja-JP" sz="1600" dirty="0" smtClean="0"/>
          </a:p>
          <a:p>
            <a:r>
              <a:rPr kumimoji="1" lang="ja-JP" altLang="en-US" sz="2800" dirty="0" smtClean="0"/>
              <a:t>厚生労働省（制度に関すること、手引書</a:t>
            </a:r>
            <a:r>
              <a:rPr kumimoji="1" lang="ja-JP" altLang="en-US" sz="2800" dirty="0"/>
              <a:t>や</a:t>
            </a:r>
            <a:r>
              <a:rPr kumimoji="1" lang="en-US" altLang="ja-JP" sz="2800" dirty="0"/>
              <a:t>Q&amp;A</a:t>
            </a:r>
            <a:r>
              <a:rPr kumimoji="1" lang="ja-JP" altLang="en-US" sz="2800" dirty="0"/>
              <a:t>をご覧ください</a:t>
            </a:r>
            <a:r>
              <a:rPr kumimoji="1" lang="ja-JP" altLang="en-US" sz="2800" dirty="0" smtClean="0"/>
              <a:t>）</a:t>
            </a:r>
            <a:endParaRPr kumimoji="1" lang="en-US" altLang="ja-JP" sz="2800" dirty="0" smtClean="0"/>
          </a:p>
          <a:p>
            <a:r>
              <a:rPr kumimoji="1" lang="en-US" altLang="ja-JP" sz="2000" dirty="0" smtClean="0">
                <a:hlinkClick r:id="rId3"/>
              </a:rPr>
              <a:t>https</a:t>
            </a:r>
            <a:r>
              <a:rPr kumimoji="1" lang="en-US" altLang="ja-JP" sz="2000" dirty="0">
                <a:hlinkClick r:id="rId3"/>
              </a:rPr>
              <a:t>://</a:t>
            </a:r>
            <a:r>
              <a:rPr kumimoji="1" lang="en-US" altLang="ja-JP" sz="2000" dirty="0" smtClean="0">
                <a:hlinkClick r:id="rId3"/>
              </a:rPr>
              <a:t>www.mhlw.go.jp/stf/seisakunitsuite/bunya/kenkou_iryou/shokuhin/haccp/index.html</a:t>
            </a:r>
            <a:endParaRPr kumimoji="1" lang="en-US" altLang="ja-JP" sz="2000" dirty="0" smtClean="0"/>
          </a:p>
          <a:p>
            <a:endParaRPr kumimoji="1" lang="en-US" altLang="ja-JP" sz="2000" dirty="0"/>
          </a:p>
          <a:p>
            <a:r>
              <a:rPr kumimoji="1" lang="ja-JP" altLang="en-US" sz="2800" dirty="0" smtClean="0"/>
              <a:t>横浜市（様式などをダウンロードできます）</a:t>
            </a:r>
            <a:endParaRPr kumimoji="1" lang="en-US" altLang="ja-JP" sz="2800" dirty="0" smtClean="0"/>
          </a:p>
          <a:p>
            <a:r>
              <a:rPr kumimoji="1" lang="en-US" altLang="ja-JP" sz="2000" dirty="0">
                <a:hlinkClick r:id="rId4"/>
              </a:rPr>
              <a:t>https://</a:t>
            </a:r>
            <a:r>
              <a:rPr kumimoji="1" lang="en-US" altLang="ja-JP" sz="2000" dirty="0" smtClean="0">
                <a:hlinkClick r:id="rId4"/>
              </a:rPr>
              <a:t>www.city.yokohama.lg.jp/kurashi/kenko-iryo/shoku/yokohamaWEB/gyomu/16.html</a:t>
            </a:r>
            <a:endParaRPr kumimoji="1" lang="en-US" altLang="ja-JP" sz="2000" dirty="0"/>
          </a:p>
          <a:p>
            <a:endParaRPr kumimoji="1" lang="ja-JP" altLang="en-US" sz="2000" dirty="0"/>
          </a:p>
        </p:txBody>
      </p:sp>
      <p:sp>
        <p:nvSpPr>
          <p:cNvPr id="8" name="タイトル 1"/>
          <p:cNvSpPr>
            <a:spLocks noGrp="1"/>
          </p:cNvSpPr>
          <p:nvPr>
            <p:ph type="title"/>
          </p:nvPr>
        </p:nvSpPr>
        <p:spPr>
          <a:xfrm>
            <a:off x="255175" y="-87531"/>
            <a:ext cx="11681651" cy="1325563"/>
          </a:xfrm>
        </p:spPr>
        <p:txBody>
          <a:bodyPr>
            <a:noAutofit/>
          </a:bodyPr>
          <a:lstStyle/>
          <a:p>
            <a:pPr algn="ctr"/>
            <a:r>
              <a:rPr lang="ja-JP" altLang="en-US" sz="4000" b="1" dirty="0" smtClean="0">
                <a:solidFill>
                  <a:schemeClr val="accent5">
                    <a:lumMod val="75000"/>
                  </a:schemeClr>
                </a:solidFill>
              </a:rPr>
              <a:t>ＨＡＣＣＰに沿った衛生管理に取り組みましょう</a:t>
            </a:r>
            <a:endParaRPr lang="ja-JP" altLang="en-US" sz="4000" b="1" dirty="0">
              <a:solidFill>
                <a:schemeClr val="accent5">
                  <a:lumMod val="75000"/>
                </a:schemeClr>
              </a:solidFill>
            </a:endParaRPr>
          </a:p>
        </p:txBody>
      </p:sp>
    </p:spTree>
    <p:extLst>
      <p:ext uri="{BB962C8B-B14F-4D97-AF65-F5344CB8AC3E}">
        <p14:creationId xmlns:p14="http://schemas.microsoft.com/office/powerpoint/2010/main" val="1553401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47691" y="180409"/>
            <a:ext cx="3296619" cy="868680"/>
          </a:xfrm>
        </p:spPr>
        <p:txBody>
          <a:bodyPr>
            <a:normAutofit/>
          </a:bodyPr>
          <a:lstStyle/>
          <a:p>
            <a:r>
              <a:rPr kumimoji="1" lang="ja-JP" altLang="en-US" sz="5400" b="1" dirty="0" smtClean="0">
                <a:solidFill>
                  <a:schemeClr val="accent5">
                    <a:lumMod val="75000"/>
                  </a:schemeClr>
                </a:solidFill>
              </a:rPr>
              <a:t>リンク集</a:t>
            </a:r>
            <a:endParaRPr kumimoji="1" lang="ja-JP" altLang="en-US" sz="5400" b="1" dirty="0">
              <a:solidFill>
                <a:schemeClr val="accent5">
                  <a:lumMod val="75000"/>
                </a:schemeClr>
              </a:solidFill>
            </a:endParaRPr>
          </a:p>
        </p:txBody>
      </p:sp>
      <p:sp>
        <p:nvSpPr>
          <p:cNvPr id="3" name="正方形/長方形 2"/>
          <p:cNvSpPr/>
          <p:nvPr/>
        </p:nvSpPr>
        <p:spPr>
          <a:xfrm>
            <a:off x="351295" y="1815343"/>
            <a:ext cx="10287000" cy="369332"/>
          </a:xfrm>
          <a:prstGeom prst="rect">
            <a:avLst/>
          </a:prstGeom>
        </p:spPr>
        <p:txBody>
          <a:bodyPr wrap="square">
            <a:spAutoFit/>
          </a:bodyPr>
          <a:lstStyle/>
          <a:p>
            <a:r>
              <a:rPr lang="en-US" altLang="ja-JP" dirty="0"/>
              <a:t>https://www.mhlw.go.jp/stf/seisakunitsuite/bunya/kenkou_iryou/shokuhin/syokuchu/index.html</a:t>
            </a:r>
          </a:p>
        </p:txBody>
      </p:sp>
      <p:sp>
        <p:nvSpPr>
          <p:cNvPr id="4" name="テキスト ボックス 3"/>
          <p:cNvSpPr txBox="1"/>
          <p:nvPr/>
        </p:nvSpPr>
        <p:spPr>
          <a:xfrm>
            <a:off x="351295" y="1446011"/>
            <a:ext cx="4023360" cy="369332"/>
          </a:xfrm>
          <a:prstGeom prst="rect">
            <a:avLst/>
          </a:prstGeom>
          <a:noFill/>
        </p:spPr>
        <p:txBody>
          <a:bodyPr wrap="square" rtlCol="0">
            <a:spAutoFit/>
          </a:bodyPr>
          <a:lstStyle/>
          <a:p>
            <a:r>
              <a:rPr kumimoji="1" lang="ja-JP" altLang="en-US" dirty="0" smtClean="0"/>
              <a:t>厚生労働省（食中毒関係）</a:t>
            </a:r>
            <a:endParaRPr kumimoji="1" lang="ja-JP" altLang="en-US" dirty="0"/>
          </a:p>
        </p:txBody>
      </p:sp>
      <p:sp>
        <p:nvSpPr>
          <p:cNvPr id="5" name="正方形/長方形 4"/>
          <p:cNvSpPr/>
          <p:nvPr/>
        </p:nvSpPr>
        <p:spPr>
          <a:xfrm>
            <a:off x="351295" y="3566603"/>
            <a:ext cx="4850110" cy="369332"/>
          </a:xfrm>
          <a:prstGeom prst="rect">
            <a:avLst/>
          </a:prstGeom>
        </p:spPr>
        <p:txBody>
          <a:bodyPr wrap="none">
            <a:spAutoFit/>
          </a:bodyPr>
          <a:lstStyle/>
          <a:p>
            <a:r>
              <a:rPr lang="en-US" altLang="ja-JP" dirty="0"/>
              <a:t>https://www.fsc.go.jp/sonota/shokutyudoku.html</a:t>
            </a:r>
            <a:endParaRPr lang="ja-JP" altLang="en-US" dirty="0"/>
          </a:p>
        </p:txBody>
      </p:sp>
      <p:sp>
        <p:nvSpPr>
          <p:cNvPr id="6" name="テキスト ボックス 5"/>
          <p:cNvSpPr txBox="1"/>
          <p:nvPr/>
        </p:nvSpPr>
        <p:spPr>
          <a:xfrm>
            <a:off x="351295" y="3197271"/>
            <a:ext cx="4023360" cy="369332"/>
          </a:xfrm>
          <a:prstGeom prst="rect">
            <a:avLst/>
          </a:prstGeom>
          <a:noFill/>
        </p:spPr>
        <p:txBody>
          <a:bodyPr wrap="square" rtlCol="0">
            <a:spAutoFit/>
          </a:bodyPr>
          <a:lstStyle/>
          <a:p>
            <a:r>
              <a:rPr kumimoji="1" lang="ja-JP" altLang="en-US" dirty="0" smtClean="0"/>
              <a:t>食品安全委員会（食中毒関係）</a:t>
            </a:r>
            <a:endParaRPr kumimoji="1" lang="ja-JP" altLang="en-US" dirty="0"/>
          </a:p>
        </p:txBody>
      </p:sp>
      <p:sp>
        <p:nvSpPr>
          <p:cNvPr id="7" name="正方形/長方形 6"/>
          <p:cNvSpPr/>
          <p:nvPr/>
        </p:nvSpPr>
        <p:spPr>
          <a:xfrm>
            <a:off x="351295" y="4403463"/>
            <a:ext cx="7985760" cy="369332"/>
          </a:xfrm>
          <a:prstGeom prst="rect">
            <a:avLst/>
          </a:prstGeom>
        </p:spPr>
        <p:txBody>
          <a:bodyPr wrap="square">
            <a:spAutoFit/>
          </a:bodyPr>
          <a:lstStyle/>
          <a:p>
            <a:r>
              <a:rPr lang="en-US" altLang="ja-JP" dirty="0"/>
              <a:t>https://www.city.yokohama.lg.jp/kurashi/kenko-iryo/eiken/kansen-center/shikkan/</a:t>
            </a:r>
          </a:p>
        </p:txBody>
      </p:sp>
      <p:sp>
        <p:nvSpPr>
          <p:cNvPr id="8" name="テキスト ボックス 7"/>
          <p:cNvSpPr txBox="1"/>
          <p:nvPr/>
        </p:nvSpPr>
        <p:spPr>
          <a:xfrm>
            <a:off x="351295" y="4024502"/>
            <a:ext cx="4023360" cy="369332"/>
          </a:xfrm>
          <a:prstGeom prst="rect">
            <a:avLst/>
          </a:prstGeom>
          <a:noFill/>
        </p:spPr>
        <p:txBody>
          <a:bodyPr wrap="square" rtlCol="0">
            <a:spAutoFit/>
          </a:bodyPr>
          <a:lstStyle/>
          <a:p>
            <a:r>
              <a:rPr kumimoji="1" lang="ja-JP" altLang="en-US" dirty="0" smtClean="0"/>
              <a:t>横浜市衛生研究所（疾患別）</a:t>
            </a:r>
            <a:endParaRPr kumimoji="1" lang="ja-JP" altLang="en-US" dirty="0"/>
          </a:p>
        </p:txBody>
      </p:sp>
      <p:sp>
        <p:nvSpPr>
          <p:cNvPr id="9" name="正方形/長方形 8"/>
          <p:cNvSpPr/>
          <p:nvPr/>
        </p:nvSpPr>
        <p:spPr>
          <a:xfrm>
            <a:off x="351295" y="5240323"/>
            <a:ext cx="8915400" cy="369332"/>
          </a:xfrm>
          <a:prstGeom prst="rect">
            <a:avLst/>
          </a:prstGeom>
        </p:spPr>
        <p:txBody>
          <a:bodyPr wrap="square">
            <a:spAutoFit/>
          </a:bodyPr>
          <a:lstStyle/>
          <a:p>
            <a:r>
              <a:rPr lang="en-US" altLang="ja-JP" dirty="0"/>
              <a:t>https://www.city.yokohama.lg.jp/kurashi/kenko-iryo/shoku/yokohamaWEB/eisei/14.html</a:t>
            </a:r>
          </a:p>
        </p:txBody>
      </p:sp>
      <p:sp>
        <p:nvSpPr>
          <p:cNvPr id="10" name="テキスト ボックス 9"/>
          <p:cNvSpPr txBox="1"/>
          <p:nvPr/>
        </p:nvSpPr>
        <p:spPr>
          <a:xfrm>
            <a:off x="351295" y="4870991"/>
            <a:ext cx="7345680" cy="369332"/>
          </a:xfrm>
          <a:prstGeom prst="rect">
            <a:avLst/>
          </a:prstGeom>
          <a:noFill/>
        </p:spPr>
        <p:txBody>
          <a:bodyPr wrap="square" rtlCol="0">
            <a:spAutoFit/>
          </a:bodyPr>
          <a:lstStyle/>
          <a:p>
            <a:r>
              <a:rPr kumimoji="1" lang="ja-JP" altLang="en-US" dirty="0" smtClean="0"/>
              <a:t>横浜市保健所（食中毒予防のためのチラシ・パンフレット・動画）</a:t>
            </a:r>
            <a:endParaRPr kumimoji="1" lang="ja-JP" altLang="en-US" dirty="0"/>
          </a:p>
        </p:txBody>
      </p:sp>
      <p:sp>
        <p:nvSpPr>
          <p:cNvPr id="11" name="正方形/長方形 10"/>
          <p:cNvSpPr/>
          <p:nvPr/>
        </p:nvSpPr>
        <p:spPr>
          <a:xfrm>
            <a:off x="351295" y="2675927"/>
            <a:ext cx="9387840" cy="369332"/>
          </a:xfrm>
          <a:prstGeom prst="rect">
            <a:avLst/>
          </a:prstGeom>
        </p:spPr>
        <p:txBody>
          <a:bodyPr wrap="square">
            <a:spAutoFit/>
          </a:bodyPr>
          <a:lstStyle/>
          <a:p>
            <a:r>
              <a:rPr lang="en-US" altLang="ja-JP" dirty="0"/>
              <a:t>https://www.mhlw.go.jp/stf/seisakunitsuite/bunya/kenkou_iryou/shokuhin/syokuchu/01.html</a:t>
            </a:r>
          </a:p>
        </p:txBody>
      </p:sp>
      <p:sp>
        <p:nvSpPr>
          <p:cNvPr id="12" name="テキスト ボックス 11"/>
          <p:cNvSpPr txBox="1"/>
          <p:nvPr/>
        </p:nvSpPr>
        <p:spPr>
          <a:xfrm>
            <a:off x="320815" y="2284309"/>
            <a:ext cx="7863840" cy="369332"/>
          </a:xfrm>
          <a:prstGeom prst="rect">
            <a:avLst/>
          </a:prstGeom>
          <a:noFill/>
        </p:spPr>
        <p:txBody>
          <a:bodyPr wrap="square" rtlCol="0">
            <a:spAutoFit/>
          </a:bodyPr>
          <a:lstStyle/>
          <a:p>
            <a:r>
              <a:rPr kumimoji="1" lang="ja-JP" altLang="en-US" dirty="0" smtClean="0"/>
              <a:t>厚生労働省（衛生管理関係・大量調理施設衛生管理マニュアル）</a:t>
            </a:r>
            <a:endParaRPr kumimoji="1" lang="ja-JP" altLang="en-US" dirty="0"/>
          </a:p>
        </p:txBody>
      </p:sp>
    </p:spTree>
    <p:extLst>
      <p:ext uri="{BB962C8B-B14F-4D97-AF65-F5344CB8AC3E}">
        <p14:creationId xmlns:p14="http://schemas.microsoft.com/office/powerpoint/2010/main" val="2568272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4692873" y="4870051"/>
            <a:ext cx="3906007" cy="523220"/>
          </a:xfrm>
          <a:prstGeom prst="rect">
            <a:avLst/>
          </a:prstGeom>
          <a:noFill/>
        </p:spPr>
        <p:txBody>
          <a:bodyPr wrap="square" rtlCol="0">
            <a:spAutoFit/>
          </a:bodyPr>
          <a:lstStyle/>
          <a:p>
            <a:r>
              <a:rPr kumimoji="1" lang="ja-JP" altLang="en-US" sz="2800" dirty="0" smtClean="0"/>
              <a:t>速やかな冷却</a:t>
            </a:r>
            <a:endParaRPr kumimoji="1" lang="en-US" altLang="ja-JP" sz="2800" dirty="0" smtClean="0"/>
          </a:p>
        </p:txBody>
      </p:sp>
      <p:sp>
        <p:nvSpPr>
          <p:cNvPr id="2" name="タイトル 1"/>
          <p:cNvSpPr>
            <a:spLocks noGrp="1"/>
          </p:cNvSpPr>
          <p:nvPr>
            <p:ph type="title"/>
          </p:nvPr>
        </p:nvSpPr>
        <p:spPr>
          <a:xfrm>
            <a:off x="140074" y="204586"/>
            <a:ext cx="11978653" cy="1115607"/>
          </a:xfrm>
        </p:spPr>
        <p:txBody>
          <a:bodyPr>
            <a:noAutofit/>
          </a:bodyPr>
          <a:lstStyle/>
          <a:p>
            <a:pPr algn="ctr"/>
            <a:r>
              <a:rPr lang="ja-JP" altLang="en-US" sz="5400" b="1" dirty="0">
                <a:solidFill>
                  <a:schemeClr val="accent5">
                    <a:lumMod val="75000"/>
                  </a:schemeClr>
                </a:solidFill>
              </a:rPr>
              <a:t>食中毒</a:t>
            </a:r>
            <a:r>
              <a:rPr lang="ja-JP" altLang="en-US" sz="5400" b="1" dirty="0" smtClean="0">
                <a:solidFill>
                  <a:schemeClr val="accent5">
                    <a:lumMod val="75000"/>
                  </a:schemeClr>
                </a:solidFill>
              </a:rPr>
              <a:t>予防三原則</a:t>
            </a:r>
            <a:endParaRPr lang="ja-JP" altLang="en-US" sz="6000" b="1" dirty="0">
              <a:solidFill>
                <a:schemeClr val="accent5">
                  <a:lumMod val="75000"/>
                </a:schemeClr>
              </a:solidFill>
            </a:endParaRPr>
          </a:p>
        </p:txBody>
      </p:sp>
      <p:grpSp>
        <p:nvGrpSpPr>
          <p:cNvPr id="15" name="グループ化 14"/>
          <p:cNvGrpSpPr/>
          <p:nvPr/>
        </p:nvGrpSpPr>
        <p:grpSpPr>
          <a:xfrm>
            <a:off x="4340469" y="1541674"/>
            <a:ext cx="3781991" cy="1794314"/>
            <a:chOff x="536787" y="3277198"/>
            <a:chExt cx="3781991" cy="1794314"/>
          </a:xfrm>
        </p:grpSpPr>
        <p:sp>
          <p:nvSpPr>
            <p:cNvPr id="10" name="平行四辺形 9"/>
            <p:cNvSpPr/>
            <p:nvPr/>
          </p:nvSpPr>
          <p:spPr>
            <a:xfrm>
              <a:off x="536787" y="3277198"/>
              <a:ext cx="3460258" cy="1794314"/>
            </a:xfrm>
            <a:prstGeom prst="parallelogram">
              <a:avLst/>
            </a:pr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ysClr val="windowText" lastClr="000000"/>
                </a:solidFill>
              </a:endParaRPr>
            </a:p>
          </p:txBody>
        </p:sp>
        <p:sp>
          <p:nvSpPr>
            <p:cNvPr id="4" name="テキスト ボックス 3"/>
            <p:cNvSpPr txBox="1"/>
            <p:nvPr/>
          </p:nvSpPr>
          <p:spPr>
            <a:xfrm>
              <a:off x="880620" y="3820412"/>
              <a:ext cx="3438158" cy="707886"/>
            </a:xfrm>
            <a:prstGeom prst="rect">
              <a:avLst/>
            </a:prstGeom>
            <a:noFill/>
          </p:spPr>
          <p:txBody>
            <a:bodyPr wrap="square" rtlCol="0">
              <a:spAutoFit/>
            </a:bodyPr>
            <a:lstStyle/>
            <a:p>
              <a:r>
                <a:rPr lang="ja-JP" altLang="en-US" sz="4000" dirty="0">
                  <a:ln>
                    <a:solidFill>
                      <a:sysClr val="windowText" lastClr="000000"/>
                    </a:solidFill>
                  </a:ln>
                  <a:solidFill>
                    <a:sysClr val="windowText" lastClr="000000"/>
                  </a:solidFill>
                </a:rPr>
                <a:t>ふやさない</a:t>
              </a:r>
            </a:p>
          </p:txBody>
        </p:sp>
      </p:grpSp>
      <p:grpSp>
        <p:nvGrpSpPr>
          <p:cNvPr id="19" name="グループ化 18"/>
          <p:cNvGrpSpPr/>
          <p:nvPr/>
        </p:nvGrpSpPr>
        <p:grpSpPr>
          <a:xfrm>
            <a:off x="558478" y="1541674"/>
            <a:ext cx="3964958" cy="1794314"/>
            <a:chOff x="536787" y="3277198"/>
            <a:chExt cx="3964958" cy="1794314"/>
          </a:xfrm>
        </p:grpSpPr>
        <p:sp>
          <p:nvSpPr>
            <p:cNvPr id="20" name="平行四辺形 19"/>
            <p:cNvSpPr/>
            <p:nvPr/>
          </p:nvSpPr>
          <p:spPr>
            <a:xfrm>
              <a:off x="536787" y="3277198"/>
              <a:ext cx="3460258" cy="1794314"/>
            </a:xfrm>
            <a:prstGeom prst="parallelogram">
              <a:avLst/>
            </a:prstGeom>
            <a:solidFill>
              <a:srgbClr val="00B0F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4" name="テキスト ボックス 23"/>
            <p:cNvSpPr txBox="1"/>
            <p:nvPr/>
          </p:nvSpPr>
          <p:spPr>
            <a:xfrm>
              <a:off x="1063587" y="3820412"/>
              <a:ext cx="3438158" cy="707886"/>
            </a:xfrm>
            <a:prstGeom prst="rect">
              <a:avLst/>
            </a:prstGeom>
            <a:noFill/>
          </p:spPr>
          <p:txBody>
            <a:bodyPr wrap="square" rtlCol="0">
              <a:spAutoFit/>
            </a:bodyPr>
            <a:lstStyle/>
            <a:p>
              <a:r>
                <a:rPr lang="ja-JP" altLang="en-US" sz="4000" dirty="0" smtClean="0">
                  <a:ln>
                    <a:solidFill>
                      <a:sysClr val="windowText" lastClr="000000"/>
                    </a:solidFill>
                  </a:ln>
                  <a:solidFill>
                    <a:sysClr val="windowText" lastClr="000000"/>
                  </a:solidFill>
                </a:rPr>
                <a:t>つけな</a:t>
              </a:r>
              <a:r>
                <a:rPr lang="ja-JP" altLang="en-US" sz="4000" dirty="0">
                  <a:ln>
                    <a:solidFill>
                      <a:sysClr val="windowText" lastClr="000000"/>
                    </a:solidFill>
                  </a:ln>
                  <a:solidFill>
                    <a:sysClr val="windowText" lastClr="000000"/>
                  </a:solidFill>
                </a:rPr>
                <a:t>い</a:t>
              </a:r>
            </a:p>
          </p:txBody>
        </p:sp>
      </p:grpSp>
      <p:grpSp>
        <p:nvGrpSpPr>
          <p:cNvPr id="25" name="グループ化 24"/>
          <p:cNvGrpSpPr/>
          <p:nvPr/>
        </p:nvGrpSpPr>
        <p:grpSpPr>
          <a:xfrm>
            <a:off x="8144560" y="1541674"/>
            <a:ext cx="3781991" cy="1794314"/>
            <a:chOff x="536787" y="3277198"/>
            <a:chExt cx="3781991" cy="1794314"/>
          </a:xfrm>
        </p:grpSpPr>
        <p:sp>
          <p:nvSpPr>
            <p:cNvPr id="26" name="平行四辺形 25"/>
            <p:cNvSpPr/>
            <p:nvPr/>
          </p:nvSpPr>
          <p:spPr>
            <a:xfrm>
              <a:off x="536787" y="3277198"/>
              <a:ext cx="3460258" cy="1794314"/>
            </a:xfrm>
            <a:prstGeom prst="parallelogram">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7" name="テキスト ボックス 26"/>
            <p:cNvSpPr txBox="1"/>
            <p:nvPr/>
          </p:nvSpPr>
          <p:spPr>
            <a:xfrm>
              <a:off x="880620" y="3820412"/>
              <a:ext cx="3438158" cy="707886"/>
            </a:xfrm>
            <a:prstGeom prst="rect">
              <a:avLst/>
            </a:prstGeom>
            <a:noFill/>
          </p:spPr>
          <p:txBody>
            <a:bodyPr wrap="square" rtlCol="0">
              <a:spAutoFit/>
            </a:bodyPr>
            <a:lstStyle/>
            <a:p>
              <a:r>
                <a:rPr lang="ja-JP" altLang="en-US" sz="4000" dirty="0" smtClean="0">
                  <a:ln>
                    <a:solidFill>
                      <a:sysClr val="windowText" lastClr="000000"/>
                    </a:solidFill>
                  </a:ln>
                  <a:solidFill>
                    <a:sysClr val="windowText" lastClr="000000"/>
                  </a:solidFill>
                </a:rPr>
                <a:t>やっつける</a:t>
              </a:r>
              <a:endParaRPr lang="ja-JP" altLang="en-US" sz="4000" dirty="0">
                <a:ln>
                  <a:solidFill>
                    <a:sysClr val="windowText" lastClr="000000"/>
                  </a:solidFill>
                </a:ln>
                <a:solidFill>
                  <a:sysClr val="windowText" lastClr="000000"/>
                </a:solidFill>
              </a:endParaRPr>
            </a:p>
          </p:txBody>
        </p:sp>
      </p:grpSp>
      <p:sp>
        <p:nvSpPr>
          <p:cNvPr id="12" name="六角形 11"/>
          <p:cNvSpPr/>
          <p:nvPr/>
        </p:nvSpPr>
        <p:spPr>
          <a:xfrm>
            <a:off x="726640" y="3643548"/>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085278" y="3498529"/>
            <a:ext cx="3906007" cy="523220"/>
          </a:xfrm>
          <a:prstGeom prst="rect">
            <a:avLst/>
          </a:prstGeom>
          <a:noFill/>
        </p:spPr>
        <p:txBody>
          <a:bodyPr wrap="square" rtlCol="0">
            <a:spAutoFit/>
          </a:bodyPr>
          <a:lstStyle/>
          <a:p>
            <a:r>
              <a:rPr kumimoji="1" lang="ja-JP" altLang="en-US" sz="2800" dirty="0" smtClean="0"/>
              <a:t>手洗い</a:t>
            </a:r>
            <a:endParaRPr kumimoji="1" lang="en-US" altLang="ja-JP" sz="2800" dirty="0" smtClean="0"/>
          </a:p>
        </p:txBody>
      </p:sp>
      <p:sp>
        <p:nvSpPr>
          <p:cNvPr id="16" name="テキスト ボックス 15"/>
          <p:cNvSpPr txBox="1"/>
          <p:nvPr/>
        </p:nvSpPr>
        <p:spPr>
          <a:xfrm>
            <a:off x="1085277" y="4119372"/>
            <a:ext cx="3906007" cy="523220"/>
          </a:xfrm>
          <a:prstGeom prst="rect">
            <a:avLst/>
          </a:prstGeom>
          <a:noFill/>
        </p:spPr>
        <p:txBody>
          <a:bodyPr wrap="square" rtlCol="0">
            <a:spAutoFit/>
          </a:bodyPr>
          <a:lstStyle/>
          <a:p>
            <a:r>
              <a:rPr kumimoji="1" lang="ja-JP" altLang="en-US" sz="2800" dirty="0"/>
              <a:t>体調</a:t>
            </a:r>
            <a:r>
              <a:rPr kumimoji="1" lang="ja-JP" altLang="en-US" sz="2800" dirty="0" smtClean="0"/>
              <a:t>管理</a:t>
            </a:r>
            <a:endParaRPr kumimoji="1" lang="en-US" altLang="ja-JP" sz="2800" dirty="0" smtClean="0"/>
          </a:p>
        </p:txBody>
      </p:sp>
      <p:sp>
        <p:nvSpPr>
          <p:cNvPr id="17" name="テキスト ボックス 16"/>
          <p:cNvSpPr txBox="1"/>
          <p:nvPr/>
        </p:nvSpPr>
        <p:spPr>
          <a:xfrm>
            <a:off x="1085276" y="4805133"/>
            <a:ext cx="3906007" cy="523220"/>
          </a:xfrm>
          <a:prstGeom prst="rect">
            <a:avLst/>
          </a:prstGeom>
          <a:noFill/>
        </p:spPr>
        <p:txBody>
          <a:bodyPr wrap="square" rtlCol="0">
            <a:spAutoFit/>
          </a:bodyPr>
          <a:lstStyle/>
          <a:p>
            <a:r>
              <a:rPr kumimoji="1" lang="ja-JP" altLang="en-US" sz="2800" dirty="0" smtClean="0"/>
              <a:t>二次汚染防止</a:t>
            </a:r>
            <a:endParaRPr kumimoji="1" lang="en-US" altLang="ja-JP" sz="2800" dirty="0" smtClean="0"/>
          </a:p>
        </p:txBody>
      </p:sp>
      <p:sp>
        <p:nvSpPr>
          <p:cNvPr id="18" name="六角形 17"/>
          <p:cNvSpPr/>
          <p:nvPr/>
        </p:nvSpPr>
        <p:spPr>
          <a:xfrm>
            <a:off x="743576" y="4320884"/>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六角形 20"/>
          <p:cNvSpPr/>
          <p:nvPr/>
        </p:nvSpPr>
        <p:spPr>
          <a:xfrm>
            <a:off x="743574" y="4964351"/>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六角形 21"/>
          <p:cNvSpPr/>
          <p:nvPr/>
        </p:nvSpPr>
        <p:spPr>
          <a:xfrm>
            <a:off x="4368103" y="3708466"/>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692875" y="3563447"/>
            <a:ext cx="3906007" cy="523220"/>
          </a:xfrm>
          <a:prstGeom prst="rect">
            <a:avLst/>
          </a:prstGeom>
          <a:noFill/>
        </p:spPr>
        <p:txBody>
          <a:bodyPr wrap="square" rtlCol="0">
            <a:spAutoFit/>
          </a:bodyPr>
          <a:lstStyle/>
          <a:p>
            <a:r>
              <a:rPr kumimoji="1" lang="ja-JP" altLang="en-US" sz="2800" dirty="0" smtClean="0"/>
              <a:t>温度管理</a:t>
            </a:r>
            <a:endParaRPr kumimoji="1" lang="en-US" altLang="ja-JP" sz="2800" dirty="0" smtClean="0"/>
          </a:p>
        </p:txBody>
      </p:sp>
      <p:sp>
        <p:nvSpPr>
          <p:cNvPr id="28" name="テキスト ボックス 27"/>
          <p:cNvSpPr txBox="1"/>
          <p:nvPr/>
        </p:nvSpPr>
        <p:spPr>
          <a:xfrm>
            <a:off x="4692874" y="4184290"/>
            <a:ext cx="3906007" cy="523220"/>
          </a:xfrm>
          <a:prstGeom prst="rect">
            <a:avLst/>
          </a:prstGeom>
          <a:noFill/>
        </p:spPr>
        <p:txBody>
          <a:bodyPr wrap="square" rtlCol="0">
            <a:spAutoFit/>
          </a:bodyPr>
          <a:lstStyle/>
          <a:p>
            <a:r>
              <a:rPr kumimoji="1" lang="ja-JP" altLang="en-US" sz="2800" dirty="0" smtClean="0"/>
              <a:t>時間管理</a:t>
            </a:r>
            <a:endParaRPr kumimoji="1" lang="en-US" altLang="ja-JP" sz="2800" dirty="0" smtClean="0"/>
          </a:p>
        </p:txBody>
      </p:sp>
      <p:sp>
        <p:nvSpPr>
          <p:cNvPr id="30" name="六角形 29"/>
          <p:cNvSpPr/>
          <p:nvPr/>
        </p:nvSpPr>
        <p:spPr>
          <a:xfrm>
            <a:off x="4351173" y="4385802"/>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六角形 30"/>
          <p:cNvSpPr/>
          <p:nvPr/>
        </p:nvSpPr>
        <p:spPr>
          <a:xfrm>
            <a:off x="4351171" y="5029269"/>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六角形 31"/>
          <p:cNvSpPr/>
          <p:nvPr/>
        </p:nvSpPr>
        <p:spPr>
          <a:xfrm>
            <a:off x="8274108" y="3741171"/>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8598880" y="3596152"/>
            <a:ext cx="3906007" cy="523220"/>
          </a:xfrm>
          <a:prstGeom prst="rect">
            <a:avLst/>
          </a:prstGeom>
          <a:noFill/>
        </p:spPr>
        <p:txBody>
          <a:bodyPr wrap="square" rtlCol="0">
            <a:spAutoFit/>
          </a:bodyPr>
          <a:lstStyle/>
          <a:p>
            <a:r>
              <a:rPr kumimoji="1" lang="ja-JP" altLang="en-US" sz="2800" dirty="0" smtClean="0"/>
              <a:t>十分な加熱</a:t>
            </a:r>
            <a:endParaRPr kumimoji="1" lang="en-US" altLang="ja-JP" sz="2800" dirty="0" smtClean="0"/>
          </a:p>
        </p:txBody>
      </p:sp>
      <p:sp>
        <p:nvSpPr>
          <p:cNvPr id="34" name="テキスト ボックス 33"/>
          <p:cNvSpPr txBox="1"/>
          <p:nvPr/>
        </p:nvSpPr>
        <p:spPr>
          <a:xfrm>
            <a:off x="8598879" y="4216995"/>
            <a:ext cx="3906007" cy="523220"/>
          </a:xfrm>
          <a:prstGeom prst="rect">
            <a:avLst/>
          </a:prstGeom>
          <a:noFill/>
        </p:spPr>
        <p:txBody>
          <a:bodyPr wrap="square" rtlCol="0">
            <a:spAutoFit/>
          </a:bodyPr>
          <a:lstStyle/>
          <a:p>
            <a:r>
              <a:rPr kumimoji="1" lang="ja-JP" altLang="en-US" sz="2800" dirty="0" smtClean="0"/>
              <a:t>野菜などの消毒</a:t>
            </a:r>
            <a:endParaRPr kumimoji="1" lang="en-US" altLang="ja-JP" sz="2800" dirty="0" smtClean="0"/>
          </a:p>
        </p:txBody>
      </p:sp>
      <p:sp>
        <p:nvSpPr>
          <p:cNvPr id="36" name="六角形 35"/>
          <p:cNvSpPr/>
          <p:nvPr/>
        </p:nvSpPr>
        <p:spPr>
          <a:xfrm>
            <a:off x="8257178" y="4418507"/>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2018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3"/>
          <a:stretch>
            <a:fillRect/>
          </a:stretch>
        </p:blipFill>
        <p:spPr>
          <a:xfrm>
            <a:off x="-3" y="1153312"/>
            <a:ext cx="6770077" cy="450709"/>
          </a:xfrm>
          <a:prstGeom prst="rect">
            <a:avLst/>
          </a:prstGeom>
        </p:spPr>
      </p:pic>
      <p:sp>
        <p:nvSpPr>
          <p:cNvPr id="13" name="タイトル 1"/>
          <p:cNvSpPr>
            <a:spLocks noGrp="1"/>
          </p:cNvSpPr>
          <p:nvPr>
            <p:ph type="title"/>
          </p:nvPr>
        </p:nvSpPr>
        <p:spPr>
          <a:xfrm>
            <a:off x="250947" y="120961"/>
            <a:ext cx="11723973" cy="892303"/>
          </a:xfrm>
        </p:spPr>
        <p:txBody>
          <a:bodyPr>
            <a:noAutofit/>
          </a:bodyPr>
          <a:lstStyle/>
          <a:p>
            <a:pPr algn="ctr"/>
            <a:r>
              <a:rPr lang="ja-JP" altLang="en-US" sz="5400" b="1" dirty="0" smtClean="0">
                <a:solidFill>
                  <a:schemeClr val="accent5">
                    <a:lumMod val="75000"/>
                  </a:schemeClr>
                </a:solidFill>
              </a:rPr>
              <a:t>食中毒の原因となる細菌など</a:t>
            </a:r>
            <a:endParaRPr lang="ja-JP" altLang="en-US" sz="5400" b="1" dirty="0">
              <a:solidFill>
                <a:schemeClr val="accent5">
                  <a:lumMod val="75000"/>
                </a:schemeClr>
              </a:solidFill>
            </a:endParaRPr>
          </a:p>
        </p:txBody>
      </p:sp>
      <p:sp>
        <p:nvSpPr>
          <p:cNvPr id="5" name="テキスト ボックス 4"/>
          <p:cNvSpPr txBox="1"/>
          <p:nvPr/>
        </p:nvSpPr>
        <p:spPr>
          <a:xfrm>
            <a:off x="217078" y="3721447"/>
            <a:ext cx="11179055" cy="523220"/>
          </a:xfrm>
          <a:prstGeom prst="rect">
            <a:avLst/>
          </a:prstGeom>
          <a:noFill/>
        </p:spPr>
        <p:txBody>
          <a:bodyPr wrap="square" rtlCol="0">
            <a:spAutoFit/>
          </a:bodyPr>
          <a:lstStyle/>
          <a:p>
            <a:r>
              <a:rPr kumimoji="1" lang="ja-JP" altLang="en-US" sz="2800" dirty="0" smtClean="0">
                <a:latin typeface="+mn-ea"/>
              </a:rPr>
              <a:t>黄色ブドウ球菌　（ </a:t>
            </a:r>
            <a:r>
              <a:rPr kumimoji="1" lang="en-US" altLang="ja-JP" sz="2800" dirty="0" smtClean="0">
                <a:latin typeface="+mn-ea"/>
              </a:rPr>
              <a:t> 23</a:t>
            </a:r>
            <a:r>
              <a:rPr kumimoji="1" lang="ja-JP" altLang="en-US" sz="2800" dirty="0" smtClean="0">
                <a:latin typeface="+mn-ea"/>
              </a:rPr>
              <a:t>）　短時間で発症、激しい嘔吐</a:t>
            </a:r>
            <a:endParaRPr kumimoji="1" lang="ja-JP" altLang="en-US" sz="2800" dirty="0">
              <a:latin typeface="+mn-ea"/>
            </a:endParaRPr>
          </a:p>
        </p:txBody>
      </p:sp>
      <p:sp>
        <p:nvSpPr>
          <p:cNvPr id="16" name="テキスト ボックス 15"/>
          <p:cNvSpPr txBox="1"/>
          <p:nvPr/>
        </p:nvSpPr>
        <p:spPr>
          <a:xfrm>
            <a:off x="234012" y="4241883"/>
            <a:ext cx="11957988" cy="523220"/>
          </a:xfrm>
          <a:prstGeom prst="rect">
            <a:avLst/>
          </a:prstGeom>
          <a:noFill/>
        </p:spPr>
        <p:txBody>
          <a:bodyPr wrap="square" rtlCol="0">
            <a:spAutoFit/>
          </a:bodyPr>
          <a:lstStyle/>
          <a:p>
            <a:r>
              <a:rPr kumimoji="1" lang="ja-JP" altLang="en-US" sz="2800" dirty="0" smtClean="0">
                <a:latin typeface="+mn-ea"/>
              </a:rPr>
              <a:t>サルモネラ　　　（  </a:t>
            </a:r>
            <a:r>
              <a:rPr kumimoji="1" lang="en-US" altLang="ja-JP" sz="2800" dirty="0" smtClean="0">
                <a:latin typeface="+mn-ea"/>
              </a:rPr>
              <a:t>21</a:t>
            </a:r>
            <a:r>
              <a:rPr kumimoji="1" lang="ja-JP" altLang="en-US" sz="2800" dirty="0" smtClean="0">
                <a:latin typeface="+mn-ea"/>
              </a:rPr>
              <a:t>）   加熱不十分な卵料理・卵・肉の取扱い注意</a:t>
            </a:r>
            <a:endParaRPr kumimoji="1" lang="ja-JP" altLang="en-US" sz="2800" dirty="0">
              <a:latin typeface="+mn-ea"/>
            </a:endParaRPr>
          </a:p>
        </p:txBody>
      </p:sp>
      <p:sp>
        <p:nvSpPr>
          <p:cNvPr id="17" name="テキスト ボックス 16"/>
          <p:cNvSpPr txBox="1"/>
          <p:nvPr/>
        </p:nvSpPr>
        <p:spPr>
          <a:xfrm>
            <a:off x="234011" y="5323787"/>
            <a:ext cx="11957989" cy="523220"/>
          </a:xfrm>
          <a:prstGeom prst="rect">
            <a:avLst/>
          </a:prstGeom>
          <a:noFill/>
        </p:spPr>
        <p:txBody>
          <a:bodyPr wrap="square" rtlCol="0">
            <a:spAutoFit/>
          </a:bodyPr>
          <a:lstStyle/>
          <a:p>
            <a:r>
              <a:rPr kumimoji="1" lang="ja-JP" altLang="en-US" sz="2800" b="1" dirty="0" smtClean="0">
                <a:latin typeface="+mn-ea"/>
              </a:rPr>
              <a:t>腸管出血性大腸菌（  </a:t>
            </a:r>
            <a:r>
              <a:rPr kumimoji="1" lang="en-US" altLang="ja-JP" sz="2800" b="1" dirty="0" smtClean="0">
                <a:latin typeface="+mn-ea"/>
              </a:rPr>
              <a:t>20</a:t>
            </a:r>
            <a:r>
              <a:rPr kumimoji="1" lang="ja-JP" altLang="en-US" sz="2800" b="1" dirty="0" smtClean="0">
                <a:latin typeface="+mn-ea"/>
              </a:rPr>
              <a:t>）   牛肉などに付着、</a:t>
            </a:r>
            <a:r>
              <a:rPr kumimoji="1" lang="ja-JP" altLang="en-US" sz="2800" b="1" dirty="0" smtClean="0">
                <a:solidFill>
                  <a:srgbClr val="FF0000"/>
                </a:solidFill>
                <a:latin typeface="+mn-ea"/>
              </a:rPr>
              <a:t>症状が重篤、死亡例あり</a:t>
            </a:r>
            <a:endParaRPr kumimoji="1" lang="ja-JP" altLang="en-US" sz="2800" b="1" dirty="0">
              <a:solidFill>
                <a:srgbClr val="FF0000"/>
              </a:solidFill>
              <a:latin typeface="+mn-ea"/>
            </a:endParaRPr>
          </a:p>
        </p:txBody>
      </p:sp>
      <p:sp>
        <p:nvSpPr>
          <p:cNvPr id="18" name="テキスト ボックス 17"/>
          <p:cNvSpPr txBox="1"/>
          <p:nvPr/>
        </p:nvSpPr>
        <p:spPr>
          <a:xfrm>
            <a:off x="234012" y="2643213"/>
            <a:ext cx="11723973" cy="523220"/>
          </a:xfrm>
          <a:prstGeom prst="rect">
            <a:avLst/>
          </a:prstGeom>
          <a:noFill/>
        </p:spPr>
        <p:txBody>
          <a:bodyPr wrap="square" rtlCol="0">
            <a:spAutoFit/>
          </a:bodyPr>
          <a:lstStyle/>
          <a:p>
            <a:r>
              <a:rPr kumimoji="1" lang="ja-JP" altLang="en-US" sz="2800" dirty="0" smtClean="0">
                <a:latin typeface="+mn-ea"/>
              </a:rPr>
              <a:t>カンピロバクター（</a:t>
            </a:r>
            <a:r>
              <a:rPr kumimoji="1" lang="en-US" altLang="ja-JP" sz="2800" dirty="0" smtClean="0">
                <a:latin typeface="+mn-ea"/>
              </a:rPr>
              <a:t>286</a:t>
            </a:r>
            <a:r>
              <a:rPr kumimoji="1" lang="ja-JP" altLang="en-US" sz="2800" dirty="0" smtClean="0">
                <a:latin typeface="+mn-ea"/>
              </a:rPr>
              <a:t>）　鶏タタキ、鳥刺しなどで発症</a:t>
            </a:r>
            <a:endParaRPr kumimoji="1" lang="ja-JP" altLang="en-US" sz="2800" dirty="0">
              <a:latin typeface="+mn-ea"/>
            </a:endParaRPr>
          </a:p>
        </p:txBody>
      </p:sp>
      <p:sp>
        <p:nvSpPr>
          <p:cNvPr id="21" name="テキスト ボックス 20"/>
          <p:cNvSpPr txBox="1"/>
          <p:nvPr/>
        </p:nvSpPr>
        <p:spPr>
          <a:xfrm>
            <a:off x="234011" y="3200299"/>
            <a:ext cx="11723973" cy="523220"/>
          </a:xfrm>
          <a:prstGeom prst="rect">
            <a:avLst/>
          </a:prstGeom>
          <a:noFill/>
        </p:spPr>
        <p:txBody>
          <a:bodyPr wrap="square" rtlCol="0">
            <a:spAutoFit/>
          </a:bodyPr>
          <a:lstStyle/>
          <a:p>
            <a:r>
              <a:rPr kumimoji="1" lang="ja-JP" altLang="en-US" sz="2800" dirty="0" smtClean="0">
                <a:latin typeface="+mn-ea"/>
              </a:rPr>
              <a:t>ノロウイルス　　（</a:t>
            </a:r>
            <a:r>
              <a:rPr kumimoji="1" lang="en-US" altLang="ja-JP" sz="2800" dirty="0" smtClean="0">
                <a:latin typeface="+mn-ea"/>
              </a:rPr>
              <a:t>212</a:t>
            </a:r>
            <a:r>
              <a:rPr kumimoji="1" lang="ja-JP" altLang="en-US" sz="2800" dirty="0" smtClean="0">
                <a:latin typeface="+mn-ea"/>
              </a:rPr>
              <a:t>）   感染力強い、集団生活で注意が必要</a:t>
            </a:r>
            <a:endParaRPr kumimoji="1" lang="ja-JP" altLang="en-US" sz="2800" dirty="0">
              <a:latin typeface="+mn-ea"/>
            </a:endParaRPr>
          </a:p>
        </p:txBody>
      </p:sp>
      <p:sp>
        <p:nvSpPr>
          <p:cNvPr id="22" name="テキスト ボックス 21"/>
          <p:cNvSpPr txBox="1"/>
          <p:nvPr/>
        </p:nvSpPr>
        <p:spPr>
          <a:xfrm>
            <a:off x="234012" y="2074926"/>
            <a:ext cx="11957988" cy="523220"/>
          </a:xfrm>
          <a:prstGeom prst="rect">
            <a:avLst/>
          </a:prstGeom>
          <a:noFill/>
        </p:spPr>
        <p:txBody>
          <a:bodyPr wrap="square" rtlCol="0">
            <a:spAutoFit/>
          </a:bodyPr>
          <a:lstStyle/>
          <a:p>
            <a:r>
              <a:rPr kumimoji="1" lang="ja-JP" altLang="en-US" sz="2800" dirty="0" smtClean="0">
                <a:latin typeface="+mn-ea"/>
              </a:rPr>
              <a:t>アニサキス</a:t>
            </a:r>
            <a:r>
              <a:rPr kumimoji="1" lang="ja-JP" altLang="en-US" sz="2800" dirty="0">
                <a:latin typeface="+mn-ea"/>
              </a:rPr>
              <a:t>　</a:t>
            </a:r>
            <a:r>
              <a:rPr kumimoji="1" lang="ja-JP" altLang="en-US" sz="2800" dirty="0" smtClean="0">
                <a:latin typeface="+mn-ea"/>
              </a:rPr>
              <a:t>　　（</a:t>
            </a:r>
            <a:r>
              <a:rPr kumimoji="1" lang="en-US" altLang="ja-JP" sz="2800" dirty="0" smtClean="0">
                <a:latin typeface="+mn-ea"/>
              </a:rPr>
              <a:t>328</a:t>
            </a:r>
            <a:r>
              <a:rPr kumimoji="1" lang="ja-JP" altLang="en-US" sz="2800" dirty="0" smtClean="0">
                <a:latin typeface="+mn-ea"/>
              </a:rPr>
              <a:t>）　魚介類の寄生虫、冷凍処理が有効</a:t>
            </a:r>
            <a:endParaRPr kumimoji="1" lang="ja-JP" altLang="en-US" sz="2800" dirty="0">
              <a:latin typeface="+mn-ea"/>
            </a:endParaRPr>
          </a:p>
        </p:txBody>
      </p:sp>
      <p:sp>
        <p:nvSpPr>
          <p:cNvPr id="23" name="テキスト ボックス 22"/>
          <p:cNvSpPr txBox="1"/>
          <p:nvPr/>
        </p:nvSpPr>
        <p:spPr>
          <a:xfrm>
            <a:off x="234011" y="4760247"/>
            <a:ext cx="12093453" cy="523220"/>
          </a:xfrm>
          <a:prstGeom prst="rect">
            <a:avLst/>
          </a:prstGeom>
          <a:noFill/>
        </p:spPr>
        <p:txBody>
          <a:bodyPr wrap="square" rtlCol="0">
            <a:spAutoFit/>
          </a:bodyPr>
          <a:lstStyle/>
          <a:p>
            <a:r>
              <a:rPr kumimoji="1" lang="ja-JP" altLang="en-US" sz="2800" b="1" dirty="0" smtClean="0">
                <a:latin typeface="+mn-ea"/>
              </a:rPr>
              <a:t>ウェルシュ菌　　（  </a:t>
            </a:r>
            <a:r>
              <a:rPr kumimoji="1" lang="en-US" altLang="ja-JP" sz="2800" b="1" dirty="0" smtClean="0">
                <a:latin typeface="+mn-ea"/>
              </a:rPr>
              <a:t>22</a:t>
            </a:r>
            <a:r>
              <a:rPr kumimoji="1" lang="ja-JP" altLang="en-US" sz="2800" b="1" dirty="0" smtClean="0">
                <a:latin typeface="+mn-ea"/>
              </a:rPr>
              <a:t>）   大量調理で起こりやすい、</a:t>
            </a:r>
            <a:r>
              <a:rPr kumimoji="1" lang="ja-JP" altLang="en-US" sz="2800" b="1" dirty="0" smtClean="0">
                <a:solidFill>
                  <a:srgbClr val="FF0000"/>
                </a:solidFill>
                <a:latin typeface="+mn-ea"/>
              </a:rPr>
              <a:t>給食施設は要注意</a:t>
            </a:r>
            <a:endParaRPr kumimoji="1" lang="ja-JP" altLang="en-US" sz="2800" b="1" dirty="0">
              <a:solidFill>
                <a:srgbClr val="FF0000"/>
              </a:solidFill>
              <a:latin typeface="+mn-ea"/>
            </a:endParaRPr>
          </a:p>
        </p:txBody>
      </p:sp>
      <p:sp>
        <p:nvSpPr>
          <p:cNvPr id="6" name="テキスト ボックス 5"/>
          <p:cNvSpPr txBox="1"/>
          <p:nvPr/>
        </p:nvSpPr>
        <p:spPr>
          <a:xfrm>
            <a:off x="250943" y="1013264"/>
            <a:ext cx="6674789" cy="523220"/>
          </a:xfrm>
          <a:prstGeom prst="rect">
            <a:avLst/>
          </a:prstGeom>
          <a:noFill/>
        </p:spPr>
        <p:txBody>
          <a:bodyPr wrap="square" rtlCol="0">
            <a:spAutoFit/>
          </a:bodyPr>
          <a:lstStyle/>
          <a:p>
            <a:r>
              <a:rPr kumimoji="1" lang="ja-JP" altLang="en-US" sz="2800" dirty="0" smtClean="0"/>
              <a:t>令和元年の食中毒発生件数とその特徴</a:t>
            </a:r>
            <a:endParaRPr kumimoji="1" lang="ja-JP" altLang="en-US" sz="2800" dirty="0"/>
          </a:p>
        </p:txBody>
      </p:sp>
      <p:sp>
        <p:nvSpPr>
          <p:cNvPr id="2" name="テキスト ボックス 1"/>
          <p:cNvSpPr txBox="1"/>
          <p:nvPr/>
        </p:nvSpPr>
        <p:spPr>
          <a:xfrm>
            <a:off x="0" y="1578612"/>
            <a:ext cx="3809997" cy="369332"/>
          </a:xfrm>
          <a:prstGeom prst="rect">
            <a:avLst/>
          </a:prstGeom>
          <a:noFill/>
        </p:spPr>
        <p:txBody>
          <a:bodyPr wrap="square" rtlCol="0">
            <a:spAutoFit/>
          </a:bodyPr>
          <a:lstStyle/>
          <a:p>
            <a:r>
              <a:rPr kumimoji="1" lang="ja-JP" altLang="en-US" dirty="0" smtClean="0"/>
              <a:t>　（　）内は発生件数</a:t>
            </a:r>
            <a:endParaRPr kumimoji="1" lang="ja-JP" altLang="en-US" dirty="0"/>
          </a:p>
        </p:txBody>
      </p:sp>
    </p:spTree>
    <p:extLst>
      <p:ext uri="{BB962C8B-B14F-4D97-AF65-F5344CB8AC3E}">
        <p14:creationId xmlns:p14="http://schemas.microsoft.com/office/powerpoint/2010/main" val="306820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29651" y="2245487"/>
            <a:ext cx="10632728" cy="523220"/>
          </a:xfrm>
          <a:prstGeom prst="rect">
            <a:avLst/>
          </a:prstGeom>
          <a:noFill/>
        </p:spPr>
        <p:txBody>
          <a:bodyPr wrap="square" rtlCol="0">
            <a:spAutoFit/>
          </a:bodyPr>
          <a:lstStyle/>
          <a:p>
            <a:r>
              <a:rPr lang="ja-JP" altLang="en-US" sz="2800" dirty="0" smtClean="0">
                <a:solidFill>
                  <a:srgbClr val="002060"/>
                </a:solidFill>
              </a:rPr>
              <a:t>症　　状　</a:t>
            </a:r>
            <a:r>
              <a:rPr lang="ja-JP" altLang="en-US" sz="2800" dirty="0" smtClean="0"/>
              <a:t>腹痛、発熱、下痢、血便</a:t>
            </a:r>
            <a:endParaRPr lang="en-US" altLang="ja-JP" sz="2800" dirty="0"/>
          </a:p>
        </p:txBody>
      </p:sp>
      <p:sp>
        <p:nvSpPr>
          <p:cNvPr id="2" name="タイトル 1"/>
          <p:cNvSpPr>
            <a:spLocks noGrp="1"/>
          </p:cNvSpPr>
          <p:nvPr>
            <p:ph type="title"/>
          </p:nvPr>
        </p:nvSpPr>
        <p:spPr>
          <a:xfrm>
            <a:off x="234014" y="325019"/>
            <a:ext cx="11723973" cy="892303"/>
          </a:xfrm>
        </p:spPr>
        <p:txBody>
          <a:bodyPr>
            <a:noAutofit/>
          </a:bodyPr>
          <a:lstStyle/>
          <a:p>
            <a:pPr algn="ctr"/>
            <a:r>
              <a:rPr lang="ja-JP" altLang="en-US" sz="5400" b="1" dirty="0">
                <a:solidFill>
                  <a:schemeClr val="accent5">
                    <a:lumMod val="75000"/>
                  </a:schemeClr>
                </a:solidFill>
              </a:rPr>
              <a:t>腸管出血性大腸菌</a:t>
            </a:r>
            <a:r>
              <a:rPr lang="ja-JP" altLang="en-US" sz="3200" b="1" dirty="0">
                <a:solidFill>
                  <a:schemeClr val="accent5">
                    <a:lumMod val="75000"/>
                  </a:schemeClr>
                </a:solidFill>
              </a:rPr>
              <a:t>（</a:t>
            </a:r>
            <a:r>
              <a:rPr lang="en-US" altLang="ja-JP" sz="3200" b="1" dirty="0">
                <a:solidFill>
                  <a:schemeClr val="accent5">
                    <a:lumMod val="75000"/>
                  </a:schemeClr>
                </a:solidFill>
              </a:rPr>
              <a:t>O157</a:t>
            </a:r>
            <a:r>
              <a:rPr lang="ja-JP" altLang="en-US" sz="3200" b="1" dirty="0" smtClean="0">
                <a:solidFill>
                  <a:schemeClr val="accent5">
                    <a:lumMod val="75000"/>
                  </a:schemeClr>
                </a:solidFill>
              </a:rPr>
              <a:t>・</a:t>
            </a:r>
            <a:r>
              <a:rPr lang="en-US" altLang="ja-JP" sz="3200" b="1" dirty="0" smtClean="0">
                <a:solidFill>
                  <a:schemeClr val="accent5">
                    <a:lumMod val="75000"/>
                  </a:schemeClr>
                </a:solidFill>
              </a:rPr>
              <a:t>O26</a:t>
            </a:r>
            <a:r>
              <a:rPr lang="ja-JP" altLang="en-US" sz="3200" b="1" dirty="0">
                <a:solidFill>
                  <a:schemeClr val="accent5">
                    <a:lumMod val="75000"/>
                  </a:schemeClr>
                </a:solidFill>
              </a:rPr>
              <a:t>・</a:t>
            </a:r>
            <a:r>
              <a:rPr lang="en-US" altLang="ja-JP" sz="3200" b="1" dirty="0" smtClean="0">
                <a:solidFill>
                  <a:schemeClr val="accent5">
                    <a:lumMod val="75000"/>
                  </a:schemeClr>
                </a:solidFill>
              </a:rPr>
              <a:t>O111</a:t>
            </a:r>
            <a:r>
              <a:rPr lang="ja-JP" altLang="en-US" sz="3200" b="1" dirty="0" smtClean="0">
                <a:solidFill>
                  <a:schemeClr val="accent5">
                    <a:lumMod val="75000"/>
                  </a:schemeClr>
                </a:solidFill>
              </a:rPr>
              <a:t>など</a:t>
            </a:r>
            <a:r>
              <a:rPr lang="ja-JP" altLang="en-US" sz="3200" b="1" dirty="0">
                <a:solidFill>
                  <a:schemeClr val="accent5">
                    <a:lumMod val="75000"/>
                  </a:schemeClr>
                </a:solidFill>
              </a:rPr>
              <a:t>）</a:t>
            </a:r>
            <a:endParaRPr lang="ja-JP" altLang="en-US" sz="5400" b="1" dirty="0">
              <a:solidFill>
                <a:schemeClr val="accent5">
                  <a:lumMod val="75000"/>
                </a:schemeClr>
              </a:solidFill>
            </a:endParaRPr>
          </a:p>
        </p:txBody>
      </p:sp>
      <p:sp>
        <p:nvSpPr>
          <p:cNvPr id="8" name="テキスト ボックス 7"/>
          <p:cNvSpPr txBox="1"/>
          <p:nvPr/>
        </p:nvSpPr>
        <p:spPr>
          <a:xfrm>
            <a:off x="1994425" y="4268988"/>
            <a:ext cx="6231467" cy="954107"/>
          </a:xfrm>
          <a:prstGeom prst="rect">
            <a:avLst/>
          </a:prstGeom>
          <a:noFill/>
        </p:spPr>
        <p:txBody>
          <a:bodyPr wrap="square" rtlCol="0">
            <a:spAutoFit/>
          </a:bodyPr>
          <a:lstStyle/>
          <a:p>
            <a:r>
              <a:rPr lang="ja-JP" altLang="en-US" sz="2800" dirty="0"/>
              <a:t>加熱不十分な牛肉</a:t>
            </a:r>
            <a:r>
              <a:rPr lang="ja-JP" altLang="en-US" sz="2800" dirty="0" smtClean="0"/>
              <a:t>、牛の内臓の生食、</a:t>
            </a:r>
            <a:endParaRPr lang="en-US" altLang="ja-JP" sz="2800" dirty="0" smtClean="0"/>
          </a:p>
          <a:p>
            <a:r>
              <a:rPr lang="ja-JP" altLang="en-US" sz="2800" dirty="0" smtClean="0"/>
              <a:t>浅漬けなどの生野菜</a:t>
            </a:r>
            <a:endParaRPr lang="ja-JP" altLang="en-US" sz="2800" dirty="0"/>
          </a:p>
        </p:txBody>
      </p:sp>
      <p:sp>
        <p:nvSpPr>
          <p:cNvPr id="13" name="テキスト ボックス 12"/>
          <p:cNvSpPr txBox="1"/>
          <p:nvPr/>
        </p:nvSpPr>
        <p:spPr>
          <a:xfrm>
            <a:off x="229651" y="1414793"/>
            <a:ext cx="6863298" cy="523220"/>
          </a:xfrm>
          <a:prstGeom prst="rect">
            <a:avLst/>
          </a:prstGeom>
          <a:noFill/>
        </p:spPr>
        <p:txBody>
          <a:bodyPr wrap="square" rtlCol="0">
            <a:spAutoFit/>
          </a:bodyPr>
          <a:lstStyle/>
          <a:p>
            <a:r>
              <a:rPr lang="ja-JP" altLang="en-US" sz="2800" dirty="0" smtClean="0">
                <a:solidFill>
                  <a:srgbClr val="002060"/>
                </a:solidFill>
              </a:rPr>
              <a:t>特　　徴</a:t>
            </a:r>
            <a:r>
              <a:rPr lang="ja-JP" altLang="en-US" sz="2800" dirty="0" smtClean="0"/>
              <a:t>　</a:t>
            </a:r>
            <a:r>
              <a:rPr lang="ja-JP" altLang="en-US" sz="2800" dirty="0" smtClean="0">
                <a:solidFill>
                  <a:srgbClr val="FF0000"/>
                </a:solidFill>
              </a:rPr>
              <a:t>少量の菌量でも発症</a:t>
            </a:r>
            <a:endParaRPr lang="en-US" altLang="ja-JP" sz="2800" dirty="0"/>
          </a:p>
        </p:txBody>
      </p:sp>
      <p:grpSp>
        <p:nvGrpSpPr>
          <p:cNvPr id="27" name="グループ化 26"/>
          <p:cNvGrpSpPr/>
          <p:nvPr/>
        </p:nvGrpSpPr>
        <p:grpSpPr>
          <a:xfrm>
            <a:off x="9612149" y="4487434"/>
            <a:ext cx="2579851" cy="1272913"/>
            <a:chOff x="8093032" y="4613989"/>
            <a:chExt cx="2909466" cy="1221162"/>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3032" y="4658774"/>
              <a:ext cx="1381399" cy="1164514"/>
            </a:xfrm>
            <a:prstGeom prst="rect">
              <a:avLst/>
            </a:prstGeom>
          </p:spPr>
        </p:pic>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1629" y="4646912"/>
              <a:ext cx="1360869" cy="1188239"/>
            </a:xfrm>
            <a:prstGeom prst="rect">
              <a:avLst/>
            </a:prstGeom>
          </p:spPr>
        </p:pic>
        <p:pic>
          <p:nvPicPr>
            <p:cNvPr id="23" name="図 22"/>
            <p:cNvPicPr>
              <a:picLocks noChangeAspect="1"/>
            </p:cNvPicPr>
            <p:nvPr/>
          </p:nvPicPr>
          <p:blipFill>
            <a:blip r:embed="rId5" cstate="print">
              <a:extLst>
                <a:ext uri="{BEBA8EAE-BF5A-486C-A8C5-ECC9F3942E4B}">
                  <a14:imgProps xmlns:a14="http://schemas.microsoft.com/office/drawing/2010/main">
                    <a14:imgLayer r:embed="rId6">
                      <a14:imgEffect>
                        <a14:backgroundRemoval t="275" b="99451" l="235" r="98826">
                          <a14:foregroundMark x1="38028" y1="65385" x2="38028" y2="65385"/>
                          <a14:foregroundMark x1="45540" y1="63462" x2="45540" y2="63462"/>
                          <a14:foregroundMark x1="43662" y1="54945" x2="43662" y2="54945"/>
                          <a14:foregroundMark x1="60798" y1="35714" x2="60798" y2="35714"/>
                          <a14:foregroundMark x1="66432" y1="26923" x2="66432" y2="26923"/>
                          <a14:foregroundMark x1="32629" y1="73901" x2="32629" y2="73901"/>
                          <a14:foregroundMark x1="34038" y1="72253" x2="34038" y2="72253"/>
                          <a14:foregroundMark x1="45305" y1="71154" x2="45305" y2="71154"/>
                          <a14:foregroundMark x1="44836" y1="73352" x2="44836" y2="73352"/>
                          <a14:foregroundMark x1="43192" y1="73352" x2="43192" y2="73352"/>
                          <a14:foregroundMark x1="31925" y1="71978" x2="31925" y2="71978"/>
                          <a14:foregroundMark x1="32629" y1="71429" x2="32629" y2="71429"/>
                          <a14:foregroundMark x1="33568" y1="71429" x2="33568" y2="71429"/>
                          <a14:foregroundMark x1="34742" y1="74176" x2="34742" y2="74176"/>
                          <a14:foregroundMark x1="60798" y1="70055" x2="60798" y2="70055"/>
                          <a14:foregroundMark x1="61502" y1="67308" x2="61502" y2="67308"/>
                          <a14:foregroundMark x1="44601" y1="79945" x2="44601" y2="79945"/>
                          <a14:foregroundMark x1="42019" y1="81319" x2="42019" y2="81319"/>
                          <a14:foregroundMark x1="31221" y1="71703" x2="31221" y2="71703"/>
                          <a14:foregroundMark x1="31690" y1="71429" x2="31690" y2="71429"/>
                          <a14:foregroundMark x1="32864" y1="72253" x2="32864" y2="72253"/>
                          <a14:foregroundMark x1="61033" y1="37088" x2="61033" y2="37088"/>
                          <a14:foregroundMark x1="63380" y1="37088" x2="63380" y2="37088"/>
                          <a14:foregroundMark x1="66901" y1="37088" x2="66901" y2="37088"/>
                          <a14:foregroundMark x1="74413" y1="38462" x2="74413" y2="38462"/>
                          <a14:foregroundMark x1="77700" y1="38462" x2="77700" y2="38462"/>
                          <a14:foregroundMark x1="88028" y1="35440" x2="88028" y2="35440"/>
                          <a14:foregroundMark x1="88028" y1="35440" x2="88028" y2="35440"/>
                          <a14:foregroundMark x1="88263" y1="35165" x2="88263" y2="35165"/>
                          <a14:foregroundMark x1="88967" y1="33791" x2="88967" y2="33791"/>
                          <a14:foregroundMark x1="89437" y1="31868" x2="89437" y2="31868"/>
                          <a14:foregroundMark x1="92958" y1="16484" x2="92958" y2="16484"/>
                          <a14:foregroundMark x1="96714" y1="17308" x2="96714" y2="17308"/>
                          <a14:foregroundMark x1="92958" y1="15659" x2="92958" y2="15659"/>
                          <a14:foregroundMark x1="68779" y1="43956" x2="68779" y2="43956"/>
                          <a14:foregroundMark x1="23005" y1="37088" x2="23005" y2="37088"/>
                          <a14:foregroundMark x1="25352" y1="37363" x2="25352" y2="37363"/>
                          <a14:foregroundMark x1="26995" y1="37363" x2="26995" y2="37363"/>
                          <a14:foregroundMark x1="57981" y1="76923" x2="57981" y2="76923"/>
                          <a14:foregroundMark x1="46009" y1="72527" x2="46009" y2="72527"/>
                        </a14:backgroundRemoval>
                      </a14:imgEffect>
                    </a14:imgLayer>
                  </a14:imgProps>
                </a:ext>
                <a:ext uri="{28A0092B-C50C-407E-A947-70E740481C1C}">
                  <a14:useLocalDpi xmlns:a14="http://schemas.microsoft.com/office/drawing/2010/main" val="0"/>
                </a:ext>
              </a:extLst>
            </a:blip>
            <a:stretch>
              <a:fillRect/>
            </a:stretch>
          </p:blipFill>
          <p:spPr>
            <a:xfrm>
              <a:off x="8484323" y="4613989"/>
              <a:ext cx="1084225" cy="926427"/>
            </a:xfrm>
            <a:prstGeom prst="rect">
              <a:avLst/>
            </a:prstGeom>
          </p:spPr>
        </p:pic>
      </p:grpSp>
      <p:pic>
        <p:nvPicPr>
          <p:cNvPr id="31" name="図 30"/>
          <p:cNvPicPr>
            <a:picLocks noChangeAspect="1"/>
          </p:cNvPicPr>
          <p:nvPr/>
        </p:nvPicPr>
        <p:blipFill>
          <a:blip r:embed="rId5" cstate="print">
            <a:extLst>
              <a:ext uri="{BEBA8EAE-BF5A-486C-A8C5-ECC9F3942E4B}">
                <a14:imgProps xmlns:a14="http://schemas.microsoft.com/office/drawing/2010/main">
                  <a14:imgLayer r:embed="rId6">
                    <a14:imgEffect>
                      <a14:backgroundRemoval t="275" b="99451" l="235" r="98826">
                        <a14:foregroundMark x1="38028" y1="65385" x2="38028" y2="65385"/>
                        <a14:foregroundMark x1="45540" y1="63462" x2="45540" y2="63462"/>
                        <a14:foregroundMark x1="43662" y1="54945" x2="43662" y2="54945"/>
                        <a14:foregroundMark x1="60798" y1="35714" x2="60798" y2="35714"/>
                        <a14:foregroundMark x1="66432" y1="26923" x2="66432" y2="26923"/>
                        <a14:foregroundMark x1="32629" y1="73901" x2="32629" y2="73901"/>
                        <a14:foregroundMark x1="34038" y1="72253" x2="34038" y2="72253"/>
                        <a14:foregroundMark x1="45305" y1="71154" x2="45305" y2="71154"/>
                        <a14:foregroundMark x1="44836" y1="73352" x2="44836" y2="73352"/>
                        <a14:foregroundMark x1="43192" y1="73352" x2="43192" y2="73352"/>
                        <a14:foregroundMark x1="31925" y1="71978" x2="31925" y2="71978"/>
                        <a14:foregroundMark x1="32629" y1="71429" x2="32629" y2="71429"/>
                        <a14:foregroundMark x1="33568" y1="71429" x2="33568" y2="71429"/>
                        <a14:foregroundMark x1="34742" y1="74176" x2="34742" y2="74176"/>
                        <a14:foregroundMark x1="60798" y1="70055" x2="60798" y2="70055"/>
                        <a14:foregroundMark x1="61502" y1="67308" x2="61502" y2="67308"/>
                        <a14:foregroundMark x1="44601" y1="79945" x2="44601" y2="79945"/>
                        <a14:foregroundMark x1="42019" y1="81319" x2="42019" y2="81319"/>
                        <a14:foregroundMark x1="31221" y1="71703" x2="31221" y2="71703"/>
                        <a14:foregroundMark x1="31690" y1="71429" x2="31690" y2="71429"/>
                        <a14:foregroundMark x1="32864" y1="72253" x2="32864" y2="72253"/>
                        <a14:foregroundMark x1="61033" y1="37088" x2="61033" y2="37088"/>
                        <a14:foregroundMark x1="63380" y1="37088" x2="63380" y2="37088"/>
                        <a14:foregroundMark x1="66901" y1="37088" x2="66901" y2="37088"/>
                        <a14:foregroundMark x1="74413" y1="38462" x2="74413" y2="38462"/>
                        <a14:foregroundMark x1="77700" y1="38462" x2="77700" y2="38462"/>
                        <a14:foregroundMark x1="88028" y1="35440" x2="88028" y2="35440"/>
                        <a14:foregroundMark x1="88028" y1="35440" x2="88028" y2="35440"/>
                        <a14:foregroundMark x1="88263" y1="35165" x2="88263" y2="35165"/>
                        <a14:foregroundMark x1="88967" y1="33791" x2="88967" y2="33791"/>
                        <a14:foregroundMark x1="89437" y1="31868" x2="89437" y2="31868"/>
                        <a14:foregroundMark x1="92958" y1="16484" x2="92958" y2="16484"/>
                        <a14:foregroundMark x1="96714" y1="17308" x2="96714" y2="17308"/>
                        <a14:foregroundMark x1="92958" y1="15659" x2="92958" y2="15659"/>
                        <a14:foregroundMark x1="68779" y1="43956" x2="68779" y2="43956"/>
                        <a14:foregroundMark x1="23005" y1="37088" x2="23005" y2="37088"/>
                        <a14:foregroundMark x1="25352" y1="37363" x2="25352" y2="37363"/>
                        <a14:foregroundMark x1="26995" y1="37363" x2="26995" y2="37363"/>
                        <a14:foregroundMark x1="57981" y1="76923" x2="57981" y2="76923"/>
                        <a14:foregroundMark x1="46009" y1="72527" x2="46009" y2="72527"/>
                      </a14:backgroundRemoval>
                    </a14:imgEffect>
                  </a14:imgLayer>
                </a14:imgProps>
              </a:ext>
              <a:ext uri="{28A0092B-C50C-407E-A947-70E740481C1C}">
                <a14:useLocalDpi xmlns:a14="http://schemas.microsoft.com/office/drawing/2010/main" val="0"/>
              </a:ext>
            </a:extLst>
          </a:blip>
          <a:stretch>
            <a:fillRect/>
          </a:stretch>
        </p:blipFill>
        <p:spPr>
          <a:xfrm>
            <a:off x="11030612" y="4919051"/>
            <a:ext cx="1013132" cy="865681"/>
          </a:xfrm>
          <a:prstGeom prst="rect">
            <a:avLst/>
          </a:prstGeom>
        </p:spPr>
      </p:pic>
      <p:sp>
        <p:nvSpPr>
          <p:cNvPr id="35" name="テキスト ボックス 34"/>
          <p:cNvSpPr txBox="1"/>
          <p:nvPr/>
        </p:nvSpPr>
        <p:spPr>
          <a:xfrm>
            <a:off x="229651" y="2845125"/>
            <a:ext cx="11962349" cy="523220"/>
          </a:xfrm>
          <a:prstGeom prst="rect">
            <a:avLst/>
          </a:prstGeom>
          <a:noFill/>
        </p:spPr>
        <p:txBody>
          <a:bodyPr wrap="square" rtlCol="0">
            <a:spAutoFit/>
          </a:bodyPr>
          <a:lstStyle/>
          <a:p>
            <a:r>
              <a:rPr lang="ja-JP" altLang="en-US" sz="2800" dirty="0"/>
              <a:t>　</a:t>
            </a:r>
            <a:r>
              <a:rPr lang="ja-JP" altLang="en-US" sz="2800" dirty="0" smtClean="0"/>
              <a:t>　　　　重症化・</a:t>
            </a:r>
            <a:r>
              <a:rPr lang="ja-JP" altLang="en-US" sz="2800" dirty="0" smtClean="0">
                <a:solidFill>
                  <a:srgbClr val="FF0000"/>
                </a:solidFill>
              </a:rPr>
              <a:t>死亡例あり</a:t>
            </a:r>
            <a:r>
              <a:rPr lang="ja-JP" altLang="en-US" sz="2800" dirty="0" smtClean="0"/>
              <a:t>（</a:t>
            </a:r>
            <a:r>
              <a:rPr lang="ja-JP" altLang="en-US" sz="2800" dirty="0" smtClean="0">
                <a:solidFill>
                  <a:srgbClr val="FF0000"/>
                </a:solidFill>
              </a:rPr>
              <a:t>子供や高齢者は特に注意が必要です</a:t>
            </a:r>
            <a:r>
              <a:rPr lang="ja-JP" altLang="en-US" sz="2800" dirty="0" smtClean="0"/>
              <a:t>）</a:t>
            </a:r>
            <a:endParaRPr lang="en-US" altLang="ja-JP" sz="2800" dirty="0"/>
          </a:p>
        </p:txBody>
      </p:sp>
      <p:sp>
        <p:nvSpPr>
          <p:cNvPr id="36" name="テキスト ボックス 35"/>
          <p:cNvSpPr txBox="1"/>
          <p:nvPr/>
        </p:nvSpPr>
        <p:spPr>
          <a:xfrm>
            <a:off x="229651" y="3745768"/>
            <a:ext cx="9761016" cy="523220"/>
          </a:xfrm>
          <a:prstGeom prst="rect">
            <a:avLst/>
          </a:prstGeom>
          <a:noFill/>
        </p:spPr>
        <p:txBody>
          <a:bodyPr wrap="square" rtlCol="0">
            <a:spAutoFit/>
          </a:bodyPr>
          <a:lstStyle/>
          <a:p>
            <a:r>
              <a:rPr lang="ja-JP" altLang="en-US" sz="2800" dirty="0" smtClean="0">
                <a:solidFill>
                  <a:srgbClr val="002060"/>
                </a:solidFill>
              </a:rPr>
              <a:t>原因食品</a:t>
            </a:r>
            <a:r>
              <a:rPr lang="ja-JP" altLang="en-US" sz="2800" dirty="0" smtClean="0"/>
              <a:t>　二次汚染であらゆる食品が原因となる可能性</a:t>
            </a:r>
            <a:endParaRPr lang="en-US" altLang="ja-JP" sz="2800" dirty="0"/>
          </a:p>
        </p:txBody>
      </p:sp>
    </p:spTree>
    <p:extLst>
      <p:ext uri="{BB962C8B-B14F-4D97-AF65-F5344CB8AC3E}">
        <p14:creationId xmlns:p14="http://schemas.microsoft.com/office/powerpoint/2010/main" val="887178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81461" y="2191774"/>
            <a:ext cx="3906007" cy="523220"/>
          </a:xfrm>
          <a:prstGeom prst="rect">
            <a:avLst/>
          </a:prstGeom>
          <a:noFill/>
        </p:spPr>
        <p:txBody>
          <a:bodyPr wrap="square" rtlCol="0">
            <a:spAutoFit/>
          </a:bodyPr>
          <a:lstStyle/>
          <a:p>
            <a:r>
              <a:rPr kumimoji="1" lang="ja-JP" altLang="en-US" sz="2800" dirty="0" smtClean="0"/>
              <a:t>正しい方法で手を洗う</a:t>
            </a:r>
            <a:endParaRPr kumimoji="1" lang="en-US" altLang="ja-JP" sz="2800" dirty="0" smtClean="0"/>
          </a:p>
        </p:txBody>
      </p:sp>
      <p:sp>
        <p:nvSpPr>
          <p:cNvPr id="8" name="テキスト ボックス 7"/>
          <p:cNvSpPr txBox="1"/>
          <p:nvPr/>
        </p:nvSpPr>
        <p:spPr>
          <a:xfrm>
            <a:off x="6511515" y="2194323"/>
            <a:ext cx="5224819" cy="523220"/>
          </a:xfrm>
          <a:prstGeom prst="rect">
            <a:avLst/>
          </a:prstGeom>
          <a:noFill/>
        </p:spPr>
        <p:txBody>
          <a:bodyPr wrap="square" rtlCol="0">
            <a:spAutoFit/>
          </a:bodyPr>
          <a:lstStyle/>
          <a:p>
            <a:pPr algn="ctr"/>
            <a:r>
              <a:rPr kumimoji="1" lang="ja-JP" altLang="en-US" sz="2800" dirty="0" smtClean="0">
                <a:latin typeface="+mn-ea"/>
              </a:rPr>
              <a:t>体調を確認し、記録に残す</a:t>
            </a:r>
            <a:endParaRPr kumimoji="1" lang="en-US" altLang="ja-JP" sz="2800" dirty="0" smtClean="0">
              <a:latin typeface="+mn-ea"/>
            </a:endParaRPr>
          </a:p>
        </p:txBody>
      </p:sp>
      <p:grpSp>
        <p:nvGrpSpPr>
          <p:cNvPr id="117" name="グループ化 116"/>
          <p:cNvGrpSpPr/>
          <p:nvPr/>
        </p:nvGrpSpPr>
        <p:grpSpPr>
          <a:xfrm>
            <a:off x="250300" y="2031102"/>
            <a:ext cx="1566981" cy="3458083"/>
            <a:chOff x="3825655" y="1695410"/>
            <a:chExt cx="1886546" cy="3961822"/>
          </a:xfrm>
        </p:grpSpPr>
        <p:grpSp>
          <p:nvGrpSpPr>
            <p:cNvPr id="57" name="グループ化 56"/>
            <p:cNvGrpSpPr/>
            <p:nvPr/>
          </p:nvGrpSpPr>
          <p:grpSpPr>
            <a:xfrm>
              <a:off x="3834101" y="1695410"/>
              <a:ext cx="1459817" cy="1970400"/>
              <a:chOff x="3761755" y="1537450"/>
              <a:chExt cx="1459817" cy="1970400"/>
            </a:xfrm>
          </p:grpSpPr>
          <p:sp>
            <p:nvSpPr>
              <p:cNvPr id="18" name="正方形/長方形 17"/>
              <p:cNvSpPr/>
              <p:nvPr/>
            </p:nvSpPr>
            <p:spPr>
              <a:xfrm>
                <a:off x="3761755" y="1537450"/>
                <a:ext cx="1459817" cy="1970400"/>
              </a:xfrm>
              <a:prstGeom prst="rect">
                <a:avLst/>
              </a:prstGeom>
              <a:solidFill>
                <a:schemeClr val="accent1">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013335" y="1581150"/>
                <a:ext cx="954742" cy="264457"/>
              </a:xfrm>
              <a:prstGeom prst="rect">
                <a:avLst/>
              </a:prstGeom>
              <a:noFill/>
            </p:spPr>
            <p:txBody>
              <a:bodyPr wrap="square" rtlCol="0">
                <a:spAutoFit/>
              </a:bodyPr>
              <a:lstStyle/>
              <a:p>
                <a:pPr algn="ctr"/>
                <a:r>
                  <a:rPr kumimoji="1" lang="ja-JP" altLang="en-US" sz="900" dirty="0" smtClean="0">
                    <a:latin typeface="HGSｺﾞｼｯｸE" panose="020B0900000000000000" pitchFamily="50" charset="-128"/>
                    <a:ea typeface="HGSｺﾞｼｯｸE" panose="020B0900000000000000" pitchFamily="50" charset="-128"/>
                  </a:rPr>
                  <a:t>手洗い方法</a:t>
                </a:r>
                <a:endParaRPr kumimoji="1" lang="ja-JP" altLang="en-US" sz="900" dirty="0">
                  <a:latin typeface="HGSｺﾞｼｯｸE" panose="020B0900000000000000" pitchFamily="50" charset="-128"/>
                  <a:ea typeface="HGSｺﾞｼｯｸE" panose="020B0900000000000000" pitchFamily="50" charset="-128"/>
                </a:endParaRPr>
              </a:p>
            </p:txBody>
          </p:sp>
          <p:sp>
            <p:nvSpPr>
              <p:cNvPr id="40" name="角丸四角形 39"/>
              <p:cNvSpPr/>
              <p:nvPr/>
            </p:nvSpPr>
            <p:spPr>
              <a:xfrm>
                <a:off x="3863666" y="1886968"/>
                <a:ext cx="1266112" cy="15347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3" cstate="print">
                <a:extLst>
                  <a:ext uri="{BEBA8EAE-BF5A-486C-A8C5-ECC9F3942E4B}">
                    <a14:imgProps xmlns:a14="http://schemas.microsoft.com/office/drawing/2010/main">
                      <a14:imgLayer r:embed="rId4">
                        <a14:imgEffect>
                          <a14:backgroundRemoval t="1873" b="97004" l="3591" r="97514">
                            <a14:foregroundMark x1="53867" y1="44195" x2="53867" y2="44195"/>
                            <a14:foregroundMark x1="56077" y1="42697" x2="56077" y2="42697"/>
                            <a14:foregroundMark x1="58564" y1="41573" x2="58564" y2="41573"/>
                          </a14:backgroundRemoval>
                        </a14:imgEffect>
                      </a14:imgLayer>
                    </a14:imgProps>
                  </a:ext>
                  <a:ext uri="{28A0092B-C50C-407E-A947-70E740481C1C}">
                    <a14:useLocalDpi xmlns:a14="http://schemas.microsoft.com/office/drawing/2010/main" val="0"/>
                  </a:ext>
                </a:extLst>
              </a:blip>
              <a:stretch>
                <a:fillRect/>
              </a:stretch>
            </p:blipFill>
            <p:spPr>
              <a:xfrm>
                <a:off x="3878521" y="2021138"/>
                <a:ext cx="333191" cy="245752"/>
              </a:xfrm>
              <a:prstGeom prst="rect">
                <a:avLst/>
              </a:prstGeom>
            </p:spPr>
          </p:pic>
          <p:pic>
            <p:nvPicPr>
              <p:cNvPr id="21" name="図 20"/>
              <p:cNvPicPr>
                <a:picLocks noChangeAspect="1"/>
              </p:cNvPicPr>
              <p:nvPr/>
            </p:nvPicPr>
            <p:blipFill>
              <a:blip r:embed="rId5" cstate="print">
                <a:extLst>
                  <a:ext uri="{BEBA8EAE-BF5A-486C-A8C5-ECC9F3942E4B}">
                    <a14:imgProps xmlns:a14="http://schemas.microsoft.com/office/drawing/2010/main">
                      <a14:imgLayer r:embed="rId6">
                        <a14:imgEffect>
                          <a14:backgroundRemoval t="712" b="98221" l="5158" r="96848">
                            <a14:foregroundMark x1="55874" y1="31317" x2="55874" y2="31317"/>
                            <a14:foregroundMark x1="64470" y1="35587" x2="64470" y2="35587"/>
                            <a14:foregroundMark x1="74499" y1="55872" x2="74499" y2="55872"/>
                            <a14:foregroundMark x1="75358" y1="72242" x2="75358" y2="72242"/>
                            <a14:foregroundMark x1="65330" y1="83630" x2="65330" y2="83630"/>
                          </a14:backgroundRemoval>
                        </a14:imgEffect>
                      </a14:imgLayer>
                    </a14:imgProps>
                  </a:ext>
                  <a:ext uri="{28A0092B-C50C-407E-A947-70E740481C1C}">
                    <a14:useLocalDpi xmlns:a14="http://schemas.microsoft.com/office/drawing/2010/main" val="0"/>
                  </a:ext>
                </a:extLst>
              </a:blip>
              <a:stretch>
                <a:fillRect/>
              </a:stretch>
            </p:blipFill>
            <p:spPr>
              <a:xfrm>
                <a:off x="4277312" y="2000676"/>
                <a:ext cx="327368" cy="263582"/>
              </a:xfrm>
              <a:prstGeom prst="rect">
                <a:avLst/>
              </a:prstGeom>
            </p:spPr>
          </p:pic>
          <p:pic>
            <p:nvPicPr>
              <p:cNvPr id="22" name="図 21"/>
              <p:cNvPicPr>
                <a:picLocks noChangeAspect="1"/>
              </p:cNvPicPr>
              <p:nvPr/>
            </p:nvPicPr>
            <p:blipFill>
              <a:blip r:embed="rId7" cstate="print">
                <a:extLst>
                  <a:ext uri="{BEBA8EAE-BF5A-486C-A8C5-ECC9F3942E4B}">
                    <a14:imgProps xmlns:a14="http://schemas.microsoft.com/office/drawing/2010/main">
                      <a14:imgLayer r:embed="rId8">
                        <a14:imgEffect>
                          <a14:backgroundRemoval t="0" b="99029" l="3351" r="98196">
                            <a14:foregroundMark x1="38918" y1="73139" x2="38918" y2="73139"/>
                            <a14:foregroundMark x1="56701" y1="75728" x2="56701" y2="75728"/>
                            <a14:foregroundMark x1="36082" y1="71845" x2="36082" y2="71845"/>
                            <a14:foregroundMark x1="19330" y1="53074" x2="19330" y2="53074"/>
                            <a14:foregroundMark x1="20103" y1="51780" x2="20103" y2="51780"/>
                            <a14:foregroundMark x1="19588" y1="42395" x2="19588" y2="42395"/>
                            <a14:foregroundMark x1="21134" y1="39482" x2="21134" y2="39482"/>
                            <a14:foregroundMark x1="23196" y1="59547" x2="23196" y2="59547"/>
                            <a14:foregroundMark x1="22680" y1="59223" x2="22680" y2="59223"/>
                            <a14:foregroundMark x1="39433" y1="69256" x2="39433" y2="69256"/>
                            <a14:foregroundMark x1="37629" y1="67961" x2="37629" y2="67961"/>
                            <a14:foregroundMark x1="40464" y1="74757" x2="40464" y2="74757"/>
                          </a14:backgroundRemoval>
                        </a14:imgEffect>
                      </a14:imgLayer>
                    </a14:imgProps>
                  </a:ext>
                  <a:ext uri="{28A0092B-C50C-407E-A947-70E740481C1C}">
                    <a14:useLocalDpi xmlns:a14="http://schemas.microsoft.com/office/drawing/2010/main" val="0"/>
                  </a:ext>
                </a:extLst>
              </a:blip>
              <a:stretch>
                <a:fillRect/>
              </a:stretch>
            </p:blipFill>
            <p:spPr>
              <a:xfrm>
                <a:off x="4689113" y="2008643"/>
                <a:ext cx="327144" cy="260535"/>
              </a:xfrm>
              <a:prstGeom prst="rect">
                <a:avLst/>
              </a:prstGeom>
            </p:spPr>
          </p:pic>
          <p:pic>
            <p:nvPicPr>
              <p:cNvPr id="23" name="図 22"/>
              <p:cNvPicPr>
                <a:picLocks noChangeAspect="1"/>
              </p:cNvPicPr>
              <p:nvPr/>
            </p:nvPicPr>
            <p:blipFill>
              <a:blip r:embed="rId9" cstate="print">
                <a:extLst>
                  <a:ext uri="{BEBA8EAE-BF5A-486C-A8C5-ECC9F3942E4B}">
                    <a14:imgProps xmlns:a14="http://schemas.microsoft.com/office/drawing/2010/main">
                      <a14:imgLayer r:embed="rId10">
                        <a14:imgEffect>
                          <a14:backgroundRemoval t="2319" b="96812" l="4457" r="98050">
                            <a14:foregroundMark x1="44011" y1="69275" x2="44011" y2="69275"/>
                            <a14:foregroundMark x1="48747" y1="70435" x2="48747" y2="70435"/>
                            <a14:foregroundMark x1="54875" y1="70435" x2="54875" y2="70435"/>
                            <a14:foregroundMark x1="60724" y1="70435" x2="60724" y2="70435"/>
                            <a14:foregroundMark x1="64624" y1="68116" x2="64624" y2="68116"/>
                            <a14:foregroundMark x1="36212" y1="66667" x2="36212" y2="66667"/>
                          </a14:backgroundRemoval>
                        </a14:imgEffect>
                      </a14:imgLayer>
                    </a14:imgProps>
                  </a:ext>
                  <a:ext uri="{28A0092B-C50C-407E-A947-70E740481C1C}">
                    <a14:useLocalDpi xmlns:a14="http://schemas.microsoft.com/office/drawing/2010/main" val="0"/>
                  </a:ext>
                </a:extLst>
              </a:blip>
              <a:stretch>
                <a:fillRect/>
              </a:stretch>
            </p:blipFill>
            <p:spPr>
              <a:xfrm>
                <a:off x="3917344" y="2419675"/>
                <a:ext cx="255548" cy="288815"/>
              </a:xfrm>
              <a:prstGeom prst="rect">
                <a:avLst/>
              </a:prstGeom>
            </p:spPr>
          </p:pic>
          <p:pic>
            <p:nvPicPr>
              <p:cNvPr id="24" name="図 23"/>
              <p:cNvPicPr>
                <a:picLocks noChangeAspect="1"/>
              </p:cNvPicPr>
              <p:nvPr/>
            </p:nvPicPr>
            <p:blipFill>
              <a:blip r:embed="rId11" cstate="print">
                <a:extLst>
                  <a:ext uri="{BEBA8EAE-BF5A-486C-A8C5-ECC9F3942E4B}">
                    <a14:imgProps xmlns:a14="http://schemas.microsoft.com/office/drawing/2010/main">
                      <a14:imgLayer r:embed="rId12">
                        <a14:imgEffect>
                          <a14:backgroundRemoval t="2091" b="98606" l="4202" r="98599">
                            <a14:foregroundMark x1="48179" y1="27526" x2="48179" y2="27526"/>
                            <a14:foregroundMark x1="49020" y1="26132" x2="49020" y2="26132"/>
                            <a14:foregroundMark x1="67227" y1="38676" x2="67227" y2="38676"/>
                            <a14:foregroundMark x1="67507" y1="56446" x2="67507" y2="56446"/>
                            <a14:foregroundMark x1="63585" y1="73868" x2="63585" y2="73868"/>
                            <a14:foregroundMark x1="67787" y1="60627" x2="67787" y2="60627"/>
                          </a14:backgroundRemoval>
                        </a14:imgEffect>
                      </a14:imgLayer>
                    </a14:imgProps>
                  </a:ext>
                  <a:ext uri="{28A0092B-C50C-407E-A947-70E740481C1C}">
                    <a14:useLocalDpi xmlns:a14="http://schemas.microsoft.com/office/drawing/2010/main" val="0"/>
                  </a:ext>
                </a:extLst>
              </a:blip>
              <a:stretch>
                <a:fillRect/>
              </a:stretch>
            </p:blipFill>
            <p:spPr>
              <a:xfrm>
                <a:off x="4301853" y="2427249"/>
                <a:ext cx="341293" cy="274373"/>
              </a:xfrm>
              <a:prstGeom prst="rect">
                <a:avLst/>
              </a:prstGeom>
            </p:spPr>
          </p:pic>
          <p:pic>
            <p:nvPicPr>
              <p:cNvPr id="25" name="図 24"/>
              <p:cNvPicPr>
                <a:picLocks noChangeAspect="1"/>
              </p:cNvPicPr>
              <p:nvPr/>
            </p:nvPicPr>
            <p:blipFill>
              <a:blip r:embed="rId13" cstate="print">
                <a:extLst>
                  <a:ext uri="{BEBA8EAE-BF5A-486C-A8C5-ECC9F3942E4B}">
                    <a14:imgProps xmlns:a14="http://schemas.microsoft.com/office/drawing/2010/main">
                      <a14:imgLayer r:embed="rId14">
                        <a14:imgEffect>
                          <a14:backgroundRemoval t="0" b="98634" l="538" r="98118">
                            <a14:foregroundMark x1="39785" y1="46448" x2="39785" y2="46448"/>
                            <a14:foregroundMark x1="47849" y1="45355" x2="47849" y2="45355"/>
                            <a14:foregroundMark x1="44624" y1="43443" x2="44624" y2="43443"/>
                            <a14:foregroundMark x1="42742" y1="43989" x2="42742" y2="43989"/>
                            <a14:foregroundMark x1="50000" y1="45355" x2="50000" y2="45355"/>
                          </a14:backgroundRemoval>
                        </a14:imgEffect>
                      </a14:imgLayer>
                    </a14:imgProps>
                  </a:ext>
                  <a:ext uri="{28A0092B-C50C-407E-A947-70E740481C1C}">
                    <a14:useLocalDpi xmlns:a14="http://schemas.microsoft.com/office/drawing/2010/main" val="0"/>
                  </a:ext>
                </a:extLst>
              </a:blip>
              <a:stretch>
                <a:fillRect/>
              </a:stretch>
            </p:blipFill>
            <p:spPr>
              <a:xfrm>
                <a:off x="4770469" y="2397831"/>
                <a:ext cx="374166" cy="368131"/>
              </a:xfrm>
              <a:prstGeom prst="rect">
                <a:avLst/>
              </a:prstGeom>
            </p:spPr>
          </p:pic>
          <p:pic>
            <p:nvPicPr>
              <p:cNvPr id="26" name="図 25"/>
              <p:cNvPicPr>
                <a:picLocks noChangeAspect="1"/>
              </p:cNvPicPr>
              <p:nvPr/>
            </p:nvPicPr>
            <p:blipFill>
              <a:blip r:embed="rId15" cstate="print">
                <a:extLst>
                  <a:ext uri="{BEBA8EAE-BF5A-486C-A8C5-ECC9F3942E4B}">
                    <a14:imgProps xmlns:a14="http://schemas.microsoft.com/office/drawing/2010/main">
                      <a14:imgLayer r:embed="rId16">
                        <a14:imgEffect>
                          <a14:backgroundRemoval t="2454" b="100000" l="1746" r="99501">
                            <a14:foregroundMark x1="18703" y1="23926" x2="18703" y2="23926"/>
                            <a14:foregroundMark x1="20948" y1="17791" x2="20948" y2="17791"/>
                            <a14:foregroundMark x1="16708" y1="33436" x2="16708" y2="33436"/>
                            <a14:foregroundMark x1="16209" y1="40798" x2="16209" y2="40798"/>
                            <a14:foregroundMark x1="53117" y1="38650" x2="53117" y2="38650"/>
                            <a14:foregroundMark x1="52868" y1="31288" x2="52868" y2="31288"/>
                            <a14:foregroundMark x1="46633" y1="57362" x2="46633" y2="57362"/>
                            <a14:foregroundMark x1="47880" y1="57669" x2="47880" y2="57669"/>
                          </a14:backgroundRemoval>
                        </a14:imgEffect>
                      </a14:imgLayer>
                    </a14:imgProps>
                  </a:ext>
                  <a:ext uri="{28A0092B-C50C-407E-A947-70E740481C1C}">
                    <a14:useLocalDpi xmlns:a14="http://schemas.microsoft.com/office/drawing/2010/main" val="0"/>
                  </a:ext>
                </a:extLst>
              </a:blip>
              <a:stretch>
                <a:fillRect/>
              </a:stretch>
            </p:blipFill>
            <p:spPr>
              <a:xfrm>
                <a:off x="3929067" y="2880613"/>
                <a:ext cx="347855" cy="282795"/>
              </a:xfrm>
              <a:prstGeom prst="rect">
                <a:avLst/>
              </a:prstGeom>
            </p:spPr>
          </p:pic>
          <p:pic>
            <p:nvPicPr>
              <p:cNvPr id="27" name="図 26"/>
              <p:cNvPicPr>
                <a:picLocks noChangeAspect="1"/>
              </p:cNvPicPr>
              <p:nvPr/>
            </p:nvPicPr>
            <p:blipFill>
              <a:blip r:embed="rId17" cstate="print">
                <a:extLst>
                  <a:ext uri="{BEBA8EAE-BF5A-486C-A8C5-ECC9F3942E4B}">
                    <a14:imgProps xmlns:a14="http://schemas.microsoft.com/office/drawing/2010/main">
                      <a14:imgLayer r:embed="rId18">
                        <a14:imgEffect>
                          <a14:backgroundRemoval t="0" b="98705" l="2332" r="97668">
                            <a14:foregroundMark x1="10363" y1="70207" x2="10363" y2="70207"/>
                            <a14:foregroundMark x1="18912" y1="84456" x2="18912" y2="84456"/>
                            <a14:foregroundMark x1="88342" y1="70984" x2="88342" y2="70984"/>
                            <a14:foregroundMark x1="91969" y1="56218" x2="91969" y2="56218"/>
                          </a14:backgroundRemoval>
                        </a14:imgEffect>
                      </a14:imgLayer>
                    </a14:imgProps>
                  </a:ext>
                  <a:ext uri="{28A0092B-C50C-407E-A947-70E740481C1C}">
                    <a14:useLocalDpi xmlns:a14="http://schemas.microsoft.com/office/drawing/2010/main" val="0"/>
                  </a:ext>
                </a:extLst>
              </a:blip>
              <a:stretch>
                <a:fillRect/>
              </a:stretch>
            </p:blipFill>
            <p:spPr>
              <a:xfrm>
                <a:off x="4353491" y="2864612"/>
                <a:ext cx="340024" cy="340025"/>
              </a:xfrm>
              <a:prstGeom prst="rect">
                <a:avLst/>
              </a:prstGeom>
            </p:spPr>
          </p:pic>
          <p:pic>
            <p:nvPicPr>
              <p:cNvPr id="28" name="図 27"/>
              <p:cNvPicPr>
                <a:picLocks noChangeAspect="1"/>
              </p:cNvPicPr>
              <p:nvPr/>
            </p:nvPicPr>
            <p:blipFill>
              <a:blip r:embed="rId19" cstate="print">
                <a:extLst>
                  <a:ext uri="{BEBA8EAE-BF5A-486C-A8C5-ECC9F3942E4B}">
                    <a14:imgProps xmlns:a14="http://schemas.microsoft.com/office/drawing/2010/main">
                      <a14:imgLayer r:embed="rId20">
                        <a14:imgEffect>
                          <a14:backgroundRemoval t="2134" b="96341" l="2308" r="94872">
                            <a14:foregroundMark x1="66410" y1="22256" x2="66410" y2="22256"/>
                            <a14:foregroundMark x1="69487" y1="15549" x2="69487" y2="15549"/>
                            <a14:foregroundMark x1="72308" y1="14329" x2="72308" y2="14329"/>
                            <a14:foregroundMark x1="75128" y1="14329" x2="75128" y2="14329"/>
                            <a14:foregroundMark x1="79231" y1="14634" x2="79231" y2="14634"/>
                            <a14:foregroundMark x1="84359" y1="16463" x2="84359" y2="16463"/>
                            <a14:foregroundMark x1="56923" y1="16768" x2="56923" y2="16768"/>
                            <a14:foregroundMark x1="57179" y1="20732" x2="58205" y2="20732"/>
                            <a14:foregroundMark x1="54872" y1="78963" x2="54872" y2="78963"/>
                            <a14:foregroundMark x1="40769" y1="78963" x2="40769" y2="78963"/>
                            <a14:foregroundMark x1="40513" y1="78963" x2="40513" y2="78963"/>
                            <a14:foregroundMark x1="40000" y1="78354" x2="40000" y2="78354"/>
                            <a14:foregroundMark x1="31538" y1="78354" x2="31538" y2="78354"/>
                            <a14:foregroundMark x1="31538" y1="78354" x2="31538" y2="78354"/>
                            <a14:foregroundMark x1="31538" y1="76829" x2="31538" y2="76829"/>
                            <a14:foregroundMark x1="46667" y1="77134" x2="47436" y2="77134"/>
                            <a14:foregroundMark x1="83077" y1="73780" x2="83077" y2="73780"/>
                            <a14:foregroundMark x1="84359" y1="63110" x2="84359" y2="63110"/>
                            <a14:foregroundMark x1="86154" y1="58537" x2="86154" y2="58537"/>
                            <a14:foregroundMark x1="85641" y1="53963" x2="85641" y2="53963"/>
                            <a14:foregroundMark x1="85128" y1="48476" x2="85128" y2="48476"/>
                            <a14:foregroundMark x1="85128" y1="47256" x2="85128" y2="47256"/>
                            <a14:foregroundMark x1="85128" y1="47256" x2="85128" y2="47256"/>
                            <a14:foregroundMark x1="82051" y1="33841" x2="82051" y2="33841"/>
                            <a14:foregroundMark x1="77436" y1="32622" x2="77436" y2="32622"/>
                            <a14:foregroundMark x1="32821" y1="21341" x2="32821" y2="21341"/>
                            <a14:foregroundMark x1="80000" y1="61585" x2="80000" y2="61585"/>
                            <a14:foregroundMark x1="80000" y1="61280" x2="80000" y2="61280"/>
                            <a14:foregroundMark x1="80000" y1="76524" x2="80000" y2="76524"/>
                            <a14:foregroundMark x1="80000" y1="76524" x2="80000" y2="76524"/>
                          </a14:backgroundRemoval>
                        </a14:imgEffect>
                      </a14:imgLayer>
                    </a14:imgProps>
                  </a:ext>
                  <a:ext uri="{28A0092B-C50C-407E-A947-70E740481C1C}">
                    <a14:useLocalDpi xmlns:a14="http://schemas.microsoft.com/office/drawing/2010/main" val="0"/>
                  </a:ext>
                </a:extLst>
              </a:blip>
              <a:stretch>
                <a:fillRect/>
              </a:stretch>
            </p:blipFill>
            <p:spPr>
              <a:xfrm>
                <a:off x="4762505" y="2852996"/>
                <a:ext cx="382131" cy="321382"/>
              </a:xfrm>
              <a:prstGeom prst="rect">
                <a:avLst/>
              </a:prstGeom>
            </p:spPr>
          </p:pic>
          <p:cxnSp>
            <p:nvCxnSpPr>
              <p:cNvPr id="30" name="直線コネクタ 29"/>
              <p:cNvCxnSpPr/>
              <p:nvPr/>
            </p:nvCxnSpPr>
            <p:spPr>
              <a:xfrm>
                <a:off x="3917346" y="2292917"/>
                <a:ext cx="255550" cy="0"/>
              </a:xfrm>
              <a:prstGeom prst="line">
                <a:avLst/>
              </a:prstGeom>
              <a:ln w="15875" cap="rnd">
                <a:prstDash val="sysDash"/>
                <a:round/>
                <a:headEnd w="lg" len="lg"/>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344721" y="2292919"/>
                <a:ext cx="255548" cy="0"/>
              </a:xfrm>
              <a:prstGeom prst="line">
                <a:avLst/>
              </a:prstGeom>
              <a:ln w="15875" cap="rnd">
                <a:prstDash val="sysDash"/>
                <a:round/>
                <a:headEnd w="lg" len="lg"/>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753757" y="2292917"/>
                <a:ext cx="255550" cy="0"/>
              </a:xfrm>
              <a:prstGeom prst="line">
                <a:avLst/>
              </a:prstGeom>
              <a:ln w="15875" cap="rnd">
                <a:prstDash val="sysDash"/>
                <a:round/>
                <a:headEnd w="lg" len="lg"/>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929066" y="2795448"/>
                <a:ext cx="255550" cy="0"/>
              </a:xfrm>
              <a:prstGeom prst="line">
                <a:avLst/>
              </a:prstGeom>
              <a:ln w="15875" cap="rnd">
                <a:prstDash val="sysDash"/>
                <a:round/>
                <a:headEnd w="lg" len="lg"/>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344722" y="2795448"/>
                <a:ext cx="255550" cy="0"/>
              </a:xfrm>
              <a:prstGeom prst="line">
                <a:avLst/>
              </a:prstGeom>
              <a:ln w="15875" cap="rnd">
                <a:prstDash val="sysDash"/>
                <a:round/>
                <a:headEnd w="lg" len="lg"/>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762505" y="2814177"/>
                <a:ext cx="255550" cy="0"/>
              </a:xfrm>
              <a:prstGeom prst="line">
                <a:avLst/>
              </a:prstGeom>
              <a:ln w="15875" cap="rnd">
                <a:prstDash val="sysDash"/>
                <a:round/>
                <a:headEnd w="lg" len="lg"/>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3921755" y="3255871"/>
                <a:ext cx="255550" cy="0"/>
              </a:xfrm>
              <a:prstGeom prst="line">
                <a:avLst/>
              </a:prstGeom>
              <a:ln w="15875" cap="rnd">
                <a:prstDash val="sysDash"/>
                <a:round/>
                <a:headEnd w="lg" len="lg"/>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829485" y="3255871"/>
                <a:ext cx="255550" cy="0"/>
              </a:xfrm>
              <a:prstGeom prst="line">
                <a:avLst/>
              </a:prstGeom>
              <a:ln w="15875" cap="rnd">
                <a:prstDash val="sysDash"/>
                <a:round/>
                <a:headEnd w="lg" len="lg"/>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4378378" y="3259205"/>
                <a:ext cx="255550" cy="0"/>
              </a:xfrm>
              <a:prstGeom prst="line">
                <a:avLst/>
              </a:prstGeom>
              <a:ln w="15875" cap="rnd">
                <a:prstDash val="sysDash"/>
                <a:round/>
                <a:headEnd w="lg" len="lg"/>
              </a:ln>
            </p:spPr>
            <p:style>
              <a:lnRef idx="1">
                <a:schemeClr val="accent1"/>
              </a:lnRef>
              <a:fillRef idx="0">
                <a:schemeClr val="accent1"/>
              </a:fillRef>
              <a:effectRef idx="0">
                <a:schemeClr val="accent1"/>
              </a:effectRef>
              <a:fontRef idx="minor">
                <a:schemeClr val="tx1"/>
              </a:fontRef>
            </p:style>
          </p:cxnSp>
        </p:grpSp>
        <p:grpSp>
          <p:nvGrpSpPr>
            <p:cNvPr id="54" name="グループ化 53"/>
            <p:cNvGrpSpPr/>
            <p:nvPr/>
          </p:nvGrpSpPr>
          <p:grpSpPr>
            <a:xfrm>
              <a:off x="4674270" y="4698191"/>
              <a:ext cx="547219" cy="959041"/>
              <a:chOff x="4816850" y="4378870"/>
              <a:chExt cx="547219" cy="959041"/>
            </a:xfrm>
          </p:grpSpPr>
          <p:sp>
            <p:nvSpPr>
              <p:cNvPr id="46" name="U ターン矢印 45"/>
              <p:cNvSpPr/>
              <p:nvPr/>
            </p:nvSpPr>
            <p:spPr>
              <a:xfrm>
                <a:off x="5044409" y="4764160"/>
                <a:ext cx="319660" cy="276251"/>
              </a:xfrm>
              <a:prstGeom prst="uturnArrow">
                <a:avLst>
                  <a:gd name="adj1" fmla="val 28312"/>
                  <a:gd name="adj2" fmla="val 14156"/>
                  <a:gd name="adj3" fmla="val 0"/>
                  <a:gd name="adj4" fmla="val 47200"/>
                  <a:gd name="adj5" fmla="val 81145"/>
                </a:avLst>
              </a:prstGeom>
              <a:solidFill>
                <a:schemeClr val="bg1">
                  <a:lumMod val="65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U ターン矢印 46"/>
              <p:cNvSpPr/>
              <p:nvPr/>
            </p:nvSpPr>
            <p:spPr>
              <a:xfrm rot="10800000">
                <a:off x="4816851" y="4874746"/>
                <a:ext cx="319660" cy="276251"/>
              </a:xfrm>
              <a:prstGeom prst="uturnArrow">
                <a:avLst>
                  <a:gd name="adj1" fmla="val 28312"/>
                  <a:gd name="adj2" fmla="val 14156"/>
                  <a:gd name="adj3" fmla="val 0"/>
                  <a:gd name="adj4" fmla="val 47200"/>
                  <a:gd name="adj5" fmla="val 81145"/>
                </a:avLst>
              </a:prstGeom>
              <a:solidFill>
                <a:schemeClr val="bg1">
                  <a:lumMod val="65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正方形/長方形 47"/>
              <p:cNvSpPr/>
              <p:nvPr/>
            </p:nvSpPr>
            <p:spPr>
              <a:xfrm>
                <a:off x="4816850" y="4378870"/>
                <a:ext cx="74616" cy="576204"/>
              </a:xfrm>
              <a:prstGeom prst="rect">
                <a:avLst/>
              </a:prstGeom>
              <a:solidFill>
                <a:schemeClr val="bg1">
                  <a:lumMod val="65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5289454" y="4889221"/>
                <a:ext cx="74615" cy="448690"/>
              </a:xfrm>
              <a:prstGeom prst="rect">
                <a:avLst/>
              </a:prstGeom>
              <a:solidFill>
                <a:schemeClr val="bg1">
                  <a:lumMod val="65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弦 54"/>
            <p:cNvSpPr/>
            <p:nvPr/>
          </p:nvSpPr>
          <p:spPr>
            <a:xfrm rot="17868266">
              <a:off x="4021999" y="3442963"/>
              <a:ext cx="1497598" cy="1850346"/>
            </a:xfrm>
            <a:prstGeom prst="chord">
              <a:avLst>
                <a:gd name="adj1" fmla="val 3587076"/>
                <a:gd name="adj2" fmla="val 1590958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弦 52"/>
            <p:cNvSpPr/>
            <p:nvPr/>
          </p:nvSpPr>
          <p:spPr>
            <a:xfrm rot="17917124">
              <a:off x="4080012" y="3327936"/>
              <a:ext cx="1377831" cy="1886546"/>
            </a:xfrm>
            <a:prstGeom prst="chord">
              <a:avLst>
                <a:gd name="adj1" fmla="val 3955116"/>
                <a:gd name="adj2" fmla="val 194324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ドーナツ 40"/>
            <p:cNvSpPr/>
            <p:nvPr/>
          </p:nvSpPr>
          <p:spPr>
            <a:xfrm rot="878026">
              <a:off x="4594960" y="4302955"/>
              <a:ext cx="249336" cy="182219"/>
            </a:xfrm>
            <a:prstGeom prst="donu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楕円 41"/>
            <p:cNvSpPr/>
            <p:nvPr/>
          </p:nvSpPr>
          <p:spPr>
            <a:xfrm rot="991288">
              <a:off x="4635120" y="4363501"/>
              <a:ext cx="147728" cy="98528"/>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弧 16"/>
            <p:cNvSpPr/>
            <p:nvPr/>
          </p:nvSpPr>
          <p:spPr>
            <a:xfrm rot="12597568">
              <a:off x="4001895" y="3786065"/>
              <a:ext cx="1554712" cy="1022817"/>
            </a:xfrm>
            <a:prstGeom prst="arc">
              <a:avLst>
                <a:gd name="adj1" fmla="val 9600255"/>
                <a:gd name="adj2" fmla="val 163437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4" name="図 13"/>
            <p:cNvPicPr>
              <a:picLocks noChangeAspect="1"/>
            </p:cNvPicPr>
            <p:nvPr/>
          </p:nvPicPr>
          <p:blipFill>
            <a:blip r:embed="rId21" cstate="print">
              <a:extLst>
                <a:ext uri="{BEBA8EAE-BF5A-486C-A8C5-ECC9F3942E4B}">
                  <a14:imgProps xmlns:a14="http://schemas.microsoft.com/office/drawing/2010/main">
                    <a14:imgLayer r:embed="rId22">
                      <a14:imgEffect>
                        <a14:backgroundRemoval t="840" b="100000" l="0" r="100000">
                          <a14:foregroundMark x1="66878" y1="75210" x2="66878" y2="75210"/>
                          <a14:foregroundMark x1="64135" y1="69958" x2="64135" y2="69958"/>
                          <a14:foregroundMark x1="63713" y1="68908" x2="63713" y2="68908"/>
                          <a14:foregroundMark x1="63713" y1="66387" x2="63713" y2="66387"/>
                          <a14:foregroundMark x1="67932" y1="53992" x2="67932" y2="53992"/>
                          <a14:foregroundMark x1="67932" y1="53992" x2="67932" y2="53992"/>
                          <a14:foregroundMark x1="67300" y1="52521" x2="67300" y2="52521"/>
                          <a14:foregroundMark x1="47046" y1="58613" x2="47046" y2="58613"/>
                          <a14:foregroundMark x1="49789" y1="55042" x2="49789" y2="55042"/>
                          <a14:foregroundMark x1="37764" y1="72059" x2="37764" y2="72059"/>
                          <a14:foregroundMark x1="66245" y1="83824" x2="66245" y2="83824"/>
                          <a14:foregroundMark x1="83755" y1="67857" x2="83755" y2="67857"/>
                          <a14:foregroundMark x1="49156" y1="77311" x2="49156" y2="77311"/>
                          <a14:foregroundMark x1="22363" y1="80252" x2="22363" y2="80252"/>
                          <a14:foregroundMark x1="27004" y1="53992" x2="27004" y2="53992"/>
                          <a14:foregroundMark x1="37342" y1="88655" x2="37342" y2="88655"/>
                          <a14:foregroundMark x1="82278" y1="80882" x2="82278" y2="80882"/>
                          <a14:foregroundMark x1="58439" y1="94118" x2="58439" y2="94118"/>
                          <a14:foregroundMark x1="81857" y1="73109" x2="81857" y2="73109"/>
                          <a14:foregroundMark x1="61603" y1="48950" x2="61603" y2="48950"/>
                          <a14:backgroundMark x1="55485" y1="18067" x2="55485" y2="18067"/>
                          <a14:backgroundMark x1="12447" y1="55042" x2="12447" y2="55042"/>
                          <a14:backgroundMark x1="94093" y1="92227" x2="94093" y2="92227"/>
                        </a14:backgroundRemoval>
                      </a14:imgEffect>
                    </a14:imgLayer>
                  </a14:imgProps>
                </a:ext>
                <a:ext uri="{28A0092B-C50C-407E-A947-70E740481C1C}">
                  <a14:useLocalDpi xmlns:a14="http://schemas.microsoft.com/office/drawing/2010/main" val="0"/>
                </a:ext>
              </a:extLst>
            </a:blip>
            <a:stretch>
              <a:fillRect/>
            </a:stretch>
          </p:blipFill>
          <p:spPr>
            <a:xfrm flipH="1">
              <a:off x="3931470" y="3457881"/>
              <a:ext cx="1235097" cy="1240309"/>
            </a:xfrm>
            <a:prstGeom prst="rect">
              <a:avLst/>
            </a:prstGeom>
          </p:spPr>
        </p:pic>
      </p:grpSp>
      <p:grpSp>
        <p:nvGrpSpPr>
          <p:cNvPr id="114" name="グループ化 113"/>
          <p:cNvGrpSpPr/>
          <p:nvPr/>
        </p:nvGrpSpPr>
        <p:grpSpPr>
          <a:xfrm>
            <a:off x="6358086" y="3939303"/>
            <a:ext cx="2274784" cy="1303209"/>
            <a:chOff x="9705392" y="1818743"/>
            <a:chExt cx="2274784" cy="1303209"/>
          </a:xfrm>
        </p:grpSpPr>
        <p:sp>
          <p:nvSpPr>
            <p:cNvPr id="58" name="平行四辺形 57"/>
            <p:cNvSpPr/>
            <p:nvPr/>
          </p:nvSpPr>
          <p:spPr>
            <a:xfrm>
              <a:off x="9705392" y="1818743"/>
              <a:ext cx="2274784" cy="1303209"/>
            </a:xfrm>
            <a:prstGeom prst="parallelogram">
              <a:avLst>
                <a:gd name="adj" fmla="val 15978"/>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10247282" y="1866693"/>
              <a:ext cx="1327484" cy="276999"/>
            </a:xfrm>
            <a:prstGeom prst="rect">
              <a:avLst/>
            </a:prstGeom>
            <a:noFill/>
            <a:ln>
              <a:noFill/>
            </a:ln>
          </p:spPr>
          <p:txBody>
            <a:bodyPr wrap="square" rtlCol="0">
              <a:spAutoFit/>
            </a:bodyPr>
            <a:lstStyle/>
            <a:p>
              <a:r>
                <a:rPr kumimoji="1" lang="ja-JP" altLang="en-US" sz="1200" i="1" dirty="0" smtClean="0"/>
                <a:t>体調チェック表</a:t>
              </a:r>
              <a:endParaRPr kumimoji="1" lang="ja-JP" altLang="en-US" sz="1200" i="1" dirty="0"/>
            </a:p>
          </p:txBody>
        </p:sp>
        <p:sp>
          <p:nvSpPr>
            <p:cNvPr id="60" name="テキスト ボックス 59"/>
            <p:cNvSpPr txBox="1"/>
            <p:nvPr/>
          </p:nvSpPr>
          <p:spPr>
            <a:xfrm>
              <a:off x="9975414" y="2309340"/>
              <a:ext cx="705383" cy="184666"/>
            </a:xfrm>
            <a:prstGeom prst="rect">
              <a:avLst/>
            </a:prstGeom>
            <a:noFill/>
            <a:ln>
              <a:noFill/>
            </a:ln>
          </p:spPr>
          <p:txBody>
            <a:bodyPr wrap="square" rtlCol="0">
              <a:spAutoFit/>
            </a:bodyPr>
            <a:lstStyle/>
            <a:p>
              <a:r>
                <a:rPr kumimoji="1" lang="en-US" altLang="ja-JP" sz="600" i="1" dirty="0" smtClean="0"/>
                <a:t>1</a:t>
              </a:r>
              <a:r>
                <a:rPr kumimoji="1" lang="ja-JP" altLang="en-US" sz="600" i="1" dirty="0" smtClean="0"/>
                <a:t>　●●　●●</a:t>
              </a:r>
              <a:endParaRPr kumimoji="1" lang="ja-JP" altLang="en-US" sz="600" i="1" dirty="0"/>
            </a:p>
          </p:txBody>
        </p:sp>
        <p:sp>
          <p:nvSpPr>
            <p:cNvPr id="62" name="テキスト ボックス 61"/>
            <p:cNvSpPr txBox="1"/>
            <p:nvPr/>
          </p:nvSpPr>
          <p:spPr>
            <a:xfrm>
              <a:off x="9899988" y="2504668"/>
              <a:ext cx="776211" cy="184666"/>
            </a:xfrm>
            <a:prstGeom prst="rect">
              <a:avLst/>
            </a:prstGeom>
            <a:noFill/>
            <a:ln>
              <a:noFill/>
            </a:ln>
          </p:spPr>
          <p:txBody>
            <a:bodyPr wrap="square" rtlCol="0">
              <a:spAutoFit/>
            </a:bodyPr>
            <a:lstStyle/>
            <a:p>
              <a:r>
                <a:rPr kumimoji="1" lang="ja-JP" altLang="en-US" sz="600" i="1" dirty="0" smtClean="0"/>
                <a:t>２　●●　●●</a:t>
              </a:r>
              <a:endParaRPr kumimoji="1" lang="ja-JP" altLang="en-US" sz="600" i="1" dirty="0"/>
            </a:p>
          </p:txBody>
        </p:sp>
        <p:sp>
          <p:nvSpPr>
            <p:cNvPr id="63" name="テキスト ボックス 62"/>
            <p:cNvSpPr txBox="1"/>
            <p:nvPr/>
          </p:nvSpPr>
          <p:spPr>
            <a:xfrm>
              <a:off x="9858821" y="2696555"/>
              <a:ext cx="776211" cy="184666"/>
            </a:xfrm>
            <a:prstGeom prst="rect">
              <a:avLst/>
            </a:prstGeom>
            <a:noFill/>
            <a:ln>
              <a:noFill/>
            </a:ln>
          </p:spPr>
          <p:txBody>
            <a:bodyPr wrap="square" rtlCol="0">
              <a:spAutoFit/>
            </a:bodyPr>
            <a:lstStyle/>
            <a:p>
              <a:r>
                <a:rPr kumimoji="1" lang="ja-JP" altLang="en-US" sz="600" i="1" dirty="0" smtClean="0"/>
                <a:t>３　●●　●●</a:t>
              </a:r>
              <a:endParaRPr kumimoji="1" lang="ja-JP" altLang="en-US" sz="600" i="1" dirty="0"/>
            </a:p>
          </p:txBody>
        </p:sp>
        <p:cxnSp>
          <p:nvCxnSpPr>
            <p:cNvPr id="65" name="直線コネクタ 64"/>
            <p:cNvCxnSpPr/>
            <p:nvPr/>
          </p:nvCxnSpPr>
          <p:spPr>
            <a:xfrm>
              <a:off x="9990612" y="2311412"/>
              <a:ext cx="1788157" cy="48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10630918" y="2146174"/>
              <a:ext cx="130387" cy="72494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9957293" y="2487452"/>
              <a:ext cx="1788157" cy="48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9924710" y="2680387"/>
              <a:ext cx="1788157" cy="48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9889462" y="2867724"/>
              <a:ext cx="1788157" cy="48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10016947" y="2143755"/>
              <a:ext cx="1788157" cy="48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V="1">
              <a:off x="9889754" y="2143755"/>
              <a:ext cx="130387" cy="72494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V="1">
              <a:off x="10845831" y="2142778"/>
              <a:ext cx="130387" cy="72494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11047619" y="2142778"/>
              <a:ext cx="130387" cy="72494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V="1">
              <a:off x="11258759" y="2151895"/>
              <a:ext cx="130387" cy="72494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11467722" y="2148593"/>
              <a:ext cx="130387" cy="72494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11677930" y="2148593"/>
              <a:ext cx="130387" cy="72494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10159221" y="2150308"/>
              <a:ext cx="442150" cy="184666"/>
            </a:xfrm>
            <a:prstGeom prst="rect">
              <a:avLst/>
            </a:prstGeom>
            <a:noFill/>
            <a:ln>
              <a:noFill/>
            </a:ln>
          </p:spPr>
          <p:txBody>
            <a:bodyPr wrap="square" rtlCol="0">
              <a:spAutoFit/>
            </a:bodyPr>
            <a:lstStyle/>
            <a:p>
              <a:r>
                <a:rPr kumimoji="1" lang="ja-JP" altLang="en-US" sz="600" i="1" dirty="0" smtClean="0"/>
                <a:t>氏　名</a:t>
              </a:r>
              <a:endParaRPr kumimoji="1" lang="ja-JP" altLang="en-US" sz="600" i="1" dirty="0"/>
            </a:p>
          </p:txBody>
        </p:sp>
        <p:sp>
          <p:nvSpPr>
            <p:cNvPr id="109" name="テキスト ボックス 108"/>
            <p:cNvSpPr txBox="1"/>
            <p:nvPr/>
          </p:nvSpPr>
          <p:spPr>
            <a:xfrm>
              <a:off x="10695995" y="2157524"/>
              <a:ext cx="306271" cy="153888"/>
            </a:xfrm>
            <a:prstGeom prst="rect">
              <a:avLst/>
            </a:prstGeom>
            <a:noFill/>
            <a:ln>
              <a:noFill/>
            </a:ln>
          </p:spPr>
          <p:txBody>
            <a:bodyPr wrap="square" rtlCol="0">
              <a:spAutoFit/>
            </a:bodyPr>
            <a:lstStyle/>
            <a:p>
              <a:r>
                <a:rPr kumimoji="1" lang="ja-JP" altLang="en-US" sz="400" i="1" dirty="0" smtClean="0"/>
                <a:t>下痢</a:t>
              </a:r>
              <a:endParaRPr kumimoji="1" lang="ja-JP" altLang="en-US" sz="400" i="1" dirty="0"/>
            </a:p>
          </p:txBody>
        </p:sp>
        <p:sp>
          <p:nvSpPr>
            <p:cNvPr id="110" name="テキスト ボックス 109"/>
            <p:cNvSpPr txBox="1"/>
            <p:nvPr/>
          </p:nvSpPr>
          <p:spPr>
            <a:xfrm>
              <a:off x="10909037" y="2160661"/>
              <a:ext cx="305847" cy="153888"/>
            </a:xfrm>
            <a:prstGeom prst="rect">
              <a:avLst/>
            </a:prstGeom>
            <a:noFill/>
            <a:ln>
              <a:noFill/>
            </a:ln>
          </p:spPr>
          <p:txBody>
            <a:bodyPr wrap="square" rtlCol="0">
              <a:spAutoFit/>
            </a:bodyPr>
            <a:lstStyle/>
            <a:p>
              <a:r>
                <a:rPr kumimoji="1" lang="ja-JP" altLang="en-US" sz="400" i="1" dirty="0" smtClean="0"/>
                <a:t>嘔吐</a:t>
              </a:r>
              <a:endParaRPr kumimoji="1" lang="ja-JP" altLang="en-US" sz="400" i="1" dirty="0"/>
            </a:p>
          </p:txBody>
        </p:sp>
        <p:sp>
          <p:nvSpPr>
            <p:cNvPr id="111" name="テキスト ボックス 110"/>
            <p:cNvSpPr txBox="1"/>
            <p:nvPr/>
          </p:nvSpPr>
          <p:spPr>
            <a:xfrm>
              <a:off x="11121702" y="2166850"/>
              <a:ext cx="300551" cy="153888"/>
            </a:xfrm>
            <a:prstGeom prst="rect">
              <a:avLst/>
            </a:prstGeom>
            <a:noFill/>
            <a:ln>
              <a:noFill/>
            </a:ln>
          </p:spPr>
          <p:txBody>
            <a:bodyPr wrap="square" rtlCol="0">
              <a:spAutoFit/>
            </a:bodyPr>
            <a:lstStyle/>
            <a:p>
              <a:r>
                <a:rPr kumimoji="1" lang="ja-JP" altLang="en-US" sz="400" i="1" dirty="0"/>
                <a:t>発熱</a:t>
              </a:r>
            </a:p>
          </p:txBody>
        </p:sp>
        <p:sp>
          <p:nvSpPr>
            <p:cNvPr id="112" name="テキスト ボックス 111"/>
            <p:cNvSpPr txBox="1"/>
            <p:nvPr/>
          </p:nvSpPr>
          <p:spPr>
            <a:xfrm>
              <a:off x="11323421" y="2164988"/>
              <a:ext cx="315858" cy="153888"/>
            </a:xfrm>
            <a:prstGeom prst="rect">
              <a:avLst/>
            </a:prstGeom>
            <a:noFill/>
            <a:ln>
              <a:noFill/>
            </a:ln>
          </p:spPr>
          <p:txBody>
            <a:bodyPr wrap="square" rtlCol="0">
              <a:spAutoFit/>
            </a:bodyPr>
            <a:lstStyle/>
            <a:p>
              <a:r>
                <a:rPr kumimoji="1" lang="ja-JP" altLang="en-US" sz="400" i="1" dirty="0"/>
                <a:t>腹痛</a:t>
              </a:r>
            </a:p>
          </p:txBody>
        </p:sp>
        <p:sp>
          <p:nvSpPr>
            <p:cNvPr id="113" name="テキスト ボックス 112"/>
            <p:cNvSpPr txBox="1"/>
            <p:nvPr/>
          </p:nvSpPr>
          <p:spPr>
            <a:xfrm>
              <a:off x="11557407" y="2164988"/>
              <a:ext cx="254682" cy="153888"/>
            </a:xfrm>
            <a:prstGeom prst="rect">
              <a:avLst/>
            </a:prstGeom>
            <a:noFill/>
            <a:ln>
              <a:noFill/>
            </a:ln>
          </p:spPr>
          <p:txBody>
            <a:bodyPr wrap="square" rtlCol="0">
              <a:spAutoFit/>
            </a:bodyPr>
            <a:lstStyle/>
            <a:p>
              <a:r>
                <a:rPr kumimoji="1" lang="ja-JP" altLang="en-US" sz="400" i="1" dirty="0" smtClean="0"/>
                <a:t>傷</a:t>
              </a:r>
              <a:endParaRPr kumimoji="1" lang="ja-JP" altLang="en-US" sz="400" i="1" dirty="0"/>
            </a:p>
          </p:txBody>
        </p:sp>
      </p:grpSp>
      <p:sp>
        <p:nvSpPr>
          <p:cNvPr id="118" name="円形吹き出し 117"/>
          <p:cNvSpPr/>
          <p:nvPr/>
        </p:nvSpPr>
        <p:spPr>
          <a:xfrm>
            <a:off x="8270090" y="3790583"/>
            <a:ext cx="3700832" cy="1553160"/>
          </a:xfrm>
          <a:prstGeom prst="wedgeEllipseCallout">
            <a:avLst>
              <a:gd name="adj1" fmla="val -66306"/>
              <a:gd name="adj2" fmla="val 13766"/>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8773858" y="4064065"/>
            <a:ext cx="3197063" cy="1077218"/>
          </a:xfrm>
          <a:prstGeom prst="rect">
            <a:avLst/>
          </a:prstGeom>
          <a:noFill/>
        </p:spPr>
        <p:txBody>
          <a:bodyPr wrap="square" rtlCol="0">
            <a:spAutoFit/>
          </a:bodyPr>
          <a:lstStyle/>
          <a:p>
            <a:r>
              <a:rPr lang="ja-JP" altLang="en-US" sz="1600" dirty="0" smtClean="0"/>
              <a:t>体調チェックが「</a:t>
            </a:r>
            <a:r>
              <a:rPr lang="en-US" altLang="ja-JP" sz="1600" dirty="0" smtClean="0"/>
              <a:t>×</a:t>
            </a:r>
            <a:r>
              <a:rPr lang="ja-JP" altLang="en-US" sz="1600" dirty="0" smtClean="0"/>
              <a:t>」の時は、責任者に報告し、対処した内容を記入します。記録は毎日責任者が確認します。</a:t>
            </a:r>
            <a:endParaRPr lang="ja-JP" altLang="en-US" sz="1600" dirty="0"/>
          </a:p>
        </p:txBody>
      </p:sp>
      <p:sp>
        <p:nvSpPr>
          <p:cNvPr id="4" name="テキスト ボックス 3"/>
          <p:cNvSpPr txBox="1"/>
          <p:nvPr/>
        </p:nvSpPr>
        <p:spPr>
          <a:xfrm>
            <a:off x="1269316" y="1323216"/>
            <a:ext cx="3674179" cy="707886"/>
          </a:xfrm>
          <a:prstGeom prst="rect">
            <a:avLst/>
          </a:prstGeom>
          <a:noFill/>
        </p:spPr>
        <p:txBody>
          <a:bodyPr wrap="square" rtlCol="0">
            <a:spAutoFit/>
          </a:bodyPr>
          <a:lstStyle/>
          <a:p>
            <a:pPr algn="ctr"/>
            <a:r>
              <a:rPr kumimoji="1" lang="ja-JP" altLang="en-US" sz="4000" dirty="0" smtClean="0">
                <a:solidFill>
                  <a:srgbClr val="00B0F0"/>
                </a:solidFill>
              </a:rPr>
              <a:t>確実な手洗い</a:t>
            </a:r>
            <a:endParaRPr kumimoji="1" lang="ja-JP" altLang="en-US" sz="4000" dirty="0">
              <a:solidFill>
                <a:srgbClr val="00B0F0"/>
              </a:solidFill>
            </a:endParaRPr>
          </a:p>
        </p:txBody>
      </p:sp>
      <p:sp>
        <p:nvSpPr>
          <p:cNvPr id="7" name="テキスト ボックス 6"/>
          <p:cNvSpPr txBox="1"/>
          <p:nvPr/>
        </p:nvSpPr>
        <p:spPr>
          <a:xfrm>
            <a:off x="7246802" y="1272099"/>
            <a:ext cx="3946326" cy="707886"/>
          </a:xfrm>
          <a:prstGeom prst="rect">
            <a:avLst/>
          </a:prstGeom>
          <a:noFill/>
        </p:spPr>
        <p:txBody>
          <a:bodyPr wrap="square" rtlCol="0">
            <a:spAutoFit/>
          </a:bodyPr>
          <a:lstStyle/>
          <a:p>
            <a:pPr algn="ctr"/>
            <a:r>
              <a:rPr kumimoji="1" lang="ja-JP" altLang="en-US" sz="4000" dirty="0">
                <a:solidFill>
                  <a:srgbClr val="00B0F0"/>
                </a:solidFill>
              </a:rPr>
              <a:t>体調</a:t>
            </a:r>
            <a:r>
              <a:rPr kumimoji="1" lang="ja-JP" altLang="en-US" sz="4000" dirty="0" smtClean="0">
                <a:solidFill>
                  <a:srgbClr val="00B0F0"/>
                </a:solidFill>
              </a:rPr>
              <a:t>管理</a:t>
            </a:r>
            <a:endParaRPr kumimoji="1" lang="ja-JP" altLang="en-US" sz="4000" dirty="0">
              <a:solidFill>
                <a:srgbClr val="00B0F0"/>
              </a:solidFill>
            </a:endParaRPr>
          </a:p>
        </p:txBody>
      </p:sp>
      <p:grpSp>
        <p:nvGrpSpPr>
          <p:cNvPr id="15" name="グループ化 14"/>
          <p:cNvGrpSpPr/>
          <p:nvPr/>
        </p:nvGrpSpPr>
        <p:grpSpPr>
          <a:xfrm>
            <a:off x="1111484" y="4063327"/>
            <a:ext cx="593944" cy="668580"/>
            <a:chOff x="5483011" y="3762647"/>
            <a:chExt cx="758808" cy="941110"/>
          </a:xfrm>
        </p:grpSpPr>
        <p:pic>
          <p:nvPicPr>
            <p:cNvPr id="119" name="図 118"/>
            <p:cNvPicPr>
              <a:picLocks noChangeAspect="1"/>
            </p:cNvPicPr>
            <p:nvPr/>
          </p:nvPicPr>
          <p:blipFill>
            <a:blip r:embed="rId23" cstate="print">
              <a:extLst>
                <a:ext uri="{BEBA8EAE-BF5A-486C-A8C5-ECC9F3942E4B}">
                  <a14:imgProps xmlns:a14="http://schemas.microsoft.com/office/drawing/2010/main">
                    <a14:imgLayer r:embed="rId24">
                      <a14:imgEffect>
                        <a14:backgroundRemoval t="0" b="96460" l="9816" r="94479">
                          <a14:foregroundMark x1="49387" y1="8850" x2="49387" y2="8850"/>
                          <a14:foregroundMark x1="57669" y1="16372" x2="57669" y2="16372"/>
                          <a14:foregroundMark x1="59509" y1="20575" x2="59509" y2="20575"/>
                          <a14:foregroundMark x1="57669" y1="12168" x2="57669" y2="12168"/>
                          <a14:foregroundMark x1="55521" y1="19027" x2="55521" y2="19027"/>
                          <a14:foregroundMark x1="55828" y1="21239" x2="55828" y2="21239"/>
                          <a14:foregroundMark x1="56442" y1="22566" x2="56442" y2="22566"/>
                          <a14:foregroundMark x1="56442" y1="22566" x2="56442" y2="22566"/>
                          <a14:foregroundMark x1="52761" y1="31858" x2="52761" y2="31858"/>
                          <a14:foregroundMark x1="52761" y1="31858" x2="52761" y2="31858"/>
                          <a14:foregroundMark x1="56748" y1="31637" x2="56748" y2="31637"/>
                          <a14:foregroundMark x1="64110" y1="32301" x2="64110" y2="32301"/>
                          <a14:foregroundMark x1="65337" y1="32301" x2="65337" y2="32301"/>
                          <a14:foregroundMark x1="67485" y1="30973" x2="67485" y2="30973"/>
                          <a14:foregroundMark x1="67485" y1="29425" x2="67485" y2="29425"/>
                          <a14:foregroundMark x1="49387" y1="30531" x2="49387" y2="30531"/>
                          <a14:foregroundMark x1="46012" y1="30973" x2="46012" y2="30973"/>
                          <a14:foregroundMark x1="45399" y1="31195" x2="45399" y2="31195"/>
                          <a14:foregroundMark x1="45399" y1="31195" x2="45399" y2="31195"/>
                          <a14:foregroundMark x1="40184" y1="34292" x2="40184" y2="34292"/>
                          <a14:foregroundMark x1="45092" y1="33850" x2="45092" y2="33850"/>
                          <a14:foregroundMark x1="45092" y1="33850" x2="45092" y2="33850"/>
                          <a14:foregroundMark x1="53374" y1="39602" x2="53374" y2="39602"/>
                          <a14:foregroundMark x1="53374" y1="39602" x2="53374" y2="39602"/>
                          <a14:foregroundMark x1="53374" y1="39602" x2="53374" y2="39602"/>
                          <a14:foregroundMark x1="50000" y1="41150" x2="50000" y2="41150"/>
                          <a14:foregroundMark x1="43865" y1="42257" x2="43865" y2="42257"/>
                          <a14:foregroundMark x1="37423" y1="46460" x2="37423" y2="46460"/>
                          <a14:foregroundMark x1="30368" y1="48451" x2="30368" y2="48451"/>
                          <a14:foregroundMark x1="72086" y1="46018" x2="72086" y2="46018"/>
                          <a14:foregroundMark x1="72086" y1="46018" x2="72086" y2="46018"/>
                          <a14:foregroundMark x1="64110" y1="44912" x2="64110" y2="44912"/>
                          <a14:foregroundMark x1="64110" y1="44912" x2="64110" y2="44912"/>
                          <a14:foregroundMark x1="58589" y1="44027" x2="58589" y2="44027"/>
                          <a14:foregroundMark x1="50000" y1="45354" x2="50000" y2="45354"/>
                          <a14:foregroundMark x1="47546" y1="46018" x2="47546" y2="46018"/>
                          <a14:foregroundMark x1="49080" y1="46018" x2="49080" y2="46018"/>
                          <a14:foregroundMark x1="57362" y1="44690" x2="57362" y2="44690"/>
                          <a14:foregroundMark x1="57975" y1="41150" x2="57975" y2="41150"/>
                          <a14:foregroundMark x1="64110" y1="41814" x2="64110" y2="41814"/>
                          <a14:foregroundMark x1="68405" y1="41150" x2="68405" y2="41150"/>
                          <a14:foregroundMark x1="68405" y1="41150" x2="68405" y2="41150"/>
                          <a14:foregroundMark x1="76994" y1="41814" x2="76994" y2="41814"/>
                          <a14:foregroundMark x1="85276" y1="55973" x2="85276" y2="55973"/>
                          <a14:foregroundMark x1="82209" y1="48230" x2="82209" y2="48230"/>
                          <a14:foregroundMark x1="84049" y1="47124" x2="84049" y2="47124"/>
                          <a14:foregroundMark x1="80675" y1="46239" x2="80675" y2="46239"/>
                          <a14:foregroundMark x1="75460" y1="47566" x2="75460" y2="47566"/>
                          <a14:foregroundMark x1="77607" y1="49336" x2="77607" y2="49336"/>
                          <a14:foregroundMark x1="79448" y1="50221" x2="79448" y2="50221"/>
                          <a14:foregroundMark x1="79448" y1="50221" x2="79448" y2="50221"/>
                          <a14:foregroundMark x1="82209" y1="53540" x2="82209" y2="53540"/>
                          <a14:foregroundMark x1="35890" y1="80973" x2="35890" y2="80973"/>
                          <a14:foregroundMark x1="35890" y1="80973" x2="37423" y2="81195"/>
                          <a14:foregroundMark x1="45399" y1="83628" x2="45399" y2="83628"/>
                          <a14:foregroundMark x1="49080" y1="84735" x2="49080" y2="84735"/>
                          <a14:foregroundMark x1="56442" y1="85398" x2="56442" y2="85398"/>
                          <a14:foregroundMark x1="57975" y1="85619" x2="60123" y2="85398"/>
                          <a14:foregroundMark x1="63804" y1="85398" x2="66871" y2="85398"/>
                          <a14:foregroundMark x1="71166" y1="85398" x2="71166" y2="85398"/>
                          <a14:foregroundMark x1="72086" y1="85398" x2="72086" y2="85398"/>
                          <a14:foregroundMark x1="73620" y1="85398" x2="73620" y2="85398"/>
                          <a14:foregroundMark x1="74847" y1="84956" x2="74847" y2="84956"/>
                          <a14:foregroundMark x1="75767" y1="84292" x2="75767" y2="84292"/>
                          <a14:foregroundMark x1="76380" y1="84071" x2="77607" y2="83407"/>
                          <a14:foregroundMark x1="78528" y1="82743" x2="78528" y2="82743"/>
                          <a14:foregroundMark x1="79448" y1="82743" x2="79448" y2="82743"/>
                          <a14:foregroundMark x1="80061" y1="82080" x2="80061" y2="82080"/>
                          <a14:foregroundMark x1="81902" y1="80310" x2="82209" y2="77434"/>
                          <a14:foregroundMark x1="82209" y1="76770" x2="82209" y2="75664"/>
                          <a14:foregroundMark x1="82209" y1="75664" x2="82209" y2="75664"/>
                          <a14:foregroundMark x1="82209" y1="74336" x2="82209" y2="74336"/>
                          <a14:foregroundMark x1="90184" y1="69469" x2="90184" y2="69469"/>
                          <a14:foregroundMark x1="84049" y1="67699" x2="84049" y2="67699"/>
                          <a14:foregroundMark x1="84049" y1="67257" x2="84049" y2="67257"/>
                          <a14:foregroundMark x1="83742" y1="65708" x2="83742" y2="65708"/>
                          <a14:foregroundMark x1="84356" y1="61947" x2="84356" y2="61947"/>
                          <a14:foregroundMark x1="82209" y1="58850" x2="82209" y2="58850"/>
                          <a14:foregroundMark x1="88037" y1="56195" x2="88037" y2="56195"/>
                          <a14:foregroundMark x1="47239" y1="49336" x2="47239" y2="49336"/>
                          <a14:foregroundMark x1="55521" y1="48230" x2="55521" y2="48230"/>
                          <a14:foregroundMark x1="58589" y1="48230" x2="58589" y2="48230"/>
                          <a14:foregroundMark x1="67178" y1="48230" x2="67178" y2="48230"/>
                          <a14:foregroundMark x1="67178" y1="48230" x2="67178" y2="48230"/>
                          <a14:foregroundMark x1="41104" y1="47788" x2="41104" y2="47788"/>
                          <a14:foregroundMark x1="41104" y1="47788" x2="41104" y2="47788"/>
                          <a14:foregroundMark x1="31595" y1="48673" x2="31595" y2="48673"/>
                          <a14:foregroundMark x1="31288" y1="51327" x2="31288" y2="51327"/>
                          <a14:foregroundMark x1="30675" y1="52434" x2="30675" y2="52434"/>
                          <a14:foregroundMark x1="30368" y1="54646" x2="30368" y2="54646"/>
                          <a14:foregroundMark x1="29448" y1="56637" x2="29448" y2="56637"/>
                          <a14:foregroundMark x1="28528" y1="59071" x2="28528" y2="59071"/>
                          <a14:foregroundMark x1="28528" y1="63496" x2="28528" y2="63496"/>
                          <a14:foregroundMark x1="28528" y1="64381" x2="28528" y2="64381"/>
                          <a14:foregroundMark x1="28528" y1="69469" x2="28528" y2="69469"/>
                          <a14:foregroundMark x1="28528" y1="73451" x2="28528" y2="73451"/>
                          <a14:foregroundMark x1="31288" y1="76770" x2="31288" y2="76770"/>
                          <a14:foregroundMark x1="31595" y1="79425" x2="31595" y2="79425"/>
                          <a14:foregroundMark x1="35583" y1="82522" x2="35583" y2="82522"/>
                          <a14:foregroundMark x1="35583" y1="84071" x2="35583" y2="84071"/>
                          <a14:foregroundMark x1="32515" y1="85841" x2="32515" y2="85841"/>
                          <a14:foregroundMark x1="32515" y1="85841" x2="32515" y2="85841"/>
                          <a14:foregroundMark x1="32515" y1="85841" x2="32515" y2="85841"/>
                          <a14:foregroundMark x1="28221" y1="84292" x2="28221" y2="84292"/>
                          <a14:foregroundMark x1="28221" y1="83407" x2="28528" y2="81637"/>
                          <a14:foregroundMark x1="28221" y1="80310" x2="28221" y2="80310"/>
                          <a14:foregroundMark x1="38957" y1="87168" x2="38957" y2="87168"/>
                          <a14:foregroundMark x1="38957" y1="87168" x2="38957" y2="87168"/>
                          <a14:foregroundMark x1="42025" y1="88053" x2="43865" y2="88053"/>
                          <a14:foregroundMark x1="27193" y1="43038" x2="27193" y2="43038"/>
                          <a14:foregroundMark x1="28947" y1="42405" x2="28947" y2="42405"/>
                          <a14:foregroundMark x1="28947" y1="42405" x2="28947" y2="42405"/>
                          <a14:foregroundMark x1="29825" y1="41139" x2="30702" y2="41139"/>
                          <a14:foregroundMark x1="32456" y1="40506" x2="32456" y2="40506"/>
                          <a14:foregroundMark x1="33333" y1="39241" x2="34211" y2="38608"/>
                          <a14:foregroundMark x1="35965" y1="38608" x2="35965" y2="38608"/>
                          <a14:foregroundMark x1="36842" y1="37342" x2="36842" y2="37342"/>
                          <a14:foregroundMark x1="37719" y1="37342" x2="38596" y2="36709"/>
                          <a14:foregroundMark x1="39474" y1="36076" x2="39474" y2="36076"/>
                          <a14:foregroundMark x1="42982" y1="36076" x2="42982" y2="36076"/>
                          <a14:foregroundMark x1="44737" y1="36076" x2="44737" y2="36076"/>
                          <a14:foregroundMark x1="47368" y1="36709" x2="47368" y2="36709"/>
                          <a14:foregroundMark x1="48246" y1="36709" x2="49123" y2="36709"/>
                          <a14:foregroundMark x1="50877" y1="36709" x2="51754" y2="36709"/>
                          <a14:foregroundMark x1="52632" y1="36709" x2="53509" y2="36709"/>
                          <a14:foregroundMark x1="53509" y1="36709" x2="56140" y2="36709"/>
                          <a14:foregroundMark x1="56140" y1="36709" x2="57895" y2="36709"/>
                          <a14:foregroundMark x1="57895" y1="36709" x2="58772" y2="36709"/>
                          <a14:foregroundMark x1="60526" y1="36709" x2="61404" y2="36709"/>
                          <a14:foregroundMark x1="61404" y1="36709" x2="64035" y2="36709"/>
                          <a14:foregroundMark x1="65789" y1="36709" x2="66667" y2="36709"/>
                          <a14:foregroundMark x1="66667" y1="36709" x2="67544" y2="36709"/>
                          <a14:foregroundMark x1="68421" y1="36709" x2="69298" y2="36709"/>
                          <a14:foregroundMark x1="69298" y1="36709" x2="70175" y2="36709"/>
                          <a14:foregroundMark x1="71053" y1="36709" x2="71930" y2="36709"/>
                          <a14:foregroundMark x1="72807" y1="36709" x2="72807" y2="36709"/>
                          <a14:foregroundMark x1="72807" y1="36709" x2="73684" y2="36709"/>
                          <a14:foregroundMark x1="73684" y1="36709" x2="74561" y2="37342"/>
                          <a14:foregroundMark x1="36842" y1="28481" x2="36842" y2="28481"/>
                          <a14:foregroundMark x1="37719" y1="29747" x2="37719" y2="29747"/>
                          <a14:foregroundMark x1="40351" y1="26582" x2="40351" y2="26582"/>
                          <a14:foregroundMark x1="43860" y1="25949" x2="43860" y2="25949"/>
                          <a14:foregroundMark x1="47368" y1="25949" x2="47368" y2="25949"/>
                          <a14:foregroundMark x1="52632" y1="25949" x2="52632" y2="25949"/>
                          <a14:foregroundMark x1="57018" y1="25949" x2="57018" y2="25949"/>
                          <a14:foregroundMark x1="23684" y1="54430" x2="23684" y2="54430"/>
                          <a14:foregroundMark x1="24561" y1="51899" x2="24561" y2="51899"/>
                          <a14:foregroundMark x1="22807" y1="58228" x2="22807" y2="58228"/>
                          <a14:foregroundMark x1="22807" y1="62658" x2="22807" y2="62658"/>
                          <a14:foregroundMark x1="22807" y1="63291" x2="22807" y2="63291"/>
                          <a14:foregroundMark x1="22807" y1="64557" x2="22807" y2="65190"/>
                          <a14:foregroundMark x1="21930" y1="66456" x2="21930" y2="67089"/>
                          <a14:foregroundMark x1="21930" y1="68354" x2="21930" y2="68987"/>
                          <a14:foregroundMark x1="21930" y1="72152" x2="21930" y2="72152"/>
                          <a14:foregroundMark x1="22807" y1="74051" x2="22807" y2="74051"/>
                          <a14:foregroundMark x1="22807" y1="77848" x2="22807" y2="77848"/>
                          <a14:foregroundMark x1="22807" y1="81013" x2="22807" y2="81013"/>
                          <a14:foregroundMark x1="23684" y1="84177" x2="23684" y2="84810"/>
                          <a14:foregroundMark x1="23684" y1="87342" x2="23684" y2="87342"/>
                          <a14:foregroundMark x1="26316" y1="88608" x2="27193" y2="89241"/>
                          <a14:foregroundMark x1="27193" y1="91139" x2="27193" y2="91139"/>
                          <a14:foregroundMark x1="36842" y1="94304" x2="36842" y2="94304"/>
                          <a14:foregroundMark x1="42982" y1="94304" x2="43860" y2="94304"/>
                          <a14:foregroundMark x1="48246" y1="94304" x2="48246" y2="94304"/>
                        </a14:backgroundRemoval>
                      </a14:imgEffect>
                    </a14:imgLayer>
                  </a14:imgProps>
                </a:ext>
                <a:ext uri="{28A0092B-C50C-407E-A947-70E740481C1C}">
                  <a14:useLocalDpi xmlns:a14="http://schemas.microsoft.com/office/drawing/2010/main" val="0"/>
                </a:ext>
              </a:extLst>
            </a:blip>
            <a:stretch>
              <a:fillRect/>
            </a:stretch>
          </p:blipFill>
          <p:spPr>
            <a:xfrm>
              <a:off x="5483011" y="3762647"/>
              <a:ext cx="492245" cy="682499"/>
            </a:xfrm>
            <a:prstGeom prst="rect">
              <a:avLst/>
            </a:prstGeom>
          </p:spPr>
        </p:pic>
        <p:pic>
          <p:nvPicPr>
            <p:cNvPr id="5" name="図 4"/>
            <p:cNvPicPr>
              <a:picLocks noChangeAspect="1"/>
            </p:cNvPicPr>
            <p:nvPr/>
          </p:nvPicPr>
          <p:blipFill>
            <a:blip r:embed="rId25" cstate="print">
              <a:extLst>
                <a:ext uri="{BEBA8EAE-BF5A-486C-A8C5-ECC9F3942E4B}">
                  <a14:imgProps xmlns:a14="http://schemas.microsoft.com/office/drawing/2010/main">
                    <a14:imgLayer r:embed="rId26">
                      <a14:imgEffect>
                        <a14:backgroundRemoval t="0" b="98354" l="0" r="98295">
                          <a14:foregroundMark x1="54545" y1="41152" x2="54545" y2="39506"/>
                          <a14:foregroundMark x1="59943" y1="35597" x2="59943" y2="35597"/>
                          <a14:foregroundMark x1="72443" y1="40947" x2="72443" y2="40947"/>
                          <a14:foregroundMark x1="72443" y1="40947" x2="72443" y2="40947"/>
                          <a14:foregroundMark x1="72443" y1="40947" x2="72443" y2="40947"/>
                          <a14:foregroundMark x1="61364" y1="41564" x2="61364" y2="41564"/>
                          <a14:foregroundMark x1="61364" y1="41564" x2="61364" y2="41564"/>
                          <a14:foregroundMark x1="47159" y1="42798" x2="47159" y2="42798"/>
                          <a14:foregroundMark x1="46591" y1="42798" x2="46591" y2="42798"/>
                          <a14:foregroundMark x1="42045" y1="40947" x2="42045" y2="40947"/>
                          <a14:foregroundMark x1="42045" y1="40947" x2="42330" y2="39918"/>
                          <a14:foregroundMark x1="44886" y1="39300" x2="44886" y2="39300"/>
                          <a14:foregroundMark x1="44886" y1="39300" x2="46023" y2="38272"/>
                          <a14:foregroundMark x1="47159" y1="37449" x2="47159" y2="37449"/>
                          <a14:foregroundMark x1="50852" y1="35597" x2="50852" y2="35597"/>
                          <a14:foregroundMark x1="50852" y1="35597" x2="52557" y2="34568"/>
                          <a14:foregroundMark x1="53977" y1="33951" x2="53977" y2="33951"/>
                          <a14:foregroundMark x1="53977" y1="33951" x2="53977" y2="33951"/>
                          <a14:foregroundMark x1="53977" y1="33951" x2="53977" y2="33951"/>
                          <a14:foregroundMark x1="55398" y1="33951" x2="58239" y2="33951"/>
                          <a14:foregroundMark x1="59659" y1="33951" x2="59659" y2="33951"/>
                          <a14:foregroundMark x1="59659" y1="33951" x2="61080" y2="33951"/>
                          <a14:foregroundMark x1="61932" y1="33951" x2="61932" y2="33951"/>
                          <a14:foregroundMark x1="62216" y1="33951" x2="62216" y2="33951"/>
                          <a14:foregroundMark x1="63352" y1="33951" x2="63352" y2="33951"/>
                          <a14:foregroundMark x1="63352" y1="33951" x2="63352" y2="33951"/>
                          <a14:foregroundMark x1="64205" y1="33951" x2="65625" y2="33951"/>
                          <a14:foregroundMark x1="65909" y1="33951" x2="65909" y2="33951"/>
                          <a14:foregroundMark x1="67045" y1="33128" x2="67045" y2="33128"/>
                          <a14:foregroundMark x1="67330" y1="33128" x2="67330" y2="33128"/>
                          <a14:foregroundMark x1="54830" y1="43827" x2="55966" y2="43827"/>
                          <a14:foregroundMark x1="55966" y1="43827" x2="55966" y2="43827"/>
                          <a14:foregroundMark x1="55966" y1="43827" x2="55966" y2="43827"/>
                          <a14:foregroundMark x1="55966" y1="43827" x2="55966" y2="43827"/>
                          <a14:foregroundMark x1="56250" y1="43827" x2="56250" y2="43827"/>
                          <a14:foregroundMark x1="56250" y1="43621" x2="57670" y2="43621"/>
                          <a14:foregroundMark x1="61364" y1="43621" x2="65057" y2="43621"/>
                          <a14:foregroundMark x1="65909" y1="43621" x2="67330" y2="43621"/>
                          <a14:foregroundMark x1="67898" y1="43621" x2="71023" y2="43827"/>
                          <a14:foregroundMark x1="72159" y1="43827" x2="73295" y2="43827"/>
                          <a14:foregroundMark x1="73864" y1="43827" x2="77557" y2="43827"/>
                          <a14:foregroundMark x1="60511" y1="27572" x2="60511" y2="27572"/>
                          <a14:foregroundMark x1="60511" y1="26749" x2="60511" y2="26749"/>
                          <a14:foregroundMark x1="60511" y1="25720" x2="60511" y2="25720"/>
                          <a14:foregroundMark x1="60511" y1="25720" x2="60511" y2="25720"/>
                          <a14:foregroundMark x1="61080" y1="24486" x2="61080" y2="24486"/>
                          <a14:foregroundMark x1="59091" y1="24074" x2="59091" y2="24074"/>
                          <a14:foregroundMark x1="53977" y1="24074" x2="53977" y2="24074"/>
                          <a14:foregroundMark x1="53977" y1="24074" x2="53977" y2="24074"/>
                          <a14:foregroundMark x1="56250" y1="15844" x2="56250" y2="15844"/>
                          <a14:foregroundMark x1="58239" y1="14815" x2="58239" y2="14815"/>
                          <a14:foregroundMark x1="58239" y1="14815" x2="58239" y2="14815"/>
                          <a14:foregroundMark x1="58239" y1="14815" x2="58239" y2="14815"/>
                          <a14:foregroundMark x1="58239" y1="14815" x2="58239" y2="14815"/>
                          <a14:foregroundMark x1="58239" y1="14815" x2="58239" y2="14815"/>
                          <a14:foregroundMark x1="59091" y1="14198" x2="59091" y2="14198"/>
                          <a14:foregroundMark x1="59659" y1="13374" x2="59659" y2="13374"/>
                          <a14:foregroundMark x1="64773" y1="5761" x2="64773" y2="5761"/>
                          <a14:foregroundMark x1="64773" y1="5761" x2="64773" y2="5761"/>
                          <a14:foregroundMark x1="61932" y1="5350" x2="61932" y2="5350"/>
                          <a14:foregroundMark x1="58523" y1="5761" x2="58523" y2="5761"/>
                          <a14:foregroundMark x1="57102" y1="5761" x2="57102" y2="5761"/>
                          <a14:foregroundMark x1="56250" y1="5761" x2="56250" y2="5761"/>
                          <a14:foregroundMark x1="38636" y1="7407" x2="38636" y2="7407"/>
                          <a14:foregroundMark x1="38636" y1="7407" x2="38636" y2="7407"/>
                          <a14:foregroundMark x1="38636" y1="7407" x2="38636" y2="7407"/>
                          <a14:foregroundMark x1="35511" y1="7407" x2="35511" y2="7407"/>
                          <a14:foregroundMark x1="30966" y1="8436" x2="30966" y2="8436"/>
                          <a14:foregroundMark x1="28693" y1="9465" x2="28693" y2="9465"/>
                          <a14:foregroundMark x1="23864" y1="10082" x2="23864" y2="10082"/>
                          <a14:foregroundMark x1="22443" y1="11523" x2="22443" y2="11523"/>
                          <a14:foregroundMark x1="41193" y1="8436" x2="41193" y2="8436"/>
                          <a14:foregroundMark x1="45739" y1="6790" x2="45739" y2="6790"/>
                          <a14:foregroundMark x1="55398" y1="84774" x2="55398" y2="84774"/>
                          <a14:foregroundMark x1="50284" y1="85391" x2="50284" y2="85391"/>
                          <a14:foregroundMark x1="49432" y1="85391" x2="49432" y2="85391"/>
                          <a14:foregroundMark x1="48864" y1="85391" x2="48011" y2="86420"/>
                          <a14:foregroundMark x1="46023" y1="87037" x2="46023" y2="87037"/>
                          <a14:foregroundMark x1="46023" y1="87037" x2="49716" y2="87037"/>
                          <a14:foregroundMark x1="52557" y1="87037" x2="59091" y2="87037"/>
                          <a14:foregroundMark x1="60511" y1="87037" x2="62216" y2="87037"/>
                          <a14:foregroundMark x1="62784" y1="87037" x2="65909" y2="87037"/>
                          <a14:foregroundMark x1="67330" y1="87037" x2="71023" y2="87037"/>
                          <a14:foregroundMark x1="71591" y1="87037" x2="76705" y2="87037"/>
                          <a14:foregroundMark x1="78409" y1="87449" x2="80398" y2="88066"/>
                          <a14:foregroundMark x1="81818" y1="88066" x2="81818" y2="88066"/>
                          <a14:foregroundMark x1="81818" y1="88477" x2="81818" y2="88477"/>
                          <a14:foregroundMark x1="78409" y1="90329" x2="76705" y2="90741"/>
                          <a14:foregroundMark x1="72443" y1="90741" x2="70170" y2="90329"/>
                          <a14:foregroundMark x1="67330" y1="90123" x2="67330" y2="90123"/>
                          <a14:foregroundMark x1="65625" y1="89712" x2="64205" y2="89712"/>
                          <a14:foregroundMark x1="63352" y1="89506" x2="54830" y2="89506"/>
                          <a14:foregroundMark x1="54830" y1="89506" x2="54830" y2="89506"/>
                          <a14:foregroundMark x1="53977" y1="89506" x2="53977" y2="89506"/>
                          <a14:foregroundMark x1="48580" y1="89506" x2="48580" y2="89506"/>
                          <a14:foregroundMark x1="46591" y1="89506" x2="46591" y2="89506"/>
                          <a14:foregroundMark x1="45739" y1="89506" x2="45739" y2="89506"/>
                          <a14:foregroundMark x1="44886" y1="89506" x2="44886" y2="89506"/>
                          <a14:foregroundMark x1="42330" y1="89506" x2="42330" y2="89506"/>
                          <a14:foregroundMark x1="40625" y1="89506" x2="38352" y2="89506"/>
                          <a14:foregroundMark x1="36080" y1="89095" x2="36080" y2="89095"/>
                        </a14:backgroundRemoval>
                      </a14:imgEffect>
                    </a14:imgLayer>
                  </a14:imgProps>
                </a:ext>
                <a:ext uri="{28A0092B-C50C-407E-A947-70E740481C1C}">
                  <a14:useLocalDpi xmlns:a14="http://schemas.microsoft.com/office/drawing/2010/main" val="0"/>
                </a:ext>
              </a:extLst>
            </a:blip>
            <a:stretch>
              <a:fillRect/>
            </a:stretch>
          </p:blipFill>
          <p:spPr>
            <a:xfrm>
              <a:off x="5648748" y="4000169"/>
              <a:ext cx="593071" cy="703588"/>
            </a:xfrm>
            <a:prstGeom prst="rect">
              <a:avLst/>
            </a:prstGeom>
          </p:spPr>
        </p:pic>
      </p:grpSp>
      <p:sp>
        <p:nvSpPr>
          <p:cNvPr id="73" name="テキスト ボックス 72"/>
          <p:cNvSpPr txBox="1"/>
          <p:nvPr/>
        </p:nvSpPr>
        <p:spPr>
          <a:xfrm>
            <a:off x="6635285" y="3065143"/>
            <a:ext cx="5655325" cy="523220"/>
          </a:xfrm>
          <a:prstGeom prst="rect">
            <a:avLst/>
          </a:prstGeom>
          <a:noFill/>
        </p:spPr>
        <p:txBody>
          <a:bodyPr wrap="square" rtlCol="0">
            <a:spAutoFit/>
          </a:bodyPr>
          <a:lstStyle/>
          <a:p>
            <a:pPr algn="ctr"/>
            <a:r>
              <a:rPr kumimoji="1" lang="ja-JP" altLang="en-US" sz="2800" dirty="0" smtClean="0">
                <a:latin typeface="+mn-ea"/>
              </a:rPr>
              <a:t>従事でき</a:t>
            </a:r>
            <a:r>
              <a:rPr kumimoji="1" lang="ja-JP" altLang="en-US" sz="2800" dirty="0">
                <a:latin typeface="+mn-ea"/>
              </a:rPr>
              <a:t>な</a:t>
            </a:r>
            <a:r>
              <a:rPr kumimoji="1" lang="ja-JP" altLang="en-US" sz="2800" dirty="0" smtClean="0">
                <a:latin typeface="+mn-ea"/>
              </a:rPr>
              <a:t>い基準を明確にする</a:t>
            </a:r>
            <a:endParaRPr kumimoji="1" lang="en-US" altLang="ja-JP" sz="2800" dirty="0" smtClean="0">
              <a:latin typeface="+mn-ea"/>
            </a:endParaRPr>
          </a:p>
        </p:txBody>
      </p:sp>
      <p:sp>
        <p:nvSpPr>
          <p:cNvPr id="11" name="正方形/長方形 10"/>
          <p:cNvSpPr/>
          <p:nvPr/>
        </p:nvSpPr>
        <p:spPr>
          <a:xfrm>
            <a:off x="2037004" y="4346060"/>
            <a:ext cx="3823628" cy="954107"/>
          </a:xfrm>
          <a:prstGeom prst="rect">
            <a:avLst/>
          </a:prstGeom>
        </p:spPr>
        <p:txBody>
          <a:bodyPr wrap="square">
            <a:spAutoFit/>
          </a:bodyPr>
          <a:lstStyle/>
          <a:p>
            <a:r>
              <a:rPr kumimoji="1" lang="ja-JP" altLang="en-US" sz="2800" dirty="0" smtClean="0"/>
              <a:t>手洗い方法を掲示などして共有する</a:t>
            </a:r>
            <a:endParaRPr kumimoji="1" lang="en-US" altLang="ja-JP" sz="2800" dirty="0"/>
          </a:p>
        </p:txBody>
      </p:sp>
      <p:sp>
        <p:nvSpPr>
          <p:cNvPr id="12" name="正方形/長方形 11"/>
          <p:cNvSpPr/>
          <p:nvPr/>
        </p:nvSpPr>
        <p:spPr>
          <a:xfrm>
            <a:off x="2038328" y="3110106"/>
            <a:ext cx="3801152" cy="954107"/>
          </a:xfrm>
          <a:prstGeom prst="rect">
            <a:avLst/>
          </a:prstGeom>
        </p:spPr>
        <p:txBody>
          <a:bodyPr wrap="square">
            <a:spAutoFit/>
          </a:bodyPr>
          <a:lstStyle/>
          <a:p>
            <a:r>
              <a:rPr kumimoji="1" lang="ja-JP" altLang="en-US" sz="2800" dirty="0" smtClean="0"/>
              <a:t>手洗いのタイミングを明確にルール化</a:t>
            </a:r>
            <a:endParaRPr kumimoji="1" lang="en-US" altLang="ja-JP" sz="2800" dirty="0"/>
          </a:p>
        </p:txBody>
      </p:sp>
      <p:sp>
        <p:nvSpPr>
          <p:cNvPr id="77" name="タイトル 1"/>
          <p:cNvSpPr>
            <a:spLocks noGrp="1"/>
          </p:cNvSpPr>
          <p:nvPr>
            <p:ph type="title"/>
          </p:nvPr>
        </p:nvSpPr>
        <p:spPr>
          <a:xfrm>
            <a:off x="174703" y="297789"/>
            <a:ext cx="11842595" cy="767533"/>
          </a:xfrm>
        </p:spPr>
        <p:txBody>
          <a:bodyPr>
            <a:noAutofit/>
          </a:bodyPr>
          <a:lstStyle/>
          <a:p>
            <a:pPr algn="ctr"/>
            <a:r>
              <a:rPr lang="ja-JP" altLang="en-US" sz="4800" b="1" dirty="0">
                <a:solidFill>
                  <a:schemeClr val="accent5">
                    <a:lumMod val="75000"/>
                  </a:schemeClr>
                </a:solidFill>
              </a:rPr>
              <a:t>腸管出血性大腸菌の食中毒を防ぐには</a:t>
            </a:r>
          </a:p>
        </p:txBody>
      </p:sp>
      <p:sp>
        <p:nvSpPr>
          <p:cNvPr id="13" name="角丸四角形 12"/>
          <p:cNvSpPr/>
          <p:nvPr/>
        </p:nvSpPr>
        <p:spPr>
          <a:xfrm>
            <a:off x="1160573" y="1717077"/>
            <a:ext cx="3679098" cy="266577"/>
          </a:xfrm>
          <a:prstGeom prst="roundRect">
            <a:avLst>
              <a:gd name="adj" fmla="val 50000"/>
            </a:avLst>
          </a:prstGeom>
          <a:solidFill>
            <a:srgbClr val="4472C4">
              <a:alpha val="21961"/>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p:cNvSpPr/>
          <p:nvPr/>
        </p:nvSpPr>
        <p:spPr>
          <a:xfrm>
            <a:off x="7621168" y="1717077"/>
            <a:ext cx="3186262" cy="266577"/>
          </a:xfrm>
          <a:prstGeom prst="roundRect">
            <a:avLst>
              <a:gd name="adj" fmla="val 50000"/>
            </a:avLst>
          </a:prstGeom>
          <a:solidFill>
            <a:srgbClr val="4472C4">
              <a:alpha val="21961"/>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六角形 28"/>
          <p:cNvSpPr/>
          <p:nvPr/>
        </p:nvSpPr>
        <p:spPr>
          <a:xfrm>
            <a:off x="1945839" y="2390480"/>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六角形 82"/>
          <p:cNvSpPr/>
          <p:nvPr/>
        </p:nvSpPr>
        <p:spPr>
          <a:xfrm>
            <a:off x="1912080" y="3444555"/>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六角形 83"/>
          <p:cNvSpPr/>
          <p:nvPr/>
        </p:nvSpPr>
        <p:spPr>
          <a:xfrm>
            <a:off x="1909462" y="4665956"/>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六角形 84"/>
          <p:cNvSpPr/>
          <p:nvPr/>
        </p:nvSpPr>
        <p:spPr>
          <a:xfrm>
            <a:off x="6705192" y="2378155"/>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六角形 85"/>
          <p:cNvSpPr/>
          <p:nvPr/>
        </p:nvSpPr>
        <p:spPr>
          <a:xfrm>
            <a:off x="6695902" y="3226031"/>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3022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186148" y="1230864"/>
            <a:ext cx="3751631" cy="707886"/>
          </a:xfrm>
          <a:prstGeom prst="rect">
            <a:avLst/>
          </a:prstGeom>
          <a:noFill/>
        </p:spPr>
        <p:txBody>
          <a:bodyPr wrap="square" rtlCol="0">
            <a:spAutoFit/>
          </a:bodyPr>
          <a:lstStyle/>
          <a:p>
            <a:pPr algn="ctr"/>
            <a:r>
              <a:rPr kumimoji="1" lang="ja-JP" altLang="en-US" sz="4000" dirty="0" smtClean="0">
                <a:solidFill>
                  <a:srgbClr val="00B0F0"/>
                </a:solidFill>
              </a:rPr>
              <a:t>器具類の管理</a:t>
            </a:r>
            <a:endParaRPr kumimoji="1" lang="ja-JP" altLang="en-US" sz="4000" dirty="0">
              <a:solidFill>
                <a:srgbClr val="00B0F0"/>
              </a:solidFill>
            </a:endParaRPr>
          </a:p>
        </p:txBody>
      </p:sp>
      <p:sp>
        <p:nvSpPr>
          <p:cNvPr id="10" name="テキスト ボックス 9"/>
          <p:cNvSpPr txBox="1"/>
          <p:nvPr/>
        </p:nvSpPr>
        <p:spPr>
          <a:xfrm>
            <a:off x="6513823" y="2138703"/>
            <a:ext cx="5727523" cy="523220"/>
          </a:xfrm>
          <a:prstGeom prst="rect">
            <a:avLst/>
          </a:prstGeom>
          <a:noFill/>
        </p:spPr>
        <p:txBody>
          <a:bodyPr wrap="square" rtlCol="0">
            <a:spAutoFit/>
          </a:bodyPr>
          <a:lstStyle/>
          <a:p>
            <a:r>
              <a:rPr kumimoji="1" lang="ja-JP" altLang="en-US" sz="2800" dirty="0" smtClean="0"/>
              <a:t>まな板や包丁等は食材で使い分け</a:t>
            </a:r>
            <a:endParaRPr kumimoji="1" lang="en-US" altLang="ja-JP" sz="2800" dirty="0" smtClean="0"/>
          </a:p>
        </p:txBody>
      </p:sp>
      <p:sp>
        <p:nvSpPr>
          <p:cNvPr id="12" name="テキスト ボックス 11"/>
          <p:cNvSpPr txBox="1"/>
          <p:nvPr/>
        </p:nvSpPr>
        <p:spPr>
          <a:xfrm>
            <a:off x="523846" y="2173588"/>
            <a:ext cx="5572154" cy="523220"/>
          </a:xfrm>
          <a:prstGeom prst="rect">
            <a:avLst/>
          </a:prstGeom>
          <a:noFill/>
        </p:spPr>
        <p:txBody>
          <a:bodyPr wrap="square" rtlCol="0">
            <a:spAutoFit/>
          </a:bodyPr>
          <a:lstStyle/>
          <a:p>
            <a:r>
              <a:rPr kumimoji="1" lang="ja-JP" altLang="en-US" sz="2800" dirty="0" smtClean="0"/>
              <a:t>生肉の保管場所を決める</a:t>
            </a:r>
            <a:endParaRPr kumimoji="1" lang="en-US" altLang="ja-JP" sz="2800" dirty="0" smtClean="0"/>
          </a:p>
        </p:txBody>
      </p:sp>
      <p:sp>
        <p:nvSpPr>
          <p:cNvPr id="17" name="テキスト ボックス 16"/>
          <p:cNvSpPr txBox="1"/>
          <p:nvPr/>
        </p:nvSpPr>
        <p:spPr>
          <a:xfrm>
            <a:off x="8849720" y="4365665"/>
            <a:ext cx="1784845" cy="646331"/>
          </a:xfrm>
          <a:prstGeom prst="rect">
            <a:avLst/>
          </a:prstGeom>
          <a:noFill/>
        </p:spPr>
        <p:txBody>
          <a:bodyPr wrap="square" rtlCol="0">
            <a:spAutoFit/>
          </a:bodyPr>
          <a:lstStyle/>
          <a:p>
            <a:pPr algn="ctr"/>
            <a:r>
              <a:rPr kumimoji="1" lang="ja-JP" altLang="en-US" dirty="0" smtClean="0"/>
              <a:t>二次汚染</a:t>
            </a:r>
            <a:endParaRPr kumimoji="1" lang="en-US" altLang="ja-JP" dirty="0" smtClean="0"/>
          </a:p>
          <a:p>
            <a:pPr algn="ctr"/>
            <a:r>
              <a:rPr kumimoji="1" lang="ja-JP" altLang="en-US" dirty="0" smtClean="0"/>
              <a:t>防止</a:t>
            </a:r>
            <a:endParaRPr kumimoji="1" lang="ja-JP" altLang="en-US" dirty="0"/>
          </a:p>
        </p:txBody>
      </p:sp>
      <p:sp>
        <p:nvSpPr>
          <p:cNvPr id="18" name="テキスト ボックス 17"/>
          <p:cNvSpPr txBox="1"/>
          <p:nvPr/>
        </p:nvSpPr>
        <p:spPr>
          <a:xfrm>
            <a:off x="508085" y="1238704"/>
            <a:ext cx="5249334" cy="707886"/>
          </a:xfrm>
          <a:prstGeom prst="rect">
            <a:avLst/>
          </a:prstGeom>
          <a:noFill/>
        </p:spPr>
        <p:txBody>
          <a:bodyPr wrap="square" rtlCol="0">
            <a:spAutoFit/>
          </a:bodyPr>
          <a:lstStyle/>
          <a:p>
            <a:pPr algn="ctr"/>
            <a:r>
              <a:rPr kumimoji="1" lang="ja-JP" altLang="en-US" sz="4000" dirty="0" smtClean="0">
                <a:solidFill>
                  <a:srgbClr val="00B0F0"/>
                </a:solidFill>
              </a:rPr>
              <a:t>生肉・食品の取扱い</a:t>
            </a:r>
            <a:endParaRPr kumimoji="1" lang="ja-JP" altLang="en-US" sz="4000" dirty="0">
              <a:solidFill>
                <a:srgbClr val="00B0F0"/>
              </a:solidFill>
            </a:endParaRPr>
          </a:p>
        </p:txBody>
      </p:sp>
      <p:pic>
        <p:nvPicPr>
          <p:cNvPr id="5" name="図 4"/>
          <p:cNvPicPr>
            <a:picLocks noChangeAspect="1"/>
          </p:cNvPicPr>
          <p:nvPr/>
        </p:nvPicPr>
        <p:blipFill>
          <a:blip r:embed="rId3" cstate="print">
            <a:extLst>
              <a:ext uri="{BEBA8EAE-BF5A-486C-A8C5-ECC9F3942E4B}">
                <a14:imgProps xmlns:a14="http://schemas.microsoft.com/office/drawing/2010/main">
                  <a14:imgLayer r:embed="rId4">
                    <a14:imgEffect>
                      <a14:backgroundRemoval t="476" b="100000" l="0" r="100000">
                        <a14:foregroundMark x1="8085" y1="35476" x2="8085" y2="35476"/>
                        <a14:foregroundMark x1="10000" y1="34286" x2="10000" y2="34286"/>
                        <a14:foregroundMark x1="23191" y1="15952" x2="23191" y2="15952"/>
                        <a14:foregroundMark x1="47872" y1="14762" x2="47872" y2="14762"/>
                        <a14:foregroundMark x1="62979" y1="21667" x2="62979" y2="21667"/>
                        <a14:foregroundMark x1="79787" y1="16190" x2="79787" y2="16190"/>
                        <a14:foregroundMark x1="89787" y1="39524" x2="89787" y2="39524"/>
                        <a14:foregroundMark x1="95319" y1="55238" x2="95319" y2="55238"/>
                        <a14:foregroundMark x1="85745" y1="74762" x2="85745" y2="74762"/>
                        <a14:foregroundMark x1="70638" y1="44762" x2="70638" y2="44762"/>
                        <a14:foregroundMark x1="38298" y1="56667" x2="38298" y2="56667"/>
                        <a14:foregroundMark x1="66383" y1="79048" x2="66383" y2="79048"/>
                        <a14:foregroundMark x1="31915" y1="79762" x2="31915" y2="79762"/>
                        <a14:foregroundMark x1="34894" y1="79524" x2="34894" y2="79524"/>
                        <a14:foregroundMark x1="34043" y1="91905" x2="34043" y2="91905"/>
                        <a14:foregroundMark x1="21915" y1="79762" x2="21915" y2="79762"/>
                        <a14:foregroundMark x1="25532" y1="80238" x2="25532" y2="80238"/>
                        <a14:foregroundMark x1="24043" y1="74762" x2="24043" y2="74762"/>
                        <a14:foregroundMark x1="24043" y1="68333" x2="24043" y2="68333"/>
                        <a14:foregroundMark x1="21064" y1="69048" x2="21064" y2="69048"/>
                        <a14:foregroundMark x1="19574" y1="69524" x2="19574" y2="69524"/>
                        <a14:foregroundMark x1="17234" y1="69762" x2="17234" y2="69762"/>
                        <a14:foregroundMark x1="16596" y1="69524" x2="16596" y2="69524"/>
                        <a14:foregroundMark x1="13404" y1="67857" x2="13404" y2="67857"/>
                        <a14:foregroundMark x1="12553" y1="66905" x2="12553" y2="66905"/>
                        <a14:foregroundMark x1="9787" y1="66190" x2="9787" y2="66190"/>
                        <a14:foregroundMark x1="6809" y1="67857" x2="6809" y2="67857"/>
                        <a14:foregroundMark x1="37234" y1="27143" x2="37234" y2="27143"/>
                      </a14:backgroundRemoval>
                    </a14:imgEffect>
                  </a14:imgLayer>
                </a14:imgProps>
              </a:ext>
              <a:ext uri="{28A0092B-C50C-407E-A947-70E740481C1C}">
                <a14:useLocalDpi xmlns:a14="http://schemas.microsoft.com/office/drawing/2010/main" val="0"/>
              </a:ext>
            </a:extLst>
          </a:blip>
          <a:stretch>
            <a:fillRect/>
          </a:stretch>
        </p:blipFill>
        <p:spPr>
          <a:xfrm>
            <a:off x="10302899" y="4301076"/>
            <a:ext cx="1638524" cy="1464212"/>
          </a:xfrm>
          <a:prstGeom prst="rect">
            <a:avLst/>
          </a:prstGeom>
        </p:spPr>
      </p:pic>
      <p:sp>
        <p:nvSpPr>
          <p:cNvPr id="33" name="乗算 32"/>
          <p:cNvSpPr/>
          <p:nvPr/>
        </p:nvSpPr>
        <p:spPr>
          <a:xfrm>
            <a:off x="10937779" y="4552375"/>
            <a:ext cx="1172866" cy="1226621"/>
          </a:xfrm>
          <a:prstGeom prst="mathMultiply">
            <a:avLst>
              <a:gd name="adj1" fmla="val 1419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p:cNvGrpSpPr/>
          <p:nvPr/>
        </p:nvGrpSpPr>
        <p:grpSpPr>
          <a:xfrm>
            <a:off x="6513823" y="4248465"/>
            <a:ext cx="3189259" cy="1693400"/>
            <a:chOff x="5965781" y="4218298"/>
            <a:chExt cx="3189259" cy="1693400"/>
          </a:xfrm>
        </p:grpSpPr>
        <p:grpSp>
          <p:nvGrpSpPr>
            <p:cNvPr id="32" name="グループ化 31"/>
            <p:cNvGrpSpPr/>
            <p:nvPr/>
          </p:nvGrpSpPr>
          <p:grpSpPr>
            <a:xfrm>
              <a:off x="5965781" y="4218298"/>
              <a:ext cx="3189259" cy="1693400"/>
              <a:chOff x="7878405" y="4028821"/>
              <a:chExt cx="3189259" cy="1693400"/>
            </a:xfrm>
          </p:grpSpPr>
          <p:pic>
            <p:nvPicPr>
              <p:cNvPr id="23" name="図 22"/>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12159" b="93797" l="2444" r="89817">
                            <a14:foregroundMark x1="36864" y1="40695" x2="36864" y2="40695"/>
                            <a14:foregroundMark x1="36864" y1="40695" x2="36864" y2="40695"/>
                            <a14:foregroundMark x1="36864" y1="40695" x2="36864" y2="40695"/>
                            <a14:foregroundMark x1="36864" y1="40695" x2="36864" y2="40695"/>
                            <a14:foregroundMark x1="41955" y1="45161" x2="41955" y2="45161"/>
                            <a14:foregroundMark x1="49695" y1="46402" x2="50713" y2="46402"/>
                            <a14:foregroundMark x1="60081" y1="44913" x2="60896" y2="44665"/>
                            <a14:foregroundMark x1="67617" y1="43672" x2="68635" y2="43176"/>
                            <a14:foregroundMark x1="71283" y1="42680" x2="73116" y2="42680"/>
                            <a14:foregroundMark x1="76578" y1="42432" x2="76578" y2="42432"/>
                            <a14:foregroundMark x1="76782" y1="42432" x2="75356" y2="42928"/>
                            <a14:foregroundMark x1="59470" y1="48635" x2="59470" y2="48635"/>
                            <a14:foregroundMark x1="52953" y1="49628" x2="51527" y2="50124"/>
                            <a14:foregroundMark x1="41955" y1="52109" x2="41955" y2="52109"/>
                            <a14:foregroundMark x1="28921" y1="35980" x2="28921" y2="35980"/>
                            <a14:foregroundMark x1="28921" y1="35980" x2="28921" y2="35980"/>
                            <a14:foregroundMark x1="25051" y1="51861" x2="25051" y2="51861"/>
                            <a14:foregroundMark x1="29328" y1="53350" x2="29328" y2="53350"/>
                            <a14:foregroundMark x1="29328" y1="53350" x2="29328" y2="53350"/>
                            <a14:foregroundMark x1="29328" y1="53350" x2="29328" y2="53350"/>
                            <a14:foregroundMark x1="34623" y1="51365" x2="34623" y2="51365"/>
                            <a14:foregroundMark x1="36049" y1="49876" x2="36049" y2="49876"/>
                            <a14:foregroundMark x1="56212" y1="41191" x2="56212" y2="41191"/>
                            <a14:foregroundMark x1="57637" y1="39454" x2="57637" y2="39454"/>
                            <a14:foregroundMark x1="60692" y1="37469" x2="60692" y2="37469"/>
                            <a14:foregroundMark x1="62322" y1="37469" x2="62322" y2="37469"/>
                            <a14:foregroundMark x1="65580" y1="37221" x2="68228" y2="36973"/>
                            <a14:foregroundMark x1="68635" y1="36973" x2="68635" y2="36973"/>
                            <a14:foregroundMark x1="69857" y1="36973" x2="70672" y2="36973"/>
                            <a14:foregroundMark x1="72301" y1="36973" x2="73523" y2="36973"/>
                            <a14:foregroundMark x1="75764" y1="37717" x2="76375" y2="37717"/>
                            <a14:foregroundMark x1="77393" y1="37717" x2="78004" y2="38213"/>
                            <a14:foregroundMark x1="41955" y1="50620" x2="41955" y2="50620"/>
                            <a14:foregroundMark x1="47047" y1="50868" x2="47047" y2="50868"/>
                            <a14:foregroundMark x1="45621" y1="41935" x2="45621" y2="41935"/>
                            <a14:foregroundMark x1="43177" y1="34491" x2="43177" y2="34491"/>
                            <a14:foregroundMark x1="34623" y1="34243" x2="34623" y2="34243"/>
                            <a14:foregroundMark x1="30754" y1="35732" x2="30754" y2="35732"/>
                            <a14:foregroundMark x1="21792" y1="45161" x2="21792" y2="45161"/>
                            <a14:foregroundMark x1="19145" y1="47643" x2="19145" y2="47643"/>
                            <a14:foregroundMark x1="68635" y1="64268" x2="68635" y2="64268"/>
                            <a14:backgroundMark x1="27902" y1="84615" x2="27902" y2="84615"/>
                            <a14:backgroundMark x1="37882" y1="81390" x2="37882" y2="81390"/>
                            <a14:backgroundMark x1="46436" y1="80149" x2="46436" y2="80149"/>
                            <a14:backgroundMark x1="49695" y1="77419" x2="49695" y2="77419"/>
                            <a14:backgroundMark x1="54379" y1="73201" x2="54379" y2="73201"/>
                            <a14:backgroundMark x1="56619" y1="71960" x2="56619" y2="71960"/>
                            <a14:backgroundMark x1="46436" y1="71960" x2="46436" y2="71960"/>
                            <a14:backgroundMark x1="45214" y1="71960" x2="45214" y2="71960"/>
                            <a14:backgroundMark x1="38493" y1="74690" x2="38493" y2="74690"/>
                          </a14:backgroundRemoval>
                        </a14:imgEffect>
                      </a14:imgLayer>
                    </a14:imgProps>
                  </a:ext>
                  <a:ext uri="{28A0092B-C50C-407E-A947-70E740481C1C}">
                    <a14:useLocalDpi xmlns:a14="http://schemas.microsoft.com/office/drawing/2010/main" val="0"/>
                  </a:ext>
                </a:extLst>
              </a:blip>
              <a:stretch>
                <a:fillRect/>
              </a:stretch>
            </p:blipFill>
            <p:spPr>
              <a:xfrm>
                <a:off x="8306796" y="4123371"/>
                <a:ext cx="1624213" cy="1333112"/>
              </a:xfrm>
              <a:prstGeom prst="rect">
                <a:avLst/>
              </a:prstGeom>
            </p:spPr>
          </p:pic>
          <p:pic>
            <p:nvPicPr>
              <p:cNvPr id="7" name="図 6"/>
              <p:cNvPicPr>
                <a:picLocks noChangeAspect="1"/>
              </p:cNvPicPr>
              <p:nvPr/>
            </p:nvPicPr>
            <p:blipFill>
              <a:blip r:embed="rId7">
                <a:extLst>
                  <a:ext uri="{BEBA8EAE-BF5A-486C-A8C5-ECC9F3942E4B}">
                    <a14:imgProps xmlns:a14="http://schemas.microsoft.com/office/drawing/2010/main">
                      <a14:imgLayer r:embed="rId8">
                        <a14:imgEffect>
                          <a14:backgroundRemoval t="9132" b="95890" l="2632" r="89850">
                            <a14:backgroundMark x1="28195" y1="50228" x2="28195" y2="50228"/>
                            <a14:backgroundMark x1="40977" y1="46119" x2="40977" y2="46119"/>
                            <a14:backgroundMark x1="40977" y1="46119" x2="40977" y2="46119"/>
                            <a14:backgroundMark x1="43609" y1="45662" x2="43609" y2="45662"/>
                            <a14:backgroundMark x1="50376" y1="43836" x2="50376" y2="43836"/>
                            <a14:backgroundMark x1="50376" y1="43836" x2="50376" y2="43836"/>
                            <a14:backgroundMark x1="64286" y1="41096" x2="64286" y2="41096"/>
                            <a14:backgroundMark x1="64286" y1="41096" x2="64286" y2="41096"/>
                            <a14:backgroundMark x1="64286" y1="41096" x2="64286" y2="41096"/>
                            <a14:backgroundMark x1="78571" y1="41096" x2="78571" y2="41096"/>
                            <a14:backgroundMark x1="78571" y1="41096" x2="78571" y2="41096"/>
                            <a14:backgroundMark x1="78571" y1="41096" x2="78571" y2="41096"/>
                            <a14:backgroundMark x1="80075" y1="41096" x2="80075" y2="41096"/>
                            <a14:backgroundMark x1="81203" y1="42922" x2="80827" y2="45662"/>
                            <a14:backgroundMark x1="74436" y1="51142" x2="74436" y2="51142"/>
                            <a14:backgroundMark x1="74436" y1="51142" x2="74436" y2="51142"/>
                            <a14:backgroundMark x1="74436" y1="51142" x2="74436" y2="51142"/>
                            <a14:backgroundMark x1="66165" y1="47032" x2="66165" y2="47032"/>
                            <a14:backgroundMark x1="65789" y1="46575" x2="65789" y2="46575"/>
                            <a14:backgroundMark x1="54887" y1="49772" x2="54887" y2="49772"/>
                            <a14:backgroundMark x1="53383" y1="49772" x2="53383" y2="49772"/>
                            <a14:backgroundMark x1="50752" y1="51142" x2="45489" y2="52968"/>
                            <a14:backgroundMark x1="38722" y1="54795" x2="38722" y2="54795"/>
                            <a14:backgroundMark x1="38722" y1="54795" x2="36842" y2="53881"/>
                            <a14:backgroundMark x1="33083" y1="52055" x2="31579" y2="48858"/>
                            <a14:backgroundMark x1="11654" y1="45205" x2="11654" y2="45205"/>
                            <a14:backgroundMark x1="11654" y1="44292" x2="11654" y2="44292"/>
                            <a14:backgroundMark x1="13534" y1="40183" x2="13534" y2="40183"/>
                            <a14:backgroundMark x1="22180" y1="36986" x2="22180" y2="36986"/>
                            <a14:backgroundMark x1="22180" y1="36986" x2="22180" y2="36986"/>
                            <a14:backgroundMark x1="22556" y1="36530" x2="26692" y2="36530"/>
                            <a14:backgroundMark x1="34211" y1="36530" x2="34211" y2="36530"/>
                            <a14:backgroundMark x1="34211" y1="36530" x2="34211" y2="36530"/>
                            <a14:backgroundMark x1="43985" y1="27397" x2="43985" y2="27397"/>
                            <a14:backgroundMark x1="44737" y1="27397" x2="44737" y2="27397"/>
                            <a14:backgroundMark x1="48872" y1="31050" x2="48872" y2="31050"/>
                            <a14:backgroundMark x1="50376" y1="36073" x2="50376" y2="36073"/>
                            <a14:backgroundMark x1="50376" y1="36073" x2="51504" y2="36073"/>
                            <a14:backgroundMark x1="55639" y1="36073" x2="58647" y2="35160"/>
                            <a14:backgroundMark x1="66917" y1="31050" x2="66917" y2="31050"/>
                            <a14:backgroundMark x1="68421" y1="30594" x2="68421" y2="30594"/>
                            <a14:backgroundMark x1="72556" y1="31050" x2="72556" y2="31050"/>
                            <a14:backgroundMark x1="76692" y1="31507" x2="76692" y2="31507"/>
                            <a14:backgroundMark x1="75188" y1="40183" x2="75188" y2="40183"/>
                            <a14:backgroundMark x1="71805" y1="64384" x2="71805" y2="64384"/>
                            <a14:backgroundMark x1="9023" y1="51142" x2="9023" y2="51142"/>
                            <a14:backgroundMark x1="8647" y1="52511" x2="8647" y2="52511"/>
                            <a14:backgroundMark x1="7143" y1="54338" x2="7143" y2="54338"/>
                            <a14:backgroundMark x1="12406" y1="57078" x2="12406" y2="57078"/>
                            <a14:backgroundMark x1="5639" y1="57534" x2="5639" y2="57534"/>
                            <a14:backgroundMark x1="4887" y1="60731" x2="4887" y2="60731"/>
                            <a14:backgroundMark x1="4511" y1="61644" x2="4511" y2="61644"/>
                            <a14:backgroundMark x1="10902" y1="61644" x2="10902" y2="61644"/>
                            <a14:backgroundMark x1="14286" y1="57534" x2="14286" y2="57534"/>
                            <a14:backgroundMark x1="21805" y1="56164" x2="21805" y2="56164"/>
                            <a14:backgroundMark x1="16541" y1="66667" x2="16541" y2="66667"/>
                            <a14:backgroundMark x1="18421" y1="66210" x2="18421" y2="66210"/>
                            <a14:backgroundMark x1="22556" y1="66667" x2="22556" y2="66667"/>
                            <a14:backgroundMark x1="33083" y1="68950" x2="33083" y2="68950"/>
                            <a14:backgroundMark x1="41353" y1="65297" x2="41353" y2="65297"/>
                            <a14:backgroundMark x1="32331" y1="66667" x2="32331" y2="66667"/>
                            <a14:backgroundMark x1="33459" y1="63014" x2="33459" y2="63014"/>
                            <a14:backgroundMark x1="31203" y1="58904" x2="31203" y2="58904"/>
                            <a14:backgroundMark x1="31955" y1="56621" x2="31955" y2="56621"/>
                            <a14:backgroundMark x1="38346" y1="69406" x2="38346" y2="69406"/>
                            <a14:backgroundMark x1="66165" y1="67123" x2="66165" y2="67123"/>
                            <a14:backgroundMark x1="77820" y1="64840" x2="77820" y2="64840"/>
                            <a14:backgroundMark x1="77068" y1="62557" x2="77068" y2="62557"/>
                            <a14:backgroundMark x1="75188" y1="58904" x2="75188" y2="58904"/>
                            <a14:backgroundMark x1="75564" y1="57078" x2="75564" y2="57078"/>
                            <a14:backgroundMark x1="75564" y1="56621" x2="75564" y2="56621"/>
                            <a14:backgroundMark x1="77068" y1="52055" x2="77068" y2="52055"/>
                            <a14:backgroundMark x1="77068" y1="52055" x2="77068" y2="52055"/>
                            <a14:backgroundMark x1="77068" y1="50228" x2="77068" y2="50228"/>
                            <a14:backgroundMark x1="75564" y1="67580" x2="75564" y2="67580"/>
                            <a14:backgroundMark x1="74436" y1="69863" x2="74436" y2="69863"/>
                            <a14:backgroundMark x1="74436" y1="71689" x2="74436" y2="71689"/>
                            <a14:backgroundMark x1="72556" y1="72603" x2="72556" y2="72603"/>
                            <a14:backgroundMark x1="67669" y1="72603" x2="67669" y2="72603"/>
                            <a14:backgroundMark x1="65789" y1="70776" x2="65789" y2="70776"/>
                            <a14:backgroundMark x1="60902" y1="72603" x2="60902" y2="72603"/>
                            <a14:backgroundMark x1="59398" y1="54338" x2="59398" y2="54338"/>
                            <a14:backgroundMark x1="63158" y1="50685" x2="64662" y2="50228"/>
                            <a14:backgroundMark x1="72556" y1="47489" x2="72556" y2="47489"/>
                            <a14:backgroundMark x1="75188" y1="44749" x2="75188" y2="44749"/>
                            <a14:backgroundMark x1="71805" y1="38813" x2="71805" y2="38813"/>
                            <a14:backgroundMark x1="67669" y1="39726" x2="67669" y2="39726"/>
                            <a14:backgroundMark x1="67669" y1="39726" x2="67669" y2="39726"/>
                            <a14:backgroundMark x1="63534" y1="38356" x2="63534" y2="38356"/>
                            <a14:backgroundMark x1="63534" y1="38356" x2="63534" y2="38356"/>
                            <a14:backgroundMark x1="45865" y1="37443" x2="45865" y2="37443"/>
                            <a14:backgroundMark x1="44361" y1="36986" x2="43985" y2="36530"/>
                            <a14:backgroundMark x1="34586" y1="27397" x2="34586" y2="27397"/>
                            <a14:backgroundMark x1="34586" y1="26027" x2="34586" y2="26027"/>
                            <a14:backgroundMark x1="33835" y1="28767" x2="33835" y2="28767"/>
                            <a14:backgroundMark x1="34586" y1="31050" x2="35338" y2="31050"/>
                            <a14:backgroundMark x1="35338" y1="31050" x2="36466" y2="31507"/>
                            <a14:backgroundMark x1="36842" y1="31507" x2="37970" y2="31507"/>
                            <a14:backgroundMark x1="38346" y1="31507" x2="39474" y2="31507"/>
                            <a14:backgroundMark x1="39850" y1="31507" x2="39850" y2="31507"/>
                            <a14:backgroundMark x1="27444" y1="33333" x2="27444" y2="33333"/>
                            <a14:backgroundMark x1="28571" y1="32877" x2="28571" y2="32877"/>
                            <a14:backgroundMark x1="28947" y1="31050" x2="28947" y2="31050"/>
                            <a14:backgroundMark x1="28947" y1="30594" x2="28947" y2="30594"/>
                            <a14:backgroundMark x1="25188" y1="30594" x2="25188" y2="30594"/>
                            <a14:backgroundMark x1="24436" y1="31050" x2="24436" y2="31050"/>
                            <a14:backgroundMark x1="22932" y1="32877" x2="22932" y2="32877"/>
                            <a14:backgroundMark x1="59398" y1="71233" x2="59398" y2="71233"/>
                            <a14:backgroundMark x1="58647" y1="72603" x2="58647" y2="72603"/>
                            <a14:backgroundMark x1="58271" y1="72146" x2="58271" y2="72146"/>
                          </a14:backgroundRemoval>
                        </a14:imgEffect>
                        <a14:imgEffect>
                          <a14:saturation sat="0"/>
                        </a14:imgEffect>
                      </a14:imgLayer>
                    </a14:imgProps>
                  </a:ext>
                </a:extLst>
              </a:blip>
              <a:stretch>
                <a:fillRect/>
              </a:stretch>
            </p:blipFill>
            <p:spPr>
              <a:xfrm>
                <a:off x="7895155" y="4028821"/>
                <a:ext cx="1619214" cy="1333112"/>
              </a:xfrm>
              <a:prstGeom prst="rect">
                <a:avLst/>
              </a:prstGeom>
            </p:spPr>
          </p:pic>
          <p:grpSp>
            <p:nvGrpSpPr>
              <p:cNvPr id="31" name="グループ化 30"/>
              <p:cNvGrpSpPr/>
              <p:nvPr/>
            </p:nvGrpSpPr>
            <p:grpSpPr>
              <a:xfrm>
                <a:off x="7878405" y="4266737"/>
                <a:ext cx="3189259" cy="1455484"/>
                <a:chOff x="7878405" y="4266737"/>
                <a:chExt cx="3189259" cy="1455484"/>
              </a:xfrm>
            </p:grpSpPr>
            <p:pic>
              <p:nvPicPr>
                <p:cNvPr id="21" name="図 20"/>
                <p:cNvPicPr>
                  <a:picLocks noChangeAspect="1"/>
                </p:cNvPicPr>
                <p:nvPr/>
              </p:nvPicPr>
              <p:blipFill>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backgroundRemoval t="12159" b="93797" l="2444" r="89817">
                              <a14:foregroundMark x1="36864" y1="40695" x2="36864" y2="40695"/>
                              <a14:foregroundMark x1="36864" y1="40695" x2="36864" y2="40695"/>
                              <a14:foregroundMark x1="36864" y1="40695" x2="36864" y2="40695"/>
                              <a14:foregroundMark x1="36864" y1="40695" x2="36864" y2="40695"/>
                              <a14:foregroundMark x1="41955" y1="45161" x2="41955" y2="45161"/>
                              <a14:foregroundMark x1="49695" y1="46402" x2="50713" y2="46402"/>
                              <a14:foregroundMark x1="60081" y1="44913" x2="60896" y2="44665"/>
                              <a14:foregroundMark x1="67617" y1="43672" x2="68635" y2="43176"/>
                              <a14:foregroundMark x1="71283" y1="42680" x2="73116" y2="42680"/>
                              <a14:foregroundMark x1="76578" y1="42432" x2="76578" y2="42432"/>
                              <a14:foregroundMark x1="76782" y1="42432" x2="75356" y2="42928"/>
                              <a14:foregroundMark x1="59470" y1="48635" x2="59470" y2="48635"/>
                              <a14:foregroundMark x1="52953" y1="49628" x2="51527" y2="50124"/>
                              <a14:foregroundMark x1="41955" y1="52109" x2="41955" y2="52109"/>
                              <a14:foregroundMark x1="28921" y1="35980" x2="28921" y2="35980"/>
                              <a14:foregroundMark x1="28921" y1="35980" x2="28921" y2="35980"/>
                              <a14:foregroundMark x1="25051" y1="51861" x2="25051" y2="51861"/>
                              <a14:foregroundMark x1="29328" y1="53350" x2="29328" y2="53350"/>
                              <a14:foregroundMark x1="29328" y1="53350" x2="29328" y2="53350"/>
                              <a14:foregroundMark x1="29328" y1="53350" x2="29328" y2="53350"/>
                              <a14:foregroundMark x1="34623" y1="51365" x2="34623" y2="51365"/>
                              <a14:foregroundMark x1="36049" y1="49876" x2="36049" y2="49876"/>
                              <a14:foregroundMark x1="56212" y1="41191" x2="56212" y2="41191"/>
                              <a14:foregroundMark x1="57637" y1="39454" x2="57637" y2="39454"/>
                              <a14:foregroundMark x1="60692" y1="37469" x2="60692" y2="37469"/>
                              <a14:foregroundMark x1="62322" y1="37469" x2="62322" y2="37469"/>
                              <a14:foregroundMark x1="65580" y1="37221" x2="68228" y2="36973"/>
                              <a14:foregroundMark x1="68635" y1="36973" x2="68635" y2="36973"/>
                              <a14:foregroundMark x1="69857" y1="36973" x2="70672" y2="36973"/>
                              <a14:foregroundMark x1="72301" y1="36973" x2="73523" y2="36973"/>
                              <a14:foregroundMark x1="75764" y1="37717" x2="76375" y2="37717"/>
                              <a14:foregroundMark x1="77393" y1="37717" x2="78004" y2="38213"/>
                              <a14:foregroundMark x1="41955" y1="50620" x2="41955" y2="50620"/>
                              <a14:foregroundMark x1="47047" y1="50868" x2="47047" y2="50868"/>
                              <a14:foregroundMark x1="45621" y1="41935" x2="45621" y2="41935"/>
                              <a14:foregroundMark x1="43177" y1="34491" x2="43177" y2="34491"/>
                              <a14:foregroundMark x1="34623" y1="34243" x2="34623" y2="34243"/>
                              <a14:foregroundMark x1="30754" y1="35732" x2="30754" y2="35732"/>
                              <a14:foregroundMark x1="21792" y1="45161" x2="21792" y2="45161"/>
                              <a14:foregroundMark x1="19145" y1="47643" x2="19145" y2="47643"/>
                              <a14:foregroundMark x1="68635" y1="64268" x2="68635" y2="64268"/>
                              <a14:backgroundMark x1="27902" y1="84615" x2="27902" y2="84615"/>
                              <a14:backgroundMark x1="37882" y1="81390" x2="37882" y2="81390"/>
                              <a14:backgroundMark x1="46436" y1="80149" x2="46436" y2="80149"/>
                              <a14:backgroundMark x1="49695" y1="77419" x2="49695" y2="77419"/>
                              <a14:backgroundMark x1="54379" y1="73201" x2="54379" y2="73201"/>
                              <a14:backgroundMark x1="56619" y1="71960" x2="56619" y2="71960"/>
                              <a14:backgroundMark x1="46436" y1="71960" x2="46436" y2="71960"/>
                              <a14:backgroundMark x1="45214" y1="71960" x2="45214" y2="71960"/>
                              <a14:backgroundMark x1="38493" y1="74690" x2="38493" y2="74690"/>
                            </a14:backgroundRemoval>
                          </a14:imgEffect>
                        </a14:imgLayer>
                      </a14:imgProps>
                    </a:ext>
                    <a:ext uri="{28A0092B-C50C-407E-A947-70E740481C1C}">
                      <a14:useLocalDpi xmlns:a14="http://schemas.microsoft.com/office/drawing/2010/main" val="0"/>
                    </a:ext>
                  </a:extLst>
                </a:blip>
                <a:stretch>
                  <a:fillRect/>
                </a:stretch>
              </p:blipFill>
              <p:spPr>
                <a:xfrm>
                  <a:off x="8908146" y="4266737"/>
                  <a:ext cx="1624213" cy="1333112"/>
                </a:xfrm>
                <a:prstGeom prst="rect">
                  <a:avLst/>
                </a:prstGeom>
              </p:spPr>
            </p:pic>
            <p:pic>
              <p:nvPicPr>
                <p:cNvPr id="22" name="図 21"/>
                <p:cNvPicPr>
                  <a:picLocks noChangeAspect="1"/>
                </p:cNvPicPr>
                <p:nvPr/>
              </p:nvPicPr>
              <p:blipFill>
                <a:blip r:embed="rId5" cstate="print">
                  <a:duotone>
                    <a:prstClr val="black"/>
                    <a:schemeClr val="accent2">
                      <a:tint val="45000"/>
                      <a:satMod val="400000"/>
                    </a:schemeClr>
                  </a:duotone>
                  <a:extLst>
                    <a:ext uri="{BEBA8EAE-BF5A-486C-A8C5-ECC9F3942E4B}">
                      <a14:imgProps xmlns:a14="http://schemas.microsoft.com/office/drawing/2010/main">
                        <a14:imgLayer r:embed="rId6">
                          <a14:imgEffect>
                            <a14:backgroundRemoval t="12159" b="93797" l="2444" r="89817">
                              <a14:foregroundMark x1="36864" y1="40695" x2="36864" y2="40695"/>
                              <a14:foregroundMark x1="36864" y1="40695" x2="36864" y2="40695"/>
                              <a14:foregroundMark x1="36864" y1="40695" x2="36864" y2="40695"/>
                              <a14:foregroundMark x1="36864" y1="40695" x2="36864" y2="40695"/>
                              <a14:foregroundMark x1="41955" y1="45161" x2="41955" y2="45161"/>
                              <a14:foregroundMark x1="49695" y1="46402" x2="50713" y2="46402"/>
                              <a14:foregroundMark x1="60081" y1="44913" x2="60896" y2="44665"/>
                              <a14:foregroundMark x1="67617" y1="43672" x2="68635" y2="43176"/>
                              <a14:foregroundMark x1="71283" y1="42680" x2="73116" y2="42680"/>
                              <a14:foregroundMark x1="76578" y1="42432" x2="76578" y2="42432"/>
                              <a14:foregroundMark x1="76782" y1="42432" x2="75356" y2="42928"/>
                              <a14:foregroundMark x1="59470" y1="48635" x2="59470" y2="48635"/>
                              <a14:foregroundMark x1="52953" y1="49628" x2="51527" y2="50124"/>
                              <a14:foregroundMark x1="41955" y1="52109" x2="41955" y2="52109"/>
                              <a14:foregroundMark x1="28921" y1="35980" x2="28921" y2="35980"/>
                              <a14:foregroundMark x1="28921" y1="35980" x2="28921" y2="35980"/>
                              <a14:foregroundMark x1="25051" y1="51861" x2="25051" y2="51861"/>
                              <a14:foregroundMark x1="29328" y1="53350" x2="29328" y2="53350"/>
                              <a14:foregroundMark x1="29328" y1="53350" x2="29328" y2="53350"/>
                              <a14:foregroundMark x1="29328" y1="53350" x2="29328" y2="53350"/>
                              <a14:foregroundMark x1="34623" y1="51365" x2="34623" y2="51365"/>
                              <a14:foregroundMark x1="36049" y1="49876" x2="36049" y2="49876"/>
                              <a14:foregroundMark x1="56212" y1="41191" x2="56212" y2="41191"/>
                              <a14:foregroundMark x1="57637" y1="39454" x2="57637" y2="39454"/>
                              <a14:foregroundMark x1="60692" y1="37469" x2="60692" y2="37469"/>
                              <a14:foregroundMark x1="62322" y1="37469" x2="62322" y2="37469"/>
                              <a14:foregroundMark x1="65580" y1="37221" x2="68228" y2="36973"/>
                              <a14:foregroundMark x1="68635" y1="36973" x2="68635" y2="36973"/>
                              <a14:foregroundMark x1="69857" y1="36973" x2="70672" y2="36973"/>
                              <a14:foregroundMark x1="72301" y1="36973" x2="73523" y2="36973"/>
                              <a14:foregroundMark x1="75764" y1="37717" x2="76375" y2="37717"/>
                              <a14:foregroundMark x1="77393" y1="37717" x2="78004" y2="38213"/>
                              <a14:foregroundMark x1="41955" y1="50620" x2="41955" y2="50620"/>
                              <a14:foregroundMark x1="47047" y1="50868" x2="47047" y2="50868"/>
                              <a14:foregroundMark x1="45621" y1="41935" x2="45621" y2="41935"/>
                              <a14:foregroundMark x1="43177" y1="34491" x2="43177" y2="34491"/>
                              <a14:foregroundMark x1="34623" y1="34243" x2="34623" y2="34243"/>
                              <a14:foregroundMark x1="30754" y1="35732" x2="30754" y2="35732"/>
                              <a14:foregroundMark x1="21792" y1="45161" x2="21792" y2="45161"/>
                              <a14:foregroundMark x1="19145" y1="47643" x2="19145" y2="47643"/>
                              <a14:foregroundMark x1="68635" y1="64268" x2="68635" y2="64268"/>
                              <a14:backgroundMark x1="27902" y1="84615" x2="27902" y2="84615"/>
                              <a14:backgroundMark x1="37882" y1="81390" x2="37882" y2="81390"/>
                              <a14:backgroundMark x1="46436" y1="80149" x2="46436" y2="80149"/>
                              <a14:backgroundMark x1="49695" y1="77419" x2="49695" y2="77419"/>
                              <a14:backgroundMark x1="54379" y1="73201" x2="54379" y2="73201"/>
                              <a14:backgroundMark x1="56619" y1="71960" x2="56619" y2="71960"/>
                              <a14:backgroundMark x1="46436" y1="71960" x2="46436" y2="71960"/>
                              <a14:backgroundMark x1="45214" y1="71960" x2="45214" y2="71960"/>
                              <a14:backgroundMark x1="38493" y1="74690" x2="38493" y2="74690"/>
                            </a14:backgroundRemoval>
                          </a14:imgEffect>
                        </a14:imgLayer>
                      </a14:imgProps>
                    </a:ext>
                    <a:ext uri="{28A0092B-C50C-407E-A947-70E740481C1C}">
                      <a14:useLocalDpi xmlns:a14="http://schemas.microsoft.com/office/drawing/2010/main" val="0"/>
                    </a:ext>
                  </a:extLst>
                </a:blip>
                <a:stretch>
                  <a:fillRect/>
                </a:stretch>
              </p:blipFill>
              <p:spPr>
                <a:xfrm>
                  <a:off x="9478189" y="4417621"/>
                  <a:ext cx="1589475" cy="1304600"/>
                </a:xfrm>
                <a:prstGeom prst="rect">
                  <a:avLst/>
                </a:prstGeom>
              </p:spPr>
            </p:pic>
            <p:pic>
              <p:nvPicPr>
                <p:cNvPr id="25" name="図 24"/>
                <p:cNvPicPr>
                  <a:picLocks noChangeAspect="1"/>
                </p:cNvPicPr>
                <p:nvPr/>
              </p:nvPicPr>
              <p:blipFill rotWithShape="1">
                <a:blip r:embed="rId7">
                  <a:extLst>
                    <a:ext uri="{BEBA8EAE-BF5A-486C-A8C5-ECC9F3942E4B}">
                      <a14:imgProps xmlns:a14="http://schemas.microsoft.com/office/drawing/2010/main">
                        <a14:imgLayer r:embed="rId8">
                          <a14:imgEffect>
                            <a14:backgroundRemoval t="9132" b="95890" l="2632" r="89850">
                              <a14:backgroundMark x1="28195" y1="50228" x2="28195" y2="50228"/>
                              <a14:backgroundMark x1="40977" y1="46119" x2="40977" y2="46119"/>
                              <a14:backgroundMark x1="40977" y1="46119" x2="40977" y2="46119"/>
                              <a14:backgroundMark x1="43609" y1="45662" x2="43609" y2="45662"/>
                              <a14:backgroundMark x1="50376" y1="43836" x2="50376" y2="43836"/>
                              <a14:backgroundMark x1="50376" y1="43836" x2="50376" y2="43836"/>
                              <a14:backgroundMark x1="64286" y1="41096" x2="64286" y2="41096"/>
                              <a14:backgroundMark x1="64286" y1="41096" x2="64286" y2="41096"/>
                              <a14:backgroundMark x1="64286" y1="41096" x2="64286" y2="41096"/>
                              <a14:backgroundMark x1="78571" y1="41096" x2="78571" y2="41096"/>
                              <a14:backgroundMark x1="78571" y1="41096" x2="78571" y2="41096"/>
                              <a14:backgroundMark x1="78571" y1="41096" x2="78571" y2="41096"/>
                              <a14:backgroundMark x1="80075" y1="41096" x2="80075" y2="41096"/>
                              <a14:backgroundMark x1="81203" y1="42922" x2="80827" y2="45662"/>
                              <a14:backgroundMark x1="74436" y1="51142" x2="74436" y2="51142"/>
                              <a14:backgroundMark x1="74436" y1="51142" x2="74436" y2="51142"/>
                              <a14:backgroundMark x1="74436" y1="51142" x2="74436" y2="51142"/>
                              <a14:backgroundMark x1="66165" y1="47032" x2="66165" y2="47032"/>
                              <a14:backgroundMark x1="65789" y1="46575" x2="65789" y2="46575"/>
                              <a14:backgroundMark x1="54887" y1="49772" x2="54887" y2="49772"/>
                              <a14:backgroundMark x1="53383" y1="49772" x2="53383" y2="49772"/>
                              <a14:backgroundMark x1="50752" y1="51142" x2="45489" y2="52968"/>
                              <a14:backgroundMark x1="38722" y1="54795" x2="38722" y2="54795"/>
                              <a14:backgroundMark x1="38722" y1="54795" x2="36842" y2="53881"/>
                              <a14:backgroundMark x1="33083" y1="52055" x2="31579" y2="48858"/>
                              <a14:backgroundMark x1="11654" y1="45205" x2="11654" y2="45205"/>
                              <a14:backgroundMark x1="11654" y1="44292" x2="11654" y2="44292"/>
                              <a14:backgroundMark x1="13534" y1="40183" x2="13534" y2="40183"/>
                              <a14:backgroundMark x1="22180" y1="36986" x2="22180" y2="36986"/>
                              <a14:backgroundMark x1="22180" y1="36986" x2="22180" y2="36986"/>
                              <a14:backgroundMark x1="22556" y1="36530" x2="26692" y2="36530"/>
                              <a14:backgroundMark x1="34211" y1="36530" x2="34211" y2="36530"/>
                              <a14:backgroundMark x1="34211" y1="36530" x2="34211" y2="36530"/>
                              <a14:backgroundMark x1="43985" y1="27397" x2="43985" y2="27397"/>
                              <a14:backgroundMark x1="44737" y1="27397" x2="44737" y2="27397"/>
                              <a14:backgroundMark x1="48872" y1="31050" x2="48872" y2="31050"/>
                              <a14:backgroundMark x1="50376" y1="36073" x2="50376" y2="36073"/>
                              <a14:backgroundMark x1="50376" y1="36073" x2="51504" y2="36073"/>
                              <a14:backgroundMark x1="55639" y1="36073" x2="58647" y2="35160"/>
                              <a14:backgroundMark x1="66917" y1="31050" x2="66917" y2="31050"/>
                              <a14:backgroundMark x1="68421" y1="30594" x2="68421" y2="30594"/>
                              <a14:backgroundMark x1="72556" y1="31050" x2="72556" y2="31050"/>
                              <a14:backgroundMark x1="76692" y1="31507" x2="76692" y2="31507"/>
                              <a14:backgroundMark x1="75188" y1="40183" x2="75188" y2="40183"/>
                              <a14:backgroundMark x1="71805" y1="64384" x2="71805" y2="64384"/>
                              <a14:backgroundMark x1="9023" y1="51142" x2="9023" y2="51142"/>
                              <a14:backgroundMark x1="8647" y1="52511" x2="8647" y2="52511"/>
                              <a14:backgroundMark x1="7143" y1="54338" x2="7143" y2="54338"/>
                              <a14:backgroundMark x1="12406" y1="57078" x2="12406" y2="57078"/>
                              <a14:backgroundMark x1="5639" y1="57534" x2="5639" y2="57534"/>
                              <a14:backgroundMark x1="4887" y1="60731" x2="4887" y2="60731"/>
                              <a14:backgroundMark x1="4511" y1="61644" x2="4511" y2="61644"/>
                              <a14:backgroundMark x1="10902" y1="61644" x2="10902" y2="61644"/>
                              <a14:backgroundMark x1="14286" y1="57534" x2="14286" y2="57534"/>
                              <a14:backgroundMark x1="21805" y1="56164" x2="21805" y2="56164"/>
                              <a14:backgroundMark x1="16541" y1="66667" x2="16541" y2="66667"/>
                              <a14:backgroundMark x1="18421" y1="66210" x2="18421" y2="66210"/>
                              <a14:backgroundMark x1="22556" y1="66667" x2="22556" y2="66667"/>
                              <a14:backgroundMark x1="33083" y1="68950" x2="33083" y2="68950"/>
                              <a14:backgroundMark x1="41353" y1="65297" x2="41353" y2="65297"/>
                              <a14:backgroundMark x1="32331" y1="66667" x2="32331" y2="66667"/>
                              <a14:backgroundMark x1="33459" y1="63014" x2="33459" y2="63014"/>
                              <a14:backgroundMark x1="31203" y1="58904" x2="31203" y2="58904"/>
                              <a14:backgroundMark x1="31955" y1="56621" x2="31955" y2="56621"/>
                              <a14:backgroundMark x1="38346" y1="69406" x2="38346" y2="69406"/>
                              <a14:backgroundMark x1="66165" y1="67123" x2="66165" y2="67123"/>
                              <a14:backgroundMark x1="77820" y1="64840" x2="77820" y2="64840"/>
                              <a14:backgroundMark x1="77068" y1="62557" x2="77068" y2="62557"/>
                              <a14:backgroundMark x1="75188" y1="58904" x2="75188" y2="58904"/>
                              <a14:backgroundMark x1="75564" y1="57078" x2="75564" y2="57078"/>
                              <a14:backgroundMark x1="75564" y1="56621" x2="75564" y2="56621"/>
                              <a14:backgroundMark x1="77068" y1="52055" x2="77068" y2="52055"/>
                              <a14:backgroundMark x1="77068" y1="52055" x2="77068" y2="52055"/>
                              <a14:backgroundMark x1="77068" y1="50228" x2="77068" y2="50228"/>
                              <a14:backgroundMark x1="75564" y1="67580" x2="75564" y2="67580"/>
                              <a14:backgroundMark x1="74436" y1="69863" x2="74436" y2="69863"/>
                              <a14:backgroundMark x1="74436" y1="71689" x2="74436" y2="71689"/>
                              <a14:backgroundMark x1="72556" y1="72603" x2="72556" y2="72603"/>
                              <a14:backgroundMark x1="67669" y1="72603" x2="67669" y2="72603"/>
                              <a14:backgroundMark x1="65789" y1="70776" x2="65789" y2="70776"/>
                              <a14:backgroundMark x1="60902" y1="72603" x2="60902" y2="72603"/>
                              <a14:backgroundMark x1="59398" y1="54338" x2="59398" y2="54338"/>
                              <a14:backgroundMark x1="63158" y1="50685" x2="64662" y2="50228"/>
                              <a14:backgroundMark x1="72556" y1="47489" x2="72556" y2="47489"/>
                              <a14:backgroundMark x1="75188" y1="44749" x2="75188" y2="44749"/>
                              <a14:backgroundMark x1="71805" y1="38813" x2="71805" y2="38813"/>
                              <a14:backgroundMark x1="67669" y1="39726" x2="67669" y2="39726"/>
                              <a14:backgroundMark x1="67669" y1="39726" x2="67669" y2="39726"/>
                              <a14:backgroundMark x1="63534" y1="38356" x2="63534" y2="38356"/>
                              <a14:backgroundMark x1="63534" y1="38356" x2="63534" y2="38356"/>
                              <a14:backgroundMark x1="45865" y1="37443" x2="45865" y2="37443"/>
                              <a14:backgroundMark x1="44361" y1="36986" x2="43985" y2="36530"/>
                              <a14:backgroundMark x1="34586" y1="27397" x2="34586" y2="27397"/>
                              <a14:backgroundMark x1="34586" y1="26027" x2="34586" y2="26027"/>
                              <a14:backgroundMark x1="33835" y1="28767" x2="33835" y2="28767"/>
                              <a14:backgroundMark x1="34586" y1="31050" x2="35338" y2="31050"/>
                              <a14:backgroundMark x1="35338" y1="31050" x2="36466" y2="31507"/>
                              <a14:backgroundMark x1="36842" y1="31507" x2="37970" y2="31507"/>
                              <a14:backgroundMark x1="38346" y1="31507" x2="39474" y2="31507"/>
                              <a14:backgroundMark x1="39850" y1="31507" x2="39850" y2="31507"/>
                              <a14:backgroundMark x1="27444" y1="33333" x2="27444" y2="33333"/>
                              <a14:backgroundMark x1="28571" y1="32877" x2="28571" y2="32877"/>
                              <a14:backgroundMark x1="28947" y1="31050" x2="28947" y2="31050"/>
                              <a14:backgroundMark x1="28947" y1="30594" x2="28947" y2="30594"/>
                              <a14:backgroundMark x1="25188" y1="30594" x2="25188" y2="30594"/>
                              <a14:backgroundMark x1="24436" y1="31050" x2="24436" y2="31050"/>
                              <a14:backgroundMark x1="22932" y1="32877" x2="22932" y2="32877"/>
                              <a14:backgroundMark x1="59398" y1="71233" x2="59398" y2="71233"/>
                              <a14:backgroundMark x1="58647" y1="72603" x2="58647" y2="72603"/>
                              <a14:backgroundMark x1="58271" y1="72146" x2="58271" y2="72146"/>
                            </a14:backgroundRemoval>
                          </a14:imgEffect>
                          <a14:imgEffect>
                            <a14:saturation sat="0"/>
                          </a14:imgEffect>
                        </a14:imgLayer>
                      </a14:imgProps>
                    </a:ext>
                  </a:extLst>
                </a:blip>
                <a:srcRect t="47534" r="22368"/>
                <a:stretch/>
              </p:blipFill>
              <p:spPr>
                <a:xfrm>
                  <a:off x="9524038" y="4981677"/>
                  <a:ext cx="1257026" cy="699433"/>
                </a:xfrm>
                <a:prstGeom prst="rect">
                  <a:avLst/>
                </a:prstGeom>
              </p:spPr>
            </p:pic>
            <p:pic>
              <p:nvPicPr>
                <p:cNvPr id="26" name="図 25"/>
                <p:cNvPicPr>
                  <a:picLocks noChangeAspect="1"/>
                </p:cNvPicPr>
                <p:nvPr/>
              </p:nvPicPr>
              <p:blipFill rotWithShape="1">
                <a:blip r:embed="rId7">
                  <a:extLst>
                    <a:ext uri="{BEBA8EAE-BF5A-486C-A8C5-ECC9F3942E4B}">
                      <a14:imgProps xmlns:a14="http://schemas.microsoft.com/office/drawing/2010/main">
                        <a14:imgLayer r:embed="rId8">
                          <a14:imgEffect>
                            <a14:backgroundRemoval t="9132" b="95890" l="2632" r="89850">
                              <a14:backgroundMark x1="28195" y1="50228" x2="28195" y2="50228"/>
                              <a14:backgroundMark x1="40977" y1="46119" x2="40977" y2="46119"/>
                              <a14:backgroundMark x1="40977" y1="46119" x2="40977" y2="46119"/>
                              <a14:backgroundMark x1="43609" y1="45662" x2="43609" y2="45662"/>
                              <a14:backgroundMark x1="50376" y1="43836" x2="50376" y2="43836"/>
                              <a14:backgroundMark x1="50376" y1="43836" x2="50376" y2="43836"/>
                              <a14:backgroundMark x1="64286" y1="41096" x2="64286" y2="41096"/>
                              <a14:backgroundMark x1="64286" y1="41096" x2="64286" y2="41096"/>
                              <a14:backgroundMark x1="64286" y1="41096" x2="64286" y2="41096"/>
                              <a14:backgroundMark x1="78571" y1="41096" x2="78571" y2="41096"/>
                              <a14:backgroundMark x1="78571" y1="41096" x2="78571" y2="41096"/>
                              <a14:backgroundMark x1="78571" y1="41096" x2="78571" y2="41096"/>
                              <a14:backgroundMark x1="80075" y1="41096" x2="80075" y2="41096"/>
                              <a14:backgroundMark x1="81203" y1="42922" x2="80827" y2="45662"/>
                              <a14:backgroundMark x1="74436" y1="51142" x2="74436" y2="51142"/>
                              <a14:backgroundMark x1="74436" y1="51142" x2="74436" y2="51142"/>
                              <a14:backgroundMark x1="74436" y1="51142" x2="74436" y2="51142"/>
                              <a14:backgroundMark x1="66165" y1="47032" x2="66165" y2="47032"/>
                              <a14:backgroundMark x1="65789" y1="46575" x2="65789" y2="46575"/>
                              <a14:backgroundMark x1="54887" y1="49772" x2="54887" y2="49772"/>
                              <a14:backgroundMark x1="53383" y1="49772" x2="53383" y2="49772"/>
                              <a14:backgroundMark x1="50752" y1="51142" x2="45489" y2="52968"/>
                              <a14:backgroundMark x1="38722" y1="54795" x2="38722" y2="54795"/>
                              <a14:backgroundMark x1="38722" y1="54795" x2="36842" y2="53881"/>
                              <a14:backgroundMark x1="33083" y1="52055" x2="31579" y2="48858"/>
                              <a14:backgroundMark x1="11654" y1="45205" x2="11654" y2="45205"/>
                              <a14:backgroundMark x1="11654" y1="44292" x2="11654" y2="44292"/>
                              <a14:backgroundMark x1="13534" y1="40183" x2="13534" y2="40183"/>
                              <a14:backgroundMark x1="22180" y1="36986" x2="22180" y2="36986"/>
                              <a14:backgroundMark x1="22180" y1="36986" x2="22180" y2="36986"/>
                              <a14:backgroundMark x1="22556" y1="36530" x2="26692" y2="36530"/>
                              <a14:backgroundMark x1="34211" y1="36530" x2="34211" y2="36530"/>
                              <a14:backgroundMark x1="34211" y1="36530" x2="34211" y2="36530"/>
                              <a14:backgroundMark x1="43985" y1="27397" x2="43985" y2="27397"/>
                              <a14:backgroundMark x1="44737" y1="27397" x2="44737" y2="27397"/>
                              <a14:backgroundMark x1="48872" y1="31050" x2="48872" y2="31050"/>
                              <a14:backgroundMark x1="50376" y1="36073" x2="50376" y2="36073"/>
                              <a14:backgroundMark x1="50376" y1="36073" x2="51504" y2="36073"/>
                              <a14:backgroundMark x1="55639" y1="36073" x2="58647" y2="35160"/>
                              <a14:backgroundMark x1="66917" y1="31050" x2="66917" y2="31050"/>
                              <a14:backgroundMark x1="68421" y1="30594" x2="68421" y2="30594"/>
                              <a14:backgroundMark x1="72556" y1="31050" x2="72556" y2="31050"/>
                              <a14:backgroundMark x1="76692" y1="31507" x2="76692" y2="31507"/>
                              <a14:backgroundMark x1="75188" y1="40183" x2="75188" y2="40183"/>
                              <a14:backgroundMark x1="71805" y1="64384" x2="71805" y2="64384"/>
                              <a14:backgroundMark x1="9023" y1="51142" x2="9023" y2="51142"/>
                              <a14:backgroundMark x1="8647" y1="52511" x2="8647" y2="52511"/>
                              <a14:backgroundMark x1="7143" y1="54338" x2="7143" y2="54338"/>
                              <a14:backgroundMark x1="12406" y1="57078" x2="12406" y2="57078"/>
                              <a14:backgroundMark x1="5639" y1="57534" x2="5639" y2="57534"/>
                              <a14:backgroundMark x1="4887" y1="60731" x2="4887" y2="60731"/>
                              <a14:backgroundMark x1="4511" y1="61644" x2="4511" y2="61644"/>
                              <a14:backgroundMark x1="10902" y1="61644" x2="10902" y2="61644"/>
                              <a14:backgroundMark x1="14286" y1="57534" x2="14286" y2="57534"/>
                              <a14:backgroundMark x1="21805" y1="56164" x2="21805" y2="56164"/>
                              <a14:backgroundMark x1="16541" y1="66667" x2="16541" y2="66667"/>
                              <a14:backgroundMark x1="18421" y1="66210" x2="18421" y2="66210"/>
                              <a14:backgroundMark x1="22556" y1="66667" x2="22556" y2="66667"/>
                              <a14:backgroundMark x1="33083" y1="68950" x2="33083" y2="68950"/>
                              <a14:backgroundMark x1="41353" y1="65297" x2="41353" y2="65297"/>
                              <a14:backgroundMark x1="32331" y1="66667" x2="32331" y2="66667"/>
                              <a14:backgroundMark x1="33459" y1="63014" x2="33459" y2="63014"/>
                              <a14:backgroundMark x1="31203" y1="58904" x2="31203" y2="58904"/>
                              <a14:backgroundMark x1="31955" y1="56621" x2="31955" y2="56621"/>
                              <a14:backgroundMark x1="38346" y1="69406" x2="38346" y2="69406"/>
                              <a14:backgroundMark x1="66165" y1="67123" x2="66165" y2="67123"/>
                              <a14:backgroundMark x1="77820" y1="64840" x2="77820" y2="64840"/>
                              <a14:backgroundMark x1="77068" y1="62557" x2="77068" y2="62557"/>
                              <a14:backgroundMark x1="75188" y1="58904" x2="75188" y2="58904"/>
                              <a14:backgroundMark x1="75564" y1="57078" x2="75564" y2="57078"/>
                              <a14:backgroundMark x1="75564" y1="56621" x2="75564" y2="56621"/>
                              <a14:backgroundMark x1="77068" y1="52055" x2="77068" y2="52055"/>
                              <a14:backgroundMark x1="77068" y1="52055" x2="77068" y2="52055"/>
                              <a14:backgroundMark x1="77068" y1="50228" x2="77068" y2="50228"/>
                              <a14:backgroundMark x1="75564" y1="67580" x2="75564" y2="67580"/>
                              <a14:backgroundMark x1="74436" y1="69863" x2="74436" y2="69863"/>
                              <a14:backgroundMark x1="74436" y1="71689" x2="74436" y2="71689"/>
                              <a14:backgroundMark x1="72556" y1="72603" x2="72556" y2="72603"/>
                              <a14:backgroundMark x1="67669" y1="72603" x2="67669" y2="72603"/>
                              <a14:backgroundMark x1="65789" y1="70776" x2="65789" y2="70776"/>
                              <a14:backgroundMark x1="60902" y1="72603" x2="60902" y2="72603"/>
                              <a14:backgroundMark x1="59398" y1="54338" x2="59398" y2="54338"/>
                              <a14:backgroundMark x1="63158" y1="50685" x2="64662" y2="50228"/>
                              <a14:backgroundMark x1="72556" y1="47489" x2="72556" y2="47489"/>
                              <a14:backgroundMark x1="75188" y1="44749" x2="75188" y2="44749"/>
                              <a14:backgroundMark x1="71805" y1="38813" x2="71805" y2="38813"/>
                              <a14:backgroundMark x1="67669" y1="39726" x2="67669" y2="39726"/>
                              <a14:backgroundMark x1="67669" y1="39726" x2="67669" y2="39726"/>
                              <a14:backgroundMark x1="63534" y1="38356" x2="63534" y2="38356"/>
                              <a14:backgroundMark x1="63534" y1="38356" x2="63534" y2="38356"/>
                              <a14:backgroundMark x1="45865" y1="37443" x2="45865" y2="37443"/>
                              <a14:backgroundMark x1="44361" y1="36986" x2="43985" y2="36530"/>
                              <a14:backgroundMark x1="34586" y1="27397" x2="34586" y2="27397"/>
                              <a14:backgroundMark x1="34586" y1="26027" x2="34586" y2="26027"/>
                              <a14:backgroundMark x1="33835" y1="28767" x2="33835" y2="28767"/>
                              <a14:backgroundMark x1="34586" y1="31050" x2="35338" y2="31050"/>
                              <a14:backgroundMark x1="35338" y1="31050" x2="36466" y2="31507"/>
                              <a14:backgroundMark x1="36842" y1="31507" x2="37970" y2="31507"/>
                              <a14:backgroundMark x1="38346" y1="31507" x2="39474" y2="31507"/>
                              <a14:backgroundMark x1="39850" y1="31507" x2="39850" y2="31507"/>
                              <a14:backgroundMark x1="27444" y1="33333" x2="27444" y2="33333"/>
                              <a14:backgroundMark x1="28571" y1="32877" x2="28571" y2="32877"/>
                              <a14:backgroundMark x1="28947" y1="31050" x2="28947" y2="31050"/>
                              <a14:backgroundMark x1="28947" y1="30594" x2="28947" y2="30594"/>
                              <a14:backgroundMark x1="25188" y1="30594" x2="25188" y2="30594"/>
                              <a14:backgroundMark x1="24436" y1="31050" x2="24436" y2="31050"/>
                              <a14:backgroundMark x1="22932" y1="32877" x2="22932" y2="32877"/>
                              <a14:backgroundMark x1="59398" y1="71233" x2="59398" y2="71233"/>
                              <a14:backgroundMark x1="58647" y1="72603" x2="58647" y2="72603"/>
                              <a14:backgroundMark x1="58271" y1="72146" x2="58271" y2="72146"/>
                            </a14:backgroundRemoval>
                          </a14:imgEffect>
                          <a14:imgEffect>
                            <a14:saturation sat="0"/>
                          </a14:imgEffect>
                        </a14:imgLayer>
                      </a14:imgProps>
                    </a:ext>
                  </a:extLst>
                </a:blip>
                <a:srcRect t="47534" r="22368"/>
                <a:stretch/>
              </p:blipFill>
              <p:spPr>
                <a:xfrm>
                  <a:off x="8581790" y="4897272"/>
                  <a:ext cx="1257026" cy="699433"/>
                </a:xfrm>
                <a:prstGeom prst="rect">
                  <a:avLst/>
                </a:prstGeom>
              </p:spPr>
            </p:pic>
            <p:pic>
              <p:nvPicPr>
                <p:cNvPr id="27" name="図 26"/>
                <p:cNvPicPr>
                  <a:picLocks noChangeAspect="1"/>
                </p:cNvPicPr>
                <p:nvPr/>
              </p:nvPicPr>
              <p:blipFill rotWithShape="1">
                <a:blip r:embed="rId9">
                  <a:duotone>
                    <a:schemeClr val="accent1">
                      <a:shade val="45000"/>
                      <a:satMod val="135000"/>
                    </a:schemeClr>
                    <a:prstClr val="white"/>
                  </a:duotone>
                  <a:extLst>
                    <a:ext uri="{BEBA8EAE-BF5A-486C-A8C5-ECC9F3942E4B}">
                      <a14:imgProps xmlns:a14="http://schemas.microsoft.com/office/drawing/2010/main">
                        <a14:imgLayer r:embed="rId8">
                          <a14:imgEffect>
                            <a14:backgroundRemoval t="9132" b="95890" l="2632" r="89850">
                              <a14:backgroundMark x1="28195" y1="50228" x2="28195" y2="50228"/>
                              <a14:backgroundMark x1="40977" y1="46119" x2="40977" y2="46119"/>
                              <a14:backgroundMark x1="40977" y1="46119" x2="40977" y2="46119"/>
                              <a14:backgroundMark x1="43609" y1="45662" x2="43609" y2="45662"/>
                              <a14:backgroundMark x1="50376" y1="43836" x2="50376" y2="43836"/>
                              <a14:backgroundMark x1="50376" y1="43836" x2="50376" y2="43836"/>
                              <a14:backgroundMark x1="64286" y1="41096" x2="64286" y2="41096"/>
                              <a14:backgroundMark x1="64286" y1="41096" x2="64286" y2="41096"/>
                              <a14:backgroundMark x1="64286" y1="41096" x2="64286" y2="41096"/>
                              <a14:backgroundMark x1="78571" y1="41096" x2="78571" y2="41096"/>
                              <a14:backgroundMark x1="78571" y1="41096" x2="78571" y2="41096"/>
                              <a14:backgroundMark x1="78571" y1="41096" x2="78571" y2="41096"/>
                              <a14:backgroundMark x1="80075" y1="41096" x2="80075" y2="41096"/>
                              <a14:backgroundMark x1="81203" y1="42922" x2="80827" y2="45662"/>
                              <a14:backgroundMark x1="74436" y1="51142" x2="74436" y2="51142"/>
                              <a14:backgroundMark x1="74436" y1="51142" x2="74436" y2="51142"/>
                              <a14:backgroundMark x1="74436" y1="51142" x2="74436" y2="51142"/>
                              <a14:backgroundMark x1="66165" y1="47032" x2="66165" y2="47032"/>
                              <a14:backgroundMark x1="65789" y1="46575" x2="65789" y2="46575"/>
                              <a14:backgroundMark x1="54887" y1="49772" x2="54887" y2="49772"/>
                              <a14:backgroundMark x1="53383" y1="49772" x2="53383" y2="49772"/>
                              <a14:backgroundMark x1="50752" y1="51142" x2="45489" y2="52968"/>
                              <a14:backgroundMark x1="38722" y1="54795" x2="38722" y2="54795"/>
                              <a14:backgroundMark x1="38722" y1="54795" x2="36842" y2="53881"/>
                              <a14:backgroundMark x1="33083" y1="52055" x2="31579" y2="48858"/>
                              <a14:backgroundMark x1="11654" y1="45205" x2="11654" y2="45205"/>
                              <a14:backgroundMark x1="11654" y1="44292" x2="11654" y2="44292"/>
                              <a14:backgroundMark x1="13534" y1="40183" x2="13534" y2="40183"/>
                              <a14:backgroundMark x1="22180" y1="36986" x2="22180" y2="36986"/>
                              <a14:backgroundMark x1="22180" y1="36986" x2="22180" y2="36986"/>
                              <a14:backgroundMark x1="22556" y1="36530" x2="26692" y2="36530"/>
                              <a14:backgroundMark x1="34211" y1="36530" x2="34211" y2="36530"/>
                              <a14:backgroundMark x1="34211" y1="36530" x2="34211" y2="36530"/>
                              <a14:backgroundMark x1="43985" y1="27397" x2="43985" y2="27397"/>
                              <a14:backgroundMark x1="44737" y1="27397" x2="44737" y2="27397"/>
                              <a14:backgroundMark x1="48872" y1="31050" x2="48872" y2="31050"/>
                              <a14:backgroundMark x1="50376" y1="36073" x2="50376" y2="36073"/>
                              <a14:backgroundMark x1="50376" y1="36073" x2="51504" y2="36073"/>
                              <a14:backgroundMark x1="55639" y1="36073" x2="58647" y2="35160"/>
                              <a14:backgroundMark x1="66917" y1="31050" x2="66917" y2="31050"/>
                              <a14:backgroundMark x1="68421" y1="30594" x2="68421" y2="30594"/>
                              <a14:backgroundMark x1="72556" y1="31050" x2="72556" y2="31050"/>
                              <a14:backgroundMark x1="76692" y1="31507" x2="76692" y2="31507"/>
                              <a14:backgroundMark x1="75188" y1="40183" x2="75188" y2="40183"/>
                              <a14:backgroundMark x1="71805" y1="64384" x2="71805" y2="64384"/>
                              <a14:backgroundMark x1="9023" y1="51142" x2="9023" y2="51142"/>
                              <a14:backgroundMark x1="8647" y1="52511" x2="8647" y2="52511"/>
                              <a14:backgroundMark x1="7143" y1="54338" x2="7143" y2="54338"/>
                              <a14:backgroundMark x1="12406" y1="57078" x2="12406" y2="57078"/>
                              <a14:backgroundMark x1="5639" y1="57534" x2="5639" y2="57534"/>
                              <a14:backgroundMark x1="4887" y1="60731" x2="4887" y2="60731"/>
                              <a14:backgroundMark x1="4511" y1="61644" x2="4511" y2="61644"/>
                              <a14:backgroundMark x1="10902" y1="61644" x2="10902" y2="61644"/>
                              <a14:backgroundMark x1="14286" y1="57534" x2="14286" y2="57534"/>
                              <a14:backgroundMark x1="21805" y1="56164" x2="21805" y2="56164"/>
                              <a14:backgroundMark x1="16541" y1="66667" x2="16541" y2="66667"/>
                              <a14:backgroundMark x1="18421" y1="66210" x2="18421" y2="66210"/>
                              <a14:backgroundMark x1="22556" y1="66667" x2="22556" y2="66667"/>
                              <a14:backgroundMark x1="33083" y1="68950" x2="33083" y2="68950"/>
                              <a14:backgroundMark x1="41353" y1="65297" x2="41353" y2="65297"/>
                              <a14:backgroundMark x1="32331" y1="66667" x2="32331" y2="66667"/>
                              <a14:backgroundMark x1="33459" y1="63014" x2="33459" y2="63014"/>
                              <a14:backgroundMark x1="31203" y1="58904" x2="31203" y2="58904"/>
                              <a14:backgroundMark x1="31955" y1="56621" x2="31955" y2="56621"/>
                              <a14:backgroundMark x1="38346" y1="69406" x2="38346" y2="69406"/>
                              <a14:backgroundMark x1="66165" y1="67123" x2="66165" y2="67123"/>
                              <a14:backgroundMark x1="77820" y1="64840" x2="77820" y2="64840"/>
                              <a14:backgroundMark x1="77068" y1="62557" x2="77068" y2="62557"/>
                              <a14:backgroundMark x1="75188" y1="58904" x2="75188" y2="58904"/>
                              <a14:backgroundMark x1="75564" y1="57078" x2="75564" y2="57078"/>
                              <a14:backgroundMark x1="75564" y1="56621" x2="75564" y2="56621"/>
                              <a14:backgroundMark x1="77068" y1="52055" x2="77068" y2="52055"/>
                              <a14:backgroundMark x1="77068" y1="52055" x2="77068" y2="52055"/>
                              <a14:backgroundMark x1="77068" y1="50228" x2="77068" y2="50228"/>
                              <a14:backgroundMark x1="75564" y1="67580" x2="75564" y2="67580"/>
                              <a14:backgroundMark x1="74436" y1="69863" x2="74436" y2="69863"/>
                              <a14:backgroundMark x1="74436" y1="71689" x2="74436" y2="71689"/>
                              <a14:backgroundMark x1="72556" y1="72603" x2="72556" y2="72603"/>
                              <a14:backgroundMark x1="67669" y1="72603" x2="67669" y2="72603"/>
                              <a14:backgroundMark x1="65789" y1="70776" x2="65789" y2="70776"/>
                              <a14:backgroundMark x1="60902" y1="72603" x2="60902" y2="72603"/>
                              <a14:backgroundMark x1="59398" y1="54338" x2="59398" y2="54338"/>
                              <a14:backgroundMark x1="63158" y1="50685" x2="64662" y2="50228"/>
                              <a14:backgroundMark x1="72556" y1="47489" x2="72556" y2="47489"/>
                              <a14:backgroundMark x1="75188" y1="44749" x2="75188" y2="44749"/>
                              <a14:backgroundMark x1="71805" y1="38813" x2="71805" y2="38813"/>
                              <a14:backgroundMark x1="67669" y1="39726" x2="67669" y2="39726"/>
                              <a14:backgroundMark x1="67669" y1="39726" x2="67669" y2="39726"/>
                              <a14:backgroundMark x1="63534" y1="38356" x2="63534" y2="38356"/>
                              <a14:backgroundMark x1="63534" y1="38356" x2="63534" y2="38356"/>
                              <a14:backgroundMark x1="45865" y1="37443" x2="45865" y2="37443"/>
                              <a14:backgroundMark x1="44361" y1="36986" x2="43985" y2="36530"/>
                              <a14:backgroundMark x1="34586" y1="27397" x2="34586" y2="27397"/>
                              <a14:backgroundMark x1="34586" y1="26027" x2="34586" y2="26027"/>
                              <a14:backgroundMark x1="33835" y1="28767" x2="33835" y2="28767"/>
                              <a14:backgroundMark x1="34586" y1="31050" x2="35338" y2="31050"/>
                              <a14:backgroundMark x1="35338" y1="31050" x2="36466" y2="31507"/>
                              <a14:backgroundMark x1="36842" y1="31507" x2="37970" y2="31507"/>
                              <a14:backgroundMark x1="38346" y1="31507" x2="39474" y2="31507"/>
                              <a14:backgroundMark x1="39850" y1="31507" x2="39850" y2="31507"/>
                              <a14:backgroundMark x1="27444" y1="33333" x2="27444" y2="33333"/>
                              <a14:backgroundMark x1="28571" y1="32877" x2="28571" y2="32877"/>
                              <a14:backgroundMark x1="28947" y1="31050" x2="28947" y2="31050"/>
                              <a14:backgroundMark x1="28947" y1="30594" x2="28947" y2="30594"/>
                              <a14:backgroundMark x1="25188" y1="30594" x2="25188" y2="30594"/>
                              <a14:backgroundMark x1="24436" y1="31050" x2="24436" y2="31050"/>
                              <a14:backgroundMark x1="22932" y1="32877" x2="22932" y2="32877"/>
                              <a14:backgroundMark x1="59398" y1="71233" x2="59398" y2="71233"/>
                              <a14:backgroundMark x1="58647" y1="72603" x2="58647" y2="72603"/>
                              <a14:backgroundMark x1="58271" y1="72146" x2="58271" y2="72146"/>
                              <a14:backgroundMark x1="39474" y1="75799" x2="39474" y2="75799"/>
                              <a14:backgroundMark x1="45113" y1="71689" x2="45113" y2="71689"/>
                              <a14:backgroundMark x1="45113" y1="71689" x2="45113" y2="71689"/>
                              <a14:backgroundMark x1="42857" y1="75799" x2="42857" y2="75799"/>
                              <a14:backgroundMark x1="42857" y1="75799" x2="46241" y2="73973"/>
                              <a14:backgroundMark x1="54511" y1="68950" x2="54511" y2="68950"/>
                              <a14:backgroundMark x1="57143" y1="67580" x2="57143" y2="67580"/>
                              <a14:backgroundMark x1="57143" y1="67123" x2="57143" y2="67123"/>
                              <a14:backgroundMark x1="54511" y1="66667" x2="53759" y2="65753"/>
                              <a14:backgroundMark x1="42857" y1="56621" x2="42857" y2="56621"/>
                              <a14:backgroundMark x1="48496" y1="56164" x2="48496" y2="56164"/>
                              <a14:backgroundMark x1="56391" y1="57534" x2="56391" y2="57534"/>
                              <a14:backgroundMark x1="56391" y1="57534" x2="57519" y2="57534"/>
                              <a14:backgroundMark x1="60526" y1="55708" x2="60526" y2="55708"/>
                              <a14:backgroundMark x1="22556" y1="59817" x2="22556" y2="59817"/>
                              <a14:backgroundMark x1="22556" y1="58447" x2="22556" y2="58447"/>
                              <a14:backgroundMark x1="24812" y1="49315" x2="24812" y2="49315"/>
                              <a14:backgroundMark x1="24436" y1="44292" x2="24436" y2="44292"/>
                              <a14:backgroundMark x1="31203" y1="79909" x2="31203" y2="79909"/>
                            </a14:backgroundRemoval>
                          </a14:imgEffect>
                          <a14:imgEffect>
                            <a14:saturation sat="0"/>
                          </a14:imgEffect>
                        </a14:imgLayer>
                      </a14:imgProps>
                    </a:ext>
                  </a:extLst>
                </a:blip>
                <a:srcRect l="1" t="74995" r="62299" b="1"/>
                <a:stretch/>
              </p:blipFill>
              <p:spPr>
                <a:xfrm>
                  <a:off x="7878405" y="5038004"/>
                  <a:ext cx="610451" cy="333333"/>
                </a:xfrm>
                <a:prstGeom prst="rect">
                  <a:avLst/>
                </a:prstGeom>
              </p:spPr>
            </p:pic>
            <p:pic>
              <p:nvPicPr>
                <p:cNvPr id="28" name="図 27"/>
                <p:cNvPicPr>
                  <a:picLocks noChangeAspect="1"/>
                </p:cNvPicPr>
                <p:nvPr/>
              </p:nvPicPr>
              <p:blipFill rotWithShape="1">
                <a:blip r:embed="rId9">
                  <a:duotone>
                    <a:schemeClr val="accent6">
                      <a:shade val="45000"/>
                      <a:satMod val="135000"/>
                    </a:schemeClr>
                    <a:prstClr val="white"/>
                  </a:duotone>
                  <a:extLst>
                    <a:ext uri="{BEBA8EAE-BF5A-486C-A8C5-ECC9F3942E4B}">
                      <a14:imgProps xmlns:a14="http://schemas.microsoft.com/office/drawing/2010/main">
                        <a14:imgLayer r:embed="rId8">
                          <a14:imgEffect>
                            <a14:backgroundRemoval t="9132" b="95890" l="2632" r="89850">
                              <a14:backgroundMark x1="28195" y1="50228" x2="28195" y2="50228"/>
                              <a14:backgroundMark x1="40977" y1="46119" x2="40977" y2="46119"/>
                              <a14:backgroundMark x1="40977" y1="46119" x2="40977" y2="46119"/>
                              <a14:backgroundMark x1="43609" y1="45662" x2="43609" y2="45662"/>
                              <a14:backgroundMark x1="50376" y1="43836" x2="50376" y2="43836"/>
                              <a14:backgroundMark x1="50376" y1="43836" x2="50376" y2="43836"/>
                              <a14:backgroundMark x1="64286" y1="41096" x2="64286" y2="41096"/>
                              <a14:backgroundMark x1="64286" y1="41096" x2="64286" y2="41096"/>
                              <a14:backgroundMark x1="64286" y1="41096" x2="64286" y2="41096"/>
                              <a14:backgroundMark x1="78571" y1="41096" x2="78571" y2="41096"/>
                              <a14:backgroundMark x1="78571" y1="41096" x2="78571" y2="41096"/>
                              <a14:backgroundMark x1="78571" y1="41096" x2="78571" y2="41096"/>
                              <a14:backgroundMark x1="80075" y1="41096" x2="80075" y2="41096"/>
                              <a14:backgroundMark x1="81203" y1="42922" x2="80827" y2="45662"/>
                              <a14:backgroundMark x1="74436" y1="51142" x2="74436" y2="51142"/>
                              <a14:backgroundMark x1="74436" y1="51142" x2="74436" y2="51142"/>
                              <a14:backgroundMark x1="74436" y1="51142" x2="74436" y2="51142"/>
                              <a14:backgroundMark x1="66165" y1="47032" x2="66165" y2="47032"/>
                              <a14:backgroundMark x1="65789" y1="46575" x2="65789" y2="46575"/>
                              <a14:backgroundMark x1="54887" y1="49772" x2="54887" y2="49772"/>
                              <a14:backgroundMark x1="53383" y1="49772" x2="53383" y2="49772"/>
                              <a14:backgroundMark x1="50752" y1="51142" x2="45489" y2="52968"/>
                              <a14:backgroundMark x1="38722" y1="54795" x2="38722" y2="54795"/>
                              <a14:backgroundMark x1="38722" y1="54795" x2="36842" y2="53881"/>
                              <a14:backgroundMark x1="33083" y1="52055" x2="31579" y2="48858"/>
                              <a14:backgroundMark x1="11654" y1="45205" x2="11654" y2="45205"/>
                              <a14:backgroundMark x1="11654" y1="44292" x2="11654" y2="44292"/>
                              <a14:backgroundMark x1="13534" y1="40183" x2="13534" y2="40183"/>
                              <a14:backgroundMark x1="22180" y1="36986" x2="22180" y2="36986"/>
                              <a14:backgroundMark x1="22180" y1="36986" x2="22180" y2="36986"/>
                              <a14:backgroundMark x1="22556" y1="36530" x2="26692" y2="36530"/>
                              <a14:backgroundMark x1="34211" y1="36530" x2="34211" y2="36530"/>
                              <a14:backgroundMark x1="34211" y1="36530" x2="34211" y2="36530"/>
                              <a14:backgroundMark x1="43985" y1="27397" x2="43985" y2="27397"/>
                              <a14:backgroundMark x1="44737" y1="27397" x2="44737" y2="27397"/>
                              <a14:backgroundMark x1="48872" y1="31050" x2="48872" y2="31050"/>
                              <a14:backgroundMark x1="50376" y1="36073" x2="50376" y2="36073"/>
                              <a14:backgroundMark x1="50376" y1="36073" x2="51504" y2="36073"/>
                              <a14:backgroundMark x1="55639" y1="36073" x2="58647" y2="35160"/>
                              <a14:backgroundMark x1="66917" y1="31050" x2="66917" y2="31050"/>
                              <a14:backgroundMark x1="68421" y1="30594" x2="68421" y2="30594"/>
                              <a14:backgroundMark x1="72556" y1="31050" x2="72556" y2="31050"/>
                              <a14:backgroundMark x1="76692" y1="31507" x2="76692" y2="31507"/>
                              <a14:backgroundMark x1="75188" y1="40183" x2="75188" y2="40183"/>
                              <a14:backgroundMark x1="71805" y1="64384" x2="71805" y2="64384"/>
                              <a14:backgroundMark x1="9023" y1="51142" x2="9023" y2="51142"/>
                              <a14:backgroundMark x1="8647" y1="52511" x2="8647" y2="52511"/>
                              <a14:backgroundMark x1="7143" y1="54338" x2="7143" y2="54338"/>
                              <a14:backgroundMark x1="12406" y1="57078" x2="12406" y2="57078"/>
                              <a14:backgroundMark x1="5639" y1="57534" x2="5639" y2="57534"/>
                              <a14:backgroundMark x1="4887" y1="60731" x2="4887" y2="60731"/>
                              <a14:backgroundMark x1="4511" y1="61644" x2="4511" y2="61644"/>
                              <a14:backgroundMark x1="10902" y1="61644" x2="10902" y2="61644"/>
                              <a14:backgroundMark x1="14286" y1="57534" x2="14286" y2="57534"/>
                              <a14:backgroundMark x1="21805" y1="56164" x2="21805" y2="56164"/>
                              <a14:backgroundMark x1="16541" y1="66667" x2="16541" y2="66667"/>
                              <a14:backgroundMark x1="18421" y1="66210" x2="18421" y2="66210"/>
                              <a14:backgroundMark x1="22556" y1="66667" x2="22556" y2="66667"/>
                              <a14:backgroundMark x1="33083" y1="68950" x2="33083" y2="68950"/>
                              <a14:backgroundMark x1="41353" y1="65297" x2="41353" y2="65297"/>
                              <a14:backgroundMark x1="32331" y1="66667" x2="32331" y2="66667"/>
                              <a14:backgroundMark x1="33459" y1="63014" x2="33459" y2="63014"/>
                              <a14:backgroundMark x1="31203" y1="58904" x2="31203" y2="58904"/>
                              <a14:backgroundMark x1="31955" y1="56621" x2="31955" y2="56621"/>
                              <a14:backgroundMark x1="38346" y1="69406" x2="38346" y2="69406"/>
                              <a14:backgroundMark x1="66165" y1="67123" x2="66165" y2="67123"/>
                              <a14:backgroundMark x1="77820" y1="64840" x2="77820" y2="64840"/>
                              <a14:backgroundMark x1="77068" y1="62557" x2="77068" y2="62557"/>
                              <a14:backgroundMark x1="75188" y1="58904" x2="75188" y2="58904"/>
                              <a14:backgroundMark x1="75564" y1="57078" x2="75564" y2="57078"/>
                              <a14:backgroundMark x1="75564" y1="56621" x2="75564" y2="56621"/>
                              <a14:backgroundMark x1="77068" y1="52055" x2="77068" y2="52055"/>
                              <a14:backgroundMark x1="77068" y1="52055" x2="77068" y2="52055"/>
                              <a14:backgroundMark x1="77068" y1="50228" x2="77068" y2="50228"/>
                              <a14:backgroundMark x1="75564" y1="67580" x2="75564" y2="67580"/>
                              <a14:backgroundMark x1="74436" y1="69863" x2="74436" y2="69863"/>
                              <a14:backgroundMark x1="74436" y1="71689" x2="74436" y2="71689"/>
                              <a14:backgroundMark x1="72556" y1="72603" x2="72556" y2="72603"/>
                              <a14:backgroundMark x1="67669" y1="72603" x2="67669" y2="72603"/>
                              <a14:backgroundMark x1="65789" y1="70776" x2="65789" y2="70776"/>
                              <a14:backgroundMark x1="60902" y1="72603" x2="60902" y2="72603"/>
                              <a14:backgroundMark x1="59398" y1="54338" x2="59398" y2="54338"/>
                              <a14:backgroundMark x1="63158" y1="50685" x2="64662" y2="50228"/>
                              <a14:backgroundMark x1="72556" y1="47489" x2="72556" y2="47489"/>
                              <a14:backgroundMark x1="75188" y1="44749" x2="75188" y2="44749"/>
                              <a14:backgroundMark x1="71805" y1="38813" x2="71805" y2="38813"/>
                              <a14:backgroundMark x1="67669" y1="39726" x2="67669" y2="39726"/>
                              <a14:backgroundMark x1="67669" y1="39726" x2="67669" y2="39726"/>
                              <a14:backgroundMark x1="63534" y1="38356" x2="63534" y2="38356"/>
                              <a14:backgroundMark x1="63534" y1="38356" x2="63534" y2="38356"/>
                              <a14:backgroundMark x1="45865" y1="37443" x2="45865" y2="37443"/>
                              <a14:backgroundMark x1="44361" y1="36986" x2="43985" y2="36530"/>
                              <a14:backgroundMark x1="34586" y1="27397" x2="34586" y2="27397"/>
                              <a14:backgroundMark x1="34586" y1="26027" x2="34586" y2="26027"/>
                              <a14:backgroundMark x1="33835" y1="28767" x2="33835" y2="28767"/>
                              <a14:backgroundMark x1="34586" y1="31050" x2="35338" y2="31050"/>
                              <a14:backgroundMark x1="35338" y1="31050" x2="36466" y2="31507"/>
                              <a14:backgroundMark x1="36842" y1="31507" x2="37970" y2="31507"/>
                              <a14:backgroundMark x1="38346" y1="31507" x2="39474" y2="31507"/>
                              <a14:backgroundMark x1="39850" y1="31507" x2="39850" y2="31507"/>
                              <a14:backgroundMark x1="27444" y1="33333" x2="27444" y2="33333"/>
                              <a14:backgroundMark x1="28571" y1="32877" x2="28571" y2="32877"/>
                              <a14:backgroundMark x1="28947" y1="31050" x2="28947" y2="31050"/>
                              <a14:backgroundMark x1="28947" y1="30594" x2="28947" y2="30594"/>
                              <a14:backgroundMark x1="25188" y1="30594" x2="25188" y2="30594"/>
                              <a14:backgroundMark x1="24436" y1="31050" x2="24436" y2="31050"/>
                              <a14:backgroundMark x1="22932" y1="32877" x2="22932" y2="32877"/>
                              <a14:backgroundMark x1="59398" y1="71233" x2="59398" y2="71233"/>
                              <a14:backgroundMark x1="58647" y1="72603" x2="58647" y2="72603"/>
                              <a14:backgroundMark x1="58271" y1="72146" x2="58271" y2="72146"/>
                              <a14:backgroundMark x1="39474" y1="75799" x2="39474" y2="75799"/>
                              <a14:backgroundMark x1="45113" y1="71689" x2="45113" y2="71689"/>
                              <a14:backgroundMark x1="45113" y1="71689" x2="45113" y2="71689"/>
                              <a14:backgroundMark x1="42857" y1="75799" x2="42857" y2="75799"/>
                              <a14:backgroundMark x1="42857" y1="75799" x2="46241" y2="73973"/>
                              <a14:backgroundMark x1="54511" y1="68950" x2="54511" y2="68950"/>
                              <a14:backgroundMark x1="57143" y1="67580" x2="57143" y2="67580"/>
                              <a14:backgroundMark x1="57143" y1="67123" x2="57143" y2="67123"/>
                              <a14:backgroundMark x1="54511" y1="66667" x2="53759" y2="65753"/>
                              <a14:backgroundMark x1="42857" y1="56621" x2="42857" y2="56621"/>
                              <a14:backgroundMark x1="48496" y1="56164" x2="48496" y2="56164"/>
                              <a14:backgroundMark x1="56391" y1="57534" x2="56391" y2="57534"/>
                              <a14:backgroundMark x1="56391" y1="57534" x2="57519" y2="57534"/>
                              <a14:backgroundMark x1="60526" y1="55708" x2="60526" y2="55708"/>
                              <a14:backgroundMark x1="22556" y1="59817" x2="22556" y2="59817"/>
                              <a14:backgroundMark x1="22556" y1="58447" x2="22556" y2="58447"/>
                              <a14:backgroundMark x1="24812" y1="49315" x2="24812" y2="49315"/>
                              <a14:backgroundMark x1="24436" y1="44292" x2="24436" y2="44292"/>
                              <a14:backgroundMark x1="31203" y1="79909" x2="31203" y2="79909"/>
                            </a14:backgroundRemoval>
                          </a14:imgEffect>
                          <a14:imgEffect>
                            <a14:saturation sat="0"/>
                          </a14:imgEffect>
                        </a14:imgLayer>
                      </a14:imgProps>
                    </a:ext>
                  </a:extLst>
                </a:blip>
                <a:srcRect l="1" t="74995" r="62299" b="1"/>
                <a:stretch/>
              </p:blipFill>
              <p:spPr>
                <a:xfrm>
                  <a:off x="8560096" y="5272964"/>
                  <a:ext cx="610451" cy="333333"/>
                </a:xfrm>
                <a:prstGeom prst="rect">
                  <a:avLst/>
                </a:prstGeom>
              </p:spPr>
            </p:pic>
            <p:pic>
              <p:nvPicPr>
                <p:cNvPr id="29" name="図 28"/>
                <p:cNvPicPr>
                  <a:picLocks noChangeAspect="1"/>
                </p:cNvPicPr>
                <p:nvPr/>
              </p:nvPicPr>
              <p:blipFill rotWithShape="1">
                <a:blip r:embed="rId9">
                  <a:duotone>
                    <a:schemeClr val="accent2">
                      <a:shade val="45000"/>
                      <a:satMod val="135000"/>
                    </a:schemeClr>
                    <a:prstClr val="white"/>
                  </a:duotone>
                  <a:extLst>
                    <a:ext uri="{BEBA8EAE-BF5A-486C-A8C5-ECC9F3942E4B}">
                      <a14:imgProps xmlns:a14="http://schemas.microsoft.com/office/drawing/2010/main">
                        <a14:imgLayer r:embed="rId8">
                          <a14:imgEffect>
                            <a14:backgroundRemoval t="9132" b="95890" l="2632" r="89850">
                              <a14:backgroundMark x1="28195" y1="50228" x2="28195" y2="50228"/>
                              <a14:backgroundMark x1="40977" y1="46119" x2="40977" y2="46119"/>
                              <a14:backgroundMark x1="40977" y1="46119" x2="40977" y2="46119"/>
                              <a14:backgroundMark x1="43609" y1="45662" x2="43609" y2="45662"/>
                              <a14:backgroundMark x1="50376" y1="43836" x2="50376" y2="43836"/>
                              <a14:backgroundMark x1="50376" y1="43836" x2="50376" y2="43836"/>
                              <a14:backgroundMark x1="64286" y1="41096" x2="64286" y2="41096"/>
                              <a14:backgroundMark x1="64286" y1="41096" x2="64286" y2="41096"/>
                              <a14:backgroundMark x1="64286" y1="41096" x2="64286" y2="41096"/>
                              <a14:backgroundMark x1="78571" y1="41096" x2="78571" y2="41096"/>
                              <a14:backgroundMark x1="78571" y1="41096" x2="78571" y2="41096"/>
                              <a14:backgroundMark x1="78571" y1="41096" x2="78571" y2="41096"/>
                              <a14:backgroundMark x1="80075" y1="41096" x2="80075" y2="41096"/>
                              <a14:backgroundMark x1="81203" y1="42922" x2="80827" y2="45662"/>
                              <a14:backgroundMark x1="74436" y1="51142" x2="74436" y2="51142"/>
                              <a14:backgroundMark x1="74436" y1="51142" x2="74436" y2="51142"/>
                              <a14:backgroundMark x1="74436" y1="51142" x2="74436" y2="51142"/>
                              <a14:backgroundMark x1="66165" y1="47032" x2="66165" y2="47032"/>
                              <a14:backgroundMark x1="65789" y1="46575" x2="65789" y2="46575"/>
                              <a14:backgroundMark x1="54887" y1="49772" x2="54887" y2="49772"/>
                              <a14:backgroundMark x1="53383" y1="49772" x2="53383" y2="49772"/>
                              <a14:backgroundMark x1="50752" y1="51142" x2="45489" y2="52968"/>
                              <a14:backgroundMark x1="38722" y1="54795" x2="38722" y2="54795"/>
                              <a14:backgroundMark x1="38722" y1="54795" x2="36842" y2="53881"/>
                              <a14:backgroundMark x1="33083" y1="52055" x2="31579" y2="48858"/>
                              <a14:backgroundMark x1="11654" y1="45205" x2="11654" y2="45205"/>
                              <a14:backgroundMark x1="11654" y1="44292" x2="11654" y2="44292"/>
                              <a14:backgroundMark x1="13534" y1="40183" x2="13534" y2="40183"/>
                              <a14:backgroundMark x1="22180" y1="36986" x2="22180" y2="36986"/>
                              <a14:backgroundMark x1="22180" y1="36986" x2="22180" y2="36986"/>
                              <a14:backgroundMark x1="22556" y1="36530" x2="26692" y2="36530"/>
                              <a14:backgroundMark x1="34211" y1="36530" x2="34211" y2="36530"/>
                              <a14:backgroundMark x1="34211" y1="36530" x2="34211" y2="36530"/>
                              <a14:backgroundMark x1="43985" y1="27397" x2="43985" y2="27397"/>
                              <a14:backgroundMark x1="44737" y1="27397" x2="44737" y2="27397"/>
                              <a14:backgroundMark x1="48872" y1="31050" x2="48872" y2="31050"/>
                              <a14:backgroundMark x1="50376" y1="36073" x2="50376" y2="36073"/>
                              <a14:backgroundMark x1="50376" y1="36073" x2="51504" y2="36073"/>
                              <a14:backgroundMark x1="55639" y1="36073" x2="58647" y2="35160"/>
                              <a14:backgroundMark x1="66917" y1="31050" x2="66917" y2="31050"/>
                              <a14:backgroundMark x1="68421" y1="30594" x2="68421" y2="30594"/>
                              <a14:backgroundMark x1="72556" y1="31050" x2="72556" y2="31050"/>
                              <a14:backgroundMark x1="76692" y1="31507" x2="76692" y2="31507"/>
                              <a14:backgroundMark x1="75188" y1="40183" x2="75188" y2="40183"/>
                              <a14:backgroundMark x1="71805" y1="64384" x2="71805" y2="64384"/>
                              <a14:backgroundMark x1="9023" y1="51142" x2="9023" y2="51142"/>
                              <a14:backgroundMark x1="8647" y1="52511" x2="8647" y2="52511"/>
                              <a14:backgroundMark x1="7143" y1="54338" x2="7143" y2="54338"/>
                              <a14:backgroundMark x1="12406" y1="57078" x2="12406" y2="57078"/>
                              <a14:backgroundMark x1="5639" y1="57534" x2="5639" y2="57534"/>
                              <a14:backgroundMark x1="4887" y1="60731" x2="4887" y2="60731"/>
                              <a14:backgroundMark x1="4511" y1="61644" x2="4511" y2="61644"/>
                              <a14:backgroundMark x1="10902" y1="61644" x2="10902" y2="61644"/>
                              <a14:backgroundMark x1="14286" y1="57534" x2="14286" y2="57534"/>
                              <a14:backgroundMark x1="21805" y1="56164" x2="21805" y2="56164"/>
                              <a14:backgroundMark x1="16541" y1="66667" x2="16541" y2="66667"/>
                              <a14:backgroundMark x1="18421" y1="66210" x2="18421" y2="66210"/>
                              <a14:backgroundMark x1="22556" y1="66667" x2="22556" y2="66667"/>
                              <a14:backgroundMark x1="33083" y1="68950" x2="33083" y2="68950"/>
                              <a14:backgroundMark x1="41353" y1="65297" x2="41353" y2="65297"/>
                              <a14:backgroundMark x1="32331" y1="66667" x2="32331" y2="66667"/>
                              <a14:backgroundMark x1="33459" y1="63014" x2="33459" y2="63014"/>
                              <a14:backgroundMark x1="31203" y1="58904" x2="31203" y2="58904"/>
                              <a14:backgroundMark x1="31955" y1="56621" x2="31955" y2="56621"/>
                              <a14:backgroundMark x1="38346" y1="69406" x2="38346" y2="69406"/>
                              <a14:backgroundMark x1="66165" y1="67123" x2="66165" y2="67123"/>
                              <a14:backgroundMark x1="77820" y1="64840" x2="77820" y2="64840"/>
                              <a14:backgroundMark x1="77068" y1="62557" x2="77068" y2="62557"/>
                              <a14:backgroundMark x1="75188" y1="58904" x2="75188" y2="58904"/>
                              <a14:backgroundMark x1="75564" y1="57078" x2="75564" y2="57078"/>
                              <a14:backgroundMark x1="75564" y1="56621" x2="75564" y2="56621"/>
                              <a14:backgroundMark x1="77068" y1="52055" x2="77068" y2="52055"/>
                              <a14:backgroundMark x1="77068" y1="52055" x2="77068" y2="52055"/>
                              <a14:backgroundMark x1="77068" y1="50228" x2="77068" y2="50228"/>
                              <a14:backgroundMark x1="75564" y1="67580" x2="75564" y2="67580"/>
                              <a14:backgroundMark x1="74436" y1="69863" x2="74436" y2="69863"/>
                              <a14:backgroundMark x1="74436" y1="71689" x2="74436" y2="71689"/>
                              <a14:backgroundMark x1="72556" y1="72603" x2="72556" y2="72603"/>
                              <a14:backgroundMark x1="67669" y1="72603" x2="67669" y2="72603"/>
                              <a14:backgroundMark x1="65789" y1="70776" x2="65789" y2="70776"/>
                              <a14:backgroundMark x1="60902" y1="72603" x2="60902" y2="72603"/>
                              <a14:backgroundMark x1="59398" y1="54338" x2="59398" y2="54338"/>
                              <a14:backgroundMark x1="63158" y1="50685" x2="64662" y2="50228"/>
                              <a14:backgroundMark x1="72556" y1="47489" x2="72556" y2="47489"/>
                              <a14:backgroundMark x1="75188" y1="44749" x2="75188" y2="44749"/>
                              <a14:backgroundMark x1="71805" y1="38813" x2="71805" y2="38813"/>
                              <a14:backgroundMark x1="67669" y1="39726" x2="67669" y2="39726"/>
                              <a14:backgroundMark x1="67669" y1="39726" x2="67669" y2="39726"/>
                              <a14:backgroundMark x1="63534" y1="38356" x2="63534" y2="38356"/>
                              <a14:backgroundMark x1="63534" y1="38356" x2="63534" y2="38356"/>
                              <a14:backgroundMark x1="45865" y1="37443" x2="45865" y2="37443"/>
                              <a14:backgroundMark x1="44361" y1="36986" x2="43985" y2="36530"/>
                              <a14:backgroundMark x1="34586" y1="27397" x2="34586" y2="27397"/>
                              <a14:backgroundMark x1="34586" y1="26027" x2="34586" y2="26027"/>
                              <a14:backgroundMark x1="33835" y1="28767" x2="33835" y2="28767"/>
                              <a14:backgroundMark x1="34586" y1="31050" x2="35338" y2="31050"/>
                              <a14:backgroundMark x1="35338" y1="31050" x2="36466" y2="31507"/>
                              <a14:backgroundMark x1="36842" y1="31507" x2="37970" y2="31507"/>
                              <a14:backgroundMark x1="38346" y1="31507" x2="39474" y2="31507"/>
                              <a14:backgroundMark x1="39850" y1="31507" x2="39850" y2="31507"/>
                              <a14:backgroundMark x1="27444" y1="33333" x2="27444" y2="33333"/>
                              <a14:backgroundMark x1="28571" y1="32877" x2="28571" y2="32877"/>
                              <a14:backgroundMark x1="28947" y1="31050" x2="28947" y2="31050"/>
                              <a14:backgroundMark x1="28947" y1="30594" x2="28947" y2="30594"/>
                              <a14:backgroundMark x1="25188" y1="30594" x2="25188" y2="30594"/>
                              <a14:backgroundMark x1="24436" y1="31050" x2="24436" y2="31050"/>
                              <a14:backgroundMark x1="22932" y1="32877" x2="22932" y2="32877"/>
                              <a14:backgroundMark x1="59398" y1="71233" x2="59398" y2="71233"/>
                              <a14:backgroundMark x1="58647" y1="72603" x2="58647" y2="72603"/>
                              <a14:backgroundMark x1="58271" y1="72146" x2="58271" y2="72146"/>
                              <a14:backgroundMark x1="39474" y1="75799" x2="39474" y2="75799"/>
                              <a14:backgroundMark x1="45113" y1="71689" x2="45113" y2="71689"/>
                              <a14:backgroundMark x1="45113" y1="71689" x2="45113" y2="71689"/>
                              <a14:backgroundMark x1="42857" y1="75799" x2="42857" y2="75799"/>
                              <a14:backgroundMark x1="42857" y1="75799" x2="46241" y2="73973"/>
                              <a14:backgroundMark x1="54511" y1="68950" x2="54511" y2="68950"/>
                              <a14:backgroundMark x1="57143" y1="67580" x2="57143" y2="67580"/>
                              <a14:backgroundMark x1="57143" y1="67123" x2="57143" y2="67123"/>
                              <a14:backgroundMark x1="54511" y1="66667" x2="53759" y2="65753"/>
                              <a14:backgroundMark x1="42857" y1="56621" x2="42857" y2="56621"/>
                              <a14:backgroundMark x1="48496" y1="56164" x2="48496" y2="56164"/>
                              <a14:backgroundMark x1="56391" y1="57534" x2="56391" y2="57534"/>
                              <a14:backgroundMark x1="56391" y1="57534" x2="57519" y2="57534"/>
                              <a14:backgroundMark x1="60526" y1="55708" x2="60526" y2="55708"/>
                              <a14:backgroundMark x1="22556" y1="59817" x2="22556" y2="59817"/>
                              <a14:backgroundMark x1="22556" y1="58447" x2="22556" y2="58447"/>
                              <a14:backgroundMark x1="24812" y1="49315" x2="24812" y2="49315"/>
                              <a14:backgroundMark x1="24436" y1="44292" x2="24436" y2="44292"/>
                              <a14:backgroundMark x1="31203" y1="79909" x2="31203" y2="79909"/>
                            </a14:backgroundRemoval>
                          </a14:imgEffect>
                          <a14:imgEffect>
                            <a14:saturation sat="0"/>
                          </a14:imgEffect>
                        </a14:imgLayer>
                      </a14:imgProps>
                    </a:ext>
                  </a:extLst>
                </a:blip>
                <a:srcRect l="1" t="74995" r="62299" b="1"/>
                <a:stretch/>
              </p:blipFill>
              <p:spPr>
                <a:xfrm>
                  <a:off x="9506130" y="5352749"/>
                  <a:ext cx="610451" cy="333333"/>
                </a:xfrm>
                <a:prstGeom prst="rect">
                  <a:avLst/>
                </a:prstGeom>
              </p:spPr>
            </p:pic>
          </p:grpSp>
        </p:grpSp>
        <p:sp>
          <p:nvSpPr>
            <p:cNvPr id="34" name="テキスト ボックス 33"/>
            <p:cNvSpPr txBox="1"/>
            <p:nvPr/>
          </p:nvSpPr>
          <p:spPr>
            <a:xfrm>
              <a:off x="6554734" y="4683553"/>
              <a:ext cx="651544" cy="307777"/>
            </a:xfrm>
            <a:prstGeom prst="rect">
              <a:avLst/>
            </a:prstGeom>
            <a:noFill/>
          </p:spPr>
          <p:txBody>
            <a:bodyPr wrap="square" rtlCol="0">
              <a:spAutoFit/>
            </a:bodyPr>
            <a:lstStyle/>
            <a:p>
              <a:pPr algn="ctr"/>
              <a:r>
                <a:rPr kumimoji="1" lang="ja-JP" altLang="en-US" sz="1400" dirty="0" smtClean="0"/>
                <a:t>魚用</a:t>
              </a:r>
              <a:endParaRPr kumimoji="1" lang="ja-JP" altLang="en-US" sz="1400" dirty="0"/>
            </a:p>
          </p:txBody>
        </p:sp>
        <p:sp>
          <p:nvSpPr>
            <p:cNvPr id="36" name="テキスト ボックス 35"/>
            <p:cNvSpPr txBox="1"/>
            <p:nvPr/>
          </p:nvSpPr>
          <p:spPr>
            <a:xfrm>
              <a:off x="7157450" y="4855864"/>
              <a:ext cx="882629" cy="307777"/>
            </a:xfrm>
            <a:prstGeom prst="rect">
              <a:avLst/>
            </a:prstGeom>
            <a:noFill/>
          </p:spPr>
          <p:txBody>
            <a:bodyPr wrap="square" rtlCol="0">
              <a:spAutoFit/>
            </a:bodyPr>
            <a:lstStyle/>
            <a:p>
              <a:pPr algn="ctr"/>
              <a:r>
                <a:rPr kumimoji="1" lang="ja-JP" altLang="en-US" sz="1400" dirty="0"/>
                <a:t>野菜</a:t>
              </a:r>
              <a:r>
                <a:rPr kumimoji="1" lang="ja-JP" altLang="en-US" sz="1400" dirty="0" smtClean="0"/>
                <a:t>用</a:t>
              </a:r>
              <a:endParaRPr kumimoji="1" lang="ja-JP" altLang="en-US" sz="1400" dirty="0"/>
            </a:p>
          </p:txBody>
        </p:sp>
        <p:sp>
          <p:nvSpPr>
            <p:cNvPr id="37" name="テキスト ボックス 36"/>
            <p:cNvSpPr txBox="1"/>
            <p:nvPr/>
          </p:nvSpPr>
          <p:spPr>
            <a:xfrm>
              <a:off x="7908062" y="5012293"/>
              <a:ext cx="651544" cy="307777"/>
            </a:xfrm>
            <a:prstGeom prst="rect">
              <a:avLst/>
            </a:prstGeom>
            <a:noFill/>
          </p:spPr>
          <p:txBody>
            <a:bodyPr wrap="square" rtlCol="0">
              <a:spAutoFit/>
            </a:bodyPr>
            <a:lstStyle/>
            <a:p>
              <a:pPr algn="ctr"/>
              <a:r>
                <a:rPr kumimoji="1" lang="ja-JP" altLang="en-US" sz="1400" dirty="0"/>
                <a:t>肉</a:t>
              </a:r>
              <a:r>
                <a:rPr kumimoji="1" lang="ja-JP" altLang="en-US" sz="1400" dirty="0" smtClean="0"/>
                <a:t>用</a:t>
              </a:r>
              <a:endParaRPr kumimoji="1" lang="ja-JP" altLang="en-US" sz="1400" dirty="0"/>
            </a:p>
          </p:txBody>
        </p:sp>
      </p:grpSp>
      <p:sp>
        <p:nvSpPr>
          <p:cNvPr id="38" name="円形吹き出し 37"/>
          <p:cNvSpPr/>
          <p:nvPr/>
        </p:nvSpPr>
        <p:spPr>
          <a:xfrm>
            <a:off x="9103266" y="4248465"/>
            <a:ext cx="1344705" cy="858189"/>
          </a:xfrm>
          <a:prstGeom prst="wedgeEllipseCallout">
            <a:avLst>
              <a:gd name="adj1" fmla="val -55512"/>
              <a:gd name="adj2" fmla="val 53182"/>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63783" y="3724034"/>
            <a:ext cx="5572154" cy="954107"/>
          </a:xfrm>
          <a:prstGeom prst="rect">
            <a:avLst/>
          </a:prstGeom>
          <a:noFill/>
        </p:spPr>
        <p:txBody>
          <a:bodyPr wrap="square" rtlCol="0">
            <a:spAutoFit/>
          </a:bodyPr>
          <a:lstStyle/>
          <a:p>
            <a:r>
              <a:rPr kumimoji="1" lang="ja-JP" altLang="en-US" sz="2800" dirty="0" smtClean="0"/>
              <a:t>生野菜や非加熱で</a:t>
            </a:r>
            <a:endParaRPr kumimoji="1" lang="en-US" altLang="ja-JP" sz="2800" dirty="0" smtClean="0"/>
          </a:p>
          <a:p>
            <a:r>
              <a:rPr kumimoji="1" lang="ja-JP" altLang="en-US" sz="2800" dirty="0" smtClean="0"/>
              <a:t>提供する食品から調理</a:t>
            </a:r>
            <a:endParaRPr kumimoji="1" lang="en-US" altLang="ja-JP" sz="2800" dirty="0" smtClean="0"/>
          </a:p>
        </p:txBody>
      </p:sp>
      <p:sp>
        <p:nvSpPr>
          <p:cNvPr id="40" name="テキスト ボックス 39"/>
          <p:cNvSpPr txBox="1"/>
          <p:nvPr/>
        </p:nvSpPr>
        <p:spPr>
          <a:xfrm>
            <a:off x="602882" y="4943412"/>
            <a:ext cx="5572154" cy="523220"/>
          </a:xfrm>
          <a:prstGeom prst="rect">
            <a:avLst/>
          </a:prstGeom>
          <a:noFill/>
        </p:spPr>
        <p:txBody>
          <a:bodyPr wrap="square" rtlCol="0">
            <a:spAutoFit/>
          </a:bodyPr>
          <a:lstStyle/>
          <a:p>
            <a:r>
              <a:rPr kumimoji="1" lang="ja-JP" altLang="en-US" sz="2800" dirty="0" smtClean="0"/>
              <a:t>手袋の適切な使用・交換</a:t>
            </a:r>
            <a:endParaRPr kumimoji="1" lang="en-US" altLang="ja-JP" sz="2800" dirty="0" smtClean="0"/>
          </a:p>
        </p:txBody>
      </p:sp>
      <p:sp>
        <p:nvSpPr>
          <p:cNvPr id="43" name="テキスト ボックス 42"/>
          <p:cNvSpPr txBox="1"/>
          <p:nvPr/>
        </p:nvSpPr>
        <p:spPr>
          <a:xfrm>
            <a:off x="508085" y="2956739"/>
            <a:ext cx="5249334" cy="523220"/>
          </a:xfrm>
          <a:prstGeom prst="rect">
            <a:avLst/>
          </a:prstGeom>
          <a:noFill/>
        </p:spPr>
        <p:txBody>
          <a:bodyPr wrap="square" rtlCol="0">
            <a:spAutoFit/>
          </a:bodyPr>
          <a:lstStyle/>
          <a:p>
            <a:r>
              <a:rPr kumimoji="1" lang="ja-JP" altLang="en-US" sz="2800" dirty="0" smtClean="0"/>
              <a:t>ふたつきの容器などで保管</a:t>
            </a:r>
            <a:endParaRPr kumimoji="1" lang="en-US" altLang="ja-JP" sz="2800" dirty="0" smtClean="0"/>
          </a:p>
        </p:txBody>
      </p:sp>
      <p:sp>
        <p:nvSpPr>
          <p:cNvPr id="2" name="正方形/長方形 1"/>
          <p:cNvSpPr/>
          <p:nvPr/>
        </p:nvSpPr>
        <p:spPr>
          <a:xfrm>
            <a:off x="6494634" y="2912152"/>
            <a:ext cx="6096000" cy="954107"/>
          </a:xfrm>
          <a:prstGeom prst="rect">
            <a:avLst/>
          </a:prstGeom>
        </p:spPr>
        <p:txBody>
          <a:bodyPr>
            <a:spAutoFit/>
          </a:bodyPr>
          <a:lstStyle/>
          <a:p>
            <a:r>
              <a:rPr kumimoji="1" lang="ja-JP" altLang="en-US" sz="2800" dirty="0"/>
              <a:t>シンクや</a:t>
            </a:r>
            <a:r>
              <a:rPr kumimoji="1" lang="ja-JP" altLang="en-US" sz="2800" dirty="0" smtClean="0"/>
              <a:t>器具類</a:t>
            </a:r>
            <a:r>
              <a:rPr kumimoji="1" lang="ja-JP" altLang="en-US" sz="2800" dirty="0"/>
              <a:t>の</a:t>
            </a:r>
            <a:r>
              <a:rPr kumimoji="1" lang="ja-JP" altLang="en-US" sz="2800" dirty="0" smtClean="0"/>
              <a:t>使用後はよく</a:t>
            </a:r>
            <a:endParaRPr kumimoji="1" lang="en-US" altLang="ja-JP" sz="2800" dirty="0" smtClean="0"/>
          </a:p>
          <a:p>
            <a:r>
              <a:rPr kumimoji="1" lang="ja-JP" altLang="en-US" sz="2800" dirty="0" smtClean="0"/>
              <a:t>洗浄・消毒</a:t>
            </a:r>
            <a:endParaRPr kumimoji="1" lang="en-US" altLang="ja-JP" sz="2800" i="1" dirty="0"/>
          </a:p>
        </p:txBody>
      </p:sp>
      <p:sp>
        <p:nvSpPr>
          <p:cNvPr id="44" name="タイトル 1"/>
          <p:cNvSpPr>
            <a:spLocks noGrp="1"/>
          </p:cNvSpPr>
          <p:nvPr>
            <p:ph type="title"/>
          </p:nvPr>
        </p:nvSpPr>
        <p:spPr>
          <a:xfrm>
            <a:off x="174703" y="297789"/>
            <a:ext cx="11842595" cy="767533"/>
          </a:xfrm>
        </p:spPr>
        <p:txBody>
          <a:bodyPr>
            <a:noAutofit/>
          </a:bodyPr>
          <a:lstStyle/>
          <a:p>
            <a:pPr algn="ctr"/>
            <a:r>
              <a:rPr lang="ja-JP" altLang="en-US" sz="4800" b="1" dirty="0">
                <a:solidFill>
                  <a:schemeClr val="accent5">
                    <a:lumMod val="75000"/>
                  </a:schemeClr>
                </a:solidFill>
              </a:rPr>
              <a:t>腸管出血性大腸菌の食中毒を防ぐには</a:t>
            </a:r>
          </a:p>
        </p:txBody>
      </p:sp>
      <p:pic>
        <p:nvPicPr>
          <p:cNvPr id="3" name="図 2"/>
          <p:cNvPicPr>
            <a:picLocks noChangeAspect="1"/>
          </p:cNvPicPr>
          <p:nvPr/>
        </p:nvPicPr>
        <p:blipFill>
          <a:blip r:embed="rId10"/>
          <a:stretch>
            <a:fillRect/>
          </a:stretch>
        </p:blipFill>
        <p:spPr>
          <a:xfrm>
            <a:off x="188992" y="1611404"/>
            <a:ext cx="5768897" cy="318307"/>
          </a:xfrm>
          <a:prstGeom prst="rect">
            <a:avLst/>
          </a:prstGeom>
        </p:spPr>
      </p:pic>
      <p:pic>
        <p:nvPicPr>
          <p:cNvPr id="45" name="図 44"/>
          <p:cNvPicPr>
            <a:picLocks noChangeAspect="1"/>
          </p:cNvPicPr>
          <p:nvPr/>
        </p:nvPicPr>
        <p:blipFill>
          <a:blip r:embed="rId10"/>
          <a:stretch>
            <a:fillRect/>
          </a:stretch>
        </p:blipFill>
        <p:spPr>
          <a:xfrm>
            <a:off x="6942215" y="1611148"/>
            <a:ext cx="4118134" cy="254600"/>
          </a:xfrm>
          <a:prstGeom prst="rect">
            <a:avLst/>
          </a:prstGeom>
        </p:spPr>
      </p:pic>
      <p:pic>
        <p:nvPicPr>
          <p:cNvPr id="46" name="図 45"/>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98301"/>
                    </a14:imgEffect>
                  </a14:imgLayer>
                </a14:imgProps>
              </a:ext>
              <a:ext uri="{28A0092B-C50C-407E-A947-70E740481C1C}">
                <a14:useLocalDpi xmlns:a14="http://schemas.microsoft.com/office/drawing/2010/main" val="0"/>
              </a:ext>
            </a:extLst>
          </a:blip>
          <a:stretch>
            <a:fillRect/>
          </a:stretch>
        </p:blipFill>
        <p:spPr>
          <a:xfrm>
            <a:off x="4702383" y="3580987"/>
            <a:ext cx="1678726" cy="2265465"/>
          </a:xfrm>
          <a:prstGeom prst="rect">
            <a:avLst/>
          </a:prstGeom>
        </p:spPr>
      </p:pic>
      <p:sp>
        <p:nvSpPr>
          <p:cNvPr id="4" name="正方形/長方形 3"/>
          <p:cNvSpPr/>
          <p:nvPr/>
        </p:nvSpPr>
        <p:spPr>
          <a:xfrm>
            <a:off x="5487878" y="4851728"/>
            <a:ext cx="699232" cy="824399"/>
          </a:xfrm>
          <a:prstGeom prst="rect">
            <a:avLst/>
          </a:prstGeom>
          <a:solidFill>
            <a:srgbClr val="FF5050">
              <a:alpha val="34902"/>
            </a:srgbClr>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624610" y="4956954"/>
            <a:ext cx="552341" cy="584775"/>
          </a:xfrm>
          <a:prstGeom prst="rect">
            <a:avLst/>
          </a:prstGeom>
          <a:noFill/>
        </p:spPr>
        <p:txBody>
          <a:bodyPr wrap="square" rtlCol="0">
            <a:spAutoFit/>
          </a:bodyPr>
          <a:lstStyle/>
          <a:p>
            <a:r>
              <a:rPr kumimoji="1" lang="ja-JP" altLang="en-US" sz="3200" b="1" dirty="0" smtClean="0"/>
              <a:t>肉</a:t>
            </a:r>
            <a:endParaRPr kumimoji="1" lang="ja-JP" altLang="en-US" sz="3200" b="1" dirty="0"/>
          </a:p>
        </p:txBody>
      </p:sp>
      <p:sp>
        <p:nvSpPr>
          <p:cNvPr id="47" name="六角形 46"/>
          <p:cNvSpPr/>
          <p:nvPr/>
        </p:nvSpPr>
        <p:spPr>
          <a:xfrm>
            <a:off x="329274" y="2346533"/>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六角形 47"/>
          <p:cNvSpPr/>
          <p:nvPr/>
        </p:nvSpPr>
        <p:spPr>
          <a:xfrm>
            <a:off x="329274" y="3160053"/>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六角形 48"/>
          <p:cNvSpPr/>
          <p:nvPr/>
        </p:nvSpPr>
        <p:spPr>
          <a:xfrm>
            <a:off x="318204" y="4142791"/>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六角形 49"/>
          <p:cNvSpPr/>
          <p:nvPr/>
        </p:nvSpPr>
        <p:spPr>
          <a:xfrm>
            <a:off x="318204" y="5112764"/>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六角形 50"/>
          <p:cNvSpPr/>
          <p:nvPr/>
        </p:nvSpPr>
        <p:spPr>
          <a:xfrm>
            <a:off x="6324204" y="2336382"/>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六角形 51"/>
          <p:cNvSpPr/>
          <p:nvPr/>
        </p:nvSpPr>
        <p:spPr>
          <a:xfrm>
            <a:off x="6333065" y="3270946"/>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p:cNvPicPr>
            <a:picLocks noChangeAspect="1"/>
          </p:cNvPicPr>
          <p:nvPr/>
        </p:nvPicPr>
        <p:blipFill>
          <a:blip r:embed="rId13" cstate="print">
            <a:duotone>
              <a:prstClr val="black"/>
              <a:schemeClr val="accent5">
                <a:tint val="45000"/>
                <a:satMod val="400000"/>
              </a:schemeClr>
            </a:duotone>
            <a:extLst>
              <a:ext uri="{BEBA8EAE-BF5A-486C-A8C5-ECC9F3942E4B}">
                <a14:imgProps xmlns:a14="http://schemas.microsoft.com/office/drawing/2010/main">
                  <a14:imgLayer r:embed="rId14">
                    <a14:imgEffect>
                      <a14:backgroundRemoval t="0" b="99534" l="1250" r="98958">
                        <a14:foregroundMark x1="25417" y1="53846" x2="25417" y2="53846"/>
                        <a14:foregroundMark x1="34792" y1="48951" x2="35625" y2="48252"/>
                        <a14:foregroundMark x1="36250" y1="45221" x2="36250" y2="45221"/>
                        <a14:foregroundMark x1="36875" y1="44522" x2="36875" y2="44522"/>
                        <a14:foregroundMark x1="37708" y1="42191" x2="37708" y2="42191"/>
                        <a14:foregroundMark x1="38333" y1="40793" x2="38333" y2="40793"/>
                        <a14:foregroundMark x1="33542" y1="45455" x2="33542" y2="45455"/>
                        <a14:foregroundMark x1="33542" y1="45688" x2="33542" y2="45688"/>
                        <a14:foregroundMark x1="31250" y1="50117" x2="31250" y2="50117"/>
                        <a14:foregroundMark x1="31250" y1="50117" x2="31250" y2="50117"/>
                        <a14:foregroundMark x1="31875" y1="51515" x2="32708" y2="51515"/>
                        <a14:foregroundMark x1="33333" y1="51515" x2="35000" y2="51515"/>
                        <a14:foregroundMark x1="35417" y1="51515" x2="35417" y2="51515"/>
                        <a14:foregroundMark x1="38333" y1="51748" x2="38958" y2="52914"/>
                        <a14:foregroundMark x1="39167" y1="53380" x2="39792" y2="53380"/>
                        <a14:foregroundMark x1="40625" y1="53380" x2="41458" y2="51515"/>
                        <a14:foregroundMark x1="43542" y1="49650" x2="43542" y2="49650"/>
                        <a14:foregroundMark x1="68333" y1="49417" x2="68333" y2="49417"/>
                        <a14:foregroundMark x1="71250" y1="39860" x2="71250" y2="39860"/>
                        <a14:foregroundMark x1="71875" y1="38695" x2="71875" y2="38695"/>
                        <a14:foregroundMark x1="70833" y1="32634" x2="70000" y2="32168"/>
                        <a14:foregroundMark x1="68542" y1="28671" x2="68542" y2="28671"/>
                        <a14:foregroundMark x1="62292" y1="28205" x2="62292" y2="28205"/>
                        <a14:foregroundMark x1="61250" y1="28205" x2="61250" y2="28205"/>
                        <a14:foregroundMark x1="57708" y1="30303" x2="57708" y2="30303"/>
                        <a14:foregroundMark x1="59792" y1="37296" x2="59792" y2="37296"/>
                        <a14:foregroundMark x1="60625" y1="39394" x2="62292" y2="40559"/>
                        <a14:foregroundMark x1="68333" y1="43823" x2="70417" y2="43823"/>
                        <a14:foregroundMark x1="75208" y1="42657" x2="78958" y2="40793"/>
                        <a14:foregroundMark x1="79167" y1="40559" x2="79167" y2="40559"/>
                        <a14:foregroundMark x1="79583" y1="40093" x2="79583" y2="40093"/>
                        <a14:foregroundMark x1="79167" y1="38462" x2="78958" y2="36830"/>
                        <a14:foregroundMark x1="75417" y1="31935" x2="75417" y2="31935"/>
                        <a14:foregroundMark x1="74167" y1="31002" x2="74167" y2="31002"/>
                        <a14:foregroundMark x1="74167" y1="30303" x2="74167" y2="28671"/>
                        <a14:foregroundMark x1="73750" y1="27273" x2="73542" y2="26107"/>
                        <a14:foregroundMark x1="73542" y1="23776" x2="73542" y2="23776"/>
                        <a14:foregroundMark x1="73542" y1="22844" x2="73542" y2="20746"/>
                        <a14:foregroundMark x1="73542" y1="19814" x2="73542" y2="19814"/>
                        <a14:foregroundMark x1="73542" y1="19814" x2="73542" y2="18648"/>
                        <a14:foregroundMark x1="73542" y1="17716" x2="73542" y2="17716"/>
                        <a14:foregroundMark x1="72500" y1="17016" x2="72500" y2="17016"/>
                        <a14:foregroundMark x1="69167" y1="17716" x2="69167" y2="17716"/>
                        <a14:foregroundMark x1="65625" y1="19580" x2="65625" y2="19580"/>
                        <a14:foregroundMark x1="63958" y1="20280" x2="62500" y2="21212"/>
                        <a14:foregroundMark x1="62292" y1="21678" x2="62292" y2="21678"/>
                        <a14:foregroundMark x1="37083" y1="38228" x2="37083" y2="38228"/>
                        <a14:foregroundMark x1="36875" y1="37762" x2="36875" y2="37762"/>
                        <a14:foregroundMark x1="31250" y1="37762" x2="31250" y2="37762"/>
                        <a14:foregroundMark x1="30417" y1="37762" x2="30417" y2="37762"/>
                        <a14:foregroundMark x1="28125" y1="37762" x2="26458" y2="38695"/>
                        <a14:foregroundMark x1="26458" y1="38695" x2="26458" y2="38695"/>
                        <a14:foregroundMark x1="23958" y1="40093" x2="22708" y2="40793"/>
                        <a14:foregroundMark x1="21458" y1="41492" x2="21458" y2="41492"/>
                        <a14:foregroundMark x1="21042" y1="41725" x2="20000" y2="42424"/>
                        <a14:foregroundMark x1="18333" y1="43357" x2="18333" y2="43357"/>
                        <a14:foregroundMark x1="17083" y1="44056" x2="17083" y2="44056"/>
                        <a14:foregroundMark x1="16667" y1="46154" x2="16667" y2="46154"/>
                        <a14:foregroundMark x1="16667" y1="48019" x2="17083" y2="49650"/>
                        <a14:foregroundMark x1="17708" y1="51282" x2="18542" y2="52681"/>
                        <a14:foregroundMark x1="19375" y1="53613" x2="20000" y2="54545"/>
                        <a14:foregroundMark x1="20625" y1="55245" x2="20833" y2="56410"/>
                        <a14:foregroundMark x1="20833" y1="57809" x2="20833" y2="58974"/>
                        <a14:foregroundMark x1="21042" y1="60606" x2="21042" y2="61772"/>
                        <a14:foregroundMark x1="21042" y1="63869" x2="21458" y2="64802"/>
                        <a14:foregroundMark x1="21875" y1="66667" x2="22917" y2="68531"/>
                        <a14:foregroundMark x1="23750" y1="70163" x2="24375" y2="72028"/>
                        <a14:foregroundMark x1="25208" y1="74126" x2="25417" y2="75058"/>
                      </a14:backgroundRemoval>
                    </a14:imgEffect>
                  </a14:imgLayer>
                </a14:imgProps>
              </a:ext>
              <a:ext uri="{28A0092B-C50C-407E-A947-70E740481C1C}">
                <a14:useLocalDpi xmlns:a14="http://schemas.microsoft.com/office/drawing/2010/main" val="0"/>
              </a:ext>
            </a:extLst>
          </a:blip>
          <a:stretch>
            <a:fillRect/>
          </a:stretch>
        </p:blipFill>
        <p:spPr>
          <a:xfrm rot="19839125">
            <a:off x="4711267" y="5234990"/>
            <a:ext cx="791099" cy="707044"/>
          </a:xfrm>
          <a:prstGeom prst="rect">
            <a:avLst/>
          </a:prstGeom>
        </p:spPr>
      </p:pic>
    </p:spTree>
    <p:extLst>
      <p:ext uri="{BB962C8B-B14F-4D97-AF65-F5344CB8AC3E}">
        <p14:creationId xmlns:p14="http://schemas.microsoft.com/office/powerpoint/2010/main" val="3679111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79502" y="2307325"/>
            <a:ext cx="5829884" cy="523220"/>
          </a:xfrm>
          <a:prstGeom prst="rect">
            <a:avLst/>
          </a:prstGeom>
          <a:noFill/>
        </p:spPr>
        <p:txBody>
          <a:bodyPr wrap="square" rtlCol="0">
            <a:spAutoFit/>
          </a:bodyPr>
          <a:lstStyle/>
          <a:p>
            <a:r>
              <a:rPr kumimoji="1" lang="ja-JP" altLang="en-US" sz="2800" dirty="0" smtClean="0">
                <a:latin typeface="+mn-ea"/>
              </a:rPr>
              <a:t>中心部を</a:t>
            </a:r>
            <a:r>
              <a:rPr kumimoji="1" lang="en-US" altLang="ja-JP" sz="2800" dirty="0" smtClean="0">
                <a:solidFill>
                  <a:srgbClr val="FF0000"/>
                </a:solidFill>
                <a:latin typeface="+mn-ea"/>
              </a:rPr>
              <a:t>75</a:t>
            </a:r>
            <a:r>
              <a:rPr kumimoji="1" lang="ja-JP" altLang="en-US" sz="2800" dirty="0" smtClean="0">
                <a:solidFill>
                  <a:srgbClr val="FF0000"/>
                </a:solidFill>
                <a:latin typeface="+mn-ea"/>
              </a:rPr>
              <a:t>℃１分以上で加熱</a:t>
            </a:r>
            <a:endParaRPr kumimoji="1" lang="ja-JP" altLang="en-US" sz="2800" dirty="0">
              <a:latin typeface="+mn-ea"/>
            </a:endParaRPr>
          </a:p>
        </p:txBody>
      </p:sp>
      <p:sp>
        <p:nvSpPr>
          <p:cNvPr id="12" name="テキスト ボックス 11"/>
          <p:cNvSpPr txBox="1"/>
          <p:nvPr/>
        </p:nvSpPr>
        <p:spPr>
          <a:xfrm>
            <a:off x="181214" y="1272243"/>
            <a:ext cx="5725752" cy="707886"/>
          </a:xfrm>
          <a:prstGeom prst="rect">
            <a:avLst/>
          </a:prstGeom>
          <a:noFill/>
        </p:spPr>
        <p:txBody>
          <a:bodyPr wrap="square" rtlCol="0">
            <a:spAutoFit/>
          </a:bodyPr>
          <a:lstStyle/>
          <a:p>
            <a:pPr algn="ctr"/>
            <a:r>
              <a:rPr kumimoji="1" lang="ja-JP" altLang="en-US" sz="4000" dirty="0" smtClean="0">
                <a:solidFill>
                  <a:srgbClr val="00B0F0"/>
                </a:solidFill>
              </a:rPr>
              <a:t>肉類の十分な加熱</a:t>
            </a:r>
            <a:endParaRPr kumimoji="1" lang="ja-JP" altLang="en-US" sz="4000" dirty="0">
              <a:solidFill>
                <a:srgbClr val="00B0F0"/>
              </a:solidFill>
            </a:endParaRPr>
          </a:p>
        </p:txBody>
      </p:sp>
      <p:sp>
        <p:nvSpPr>
          <p:cNvPr id="11" name="テキスト ボックス 10"/>
          <p:cNvSpPr txBox="1"/>
          <p:nvPr/>
        </p:nvSpPr>
        <p:spPr>
          <a:xfrm>
            <a:off x="6350766" y="1254188"/>
            <a:ext cx="4907280" cy="707886"/>
          </a:xfrm>
          <a:prstGeom prst="rect">
            <a:avLst/>
          </a:prstGeom>
          <a:noFill/>
        </p:spPr>
        <p:txBody>
          <a:bodyPr wrap="square" rtlCol="0">
            <a:spAutoFit/>
          </a:bodyPr>
          <a:lstStyle/>
          <a:p>
            <a:pPr algn="ctr"/>
            <a:r>
              <a:rPr kumimoji="1" lang="ja-JP" altLang="en-US" sz="4000" dirty="0" smtClean="0">
                <a:solidFill>
                  <a:srgbClr val="00B0F0"/>
                </a:solidFill>
              </a:rPr>
              <a:t>野菜や果物の消毒</a:t>
            </a:r>
            <a:endParaRPr kumimoji="1" lang="ja-JP" altLang="en-US" sz="4000" dirty="0">
              <a:solidFill>
                <a:srgbClr val="00B0F0"/>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443" y="4435534"/>
            <a:ext cx="1904262" cy="1367767"/>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5705" y="4446302"/>
            <a:ext cx="1927455" cy="1356999"/>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3160" y="4446302"/>
            <a:ext cx="1942368" cy="1356999"/>
          </a:xfrm>
          <a:prstGeom prst="rect">
            <a:avLst/>
          </a:prstGeom>
        </p:spPr>
      </p:pic>
      <p:sp>
        <p:nvSpPr>
          <p:cNvPr id="23" name="角丸四角形 22"/>
          <p:cNvSpPr/>
          <p:nvPr/>
        </p:nvSpPr>
        <p:spPr>
          <a:xfrm>
            <a:off x="1075124" y="4461385"/>
            <a:ext cx="1630680" cy="670560"/>
          </a:xfrm>
          <a:prstGeom prst="roundRect">
            <a:avLst>
              <a:gd name="adj" fmla="val 50000"/>
            </a:avLst>
          </a:prstGeom>
          <a:solidFill>
            <a:schemeClr val="accent2">
              <a:lumMod val="50000"/>
            </a:schemeClr>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1281418" y="4533792"/>
            <a:ext cx="1113478" cy="487146"/>
          </a:xfrm>
          <a:prstGeom prst="roundRect">
            <a:avLst>
              <a:gd name="adj" fmla="val 50000"/>
            </a:avLst>
          </a:prstGeom>
          <a:gradFill flip="none" rotWithShape="1">
            <a:gsLst>
              <a:gs pos="0">
                <a:srgbClr val="FF5050"/>
              </a:gs>
              <a:gs pos="45000">
                <a:srgbClr val="FF5050">
                  <a:alpha val="52000"/>
                </a:srgbClr>
              </a:gs>
              <a:gs pos="100000">
                <a:srgbClr val="FF9999">
                  <a:alpha val="16000"/>
                </a:srgbClr>
              </a:gs>
            </a:gsLst>
            <a:path path="circle">
              <a:fillToRect l="50000" t="50000" r="50000" b="50000"/>
            </a:path>
            <a:tileRect/>
          </a:gradFill>
          <a:ln>
            <a:noFill/>
          </a:ln>
          <a:effectLst>
            <a:softEdge rad="152400"/>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3347027" y="4435534"/>
            <a:ext cx="1630680" cy="670560"/>
          </a:xfrm>
          <a:prstGeom prst="roundRect">
            <a:avLst>
              <a:gd name="adj" fmla="val 50000"/>
            </a:avLst>
          </a:prstGeom>
          <a:solidFill>
            <a:schemeClr val="accent2">
              <a:lumMod val="50000"/>
            </a:schemeClr>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3390964" y="4457578"/>
            <a:ext cx="1526818" cy="626701"/>
          </a:xfrm>
          <a:prstGeom prst="roundRect">
            <a:avLst>
              <a:gd name="adj" fmla="val 50000"/>
            </a:avLst>
          </a:prstGeom>
          <a:solidFill>
            <a:srgbClr val="FF9999">
              <a:alpha val="19000"/>
            </a:srgbClr>
          </a:solidFill>
          <a:ln>
            <a:noFill/>
          </a:ln>
          <a:effectLst>
            <a:softEdge rad="152400"/>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ドーナツ 2"/>
          <p:cNvSpPr/>
          <p:nvPr/>
        </p:nvSpPr>
        <p:spPr>
          <a:xfrm>
            <a:off x="3003711" y="4356081"/>
            <a:ext cx="654656" cy="627523"/>
          </a:xfrm>
          <a:prstGeom prst="donut">
            <a:avLst>
              <a:gd name="adj" fmla="val 10683"/>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乗算 6"/>
          <p:cNvSpPr/>
          <p:nvPr/>
        </p:nvSpPr>
        <p:spPr>
          <a:xfrm>
            <a:off x="629166" y="4114172"/>
            <a:ext cx="1078474" cy="1111339"/>
          </a:xfrm>
          <a:prstGeom prst="mathMultiply">
            <a:avLst>
              <a:gd name="adj1" fmla="val 8525"/>
            </a:avLst>
          </a:prstGeom>
          <a:solidFill>
            <a:srgbClr val="FF5050"/>
          </a:solidFill>
          <a:ln>
            <a:solidFill>
              <a:srgbClr val="FFD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484345" y="4522364"/>
            <a:ext cx="1356044" cy="472147"/>
          </a:xfrm>
          <a:prstGeom prst="roundRect">
            <a:avLst>
              <a:gd name="adj" fmla="val 50000"/>
            </a:avLst>
          </a:prstGeom>
          <a:blipFill dpi="0" rotWithShape="1">
            <a:blip r:embed="rId6">
              <a:alphaModFix amt="12000"/>
            </a:blip>
            <a:srcRect/>
            <a:tile tx="0" ty="0" sx="100000" sy="100000" flip="none" algn="tl"/>
          </a:blip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1105595" y="4435534"/>
            <a:ext cx="1700227" cy="683485"/>
          </a:xfrm>
          <a:prstGeom prst="roundRect">
            <a:avLst>
              <a:gd name="adj" fmla="val 50000"/>
            </a:avLst>
          </a:prstGeom>
          <a:blipFill dpi="0" rotWithShape="1">
            <a:blip r:embed="rId6">
              <a:alphaModFix amt="12000"/>
            </a:blip>
            <a:srcRect/>
            <a:tile tx="0" ty="0" sx="100000" sy="100000" flip="none" algn="tl"/>
          </a:blip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105595" y="4470868"/>
            <a:ext cx="1462763" cy="583066"/>
          </a:xfrm>
          <a:prstGeom prst="roundRect">
            <a:avLst>
              <a:gd name="adj" fmla="val 50000"/>
            </a:avLst>
          </a:prstGeom>
          <a:blipFill dpi="0" rotWithShape="1">
            <a:blip r:embed="rId6">
              <a:alphaModFix amt="12000"/>
            </a:blip>
            <a:srcRect/>
            <a:tile tx="0" ty="0" sx="100000" sy="100000" flip="none" algn="tl"/>
          </a:blip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99420"/>
                    </a14:imgEffect>
                  </a14:imgLayer>
                </a14:imgProps>
              </a:ext>
              <a:ext uri="{28A0092B-C50C-407E-A947-70E740481C1C}">
                <a14:useLocalDpi xmlns:a14="http://schemas.microsoft.com/office/drawing/2010/main" val="0"/>
              </a:ext>
            </a:extLst>
          </a:blip>
          <a:stretch>
            <a:fillRect/>
          </a:stretch>
        </p:blipFill>
        <p:spPr>
          <a:xfrm>
            <a:off x="11173635" y="4112569"/>
            <a:ext cx="870524" cy="818690"/>
          </a:xfrm>
          <a:prstGeom prst="rect">
            <a:avLst/>
          </a:prstGeom>
        </p:spPr>
      </p:pic>
      <p:sp>
        <p:nvSpPr>
          <p:cNvPr id="2" name="正方形/長方形 1"/>
          <p:cNvSpPr/>
          <p:nvPr/>
        </p:nvSpPr>
        <p:spPr>
          <a:xfrm>
            <a:off x="479502" y="3123943"/>
            <a:ext cx="4852610" cy="523220"/>
          </a:xfrm>
          <a:prstGeom prst="rect">
            <a:avLst/>
          </a:prstGeom>
        </p:spPr>
        <p:txBody>
          <a:bodyPr wrap="none">
            <a:spAutoFit/>
          </a:bodyPr>
          <a:lstStyle/>
          <a:p>
            <a:r>
              <a:rPr lang="ja-JP" altLang="en-US" sz="2800" dirty="0" smtClean="0"/>
              <a:t>中心温度を測定し、記録する</a:t>
            </a:r>
            <a:endParaRPr lang="ja-JP" altLang="en-US" sz="2800" dirty="0"/>
          </a:p>
        </p:txBody>
      </p:sp>
      <p:sp>
        <p:nvSpPr>
          <p:cNvPr id="27" name="テキスト ボックス 26"/>
          <p:cNvSpPr txBox="1"/>
          <p:nvPr/>
        </p:nvSpPr>
        <p:spPr>
          <a:xfrm>
            <a:off x="8575889" y="5367871"/>
            <a:ext cx="1408640" cy="307777"/>
          </a:xfrm>
          <a:prstGeom prst="rect">
            <a:avLst/>
          </a:prstGeom>
          <a:solidFill>
            <a:schemeClr val="bg1"/>
          </a:solidFill>
        </p:spPr>
        <p:txBody>
          <a:bodyPr wrap="square" rtlCol="0">
            <a:spAutoFit/>
          </a:bodyPr>
          <a:lstStyle/>
          <a:p>
            <a:pPr algn="ctr"/>
            <a:r>
              <a:rPr kumimoji="1" lang="ja-JP" altLang="en-US" sz="1400" dirty="0" smtClean="0"/>
              <a:t>計量カップで</a:t>
            </a:r>
            <a:endParaRPr kumimoji="1" lang="ja-JP" altLang="en-US" sz="1400" dirty="0"/>
          </a:p>
        </p:txBody>
      </p:sp>
      <p:sp>
        <p:nvSpPr>
          <p:cNvPr id="29" name="テキスト ボックス 28"/>
          <p:cNvSpPr txBox="1"/>
          <p:nvPr/>
        </p:nvSpPr>
        <p:spPr>
          <a:xfrm>
            <a:off x="10440298" y="5367870"/>
            <a:ext cx="1500162" cy="307777"/>
          </a:xfrm>
          <a:prstGeom prst="rect">
            <a:avLst/>
          </a:prstGeom>
          <a:solidFill>
            <a:schemeClr val="bg1"/>
          </a:solidFill>
        </p:spPr>
        <p:txBody>
          <a:bodyPr wrap="square" rtlCol="0">
            <a:spAutoFit/>
          </a:bodyPr>
          <a:lstStyle/>
          <a:p>
            <a:pPr algn="ctr"/>
            <a:r>
              <a:rPr kumimoji="1" lang="ja-JP" altLang="en-US" sz="1400" dirty="0" smtClean="0"/>
              <a:t>タイマー使って</a:t>
            </a:r>
            <a:endParaRPr kumimoji="1" lang="ja-JP" altLang="en-US" sz="1400" dirty="0"/>
          </a:p>
        </p:txBody>
      </p:sp>
      <p:sp>
        <p:nvSpPr>
          <p:cNvPr id="30" name="正方形/長方形 29"/>
          <p:cNvSpPr/>
          <p:nvPr/>
        </p:nvSpPr>
        <p:spPr>
          <a:xfrm>
            <a:off x="6211443" y="2299491"/>
            <a:ext cx="5063796" cy="523220"/>
          </a:xfrm>
          <a:prstGeom prst="rect">
            <a:avLst/>
          </a:prstGeom>
        </p:spPr>
        <p:txBody>
          <a:bodyPr wrap="square">
            <a:spAutoFit/>
          </a:bodyPr>
          <a:lstStyle/>
          <a:p>
            <a:r>
              <a:rPr kumimoji="1" lang="ja-JP" altLang="en-US" sz="2800" dirty="0" smtClean="0">
                <a:solidFill>
                  <a:srgbClr val="FF0000"/>
                </a:solidFill>
              </a:rPr>
              <a:t>生で食べる</a:t>
            </a:r>
            <a:r>
              <a:rPr kumimoji="1" lang="ja-JP" altLang="en-US" sz="2800" dirty="0">
                <a:solidFill>
                  <a:srgbClr val="FF0000"/>
                </a:solidFill>
              </a:rPr>
              <a:t>野菜・果物は</a:t>
            </a:r>
            <a:r>
              <a:rPr kumimoji="1" lang="ja-JP" altLang="en-US" sz="2800" dirty="0" smtClean="0">
                <a:solidFill>
                  <a:srgbClr val="FF0000"/>
                </a:solidFill>
              </a:rPr>
              <a:t>消毒</a:t>
            </a:r>
            <a:endParaRPr kumimoji="1" lang="ja-JP" altLang="en-US" sz="2800" dirty="0"/>
          </a:p>
        </p:txBody>
      </p:sp>
      <p:sp>
        <p:nvSpPr>
          <p:cNvPr id="31" name="正方形/長方形 30"/>
          <p:cNvSpPr/>
          <p:nvPr/>
        </p:nvSpPr>
        <p:spPr>
          <a:xfrm>
            <a:off x="6211443" y="3031410"/>
            <a:ext cx="6166516" cy="954107"/>
          </a:xfrm>
          <a:prstGeom prst="rect">
            <a:avLst/>
          </a:prstGeom>
        </p:spPr>
        <p:txBody>
          <a:bodyPr wrap="square">
            <a:spAutoFit/>
          </a:bodyPr>
          <a:lstStyle/>
          <a:p>
            <a:r>
              <a:rPr kumimoji="1" lang="ja-JP" altLang="en-US" sz="2800" dirty="0"/>
              <a:t>次亜塩素酸</a:t>
            </a:r>
            <a:r>
              <a:rPr kumimoji="1" lang="ja-JP" altLang="en-US" sz="2800" dirty="0" smtClean="0"/>
              <a:t>ナトリウム</a:t>
            </a:r>
            <a:endParaRPr kumimoji="1" lang="en-US" altLang="ja-JP" sz="2800" dirty="0" smtClean="0"/>
          </a:p>
          <a:p>
            <a:r>
              <a:rPr kumimoji="1" lang="en-US" altLang="ja-JP" sz="2800" dirty="0" smtClean="0"/>
              <a:t>100ppm</a:t>
            </a:r>
            <a:r>
              <a:rPr kumimoji="1" lang="ja-JP" altLang="en-US" sz="2800" dirty="0"/>
              <a:t>で</a:t>
            </a:r>
            <a:r>
              <a:rPr kumimoji="1" lang="en-US" altLang="ja-JP" sz="2800" dirty="0"/>
              <a:t>10</a:t>
            </a:r>
            <a:r>
              <a:rPr kumimoji="1" lang="ja-JP" altLang="en-US" sz="2800" dirty="0" smtClean="0"/>
              <a:t>分間　</a:t>
            </a:r>
            <a:r>
              <a:rPr kumimoji="1" lang="en-US" altLang="ja-JP" sz="2800" dirty="0" smtClean="0"/>
              <a:t>200ppm</a:t>
            </a:r>
            <a:r>
              <a:rPr kumimoji="1" lang="ja-JP" altLang="en-US" sz="2800" dirty="0"/>
              <a:t>５分間</a:t>
            </a:r>
            <a:endParaRPr lang="ja-JP" altLang="en-US" sz="2800" dirty="0"/>
          </a:p>
        </p:txBody>
      </p:sp>
      <p:sp>
        <p:nvSpPr>
          <p:cNvPr id="33" name="タイトル 1"/>
          <p:cNvSpPr>
            <a:spLocks noGrp="1"/>
          </p:cNvSpPr>
          <p:nvPr>
            <p:ph type="title"/>
          </p:nvPr>
        </p:nvSpPr>
        <p:spPr>
          <a:xfrm>
            <a:off x="174703" y="297789"/>
            <a:ext cx="11842595" cy="767533"/>
          </a:xfrm>
        </p:spPr>
        <p:txBody>
          <a:bodyPr>
            <a:noAutofit/>
          </a:bodyPr>
          <a:lstStyle/>
          <a:p>
            <a:pPr algn="ctr"/>
            <a:r>
              <a:rPr lang="ja-JP" altLang="en-US" sz="4800" b="1" dirty="0">
                <a:solidFill>
                  <a:schemeClr val="accent5">
                    <a:lumMod val="75000"/>
                  </a:schemeClr>
                </a:solidFill>
              </a:rPr>
              <a:t>腸管出血性大腸菌の食中毒を防ぐには</a:t>
            </a:r>
          </a:p>
        </p:txBody>
      </p:sp>
      <p:pic>
        <p:nvPicPr>
          <p:cNvPr id="28" name="図 27"/>
          <p:cNvPicPr>
            <a:picLocks noChangeAspect="1"/>
          </p:cNvPicPr>
          <p:nvPr/>
        </p:nvPicPr>
        <p:blipFill>
          <a:blip r:embed="rId9"/>
          <a:stretch>
            <a:fillRect/>
          </a:stretch>
        </p:blipFill>
        <p:spPr>
          <a:xfrm>
            <a:off x="425006" y="1673947"/>
            <a:ext cx="5157409" cy="288127"/>
          </a:xfrm>
          <a:prstGeom prst="rect">
            <a:avLst/>
          </a:prstGeom>
        </p:spPr>
      </p:pic>
      <p:pic>
        <p:nvPicPr>
          <p:cNvPr id="32" name="図 31"/>
          <p:cNvPicPr>
            <a:picLocks noChangeAspect="1"/>
          </p:cNvPicPr>
          <p:nvPr/>
        </p:nvPicPr>
        <p:blipFill>
          <a:blip r:embed="rId9"/>
          <a:stretch>
            <a:fillRect/>
          </a:stretch>
        </p:blipFill>
        <p:spPr>
          <a:xfrm>
            <a:off x="6350766" y="1673947"/>
            <a:ext cx="5103643" cy="298896"/>
          </a:xfrm>
          <a:prstGeom prst="rect">
            <a:avLst/>
          </a:prstGeom>
        </p:spPr>
      </p:pic>
      <p:sp>
        <p:nvSpPr>
          <p:cNvPr id="34" name="六角形 33"/>
          <p:cNvSpPr/>
          <p:nvPr/>
        </p:nvSpPr>
        <p:spPr>
          <a:xfrm>
            <a:off x="289384" y="2502806"/>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六角形 34"/>
          <p:cNvSpPr/>
          <p:nvPr/>
        </p:nvSpPr>
        <p:spPr>
          <a:xfrm>
            <a:off x="289550" y="3327257"/>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六角形 35"/>
          <p:cNvSpPr/>
          <p:nvPr/>
        </p:nvSpPr>
        <p:spPr>
          <a:xfrm>
            <a:off x="6021325" y="2510639"/>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六角形 36"/>
          <p:cNvSpPr/>
          <p:nvPr/>
        </p:nvSpPr>
        <p:spPr>
          <a:xfrm>
            <a:off x="6028355" y="3450167"/>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6892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54389" y="2762406"/>
            <a:ext cx="8382637" cy="954107"/>
          </a:xfrm>
          <a:prstGeom prst="rect">
            <a:avLst/>
          </a:prstGeom>
          <a:noFill/>
        </p:spPr>
        <p:txBody>
          <a:bodyPr wrap="square" rtlCol="0">
            <a:spAutoFit/>
          </a:bodyPr>
          <a:lstStyle/>
          <a:p>
            <a:r>
              <a:rPr lang="ja-JP" altLang="en-US" sz="2800" dirty="0" smtClean="0">
                <a:solidFill>
                  <a:srgbClr val="002060"/>
                </a:solidFill>
              </a:rPr>
              <a:t>症　　状</a:t>
            </a:r>
            <a:r>
              <a:rPr lang="ja-JP" altLang="en-US" sz="2800" dirty="0" smtClean="0"/>
              <a:t>　腹痛、下痢</a:t>
            </a:r>
            <a:endParaRPr lang="en-US" altLang="ja-JP" sz="2800" dirty="0" smtClean="0"/>
          </a:p>
          <a:p>
            <a:r>
              <a:rPr lang="ja-JP" altLang="en-US" sz="2800" dirty="0"/>
              <a:t>　</a:t>
            </a:r>
            <a:r>
              <a:rPr lang="ja-JP" altLang="en-US" sz="2800" dirty="0" smtClean="0"/>
              <a:t>　　　　発熱や嘔吐はまれ</a:t>
            </a:r>
            <a:endParaRPr lang="en-US" altLang="ja-JP" sz="2800" dirty="0"/>
          </a:p>
        </p:txBody>
      </p:sp>
      <p:sp>
        <p:nvSpPr>
          <p:cNvPr id="10" name="正方形/長方形 9"/>
          <p:cNvSpPr/>
          <p:nvPr/>
        </p:nvSpPr>
        <p:spPr>
          <a:xfrm>
            <a:off x="915293" y="1993596"/>
            <a:ext cx="5130068" cy="523220"/>
          </a:xfrm>
          <a:prstGeom prst="rect">
            <a:avLst/>
          </a:prstGeom>
        </p:spPr>
        <p:txBody>
          <a:bodyPr wrap="square">
            <a:spAutoFit/>
          </a:bodyPr>
          <a:lstStyle/>
          <a:p>
            <a:r>
              <a:rPr lang="ja-JP" altLang="en-US" sz="2800" dirty="0" smtClean="0">
                <a:solidFill>
                  <a:srgbClr val="FF0000"/>
                </a:solidFill>
              </a:rPr>
              <a:t>　　　加熱</a:t>
            </a:r>
            <a:r>
              <a:rPr lang="ja-JP" altLang="en-US" sz="2800" dirty="0">
                <a:solidFill>
                  <a:srgbClr val="FF0000"/>
                </a:solidFill>
              </a:rPr>
              <a:t>しても</a:t>
            </a:r>
            <a:r>
              <a:rPr lang="ja-JP" altLang="en-US" sz="2800" dirty="0" smtClean="0">
                <a:solidFill>
                  <a:srgbClr val="FF0000"/>
                </a:solidFill>
              </a:rPr>
              <a:t>死滅しない　</a:t>
            </a:r>
            <a:endParaRPr lang="en-US" altLang="ja-JP" sz="2800" dirty="0" smtClean="0">
              <a:solidFill>
                <a:srgbClr val="FF0000"/>
              </a:solidFill>
            </a:endParaRPr>
          </a:p>
        </p:txBody>
      </p:sp>
      <p:sp>
        <p:nvSpPr>
          <p:cNvPr id="57" name="タイトル 1"/>
          <p:cNvSpPr>
            <a:spLocks noGrp="1"/>
          </p:cNvSpPr>
          <p:nvPr>
            <p:ph type="title"/>
          </p:nvPr>
        </p:nvSpPr>
        <p:spPr>
          <a:xfrm>
            <a:off x="229651" y="137087"/>
            <a:ext cx="11723973" cy="892303"/>
          </a:xfrm>
        </p:spPr>
        <p:txBody>
          <a:bodyPr>
            <a:noAutofit/>
          </a:bodyPr>
          <a:lstStyle/>
          <a:p>
            <a:pPr algn="ctr"/>
            <a:r>
              <a:rPr lang="ja-JP" altLang="en-US" sz="5400" b="1" dirty="0" smtClean="0">
                <a:solidFill>
                  <a:schemeClr val="accent5">
                    <a:lumMod val="75000"/>
                  </a:schemeClr>
                </a:solidFill>
              </a:rPr>
              <a:t>ウェルシュ菌</a:t>
            </a:r>
            <a:endParaRPr lang="ja-JP" altLang="en-US" sz="5400" b="1" dirty="0">
              <a:solidFill>
                <a:schemeClr val="accent5">
                  <a:lumMod val="75000"/>
                </a:schemeClr>
              </a:solidFill>
            </a:endParaRPr>
          </a:p>
        </p:txBody>
      </p:sp>
      <p:sp>
        <p:nvSpPr>
          <p:cNvPr id="61" name="テキスト ボックス 60"/>
          <p:cNvSpPr txBox="1"/>
          <p:nvPr/>
        </p:nvSpPr>
        <p:spPr>
          <a:xfrm>
            <a:off x="203499" y="1406357"/>
            <a:ext cx="6757432" cy="523220"/>
          </a:xfrm>
          <a:prstGeom prst="rect">
            <a:avLst/>
          </a:prstGeom>
          <a:noFill/>
        </p:spPr>
        <p:txBody>
          <a:bodyPr wrap="square" rtlCol="0">
            <a:spAutoFit/>
          </a:bodyPr>
          <a:lstStyle/>
          <a:p>
            <a:r>
              <a:rPr lang="ja-JP" altLang="en-US" sz="2800" dirty="0" smtClean="0">
                <a:solidFill>
                  <a:srgbClr val="002060"/>
                </a:solidFill>
              </a:rPr>
              <a:t>特　　徴</a:t>
            </a:r>
            <a:r>
              <a:rPr lang="ja-JP" altLang="en-US" sz="2800" dirty="0" smtClean="0"/>
              <a:t>　自然界に広く存在</a:t>
            </a:r>
            <a:endParaRPr lang="en-US" altLang="ja-JP" sz="2800" dirty="0"/>
          </a:p>
        </p:txBody>
      </p:sp>
      <p:sp>
        <p:nvSpPr>
          <p:cNvPr id="4" name="正方形/長方形 3"/>
          <p:cNvSpPr/>
          <p:nvPr/>
        </p:nvSpPr>
        <p:spPr>
          <a:xfrm>
            <a:off x="182342" y="4199194"/>
            <a:ext cx="11730166" cy="523220"/>
          </a:xfrm>
          <a:prstGeom prst="rect">
            <a:avLst/>
          </a:prstGeom>
        </p:spPr>
        <p:txBody>
          <a:bodyPr wrap="square">
            <a:spAutoFit/>
          </a:bodyPr>
          <a:lstStyle/>
          <a:p>
            <a:r>
              <a:rPr lang="ja-JP" altLang="en-US" sz="2800" dirty="0" smtClean="0">
                <a:solidFill>
                  <a:srgbClr val="002060"/>
                </a:solidFill>
              </a:rPr>
              <a:t>原因食品</a:t>
            </a:r>
            <a:r>
              <a:rPr lang="ja-JP" altLang="en-US" sz="2800" dirty="0" smtClean="0"/>
              <a:t>　加熱後</a:t>
            </a:r>
            <a:r>
              <a:rPr lang="ja-JP" altLang="en-US" sz="2800" dirty="0"/>
              <a:t>に</a:t>
            </a:r>
            <a:r>
              <a:rPr lang="ja-JP" altLang="en-US" sz="2800" dirty="0">
                <a:solidFill>
                  <a:srgbClr val="FF0000"/>
                </a:solidFill>
              </a:rPr>
              <a:t>室温放置、前日</a:t>
            </a:r>
            <a:r>
              <a:rPr lang="ja-JP" altLang="en-US" sz="2800" dirty="0" smtClean="0">
                <a:solidFill>
                  <a:srgbClr val="FF0000"/>
                </a:solidFill>
              </a:rPr>
              <a:t>調理された食品</a:t>
            </a:r>
            <a:endParaRPr lang="en-US" altLang="ja-JP" sz="2800" dirty="0" smtClean="0"/>
          </a:p>
        </p:txBody>
      </p:sp>
      <p:grpSp>
        <p:nvGrpSpPr>
          <p:cNvPr id="6" name="グループ化 5"/>
          <p:cNvGrpSpPr/>
          <p:nvPr/>
        </p:nvGrpSpPr>
        <p:grpSpPr>
          <a:xfrm>
            <a:off x="5560707" y="1327144"/>
            <a:ext cx="6631293" cy="2389369"/>
            <a:chOff x="5628383" y="976566"/>
            <a:chExt cx="6631293" cy="2389369"/>
          </a:xfrm>
        </p:grpSpPr>
        <p:sp>
          <p:nvSpPr>
            <p:cNvPr id="5" name="正方形/長方形 4"/>
            <p:cNvSpPr/>
            <p:nvPr/>
          </p:nvSpPr>
          <p:spPr>
            <a:xfrm>
              <a:off x="5628383" y="1289392"/>
              <a:ext cx="6421846" cy="2067745"/>
            </a:xfrm>
            <a:prstGeom prst="rect">
              <a:avLst/>
            </a:prstGeom>
            <a:solidFill>
              <a:srgbClr val="FF5050">
                <a:alpha val="21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p:cNvGrpSpPr/>
            <p:nvPr/>
          </p:nvGrpSpPr>
          <p:grpSpPr>
            <a:xfrm>
              <a:off x="5780353" y="1440685"/>
              <a:ext cx="6199831" cy="1209578"/>
              <a:chOff x="5572293" y="3862463"/>
              <a:chExt cx="6378280" cy="1287935"/>
            </a:xfrm>
          </p:grpSpPr>
          <p:grpSp>
            <p:nvGrpSpPr>
              <p:cNvPr id="42" name="グループ化 41"/>
              <p:cNvGrpSpPr/>
              <p:nvPr/>
            </p:nvGrpSpPr>
            <p:grpSpPr>
              <a:xfrm>
                <a:off x="5572293" y="3862463"/>
                <a:ext cx="6378280" cy="1287935"/>
                <a:chOff x="5635271" y="3674541"/>
                <a:chExt cx="6378280" cy="1287935"/>
              </a:xfrm>
            </p:grpSpPr>
            <p:pic>
              <p:nvPicPr>
                <p:cNvPr id="16" name="図 15"/>
                <p:cNvPicPr>
                  <a:picLocks noChangeAspect="1"/>
                </p:cNvPicPr>
                <p:nvPr/>
              </p:nvPicPr>
              <p:blipFill>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backgroundRemoval t="719" b="96942" l="1760" r="99200"/>
                          </a14:imgEffect>
                        </a14:imgLayer>
                      </a14:imgProps>
                    </a:ext>
                    <a:ext uri="{28A0092B-C50C-407E-A947-70E740481C1C}">
                      <a14:useLocalDpi xmlns:a14="http://schemas.microsoft.com/office/drawing/2010/main" val="0"/>
                    </a:ext>
                  </a:extLst>
                </a:blip>
                <a:stretch>
                  <a:fillRect/>
                </a:stretch>
              </p:blipFill>
              <p:spPr>
                <a:xfrm>
                  <a:off x="5635271" y="3674541"/>
                  <a:ext cx="1363538" cy="1213003"/>
                </a:xfrm>
                <a:prstGeom prst="rect">
                  <a:avLst/>
                </a:prstGeom>
              </p:spPr>
            </p:pic>
            <p:pic>
              <p:nvPicPr>
                <p:cNvPr id="17" name="図 16"/>
                <p:cNvPicPr>
                  <a:picLocks noChangeAspect="1"/>
                </p:cNvPicPr>
                <p:nvPr/>
              </p:nvPicPr>
              <p:blipFill>
                <a:blip r:embed="rId5" cstate="print">
                  <a:extLst>
                    <a:ext uri="{BEBA8EAE-BF5A-486C-A8C5-ECC9F3942E4B}">
                      <a14:imgProps xmlns:a14="http://schemas.microsoft.com/office/drawing/2010/main">
                        <a14:imgLayer r:embed="rId6">
                          <a14:imgEffect>
                            <a14:backgroundRemoval t="416" b="96881" l="3200" r="94667"/>
                          </a14:imgEffect>
                        </a14:imgLayer>
                      </a14:imgProps>
                    </a:ext>
                    <a:ext uri="{28A0092B-C50C-407E-A947-70E740481C1C}">
                      <a14:useLocalDpi xmlns:a14="http://schemas.microsoft.com/office/drawing/2010/main" val="0"/>
                    </a:ext>
                  </a:extLst>
                </a:blip>
                <a:stretch>
                  <a:fillRect/>
                </a:stretch>
              </p:blipFill>
              <p:spPr>
                <a:xfrm>
                  <a:off x="5902988" y="4746318"/>
                  <a:ext cx="160920" cy="206407"/>
                </a:xfrm>
                <a:prstGeom prst="rect">
                  <a:avLst/>
                </a:prstGeom>
              </p:spPr>
            </p:pic>
            <p:pic>
              <p:nvPicPr>
                <p:cNvPr id="18" name="図 17"/>
                <p:cNvPicPr>
                  <a:picLocks noChangeAspect="1"/>
                </p:cNvPicPr>
                <p:nvPr/>
              </p:nvPicPr>
              <p:blipFill>
                <a:blip r:embed="rId5" cstate="print">
                  <a:extLst>
                    <a:ext uri="{BEBA8EAE-BF5A-486C-A8C5-ECC9F3942E4B}">
                      <a14:imgProps xmlns:a14="http://schemas.microsoft.com/office/drawing/2010/main">
                        <a14:imgLayer r:embed="rId6">
                          <a14:imgEffect>
                            <a14:backgroundRemoval t="416" b="96881" l="3200" r="94667"/>
                          </a14:imgEffect>
                        </a14:imgLayer>
                      </a14:imgProps>
                    </a:ext>
                    <a:ext uri="{28A0092B-C50C-407E-A947-70E740481C1C}">
                      <a14:useLocalDpi xmlns:a14="http://schemas.microsoft.com/office/drawing/2010/main" val="0"/>
                    </a:ext>
                  </a:extLst>
                </a:blip>
                <a:stretch>
                  <a:fillRect/>
                </a:stretch>
              </p:blipFill>
              <p:spPr>
                <a:xfrm>
                  <a:off x="6131588" y="4746318"/>
                  <a:ext cx="160920" cy="206407"/>
                </a:xfrm>
                <a:prstGeom prst="rect">
                  <a:avLst/>
                </a:prstGeom>
              </p:spPr>
            </p:pic>
            <p:pic>
              <p:nvPicPr>
                <p:cNvPr id="19" name="図 18"/>
                <p:cNvPicPr>
                  <a:picLocks noChangeAspect="1"/>
                </p:cNvPicPr>
                <p:nvPr/>
              </p:nvPicPr>
              <p:blipFill>
                <a:blip r:embed="rId5" cstate="print">
                  <a:extLst>
                    <a:ext uri="{BEBA8EAE-BF5A-486C-A8C5-ECC9F3942E4B}">
                      <a14:imgProps xmlns:a14="http://schemas.microsoft.com/office/drawing/2010/main">
                        <a14:imgLayer r:embed="rId6">
                          <a14:imgEffect>
                            <a14:backgroundRemoval t="416" b="96881" l="3200" r="94667"/>
                          </a14:imgEffect>
                        </a14:imgLayer>
                      </a14:imgProps>
                    </a:ext>
                    <a:ext uri="{28A0092B-C50C-407E-A947-70E740481C1C}">
                      <a14:useLocalDpi xmlns:a14="http://schemas.microsoft.com/office/drawing/2010/main" val="0"/>
                    </a:ext>
                  </a:extLst>
                </a:blip>
                <a:stretch>
                  <a:fillRect/>
                </a:stretch>
              </p:blipFill>
              <p:spPr>
                <a:xfrm>
                  <a:off x="6390669" y="4746318"/>
                  <a:ext cx="160920" cy="206407"/>
                </a:xfrm>
                <a:prstGeom prst="rect">
                  <a:avLst/>
                </a:prstGeom>
              </p:spPr>
            </p:pic>
            <p:pic>
              <p:nvPicPr>
                <p:cNvPr id="20" name="図 19"/>
                <p:cNvPicPr>
                  <a:picLocks noChangeAspect="1"/>
                </p:cNvPicPr>
                <p:nvPr/>
              </p:nvPicPr>
              <p:blipFill>
                <a:blip r:embed="rId5" cstate="print">
                  <a:extLst>
                    <a:ext uri="{BEBA8EAE-BF5A-486C-A8C5-ECC9F3942E4B}">
                      <a14:imgProps xmlns:a14="http://schemas.microsoft.com/office/drawing/2010/main">
                        <a14:imgLayer r:embed="rId6">
                          <a14:imgEffect>
                            <a14:backgroundRemoval t="416" b="96881" l="3200" r="94667"/>
                          </a14:imgEffect>
                        </a14:imgLayer>
                      </a14:imgProps>
                    </a:ext>
                    <a:ext uri="{28A0092B-C50C-407E-A947-70E740481C1C}">
                      <a14:useLocalDpi xmlns:a14="http://schemas.microsoft.com/office/drawing/2010/main" val="0"/>
                    </a:ext>
                  </a:extLst>
                </a:blip>
                <a:stretch>
                  <a:fillRect/>
                </a:stretch>
              </p:blipFill>
              <p:spPr>
                <a:xfrm>
                  <a:off x="6601600" y="4756069"/>
                  <a:ext cx="160920" cy="206407"/>
                </a:xfrm>
                <a:prstGeom prst="rect">
                  <a:avLst/>
                </a:prstGeom>
              </p:spPr>
            </p:pic>
            <p:pic>
              <p:nvPicPr>
                <p:cNvPr id="22" name="図 21"/>
                <p:cNvPicPr>
                  <a:picLocks noChangeAspect="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719" b="96942" l="1760" r="99200"/>
                          </a14:imgEffect>
                        </a14:imgLayer>
                      </a14:imgProps>
                    </a:ext>
                    <a:ext uri="{28A0092B-C50C-407E-A947-70E740481C1C}">
                      <a14:useLocalDpi xmlns:a14="http://schemas.microsoft.com/office/drawing/2010/main" val="0"/>
                    </a:ext>
                  </a:extLst>
                </a:blip>
                <a:stretch>
                  <a:fillRect/>
                </a:stretch>
              </p:blipFill>
              <p:spPr>
                <a:xfrm>
                  <a:off x="7358975" y="3674541"/>
                  <a:ext cx="1363538" cy="1213003"/>
                </a:xfrm>
                <a:prstGeom prst="rect">
                  <a:avLst/>
                </a:prstGeom>
              </p:spPr>
            </p:pic>
            <p:pic>
              <p:nvPicPr>
                <p:cNvPr id="23" name="図 22"/>
                <p:cNvPicPr>
                  <a:picLocks noChangeAspect="1"/>
                </p:cNvPicPr>
                <p:nvPr/>
              </p:nvPicPr>
              <p:blipFill>
                <a:blip r:embed="rId3" cstate="print">
                  <a:duotone>
                    <a:prstClr val="black"/>
                    <a:schemeClr val="accent2">
                      <a:lumMod val="40000"/>
                      <a:lumOff val="60000"/>
                      <a:tint val="45000"/>
                      <a:satMod val="400000"/>
                    </a:schemeClr>
                  </a:duotone>
                  <a:extLst>
                    <a:ext uri="{BEBA8EAE-BF5A-486C-A8C5-ECC9F3942E4B}">
                      <a14:imgProps xmlns:a14="http://schemas.microsoft.com/office/drawing/2010/main">
                        <a14:imgLayer r:embed="rId4">
                          <a14:imgEffect>
                            <a14:backgroundRemoval t="719" b="96942" l="1760" r="99200"/>
                          </a14:imgEffect>
                        </a14:imgLayer>
                      </a14:imgProps>
                    </a:ext>
                    <a:ext uri="{28A0092B-C50C-407E-A947-70E740481C1C}">
                      <a14:useLocalDpi xmlns:a14="http://schemas.microsoft.com/office/drawing/2010/main" val="0"/>
                    </a:ext>
                  </a:extLst>
                </a:blip>
                <a:stretch>
                  <a:fillRect/>
                </a:stretch>
              </p:blipFill>
              <p:spPr>
                <a:xfrm>
                  <a:off x="9025724" y="3674541"/>
                  <a:ext cx="1363538" cy="1213003"/>
                </a:xfrm>
                <a:prstGeom prst="rect">
                  <a:avLst/>
                </a:prstGeom>
              </p:spPr>
            </p:pic>
            <p:pic>
              <p:nvPicPr>
                <p:cNvPr id="24" name="図 23"/>
                <p:cNvPicPr>
                  <a:picLocks noChangeAspect="1"/>
                </p:cNvPicPr>
                <p:nvPr/>
              </p:nvPicPr>
              <p:blipFill>
                <a:blip r:embed="rId3" cstate="print">
                  <a:extLst>
                    <a:ext uri="{BEBA8EAE-BF5A-486C-A8C5-ECC9F3942E4B}">
                      <a14:imgProps xmlns:a14="http://schemas.microsoft.com/office/drawing/2010/main">
                        <a14:imgLayer r:embed="rId4">
                          <a14:imgEffect>
                            <a14:backgroundRemoval t="719" b="96942" l="1760" r="99200"/>
                          </a14:imgEffect>
                        </a14:imgLayer>
                      </a14:imgProps>
                    </a:ext>
                    <a:ext uri="{28A0092B-C50C-407E-A947-70E740481C1C}">
                      <a14:useLocalDpi xmlns:a14="http://schemas.microsoft.com/office/drawing/2010/main" val="0"/>
                    </a:ext>
                  </a:extLst>
                </a:blip>
                <a:stretch>
                  <a:fillRect/>
                </a:stretch>
              </p:blipFill>
              <p:spPr>
                <a:xfrm>
                  <a:off x="10650013" y="3674541"/>
                  <a:ext cx="1363538" cy="1213003"/>
                </a:xfrm>
                <a:prstGeom prst="rect">
                  <a:avLst/>
                </a:prstGeom>
              </p:spPr>
            </p:pic>
            <p:pic>
              <p:nvPicPr>
                <p:cNvPr id="26" name="図 25"/>
                <p:cNvPicPr>
                  <a:picLocks noChangeAspect="1"/>
                </p:cNvPicPr>
                <p:nvPr/>
              </p:nvPicPr>
              <p:blipFill rotWithShape="1">
                <a:blip r:embed="rId7" cstate="print">
                  <a:duotone>
                    <a:prstClr val="black"/>
                    <a:srgbClr val="FF0000">
                      <a:tint val="45000"/>
                      <a:satMod val="400000"/>
                    </a:srgbClr>
                  </a:duotone>
                  <a:extLst>
                    <a:ext uri="{BEBA8EAE-BF5A-486C-A8C5-ECC9F3942E4B}">
                      <a14:imgProps xmlns:a14="http://schemas.microsoft.com/office/drawing/2010/main">
                        <a14:imgLayer r:embed="rId8">
                          <a14:imgEffect>
                            <a14:backgroundRemoval t="0" b="100000" l="4823" r="100000"/>
                          </a14:imgEffect>
                        </a14:imgLayer>
                      </a14:imgProps>
                    </a:ext>
                    <a:ext uri="{28A0092B-C50C-407E-A947-70E740481C1C}">
                      <a14:useLocalDpi xmlns:a14="http://schemas.microsoft.com/office/drawing/2010/main" val="0"/>
                    </a:ext>
                  </a:extLst>
                </a:blip>
                <a:srcRect l="1" t="1" r="44146" b="45547"/>
                <a:stretch/>
              </p:blipFill>
              <p:spPr>
                <a:xfrm>
                  <a:off x="6073850" y="4394550"/>
                  <a:ext cx="567177" cy="463534"/>
                </a:xfrm>
                <a:prstGeom prst="rect">
                  <a:avLst/>
                </a:prstGeom>
              </p:spPr>
            </p:pic>
            <p:pic>
              <p:nvPicPr>
                <p:cNvPr id="28" name="図 27"/>
                <p:cNvPicPr>
                  <a:picLocks noChangeAspect="1"/>
                </p:cNvPicPr>
                <p:nvPr/>
              </p:nvPicPr>
              <p:blipFill rotWithShape="1">
                <a:blip r:embed="rId9" cstate="print">
                  <a:duotone>
                    <a:prstClr val="black"/>
                    <a:srgbClr val="FF0000">
                      <a:tint val="45000"/>
                      <a:satMod val="400000"/>
                    </a:srgbClr>
                  </a:duotone>
                  <a:extLst>
                    <a:ext uri="{BEBA8EAE-BF5A-486C-A8C5-ECC9F3942E4B}">
                      <a14:imgProps xmlns:a14="http://schemas.microsoft.com/office/drawing/2010/main">
                        <a14:imgLayer r:embed="rId10">
                          <a14:imgEffect>
                            <a14:backgroundRemoval t="0" b="100000" l="4823" r="100000"/>
                          </a14:imgEffect>
                        </a14:imgLayer>
                      </a14:imgProps>
                    </a:ext>
                    <a:ext uri="{28A0092B-C50C-407E-A947-70E740481C1C}">
                      <a14:useLocalDpi xmlns:a14="http://schemas.microsoft.com/office/drawing/2010/main" val="0"/>
                    </a:ext>
                  </a:extLst>
                </a:blip>
                <a:srcRect l="1" t="1" r="44146" b="45547"/>
                <a:stretch/>
              </p:blipFill>
              <p:spPr>
                <a:xfrm>
                  <a:off x="5865068" y="4149452"/>
                  <a:ext cx="461864" cy="377465"/>
                </a:xfrm>
                <a:prstGeom prst="rect">
                  <a:avLst/>
                </a:prstGeom>
              </p:spPr>
            </p:pic>
            <p:pic>
              <p:nvPicPr>
                <p:cNvPr id="29" name="図 28"/>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275" b="89835" l="0" r="89906">
                              <a14:foregroundMark x1="24413" y1="38462" x2="24413" y2="38462"/>
                              <a14:foregroundMark x1="17606" y1="30769" x2="17606" y2="30769"/>
                            </a14:backgroundRemoval>
                          </a14:imgEffect>
                        </a14:imgLayer>
                      </a14:imgProps>
                    </a:ext>
                    <a:ext uri="{28A0092B-C50C-407E-A947-70E740481C1C}">
                      <a14:useLocalDpi xmlns:a14="http://schemas.microsoft.com/office/drawing/2010/main" val="0"/>
                    </a:ext>
                  </a:extLst>
                </a:blip>
                <a:srcRect r="47747" b="44287"/>
                <a:stretch/>
              </p:blipFill>
              <p:spPr>
                <a:xfrm>
                  <a:off x="6159759" y="3716364"/>
                  <a:ext cx="869859" cy="792480"/>
                </a:xfrm>
                <a:prstGeom prst="rect">
                  <a:avLst/>
                </a:prstGeom>
              </p:spPr>
            </p:pic>
            <p:pic>
              <p:nvPicPr>
                <p:cNvPr id="30" name="図 29"/>
                <p:cNvPicPr>
                  <a:picLocks noChangeAspect="1"/>
                </p:cNvPicPr>
                <p:nvPr/>
              </p:nvPicPr>
              <p:blipFill rotWithShape="1">
                <a:blip r:embed="rId13" cstate="print">
                  <a:extLst>
                    <a:ext uri="{BEBA8EAE-BF5A-486C-A8C5-ECC9F3942E4B}">
                      <a14:imgProps xmlns:a14="http://schemas.microsoft.com/office/drawing/2010/main">
                        <a14:imgLayer r:embed="rId12">
                          <a14:imgEffect>
                            <a14:backgroundRemoval t="275" b="89835" l="0" r="89906">
                              <a14:foregroundMark x1="24413" y1="38462" x2="24413" y2="38462"/>
                              <a14:foregroundMark x1="17606" y1="30769" x2="17606" y2="30769"/>
                              <a14:foregroundMark x1="28070" y1="29255" x2="28070" y2="29255"/>
                            </a14:backgroundRemoval>
                          </a14:imgEffect>
                        </a14:imgLayer>
                      </a14:imgProps>
                    </a:ext>
                    <a:ext uri="{28A0092B-C50C-407E-A947-70E740481C1C}">
                      <a14:useLocalDpi xmlns:a14="http://schemas.microsoft.com/office/drawing/2010/main" val="0"/>
                    </a:ext>
                  </a:extLst>
                </a:blip>
                <a:srcRect r="47747" b="44287"/>
                <a:stretch/>
              </p:blipFill>
              <p:spPr>
                <a:xfrm>
                  <a:off x="7662011" y="4372415"/>
                  <a:ext cx="557385" cy="507802"/>
                </a:xfrm>
                <a:prstGeom prst="rect">
                  <a:avLst/>
                </a:prstGeom>
              </p:spPr>
            </p:pic>
            <p:pic>
              <p:nvPicPr>
                <p:cNvPr id="31" name="図 30"/>
                <p:cNvPicPr>
                  <a:picLocks noChangeAspect="1"/>
                </p:cNvPicPr>
                <p:nvPr/>
              </p:nvPicPr>
              <p:blipFill rotWithShape="1">
                <a:blip r:embed="rId14" cstate="print">
                  <a:extLst>
                    <a:ext uri="{BEBA8EAE-BF5A-486C-A8C5-ECC9F3942E4B}">
                      <a14:imgProps xmlns:a14="http://schemas.microsoft.com/office/drawing/2010/main">
                        <a14:imgLayer r:embed="rId12">
                          <a14:imgEffect>
                            <a14:backgroundRemoval t="275" b="89835" l="0" r="89906">
                              <a14:foregroundMark x1="24413" y1="38462" x2="24413" y2="38462"/>
                              <a14:foregroundMark x1="17606" y1="30769" x2="17606" y2="30769"/>
                            </a14:backgroundRemoval>
                          </a14:imgEffect>
                        </a14:imgLayer>
                      </a14:imgProps>
                    </a:ext>
                    <a:ext uri="{28A0092B-C50C-407E-A947-70E740481C1C}">
                      <a14:useLocalDpi xmlns:a14="http://schemas.microsoft.com/office/drawing/2010/main" val="0"/>
                    </a:ext>
                  </a:extLst>
                </a:blip>
                <a:srcRect r="47747" b="44287"/>
                <a:stretch/>
              </p:blipFill>
              <p:spPr>
                <a:xfrm>
                  <a:off x="7993934" y="3674654"/>
                  <a:ext cx="694399" cy="632628"/>
                </a:xfrm>
                <a:prstGeom prst="rect">
                  <a:avLst/>
                </a:prstGeom>
              </p:spPr>
            </p:pic>
            <p:pic>
              <p:nvPicPr>
                <p:cNvPr id="32" name="図 31"/>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275" b="89835" l="0" r="89906">
                              <a14:foregroundMark x1="24413" y1="38462" x2="24413" y2="38462"/>
                              <a14:foregroundMark x1="17606" y1="30769" x2="17606" y2="30769"/>
                            </a14:backgroundRemoval>
                          </a14:imgEffect>
                        </a14:imgLayer>
                      </a14:imgProps>
                    </a:ext>
                    <a:ext uri="{28A0092B-C50C-407E-A947-70E740481C1C}">
                      <a14:useLocalDpi xmlns:a14="http://schemas.microsoft.com/office/drawing/2010/main" val="0"/>
                    </a:ext>
                  </a:extLst>
                </a:blip>
                <a:srcRect r="47747" b="44287"/>
                <a:stretch/>
              </p:blipFill>
              <p:spPr>
                <a:xfrm>
                  <a:off x="9538417" y="4412568"/>
                  <a:ext cx="262719" cy="239349"/>
                </a:xfrm>
                <a:prstGeom prst="rect">
                  <a:avLst/>
                </a:prstGeom>
              </p:spPr>
            </p:pic>
            <p:pic>
              <p:nvPicPr>
                <p:cNvPr id="35" name="図 34"/>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275" b="89835" l="0" r="89906">
                              <a14:foregroundMark x1="24413" y1="38462" x2="24413" y2="38462"/>
                              <a14:foregroundMark x1="17606" y1="30769" x2="17606" y2="30769"/>
                            </a14:backgroundRemoval>
                          </a14:imgEffect>
                        </a14:imgLayer>
                      </a14:imgProps>
                    </a:ext>
                    <a:ext uri="{28A0092B-C50C-407E-A947-70E740481C1C}">
                      <a14:useLocalDpi xmlns:a14="http://schemas.microsoft.com/office/drawing/2010/main" val="0"/>
                    </a:ext>
                  </a:extLst>
                </a:blip>
                <a:srcRect r="47747" b="44287"/>
                <a:stretch/>
              </p:blipFill>
              <p:spPr>
                <a:xfrm>
                  <a:off x="9326486" y="4585258"/>
                  <a:ext cx="262719" cy="239349"/>
                </a:xfrm>
                <a:prstGeom prst="rect">
                  <a:avLst/>
                </a:prstGeom>
              </p:spPr>
            </p:pic>
            <p:pic>
              <p:nvPicPr>
                <p:cNvPr id="36" name="図 35"/>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275" b="89835" l="0" r="89906">
                              <a14:foregroundMark x1="24413" y1="38462" x2="24413" y2="38462"/>
                              <a14:foregroundMark x1="17606" y1="30769" x2="17606" y2="30769"/>
                            </a14:backgroundRemoval>
                          </a14:imgEffect>
                        </a14:imgLayer>
                      </a14:imgProps>
                    </a:ext>
                    <a:ext uri="{28A0092B-C50C-407E-A947-70E740481C1C}">
                      <a14:useLocalDpi xmlns:a14="http://schemas.microsoft.com/office/drawing/2010/main" val="0"/>
                    </a:ext>
                  </a:extLst>
                </a:blip>
                <a:srcRect r="47747" b="44287"/>
                <a:stretch/>
              </p:blipFill>
              <p:spPr>
                <a:xfrm>
                  <a:off x="9630344" y="4577126"/>
                  <a:ext cx="262719" cy="239349"/>
                </a:xfrm>
                <a:prstGeom prst="rect">
                  <a:avLst/>
                </a:prstGeom>
              </p:spPr>
            </p:pic>
            <p:pic>
              <p:nvPicPr>
                <p:cNvPr id="37" name="図 36"/>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275" b="89835" l="0" r="89906">
                              <a14:foregroundMark x1="24413" y1="38462" x2="24413" y2="38462"/>
                              <a14:foregroundMark x1="17606" y1="30769" x2="17606" y2="30769"/>
                            </a14:backgroundRemoval>
                          </a14:imgEffect>
                        </a14:imgLayer>
                      </a14:imgProps>
                    </a:ext>
                    <a:ext uri="{28A0092B-C50C-407E-A947-70E740481C1C}">
                      <a14:useLocalDpi xmlns:a14="http://schemas.microsoft.com/office/drawing/2010/main" val="0"/>
                    </a:ext>
                  </a:extLst>
                </a:blip>
                <a:srcRect r="47747" b="44287"/>
                <a:stretch/>
              </p:blipFill>
              <p:spPr>
                <a:xfrm>
                  <a:off x="11112027" y="4393523"/>
                  <a:ext cx="262719" cy="239349"/>
                </a:xfrm>
                <a:prstGeom prst="rect">
                  <a:avLst/>
                </a:prstGeom>
              </p:spPr>
            </p:pic>
            <p:pic>
              <p:nvPicPr>
                <p:cNvPr id="40" name="図 39"/>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275" b="89835" l="0" r="89906">
                              <a14:foregroundMark x1="24413" y1="38462" x2="24413" y2="38462"/>
                              <a14:foregroundMark x1="17606" y1="30769" x2="17606" y2="30769"/>
                            </a14:backgroundRemoval>
                          </a14:imgEffect>
                        </a14:imgLayer>
                      </a14:imgProps>
                    </a:ext>
                    <a:ext uri="{28A0092B-C50C-407E-A947-70E740481C1C}">
                      <a14:useLocalDpi xmlns:a14="http://schemas.microsoft.com/office/drawing/2010/main" val="0"/>
                    </a:ext>
                  </a:extLst>
                </a:blip>
                <a:srcRect r="47747" b="44287"/>
                <a:stretch/>
              </p:blipFill>
              <p:spPr>
                <a:xfrm>
                  <a:off x="10900096" y="4566213"/>
                  <a:ext cx="262719" cy="239349"/>
                </a:xfrm>
                <a:prstGeom prst="rect">
                  <a:avLst/>
                </a:prstGeom>
              </p:spPr>
            </p:pic>
            <p:pic>
              <p:nvPicPr>
                <p:cNvPr id="41" name="図 40"/>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275" b="89835" l="0" r="89906">
                              <a14:foregroundMark x1="24413" y1="38462" x2="24413" y2="38462"/>
                              <a14:foregroundMark x1="17606" y1="30769" x2="17606" y2="30769"/>
                            </a14:backgroundRemoval>
                          </a14:imgEffect>
                        </a14:imgLayer>
                      </a14:imgProps>
                    </a:ext>
                    <a:ext uri="{28A0092B-C50C-407E-A947-70E740481C1C}">
                      <a14:useLocalDpi xmlns:a14="http://schemas.microsoft.com/office/drawing/2010/main" val="0"/>
                    </a:ext>
                  </a:extLst>
                </a:blip>
                <a:srcRect r="47747" b="44287"/>
                <a:stretch/>
              </p:blipFill>
              <p:spPr>
                <a:xfrm>
                  <a:off x="11203954" y="4558081"/>
                  <a:ext cx="262719" cy="239349"/>
                </a:xfrm>
                <a:prstGeom prst="rect">
                  <a:avLst/>
                </a:prstGeom>
              </p:spPr>
            </p:pic>
          </p:grpSp>
          <p:pic>
            <p:nvPicPr>
              <p:cNvPr id="43" name="図 42"/>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275" b="89835" l="0" r="89906">
                            <a14:foregroundMark x1="24413" y1="38462" x2="24413" y2="38462"/>
                            <a14:foregroundMark x1="17606" y1="30769" x2="17606" y2="30769"/>
                          </a14:backgroundRemoval>
                        </a14:imgEffect>
                      </a14:imgLayer>
                    </a14:imgProps>
                  </a:ext>
                  <a:ext uri="{28A0092B-C50C-407E-A947-70E740481C1C}">
                    <a14:useLocalDpi xmlns:a14="http://schemas.microsoft.com/office/drawing/2010/main" val="0"/>
                  </a:ext>
                </a:extLst>
              </a:blip>
              <a:srcRect r="47747" b="44287"/>
              <a:stretch/>
            </p:blipFill>
            <p:spPr>
              <a:xfrm>
                <a:off x="11372856" y="4146869"/>
                <a:ext cx="262719" cy="239349"/>
              </a:xfrm>
              <a:prstGeom prst="rect">
                <a:avLst/>
              </a:prstGeom>
            </p:spPr>
          </p:pic>
          <p:pic>
            <p:nvPicPr>
              <p:cNvPr id="44" name="図 4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275" b="89835" l="0" r="89906">
                            <a14:foregroundMark x1="24413" y1="38462" x2="24413" y2="38462"/>
                            <a14:foregroundMark x1="17606" y1="30769" x2="17606" y2="30769"/>
                          </a14:backgroundRemoval>
                        </a14:imgEffect>
                      </a14:imgLayer>
                    </a14:imgProps>
                  </a:ext>
                  <a:ext uri="{28A0092B-C50C-407E-A947-70E740481C1C}">
                    <a14:useLocalDpi xmlns:a14="http://schemas.microsoft.com/office/drawing/2010/main" val="0"/>
                  </a:ext>
                </a:extLst>
              </a:blip>
              <a:srcRect r="47747" b="44287"/>
              <a:stretch/>
            </p:blipFill>
            <p:spPr>
              <a:xfrm>
                <a:off x="11421517" y="4345732"/>
                <a:ext cx="262719" cy="239349"/>
              </a:xfrm>
              <a:prstGeom prst="rect">
                <a:avLst/>
              </a:prstGeom>
            </p:spPr>
          </p:pic>
          <p:sp>
            <p:nvSpPr>
              <p:cNvPr id="46" name="楕円 45"/>
              <p:cNvSpPr/>
              <p:nvPr/>
            </p:nvSpPr>
            <p:spPr>
              <a:xfrm>
                <a:off x="6067776" y="3912755"/>
                <a:ext cx="778163" cy="718167"/>
              </a:xfrm>
              <a:prstGeom prst="ellipse">
                <a:avLst/>
              </a:prstGeom>
              <a:solidFill>
                <a:srgbClr val="5B9BD5">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弦 46"/>
              <p:cNvSpPr/>
              <p:nvPr/>
            </p:nvSpPr>
            <p:spPr>
              <a:xfrm rot="19953761">
                <a:off x="7737529" y="3934979"/>
                <a:ext cx="586973" cy="635092"/>
              </a:xfrm>
              <a:prstGeom prst="chord">
                <a:avLst>
                  <a:gd name="adj1" fmla="val 4667290"/>
                  <a:gd name="adj2" fmla="val 16200000"/>
                </a:avLst>
              </a:prstGeom>
              <a:solidFill>
                <a:srgbClr val="5B9BD5">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弦 47"/>
              <p:cNvSpPr/>
              <p:nvPr/>
            </p:nvSpPr>
            <p:spPr>
              <a:xfrm rot="13942279">
                <a:off x="8114825" y="3948998"/>
                <a:ext cx="586973" cy="635092"/>
              </a:xfrm>
              <a:prstGeom prst="chord">
                <a:avLst>
                  <a:gd name="adj1" fmla="val 4667290"/>
                  <a:gd name="adj2" fmla="val 16200000"/>
                </a:avLst>
              </a:prstGeom>
              <a:solidFill>
                <a:srgbClr val="5B9BD5">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弦 48"/>
              <p:cNvSpPr/>
              <p:nvPr/>
            </p:nvSpPr>
            <p:spPr>
              <a:xfrm rot="19953761">
                <a:off x="7478890" y="4676376"/>
                <a:ext cx="373037" cy="366815"/>
              </a:xfrm>
              <a:prstGeom prst="chord">
                <a:avLst>
                  <a:gd name="adj1" fmla="val 4667290"/>
                  <a:gd name="adj2" fmla="val 16200000"/>
                </a:avLst>
              </a:prstGeom>
              <a:solidFill>
                <a:srgbClr val="5B9BD5">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弦 49"/>
              <p:cNvSpPr/>
              <p:nvPr/>
            </p:nvSpPr>
            <p:spPr>
              <a:xfrm rot="13942279">
                <a:off x="7728098" y="4699817"/>
                <a:ext cx="405690" cy="357809"/>
              </a:xfrm>
              <a:prstGeom prst="chord">
                <a:avLst>
                  <a:gd name="adj1" fmla="val 4667290"/>
                  <a:gd name="adj2" fmla="val 16200000"/>
                </a:avLst>
              </a:prstGeom>
              <a:solidFill>
                <a:srgbClr val="5B9BD5">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テキスト ボックス 50"/>
            <p:cNvSpPr txBox="1"/>
            <p:nvPr/>
          </p:nvSpPr>
          <p:spPr>
            <a:xfrm>
              <a:off x="5827616" y="2702497"/>
              <a:ext cx="1597848" cy="646331"/>
            </a:xfrm>
            <a:prstGeom prst="rect">
              <a:avLst/>
            </a:prstGeom>
            <a:noFill/>
          </p:spPr>
          <p:txBody>
            <a:bodyPr wrap="square" rtlCol="0">
              <a:spAutoFit/>
            </a:bodyPr>
            <a:lstStyle/>
            <a:p>
              <a:r>
                <a:rPr kumimoji="1" lang="ja-JP" altLang="en-US" dirty="0" smtClean="0">
                  <a:latin typeface="HG教科書体" panose="02020609000000000000" pitchFamily="17" charset="-128"/>
                  <a:ea typeface="HG教科書体" panose="02020609000000000000" pitchFamily="17" charset="-128"/>
                </a:rPr>
                <a:t>殻</a:t>
              </a:r>
              <a:r>
                <a:rPr kumimoji="1" lang="en-US" altLang="ja-JP" dirty="0" smtClean="0">
                  <a:latin typeface="HG教科書体" panose="02020609000000000000" pitchFamily="17" charset="-128"/>
                  <a:ea typeface="HG教科書体" panose="02020609000000000000" pitchFamily="17" charset="-128"/>
                </a:rPr>
                <a:t>(</a:t>
              </a:r>
              <a:r>
                <a:rPr kumimoji="1" lang="ja-JP" altLang="en-US" dirty="0" smtClean="0">
                  <a:latin typeface="HG教科書体" panose="02020609000000000000" pitchFamily="17" charset="-128"/>
                  <a:ea typeface="HG教科書体" panose="02020609000000000000" pitchFamily="17" charset="-128"/>
                </a:rPr>
                <a:t>芽胞</a:t>
              </a:r>
              <a:r>
                <a:rPr kumimoji="1" lang="en-US" altLang="ja-JP" dirty="0" smtClean="0">
                  <a:latin typeface="HG教科書体" panose="02020609000000000000" pitchFamily="17" charset="-128"/>
                  <a:ea typeface="HG教科書体" panose="02020609000000000000" pitchFamily="17" charset="-128"/>
                </a:rPr>
                <a:t>)</a:t>
              </a:r>
              <a:r>
                <a:rPr kumimoji="1" lang="ja-JP" altLang="en-US" dirty="0" smtClean="0">
                  <a:latin typeface="HG教科書体" panose="02020609000000000000" pitchFamily="17" charset="-128"/>
                  <a:ea typeface="HG教科書体" panose="02020609000000000000" pitchFamily="17" charset="-128"/>
                </a:rPr>
                <a:t>の中で生き残る！</a:t>
              </a:r>
              <a:endParaRPr kumimoji="1" lang="ja-JP" altLang="en-US" dirty="0">
                <a:latin typeface="HG教科書体" panose="02020609000000000000" pitchFamily="17" charset="-128"/>
                <a:ea typeface="HG教科書体" panose="02020609000000000000" pitchFamily="17" charset="-128"/>
              </a:endParaRPr>
            </a:p>
          </p:txBody>
        </p:sp>
        <p:sp>
          <p:nvSpPr>
            <p:cNvPr id="53" name="テキスト ボックス 52"/>
            <p:cNvSpPr txBox="1"/>
            <p:nvPr/>
          </p:nvSpPr>
          <p:spPr>
            <a:xfrm>
              <a:off x="9058907" y="2719604"/>
              <a:ext cx="1710911" cy="646331"/>
            </a:xfrm>
            <a:prstGeom prst="rect">
              <a:avLst/>
            </a:prstGeom>
            <a:noFill/>
          </p:spPr>
          <p:txBody>
            <a:bodyPr wrap="square" rtlCol="0">
              <a:spAutoFit/>
            </a:bodyPr>
            <a:lstStyle/>
            <a:p>
              <a:pPr algn="ctr"/>
              <a:r>
                <a:rPr kumimoji="1" lang="ja-JP" altLang="en-US" dirty="0" smtClean="0">
                  <a:latin typeface="HG教科書体" panose="02020609000000000000" pitchFamily="17" charset="-128"/>
                  <a:ea typeface="HG教科書体" panose="02020609000000000000" pitchFamily="17" charset="-128"/>
                </a:rPr>
                <a:t>いい温度♪</a:t>
              </a:r>
              <a:endParaRPr kumimoji="1" lang="en-US" altLang="ja-JP" dirty="0" smtClean="0">
                <a:latin typeface="HG教科書体" panose="02020609000000000000" pitchFamily="17" charset="-128"/>
                <a:ea typeface="HG教科書体" panose="02020609000000000000" pitchFamily="17" charset="-128"/>
              </a:endParaRPr>
            </a:p>
            <a:p>
              <a:pPr algn="ctr"/>
              <a:r>
                <a:rPr kumimoji="1" lang="ja-JP" altLang="en-US" dirty="0" smtClean="0">
                  <a:latin typeface="HG教科書体" panose="02020609000000000000" pitchFamily="17" charset="-128"/>
                  <a:ea typeface="HG教科書体" panose="02020609000000000000" pitchFamily="17" charset="-128"/>
                </a:rPr>
                <a:t>増えちゃおう</a:t>
              </a:r>
              <a:endParaRPr kumimoji="1" lang="ja-JP" altLang="en-US" dirty="0">
                <a:latin typeface="HG教科書体" panose="02020609000000000000" pitchFamily="17" charset="-128"/>
                <a:ea typeface="HG教科書体" panose="02020609000000000000" pitchFamily="17" charset="-128"/>
              </a:endParaRPr>
            </a:p>
          </p:txBody>
        </p:sp>
        <p:sp>
          <p:nvSpPr>
            <p:cNvPr id="54" name="テキスト ボックス 53"/>
            <p:cNvSpPr txBox="1"/>
            <p:nvPr/>
          </p:nvSpPr>
          <p:spPr>
            <a:xfrm>
              <a:off x="7425464" y="2702497"/>
              <a:ext cx="1656015" cy="646331"/>
            </a:xfrm>
            <a:prstGeom prst="rect">
              <a:avLst/>
            </a:prstGeom>
            <a:noFill/>
          </p:spPr>
          <p:txBody>
            <a:bodyPr wrap="square" rtlCol="0">
              <a:spAutoFit/>
            </a:bodyPr>
            <a:lstStyle/>
            <a:p>
              <a:pPr algn="ctr"/>
              <a:r>
                <a:rPr kumimoji="1" lang="ja-JP" altLang="en-US" dirty="0" smtClean="0">
                  <a:latin typeface="HG教科書体" panose="02020609000000000000" pitchFamily="17" charset="-128"/>
                  <a:ea typeface="HG教科書体" panose="02020609000000000000" pitchFamily="17" charset="-128"/>
                </a:rPr>
                <a:t>冷めてきた！殻から出よう</a:t>
              </a:r>
              <a:endParaRPr kumimoji="1" lang="ja-JP" altLang="en-US" dirty="0">
                <a:latin typeface="HG教科書体" panose="02020609000000000000" pitchFamily="17" charset="-128"/>
                <a:ea typeface="HG教科書体" panose="02020609000000000000" pitchFamily="17" charset="-128"/>
              </a:endParaRPr>
            </a:p>
          </p:txBody>
        </p:sp>
        <p:sp>
          <p:nvSpPr>
            <p:cNvPr id="55" name="テキスト ボックス 54"/>
            <p:cNvSpPr txBox="1"/>
            <p:nvPr/>
          </p:nvSpPr>
          <p:spPr>
            <a:xfrm>
              <a:off x="10792173" y="2702497"/>
              <a:ext cx="1467503" cy="646331"/>
            </a:xfrm>
            <a:prstGeom prst="rect">
              <a:avLst/>
            </a:prstGeom>
            <a:noFill/>
          </p:spPr>
          <p:txBody>
            <a:bodyPr wrap="square" rtlCol="0">
              <a:spAutoFit/>
            </a:bodyPr>
            <a:lstStyle/>
            <a:p>
              <a:r>
                <a:rPr kumimoji="1" lang="ja-JP" altLang="en-US" dirty="0">
                  <a:latin typeface="HG教科書体" panose="02020609000000000000" pitchFamily="17" charset="-128"/>
                  <a:ea typeface="HG教科書体" panose="02020609000000000000" pitchFamily="17" charset="-128"/>
                </a:rPr>
                <a:t>味</a:t>
              </a:r>
              <a:r>
                <a:rPr kumimoji="1" lang="ja-JP" altLang="en-US" dirty="0" smtClean="0">
                  <a:latin typeface="HG教科書体" panose="02020609000000000000" pitchFamily="17" charset="-128"/>
                  <a:ea typeface="HG教科書体" panose="02020609000000000000" pitchFamily="17" charset="-128"/>
                </a:rPr>
                <a:t>や</a:t>
              </a:r>
              <a:r>
                <a:rPr kumimoji="1" lang="ja-JP" altLang="en-US" dirty="0">
                  <a:latin typeface="HG教科書体" panose="02020609000000000000" pitchFamily="17" charset="-128"/>
                  <a:ea typeface="HG教科書体" panose="02020609000000000000" pitchFamily="17" charset="-128"/>
                </a:rPr>
                <a:t>臭</a:t>
              </a:r>
              <a:r>
                <a:rPr kumimoji="1" lang="ja-JP" altLang="en-US" dirty="0" smtClean="0">
                  <a:latin typeface="HG教科書体" panose="02020609000000000000" pitchFamily="17" charset="-128"/>
                  <a:ea typeface="HG教科書体" panose="02020609000000000000" pitchFamily="17" charset="-128"/>
                </a:rPr>
                <a:t>いは変わらない</a:t>
              </a:r>
              <a:endParaRPr kumimoji="1" lang="ja-JP" altLang="en-US" dirty="0">
                <a:latin typeface="HG教科書体" panose="02020609000000000000" pitchFamily="17" charset="-128"/>
                <a:ea typeface="HG教科書体" panose="02020609000000000000" pitchFamily="17" charset="-128"/>
              </a:endParaRPr>
            </a:p>
          </p:txBody>
        </p:sp>
        <p:pic>
          <p:nvPicPr>
            <p:cNvPr id="56" name="図 55"/>
            <p:cNvPicPr>
              <a:picLocks noChangeAspect="1"/>
            </p:cNvPicPr>
            <p:nvPr/>
          </p:nvPicPr>
          <p:blipFill rotWithShape="1">
            <a:blip r:embed="rId13" cstate="print">
              <a:extLst>
                <a:ext uri="{BEBA8EAE-BF5A-486C-A8C5-ECC9F3942E4B}">
                  <a14:imgProps xmlns:a14="http://schemas.microsoft.com/office/drawing/2010/main">
                    <a14:imgLayer r:embed="rId12">
                      <a14:imgEffect>
                        <a14:backgroundRemoval t="275" b="89835" l="0" r="89906">
                          <a14:foregroundMark x1="24413" y1="38462" x2="24413" y2="38462"/>
                          <a14:foregroundMark x1="17606" y1="30769" x2="17606" y2="30769"/>
                          <a14:foregroundMark x1="28070" y1="29255" x2="28070" y2="29255"/>
                        </a14:backgroundRemoval>
                      </a14:imgEffect>
                    </a14:imgLayer>
                  </a14:imgProps>
                </a:ext>
                <a:ext uri="{28A0092B-C50C-407E-A947-70E740481C1C}">
                  <a14:useLocalDpi xmlns:a14="http://schemas.microsoft.com/office/drawing/2010/main" val="0"/>
                </a:ext>
              </a:extLst>
            </a:blip>
            <a:srcRect r="47747" b="44287"/>
            <a:stretch/>
          </p:blipFill>
          <p:spPr>
            <a:xfrm>
              <a:off x="9377231" y="1606061"/>
              <a:ext cx="541791" cy="476908"/>
            </a:xfrm>
            <a:prstGeom prst="rect">
              <a:avLst/>
            </a:prstGeom>
          </p:spPr>
        </p:pic>
        <p:pic>
          <p:nvPicPr>
            <p:cNvPr id="58" name="図 57"/>
            <p:cNvPicPr>
              <a:picLocks noChangeAspect="1"/>
            </p:cNvPicPr>
            <p:nvPr/>
          </p:nvPicPr>
          <p:blipFill rotWithShape="1">
            <a:blip r:embed="rId13" cstate="print">
              <a:extLst>
                <a:ext uri="{BEBA8EAE-BF5A-486C-A8C5-ECC9F3942E4B}">
                  <a14:imgProps xmlns:a14="http://schemas.microsoft.com/office/drawing/2010/main">
                    <a14:imgLayer r:embed="rId12">
                      <a14:imgEffect>
                        <a14:backgroundRemoval t="275" b="89835" l="0" r="89906">
                          <a14:foregroundMark x1="24413" y1="38462" x2="24413" y2="38462"/>
                          <a14:foregroundMark x1="17606" y1="30769" x2="17606" y2="30769"/>
                          <a14:foregroundMark x1="28070" y1="29255" x2="28070" y2="29255"/>
                        </a14:backgroundRemoval>
                      </a14:imgEffect>
                    </a14:imgLayer>
                  </a14:imgProps>
                </a:ext>
                <a:ext uri="{28A0092B-C50C-407E-A947-70E740481C1C}">
                  <a14:useLocalDpi xmlns:a14="http://schemas.microsoft.com/office/drawing/2010/main" val="0"/>
                </a:ext>
              </a:extLst>
            </a:blip>
            <a:srcRect r="47747" b="44287"/>
            <a:stretch/>
          </p:blipFill>
          <p:spPr>
            <a:xfrm>
              <a:off x="10888955" y="1716568"/>
              <a:ext cx="541791" cy="476908"/>
            </a:xfrm>
            <a:prstGeom prst="rect">
              <a:avLst/>
            </a:prstGeom>
          </p:spPr>
        </p:pic>
        <p:pic>
          <p:nvPicPr>
            <p:cNvPr id="59" name="図 58"/>
            <p:cNvPicPr>
              <a:picLocks noChangeAspect="1"/>
            </p:cNvPicPr>
            <p:nvPr/>
          </p:nvPicPr>
          <p:blipFill rotWithShape="1">
            <a:blip r:embed="rId13" cstate="print">
              <a:extLst>
                <a:ext uri="{BEBA8EAE-BF5A-486C-A8C5-ECC9F3942E4B}">
                  <a14:imgProps xmlns:a14="http://schemas.microsoft.com/office/drawing/2010/main">
                    <a14:imgLayer r:embed="rId12">
                      <a14:imgEffect>
                        <a14:backgroundRemoval t="275" b="89835" l="0" r="89906">
                          <a14:foregroundMark x1="24413" y1="38462" x2="24413" y2="38462"/>
                          <a14:foregroundMark x1="17606" y1="30769" x2="17606" y2="30769"/>
                          <a14:foregroundMark x1="28070" y1="29255" x2="28070" y2="29255"/>
                        </a14:backgroundRemoval>
                      </a14:imgEffect>
                    </a14:imgLayer>
                  </a14:imgProps>
                </a:ext>
                <a:ext uri="{28A0092B-C50C-407E-A947-70E740481C1C}">
                  <a14:useLocalDpi xmlns:a14="http://schemas.microsoft.com/office/drawing/2010/main" val="0"/>
                </a:ext>
              </a:extLst>
            </a:blip>
            <a:srcRect r="47747" b="44287"/>
            <a:stretch/>
          </p:blipFill>
          <p:spPr>
            <a:xfrm>
              <a:off x="11267067" y="1925773"/>
              <a:ext cx="541791" cy="476908"/>
            </a:xfrm>
            <a:prstGeom prst="rect">
              <a:avLst/>
            </a:prstGeom>
          </p:spPr>
        </p:pic>
        <p:pic>
          <p:nvPicPr>
            <p:cNvPr id="60" name="図 59"/>
            <p:cNvPicPr>
              <a:picLocks noChangeAspect="1"/>
            </p:cNvPicPr>
            <p:nvPr/>
          </p:nvPicPr>
          <p:blipFill rotWithShape="1">
            <a:blip r:embed="rId9" cstate="print">
              <a:duotone>
                <a:prstClr val="black"/>
                <a:srgbClr val="FF0000">
                  <a:tint val="45000"/>
                  <a:satMod val="400000"/>
                </a:srgbClr>
              </a:duotone>
              <a:extLst>
                <a:ext uri="{BEBA8EAE-BF5A-486C-A8C5-ECC9F3942E4B}">
                  <a14:imgProps xmlns:a14="http://schemas.microsoft.com/office/drawing/2010/main">
                    <a14:imgLayer r:embed="rId10">
                      <a14:imgEffect>
                        <a14:backgroundRemoval t="0" b="100000" l="4823" r="100000"/>
                      </a14:imgEffect>
                    </a14:imgLayer>
                  </a14:imgProps>
                </a:ext>
                <a:ext uri="{28A0092B-C50C-407E-A947-70E740481C1C}">
                  <a14:useLocalDpi xmlns:a14="http://schemas.microsoft.com/office/drawing/2010/main" val="0"/>
                </a:ext>
              </a:extLst>
            </a:blip>
            <a:srcRect l="1" t="1" r="44146" b="45547"/>
            <a:stretch/>
          </p:blipFill>
          <p:spPr>
            <a:xfrm>
              <a:off x="6053206" y="1932468"/>
              <a:ext cx="448942" cy="354500"/>
            </a:xfrm>
            <a:prstGeom prst="rect">
              <a:avLst/>
            </a:prstGeom>
          </p:spPr>
        </p:pic>
        <p:sp>
          <p:nvSpPr>
            <p:cNvPr id="2" name="テキスト ボックス 1"/>
            <p:cNvSpPr txBox="1"/>
            <p:nvPr/>
          </p:nvSpPr>
          <p:spPr>
            <a:xfrm>
              <a:off x="7239549" y="976566"/>
              <a:ext cx="3672800" cy="338554"/>
            </a:xfrm>
            <a:prstGeom prst="rect">
              <a:avLst/>
            </a:prstGeom>
            <a:noFill/>
          </p:spPr>
          <p:txBody>
            <a:bodyPr wrap="none" rtlCol="0">
              <a:spAutoFit/>
            </a:bodyPr>
            <a:lstStyle/>
            <a:p>
              <a:r>
                <a:rPr kumimoji="1" lang="ja-JP" altLang="en-US" sz="1600" dirty="0" smtClean="0">
                  <a:solidFill>
                    <a:srgbClr val="FF5050"/>
                  </a:solidFill>
                  <a:latin typeface="HG教科書体" panose="02020609000000000000" pitchFamily="17" charset="-128"/>
                  <a:ea typeface="HG教科書体" panose="02020609000000000000" pitchFamily="17" charset="-128"/>
                </a:rPr>
                <a:t>熱に強いウェルシュ菌の増殖イメージ</a:t>
              </a:r>
              <a:endParaRPr kumimoji="1" lang="ja-JP" altLang="en-US" sz="1600" dirty="0">
                <a:solidFill>
                  <a:srgbClr val="FF5050"/>
                </a:solidFill>
                <a:latin typeface="HG教科書体" panose="02020609000000000000" pitchFamily="17" charset="-128"/>
                <a:ea typeface="HG教科書体" panose="02020609000000000000" pitchFamily="17" charset="-128"/>
              </a:endParaRPr>
            </a:p>
          </p:txBody>
        </p:sp>
      </p:grpSp>
      <p:sp>
        <p:nvSpPr>
          <p:cNvPr id="3" name="正方形/長方形 2"/>
          <p:cNvSpPr/>
          <p:nvPr/>
        </p:nvSpPr>
        <p:spPr>
          <a:xfrm>
            <a:off x="1978207" y="4722414"/>
            <a:ext cx="7366119" cy="523220"/>
          </a:xfrm>
          <a:prstGeom prst="rect">
            <a:avLst/>
          </a:prstGeom>
        </p:spPr>
        <p:txBody>
          <a:bodyPr wrap="none">
            <a:spAutoFit/>
          </a:bodyPr>
          <a:lstStyle/>
          <a:p>
            <a:r>
              <a:rPr lang="ja-JP" altLang="en-US" sz="2800" dirty="0" smtClean="0">
                <a:solidFill>
                  <a:srgbClr val="FF0000"/>
                </a:solidFill>
              </a:rPr>
              <a:t>大量</a:t>
            </a:r>
            <a:r>
              <a:rPr lang="ja-JP" altLang="en-US" sz="2800" dirty="0">
                <a:solidFill>
                  <a:srgbClr val="FF0000"/>
                </a:solidFill>
              </a:rPr>
              <a:t>調理</a:t>
            </a:r>
            <a:r>
              <a:rPr lang="ja-JP" altLang="en-US" sz="2800" dirty="0" smtClean="0">
                <a:solidFill>
                  <a:srgbClr val="FF0000"/>
                </a:solidFill>
              </a:rPr>
              <a:t>された煮物（カレーなど）は要注意</a:t>
            </a:r>
            <a:endParaRPr lang="en-US" altLang="ja-JP" sz="2800" dirty="0">
              <a:solidFill>
                <a:srgbClr val="FF0000"/>
              </a:solidFill>
            </a:endParaRPr>
          </a:p>
        </p:txBody>
      </p:sp>
    </p:spTree>
    <p:extLst>
      <p:ext uri="{BB962C8B-B14F-4D97-AF65-F5344CB8AC3E}">
        <p14:creationId xmlns:p14="http://schemas.microsoft.com/office/powerpoint/2010/main" val="182148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24871" y="2812816"/>
            <a:ext cx="5924191" cy="523220"/>
          </a:xfrm>
          <a:prstGeom prst="rect">
            <a:avLst/>
          </a:prstGeom>
          <a:noFill/>
        </p:spPr>
        <p:txBody>
          <a:bodyPr wrap="square" rtlCol="0">
            <a:spAutoFit/>
          </a:bodyPr>
          <a:lstStyle/>
          <a:p>
            <a:r>
              <a:rPr kumimoji="1" lang="en-US" altLang="ja-JP" sz="2800" dirty="0" smtClean="0">
                <a:solidFill>
                  <a:srgbClr val="FF0000"/>
                </a:solidFill>
              </a:rPr>
              <a:t>65</a:t>
            </a:r>
            <a:r>
              <a:rPr kumimoji="1" lang="ja-JP" altLang="en-US" sz="2800" dirty="0" smtClean="0">
                <a:solidFill>
                  <a:srgbClr val="FF0000"/>
                </a:solidFill>
              </a:rPr>
              <a:t>℃以上または</a:t>
            </a:r>
            <a:r>
              <a:rPr kumimoji="1" lang="en-US" altLang="ja-JP" sz="2800" dirty="0" smtClean="0">
                <a:solidFill>
                  <a:srgbClr val="FF0000"/>
                </a:solidFill>
              </a:rPr>
              <a:t>10</a:t>
            </a:r>
            <a:r>
              <a:rPr kumimoji="1" lang="ja-JP" altLang="en-US" sz="2800" dirty="0" smtClean="0">
                <a:solidFill>
                  <a:srgbClr val="FF0000"/>
                </a:solidFill>
              </a:rPr>
              <a:t>℃以下で保管</a:t>
            </a:r>
            <a:endParaRPr kumimoji="1" lang="en-US" altLang="ja-JP" sz="2800" dirty="0" smtClean="0">
              <a:solidFill>
                <a:srgbClr val="FF0000"/>
              </a:solidFill>
            </a:endParaRPr>
          </a:p>
        </p:txBody>
      </p:sp>
      <p:sp>
        <p:nvSpPr>
          <p:cNvPr id="6" name="テキスト ボックス 5"/>
          <p:cNvSpPr txBox="1"/>
          <p:nvPr/>
        </p:nvSpPr>
        <p:spPr>
          <a:xfrm>
            <a:off x="6765181" y="1259822"/>
            <a:ext cx="4769290" cy="707886"/>
          </a:xfrm>
          <a:prstGeom prst="rect">
            <a:avLst/>
          </a:prstGeom>
          <a:noFill/>
        </p:spPr>
        <p:txBody>
          <a:bodyPr wrap="square" rtlCol="0">
            <a:spAutoFit/>
          </a:bodyPr>
          <a:lstStyle/>
          <a:p>
            <a:pPr algn="ctr"/>
            <a:r>
              <a:rPr kumimoji="1" lang="ja-JP" altLang="en-US" sz="4000" dirty="0" smtClean="0">
                <a:solidFill>
                  <a:srgbClr val="00B0F0"/>
                </a:solidFill>
              </a:rPr>
              <a:t>十分な再加熱</a:t>
            </a:r>
            <a:endParaRPr kumimoji="1" lang="ja-JP" altLang="en-US" sz="4000" dirty="0">
              <a:solidFill>
                <a:srgbClr val="00B0F0"/>
              </a:solidFill>
            </a:endParaRPr>
          </a:p>
        </p:txBody>
      </p:sp>
      <p:sp>
        <p:nvSpPr>
          <p:cNvPr id="7" name="テキスト ボックス 6"/>
          <p:cNvSpPr txBox="1"/>
          <p:nvPr/>
        </p:nvSpPr>
        <p:spPr>
          <a:xfrm>
            <a:off x="6466491" y="2102502"/>
            <a:ext cx="5600947" cy="523220"/>
          </a:xfrm>
          <a:prstGeom prst="rect">
            <a:avLst/>
          </a:prstGeom>
          <a:noFill/>
        </p:spPr>
        <p:txBody>
          <a:bodyPr wrap="square" rtlCol="0">
            <a:spAutoFit/>
          </a:bodyPr>
          <a:lstStyle/>
          <a:p>
            <a:r>
              <a:rPr kumimoji="1" lang="ja-JP" altLang="en-US" sz="2800" dirty="0" smtClean="0"/>
              <a:t>全体が沸騰するまで十分に再加熱</a:t>
            </a:r>
            <a:endParaRPr kumimoji="1" lang="en-US" altLang="ja-JP" sz="2800" dirty="0" smtClean="0"/>
          </a:p>
        </p:txBody>
      </p:sp>
      <p:sp>
        <p:nvSpPr>
          <p:cNvPr id="3" name="テキスト ボックス 2"/>
          <p:cNvSpPr txBox="1"/>
          <p:nvPr/>
        </p:nvSpPr>
        <p:spPr>
          <a:xfrm>
            <a:off x="952163" y="1268929"/>
            <a:ext cx="4208231" cy="707886"/>
          </a:xfrm>
          <a:prstGeom prst="rect">
            <a:avLst/>
          </a:prstGeom>
          <a:noFill/>
        </p:spPr>
        <p:txBody>
          <a:bodyPr wrap="square" rtlCol="0">
            <a:spAutoFit/>
          </a:bodyPr>
          <a:lstStyle/>
          <a:p>
            <a:r>
              <a:rPr kumimoji="1" lang="ja-JP" altLang="en-US" sz="4000" dirty="0">
                <a:solidFill>
                  <a:srgbClr val="00B0F0"/>
                </a:solidFill>
              </a:rPr>
              <a:t>適切</a:t>
            </a:r>
            <a:r>
              <a:rPr kumimoji="1" lang="ja-JP" altLang="en-US" sz="4000" dirty="0" smtClean="0">
                <a:solidFill>
                  <a:srgbClr val="00B0F0"/>
                </a:solidFill>
              </a:rPr>
              <a:t>な温度</a:t>
            </a:r>
            <a:r>
              <a:rPr kumimoji="1" lang="ja-JP" altLang="en-US" sz="4000" dirty="0">
                <a:solidFill>
                  <a:srgbClr val="00B0F0"/>
                </a:solidFill>
              </a:rPr>
              <a:t>管理</a:t>
            </a:r>
          </a:p>
        </p:txBody>
      </p:sp>
      <p:pic>
        <p:nvPicPr>
          <p:cNvPr id="14" name="図 13"/>
          <p:cNvPicPr>
            <a:picLocks noChangeAspect="1"/>
          </p:cNvPicPr>
          <p:nvPr/>
        </p:nvPicPr>
        <p:blipFill>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backgroundRemoval t="719" b="96942" l="1760" r="99200"/>
                    </a14:imgEffect>
                  </a14:imgLayer>
                </a14:imgProps>
              </a:ext>
              <a:ext uri="{28A0092B-C50C-407E-A947-70E740481C1C}">
                <a14:useLocalDpi xmlns:a14="http://schemas.microsoft.com/office/drawing/2010/main" val="0"/>
              </a:ext>
            </a:extLst>
          </a:blip>
          <a:stretch>
            <a:fillRect/>
          </a:stretch>
        </p:blipFill>
        <p:spPr>
          <a:xfrm>
            <a:off x="2241794" y="4142640"/>
            <a:ext cx="1970978" cy="1637588"/>
          </a:xfrm>
          <a:prstGeom prst="rect">
            <a:avLst/>
          </a:prstGeom>
        </p:spPr>
      </p:pic>
      <p:pic>
        <p:nvPicPr>
          <p:cNvPr id="15" name="図 14"/>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4610" r="100000">
                        <a14:foregroundMark x1="57092" y1="68157" x2="57092" y2="68157"/>
                        <a14:foregroundMark x1="65248" y1="72630" x2="65248" y2="72630"/>
                        <a14:foregroundMark x1="78546" y1="77818" x2="78546" y2="77818"/>
                        <a14:foregroundMark x1="69149" y1="81574" x2="69149" y2="81574"/>
                        <a14:foregroundMark x1="66489" y1="80859" x2="66489" y2="80859"/>
                        <a14:foregroundMark x1="64007" y1="79070" x2="64007" y2="79070"/>
                        <a14:foregroundMark x1="59574" y1="77102" x2="59574" y2="77102"/>
                        <a14:foregroundMark x1="59574" y1="77102" x2="59574" y2="77102"/>
                        <a14:foregroundMark x1="57624" y1="75134" x2="57624" y2="75134"/>
                        <a14:foregroundMark x1="55851" y1="71914" x2="55851" y2="71914"/>
                        <a14:foregroundMark x1="55142" y1="70662" x2="55142" y2="70662"/>
                        <a14:foregroundMark x1="53369" y1="68157" x2="53369" y2="68157"/>
                        <a14:foregroundMark x1="52660" y1="66905" x2="52660" y2="66905"/>
                        <a14:foregroundMark x1="52660" y1="65653" x2="57092" y2="64401"/>
                        <a14:foregroundMark x1="58333" y1="63685" x2="58333" y2="63685"/>
                        <a14:foregroundMark x1="21809" y1="64937" x2="21809" y2="64937"/>
                        <a14:foregroundMark x1="28723" y1="63685" x2="28723" y2="63685"/>
                        <a14:foregroundMark x1="28723" y1="63685" x2="28723" y2="63685"/>
                        <a14:foregroundMark x1="12234" y1="69410" x2="12234" y2="69410"/>
                        <a14:foregroundMark x1="17908" y1="70125" x2="17908" y2="70125"/>
                        <a14:foregroundMark x1="18617" y1="70125" x2="18617" y2="70125"/>
                        <a14:foregroundMark x1="17376" y1="76386" x2="17376" y2="76386"/>
                        <a14:foregroundMark x1="16667" y1="77818" x2="16667" y2="77818"/>
                        <a14:foregroundMark x1="15426" y1="76386" x2="15426" y2="76386"/>
                        <a14:foregroundMark x1="15426" y1="75134" x2="15426" y2="75134"/>
                        <a14:foregroundMark x1="21099" y1="83542" x2="21099" y2="83542"/>
                        <a14:foregroundMark x1="26064" y1="88551" x2="26064" y2="88551"/>
                        <a14:foregroundMark x1="31738" y1="88551" x2="31738" y2="88551"/>
                        <a14:foregroundMark x1="41312" y1="93739" x2="41312" y2="93739"/>
                        <a14:foregroundMark x1="46277" y1="94991" x2="46277" y2="94991"/>
                        <a14:foregroundMark x1="53369" y1="94991" x2="53369" y2="94991"/>
                        <a14:foregroundMark x1="59574" y1="93023" x2="59574" y2="93023"/>
                        <a14:foregroundMark x1="67730" y1="91771" x2="67730" y2="91771"/>
                        <a14:foregroundMark x1="77305" y1="90519" x2="77305" y2="90519"/>
                        <a14:foregroundMark x1="82270" y1="86583" x2="82270" y2="86583"/>
                        <a14:foregroundMark x1="38121" y1="62433" x2="38121" y2="62433"/>
                      </a14:backgroundRemoval>
                    </a14:imgEffect>
                  </a14:imgLayer>
                </a14:imgProps>
              </a:ext>
              <a:ext uri="{28A0092B-C50C-407E-A947-70E740481C1C}">
                <a14:useLocalDpi xmlns:a14="http://schemas.microsoft.com/office/drawing/2010/main" val="0"/>
              </a:ext>
            </a:extLst>
          </a:blip>
          <a:stretch>
            <a:fillRect/>
          </a:stretch>
        </p:blipFill>
        <p:spPr>
          <a:xfrm>
            <a:off x="185021" y="4280384"/>
            <a:ext cx="1310880" cy="1299259"/>
          </a:xfrm>
          <a:prstGeom prst="rect">
            <a:avLst/>
          </a:prstGeom>
        </p:spPr>
      </p:pic>
      <p:pic>
        <p:nvPicPr>
          <p:cNvPr id="16" name="図 15"/>
          <p:cNvPicPr>
            <a:picLocks noChangeAspect="1"/>
          </p:cNvPicPr>
          <p:nvPr/>
        </p:nvPicPr>
        <p:blipFill>
          <a:blip r:embed="rId7" cstate="print">
            <a:extLst>
              <a:ext uri="{BEBA8EAE-BF5A-486C-A8C5-ECC9F3942E4B}">
                <a14:imgProps xmlns:a14="http://schemas.microsoft.com/office/drawing/2010/main">
                  <a14:imgLayer r:embed="rId6">
                    <a14:imgEffect>
                      <a14:backgroundRemoval t="0" b="100000" l="4610" r="100000">
                        <a14:foregroundMark x1="57092" y1="68157" x2="57092" y2="68157"/>
                        <a14:foregroundMark x1="65248" y1="72630" x2="65248" y2="72630"/>
                        <a14:foregroundMark x1="78546" y1="77818" x2="78546" y2="77818"/>
                        <a14:foregroundMark x1="69149" y1="81574" x2="69149" y2="81574"/>
                        <a14:foregroundMark x1="66489" y1="80859" x2="66489" y2="80859"/>
                        <a14:foregroundMark x1="64007" y1="79070" x2="64007" y2="79070"/>
                        <a14:foregroundMark x1="59574" y1="77102" x2="59574" y2="77102"/>
                        <a14:foregroundMark x1="59574" y1="77102" x2="59574" y2="77102"/>
                        <a14:foregroundMark x1="57624" y1="75134" x2="57624" y2="75134"/>
                        <a14:foregroundMark x1="55851" y1="71914" x2="55851" y2="71914"/>
                        <a14:foregroundMark x1="55142" y1="70662" x2="55142" y2="70662"/>
                        <a14:foregroundMark x1="53369" y1="68157" x2="53369" y2="68157"/>
                        <a14:foregroundMark x1="52660" y1="66905" x2="52660" y2="66905"/>
                        <a14:foregroundMark x1="52660" y1="65653" x2="57092" y2="64401"/>
                        <a14:foregroundMark x1="58333" y1="63685" x2="58333" y2="63685"/>
                        <a14:foregroundMark x1="21809" y1="64937" x2="21809" y2="64937"/>
                        <a14:foregroundMark x1="28723" y1="63685" x2="28723" y2="63685"/>
                        <a14:foregroundMark x1="28723" y1="63685" x2="28723" y2="63685"/>
                        <a14:foregroundMark x1="12234" y1="69410" x2="12234" y2="69410"/>
                        <a14:foregroundMark x1="17908" y1="70125" x2="17908" y2="70125"/>
                        <a14:foregroundMark x1="18617" y1="70125" x2="18617" y2="70125"/>
                        <a14:foregroundMark x1="17376" y1="76386" x2="17376" y2="76386"/>
                        <a14:foregroundMark x1="16667" y1="77818" x2="16667" y2="77818"/>
                        <a14:foregroundMark x1="15426" y1="76386" x2="15426" y2="76386"/>
                        <a14:foregroundMark x1="15426" y1="75134" x2="15426" y2="75134"/>
                        <a14:foregroundMark x1="21099" y1="83542" x2="21099" y2="83542"/>
                        <a14:foregroundMark x1="26064" y1="88551" x2="26064" y2="88551"/>
                        <a14:foregroundMark x1="31738" y1="88551" x2="31738" y2="88551"/>
                        <a14:foregroundMark x1="41312" y1="93739" x2="41312" y2="93739"/>
                        <a14:foregroundMark x1="46277" y1="94991" x2="46277" y2="94991"/>
                        <a14:foregroundMark x1="53369" y1="94991" x2="53369" y2="94991"/>
                        <a14:foregroundMark x1="59574" y1="93023" x2="59574" y2="93023"/>
                        <a14:foregroundMark x1="67730" y1="91771" x2="67730" y2="91771"/>
                        <a14:foregroundMark x1="77305" y1="90519" x2="77305" y2="90519"/>
                        <a14:foregroundMark x1="82270" y1="86583" x2="82270" y2="86583"/>
                        <a14:foregroundMark x1="38121" y1="62433" x2="38121" y2="62433"/>
                        <a14:backgroundMark x1="45035" y1="32200" x2="45035" y2="32200"/>
                        <a14:backgroundMark x1="57270" y1="33453" x2="57270" y2="33453"/>
                        <a14:backgroundMark x1="38652" y1="10018" x2="38652" y2="10018"/>
                        <a14:backgroundMark x1="43794" y1="19857" x2="43794" y2="19857"/>
                        <a14:backgroundMark x1="35461" y1="44544" x2="35461" y2="44544"/>
                        <a14:backgroundMark x1="35461" y1="39893" x2="35461" y2="39893"/>
                        <a14:backgroundMark x1="37943" y1="37925" x2="37943" y2="37925"/>
                        <a14:backgroundMark x1="45922" y1="36673" x2="45922" y2="36673"/>
                        <a14:backgroundMark x1="42553" y1="38104" x2="42553" y2="38104"/>
                        <a14:backgroundMark x1="39362" y1="39893" x2="39362" y2="39893"/>
                        <a14:backgroundMark x1="42199" y1="32021" x2="42199" y2="32021"/>
                        <a14:backgroundMark x1="38298" y1="25581" x2="38298" y2="25581"/>
                        <a14:backgroundMark x1="34752" y1="53488" x2="34752" y2="53488"/>
                        <a14:backgroundMark x1="35638" y1="50089" x2="35638" y2="50089"/>
                        <a14:backgroundMark x1="35816" y1="46691" x2="35816" y2="46691"/>
                        <a14:backgroundMark x1="34574" y1="57961" x2="34574" y2="57961"/>
                        <a14:backgroundMark x1="35284" y1="60107" x2="35284" y2="60107"/>
                        <a14:backgroundMark x1="35816" y1="61181" x2="35816" y2="61181"/>
                        <a14:backgroundMark x1="35638" y1="62612" x2="35638" y2="62612"/>
                        <a14:backgroundMark x1="35638" y1="63148" x2="35638" y2="63148"/>
                        <a14:backgroundMark x1="35106" y1="63864" x2="35106" y2="63864"/>
                        <a14:backgroundMark x1="34752" y1="63864" x2="34752" y2="63864"/>
                        <a14:backgroundMark x1="33865" y1="64580" x2="33865" y2="64580"/>
                        <a14:backgroundMark x1="36525" y1="64043" x2="36525" y2="64043"/>
                      </a14:backgroundRemoval>
                    </a14:imgEffect>
                  </a14:imgLayer>
                </a14:imgProps>
              </a:ext>
              <a:ext uri="{28A0092B-C50C-407E-A947-70E740481C1C}">
                <a14:useLocalDpi xmlns:a14="http://schemas.microsoft.com/office/drawing/2010/main" val="0"/>
              </a:ext>
            </a:extLst>
          </a:blip>
          <a:stretch>
            <a:fillRect/>
          </a:stretch>
        </p:blipFill>
        <p:spPr>
          <a:xfrm>
            <a:off x="611944" y="4507020"/>
            <a:ext cx="1277141" cy="1265819"/>
          </a:xfrm>
          <a:prstGeom prst="rect">
            <a:avLst/>
          </a:prstGeom>
        </p:spPr>
      </p:pic>
      <p:pic>
        <p:nvPicPr>
          <p:cNvPr id="17" name="図 16"/>
          <p:cNvPicPr>
            <a:picLocks noChangeAspect="1"/>
          </p:cNvPicPr>
          <p:nvPr/>
        </p:nvPicPr>
        <p:blipFill>
          <a:blip r:embed="rId8" cstate="print">
            <a:extLst>
              <a:ext uri="{BEBA8EAE-BF5A-486C-A8C5-ECC9F3942E4B}">
                <a14:imgProps xmlns:a14="http://schemas.microsoft.com/office/drawing/2010/main">
                  <a14:imgLayer r:embed="rId9">
                    <a14:imgEffect>
                      <a14:backgroundRemoval t="210" b="100000" l="362" r="99819">
                        <a14:foregroundMark x1="8318" y1="75052" x2="8318" y2="75052"/>
                        <a14:foregroundMark x1="10307" y1="78407" x2="10307" y2="78407"/>
                        <a14:foregroundMark x1="8318" y1="78407" x2="8318" y2="78407"/>
                        <a14:foregroundMark x1="7957" y1="68134" x2="7957" y2="68134"/>
                        <a14:foregroundMark x1="9042" y1="84486" x2="9042" y2="84486"/>
                        <a14:foregroundMark x1="6872" y1="87002" x2="6872" y2="87002"/>
                        <a14:foregroundMark x1="26221" y1="93920" x2="26221" y2="93920"/>
                        <a14:foregroundMark x1="25136" y1="95597" x2="25136" y2="95597"/>
                        <a14:foregroundMark x1="42676" y1="93920" x2="42676" y2="93920"/>
                        <a14:foregroundMark x1="47197" y1="92872" x2="47197" y2="92872"/>
                        <a14:foregroundMark x1="47197" y1="92872" x2="47197" y2="92872"/>
                        <a14:foregroundMark x1="43219" y1="93920" x2="43219" y2="93920"/>
                        <a14:foregroundMark x1="43761" y1="93920" x2="43761" y2="93920"/>
                        <a14:foregroundMark x1="41230" y1="93920" x2="41230" y2="93920"/>
                        <a14:foregroundMark x1="55154" y1="93920" x2="55154" y2="93920"/>
                        <a14:foregroundMark x1="59494" y1="92872" x2="59494" y2="92872"/>
                        <a14:foregroundMark x1="61121" y1="90356" x2="61121" y2="90356"/>
                        <a14:foregroundMark x1="64557" y1="86373" x2="64557" y2="86373"/>
                        <a14:foregroundMark x1="71429" y1="80084" x2="71429" y2="79036"/>
                        <a14:foregroundMark x1="73960" y1="73166" x2="73960" y2="73166"/>
                        <a14:foregroundMark x1="75949" y1="70231" x2="75949" y2="70231"/>
                        <a14:foregroundMark x1="77758" y1="67925" x2="77758" y2="67925"/>
                        <a14:foregroundMark x1="88788" y1="51992" x2="88788" y2="51992"/>
                        <a14:foregroundMark x1="85172" y1="52411" x2="85172" y2="52411"/>
                        <a14:foregroundMark x1="91139" y1="32495" x2="91139" y2="32495"/>
                        <a14:foregroundMark x1="90778" y1="31027" x2="90778" y2="31027"/>
                        <a14:foregroundMark x1="91682" y1="26415" x2="91682" y2="26415"/>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913068" y="5212980"/>
            <a:ext cx="701167" cy="604804"/>
          </a:xfrm>
          <a:prstGeom prst="rect">
            <a:avLst/>
          </a:prstGeom>
        </p:spPr>
      </p:pic>
      <p:pic>
        <p:nvPicPr>
          <p:cNvPr id="19" name="図 18"/>
          <p:cNvPicPr>
            <a:picLocks noChangeAspect="1"/>
          </p:cNvPicPr>
          <p:nvPr/>
        </p:nvPicPr>
        <p:blipFill>
          <a:blip r:embed="rId8" cstate="print">
            <a:extLst>
              <a:ext uri="{BEBA8EAE-BF5A-486C-A8C5-ECC9F3942E4B}">
                <a14:imgProps xmlns:a14="http://schemas.microsoft.com/office/drawing/2010/main">
                  <a14:imgLayer r:embed="rId9">
                    <a14:imgEffect>
                      <a14:backgroundRemoval t="210" b="100000" l="362" r="99819">
                        <a14:foregroundMark x1="8318" y1="75052" x2="8318" y2="75052"/>
                        <a14:foregroundMark x1="10307" y1="78407" x2="10307" y2="78407"/>
                        <a14:foregroundMark x1="8318" y1="78407" x2="8318" y2="78407"/>
                        <a14:foregroundMark x1="7957" y1="68134" x2="7957" y2="68134"/>
                        <a14:foregroundMark x1="9042" y1="84486" x2="9042" y2="84486"/>
                        <a14:foregroundMark x1="6872" y1="87002" x2="6872" y2="87002"/>
                        <a14:foregroundMark x1="26221" y1="93920" x2="26221" y2="93920"/>
                        <a14:foregroundMark x1="25136" y1="95597" x2="25136" y2="95597"/>
                        <a14:foregroundMark x1="42676" y1="93920" x2="42676" y2="93920"/>
                        <a14:foregroundMark x1="47197" y1="92872" x2="47197" y2="92872"/>
                        <a14:foregroundMark x1="47197" y1="92872" x2="47197" y2="92872"/>
                        <a14:foregroundMark x1="43219" y1="93920" x2="43219" y2="93920"/>
                        <a14:foregroundMark x1="43761" y1="93920" x2="43761" y2="93920"/>
                        <a14:foregroundMark x1="41230" y1="93920" x2="41230" y2="93920"/>
                        <a14:foregroundMark x1="55154" y1="93920" x2="55154" y2="93920"/>
                        <a14:foregroundMark x1="59494" y1="92872" x2="59494" y2="92872"/>
                        <a14:foregroundMark x1="61121" y1="90356" x2="61121" y2="90356"/>
                        <a14:foregroundMark x1="64557" y1="86373" x2="64557" y2="86373"/>
                        <a14:foregroundMark x1="71429" y1="80084" x2="71429" y2="79036"/>
                        <a14:foregroundMark x1="73960" y1="73166" x2="73960" y2="73166"/>
                        <a14:foregroundMark x1="75949" y1="70231" x2="75949" y2="70231"/>
                        <a14:foregroundMark x1="77758" y1="67925" x2="77758" y2="67925"/>
                        <a14:foregroundMark x1="88788" y1="51992" x2="88788" y2="51992"/>
                        <a14:foregroundMark x1="85172" y1="52411" x2="85172" y2="52411"/>
                        <a14:foregroundMark x1="91139" y1="32495" x2="91139" y2="32495"/>
                        <a14:foregroundMark x1="90778" y1="31027" x2="90778" y2="31027"/>
                        <a14:foregroundMark x1="91682" y1="26415" x2="91682" y2="26415"/>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344293" y="5212980"/>
            <a:ext cx="701167" cy="604804"/>
          </a:xfrm>
          <a:prstGeom prst="rect">
            <a:avLst/>
          </a:prstGeom>
        </p:spPr>
      </p:pic>
      <p:pic>
        <p:nvPicPr>
          <p:cNvPr id="20" name="図 19"/>
          <p:cNvPicPr>
            <a:picLocks noChangeAspect="1"/>
          </p:cNvPicPr>
          <p:nvPr/>
        </p:nvPicPr>
        <p:blipFill>
          <a:blip r:embed="rId8" cstate="print">
            <a:extLst>
              <a:ext uri="{BEBA8EAE-BF5A-486C-A8C5-ECC9F3942E4B}">
                <a14:imgProps xmlns:a14="http://schemas.microsoft.com/office/drawing/2010/main">
                  <a14:imgLayer r:embed="rId9">
                    <a14:imgEffect>
                      <a14:backgroundRemoval t="210" b="100000" l="362" r="99819">
                        <a14:foregroundMark x1="8318" y1="75052" x2="8318" y2="75052"/>
                        <a14:foregroundMark x1="10307" y1="78407" x2="10307" y2="78407"/>
                        <a14:foregroundMark x1="8318" y1="78407" x2="8318" y2="78407"/>
                        <a14:foregroundMark x1="7957" y1="68134" x2="7957" y2="68134"/>
                        <a14:foregroundMark x1="9042" y1="84486" x2="9042" y2="84486"/>
                        <a14:foregroundMark x1="6872" y1="87002" x2="6872" y2="87002"/>
                        <a14:foregroundMark x1="26221" y1="93920" x2="26221" y2="93920"/>
                        <a14:foregroundMark x1="25136" y1="95597" x2="25136" y2="95597"/>
                        <a14:foregroundMark x1="42676" y1="93920" x2="42676" y2="93920"/>
                        <a14:foregroundMark x1="47197" y1="92872" x2="47197" y2="92872"/>
                        <a14:foregroundMark x1="47197" y1="92872" x2="47197" y2="92872"/>
                        <a14:foregroundMark x1="43219" y1="93920" x2="43219" y2="93920"/>
                        <a14:foregroundMark x1="43761" y1="93920" x2="43761" y2="93920"/>
                        <a14:foregroundMark x1="41230" y1="93920" x2="41230" y2="93920"/>
                        <a14:foregroundMark x1="55154" y1="93920" x2="55154" y2="93920"/>
                        <a14:foregroundMark x1="59494" y1="92872" x2="59494" y2="92872"/>
                        <a14:foregroundMark x1="61121" y1="90356" x2="61121" y2="90356"/>
                        <a14:foregroundMark x1="64557" y1="86373" x2="64557" y2="86373"/>
                        <a14:foregroundMark x1="71429" y1="80084" x2="71429" y2="79036"/>
                        <a14:foregroundMark x1="73960" y1="73166" x2="73960" y2="73166"/>
                        <a14:foregroundMark x1="75949" y1="70231" x2="75949" y2="70231"/>
                        <a14:foregroundMark x1="77758" y1="67925" x2="77758" y2="67925"/>
                        <a14:foregroundMark x1="88788" y1="51992" x2="88788" y2="51992"/>
                        <a14:foregroundMark x1="85172" y1="52411" x2="85172" y2="52411"/>
                        <a14:foregroundMark x1="91139" y1="32495" x2="91139" y2="32495"/>
                        <a14:foregroundMark x1="90778" y1="31027" x2="90778" y2="31027"/>
                        <a14:foregroundMark x1="91682" y1="26415" x2="91682" y2="26415"/>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775518" y="5212980"/>
            <a:ext cx="701167" cy="604804"/>
          </a:xfrm>
          <a:prstGeom prst="rect">
            <a:avLst/>
          </a:prstGeom>
        </p:spPr>
      </p:pic>
      <p:sp>
        <p:nvSpPr>
          <p:cNvPr id="22" name="円形吹き出し 21"/>
          <p:cNvSpPr/>
          <p:nvPr/>
        </p:nvSpPr>
        <p:spPr>
          <a:xfrm>
            <a:off x="1043276" y="4387083"/>
            <a:ext cx="1421779" cy="871309"/>
          </a:xfrm>
          <a:prstGeom prst="wedgeEllipseCallout">
            <a:avLst>
              <a:gd name="adj1" fmla="val -5591"/>
              <a:gd name="adj2" fmla="val 26216"/>
            </a:avLst>
          </a:prstGeom>
          <a:solidFill>
            <a:srgbClr val="FF505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083394" y="4496692"/>
            <a:ext cx="1395960" cy="646331"/>
          </a:xfrm>
          <a:prstGeom prst="rect">
            <a:avLst/>
          </a:prstGeom>
          <a:noFill/>
        </p:spPr>
        <p:txBody>
          <a:bodyPr wrap="square" rtlCol="0">
            <a:spAutoFit/>
          </a:bodyPr>
          <a:lstStyle/>
          <a:p>
            <a:pPr algn="ctr"/>
            <a:r>
              <a:rPr kumimoji="1" lang="ja-JP" altLang="en-US" dirty="0" smtClean="0"/>
              <a:t>調理後</a:t>
            </a:r>
            <a:endParaRPr kumimoji="1" lang="en-US" altLang="ja-JP" dirty="0" smtClean="0"/>
          </a:p>
          <a:p>
            <a:pPr algn="ctr"/>
            <a:r>
              <a:rPr kumimoji="1" lang="ja-JP" altLang="en-US" dirty="0" smtClean="0"/>
              <a:t>すぐに提供</a:t>
            </a:r>
            <a:endParaRPr kumimoji="1" lang="ja-JP" altLang="en-US" dirty="0"/>
          </a:p>
        </p:txBody>
      </p:sp>
      <p:sp>
        <p:nvSpPr>
          <p:cNvPr id="24" name="円形吹き出し 23"/>
          <p:cNvSpPr/>
          <p:nvPr/>
        </p:nvSpPr>
        <p:spPr>
          <a:xfrm>
            <a:off x="3997641" y="3955500"/>
            <a:ext cx="2011568" cy="871309"/>
          </a:xfrm>
          <a:prstGeom prst="wedgeEllipseCallout">
            <a:avLst>
              <a:gd name="adj1" fmla="val -5591"/>
              <a:gd name="adj2" fmla="val 26216"/>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8" cstate="print">
            <a:extLst>
              <a:ext uri="{BEBA8EAE-BF5A-486C-A8C5-ECC9F3942E4B}">
                <a14:imgProps xmlns:a14="http://schemas.microsoft.com/office/drawing/2010/main">
                  <a14:imgLayer r:embed="rId9">
                    <a14:imgEffect>
                      <a14:backgroundRemoval t="210" b="100000" l="362" r="99819">
                        <a14:foregroundMark x1="8318" y1="75052" x2="8318" y2="75052"/>
                        <a14:foregroundMark x1="10307" y1="78407" x2="10307" y2="78407"/>
                        <a14:foregroundMark x1="8318" y1="78407" x2="8318" y2="78407"/>
                        <a14:foregroundMark x1="7957" y1="68134" x2="7957" y2="68134"/>
                        <a14:foregroundMark x1="9042" y1="84486" x2="9042" y2="84486"/>
                        <a14:foregroundMark x1="6872" y1="87002" x2="6872" y2="87002"/>
                        <a14:foregroundMark x1="26221" y1="93920" x2="26221" y2="93920"/>
                        <a14:foregroundMark x1="25136" y1="95597" x2="25136" y2="95597"/>
                        <a14:foregroundMark x1="42676" y1="93920" x2="42676" y2="93920"/>
                        <a14:foregroundMark x1="47197" y1="92872" x2="47197" y2="92872"/>
                        <a14:foregroundMark x1="47197" y1="92872" x2="47197" y2="92872"/>
                        <a14:foregroundMark x1="43219" y1="93920" x2="43219" y2="93920"/>
                        <a14:foregroundMark x1="43761" y1="93920" x2="43761" y2="93920"/>
                        <a14:foregroundMark x1="41230" y1="93920" x2="41230" y2="93920"/>
                        <a14:foregroundMark x1="55154" y1="93920" x2="55154" y2="93920"/>
                        <a14:foregroundMark x1="59494" y1="92872" x2="59494" y2="92872"/>
                        <a14:foregroundMark x1="61121" y1="90356" x2="61121" y2="90356"/>
                        <a14:foregroundMark x1="64557" y1="86373" x2="64557" y2="86373"/>
                        <a14:foregroundMark x1="71429" y1="80084" x2="71429" y2="79036"/>
                        <a14:foregroundMark x1="73960" y1="73166" x2="73960" y2="73166"/>
                        <a14:foregroundMark x1="75949" y1="70231" x2="75949" y2="70231"/>
                        <a14:foregroundMark x1="77758" y1="67925" x2="77758" y2="67925"/>
                        <a14:foregroundMark x1="88788" y1="51992" x2="88788" y2="51992"/>
                        <a14:foregroundMark x1="85172" y1="52411" x2="85172" y2="52411"/>
                        <a14:foregroundMark x1="91139" y1="32495" x2="91139" y2="32495"/>
                        <a14:foregroundMark x1="90778" y1="31027" x2="90778" y2="31027"/>
                        <a14:foregroundMark x1="91682" y1="26415" x2="91682" y2="26415"/>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169685" y="4955533"/>
            <a:ext cx="701167" cy="604804"/>
          </a:xfrm>
          <a:prstGeom prst="rect">
            <a:avLst/>
          </a:prstGeom>
        </p:spPr>
      </p:pic>
      <p:sp>
        <p:nvSpPr>
          <p:cNvPr id="25" name="テキスト ボックス 24"/>
          <p:cNvSpPr txBox="1"/>
          <p:nvPr/>
        </p:nvSpPr>
        <p:spPr>
          <a:xfrm>
            <a:off x="4134459" y="4079100"/>
            <a:ext cx="1759002" cy="646331"/>
          </a:xfrm>
          <a:prstGeom prst="rect">
            <a:avLst/>
          </a:prstGeom>
          <a:noFill/>
        </p:spPr>
        <p:txBody>
          <a:bodyPr wrap="square" rtlCol="0">
            <a:spAutoFit/>
          </a:bodyPr>
          <a:lstStyle/>
          <a:p>
            <a:pPr algn="ctr"/>
            <a:r>
              <a:rPr kumimoji="1" lang="ja-JP" altLang="en-US" dirty="0" smtClean="0"/>
              <a:t>小分けにして速やかに冷却</a:t>
            </a:r>
            <a:endParaRPr kumimoji="1" lang="ja-JP" altLang="en-US" dirty="0"/>
          </a:p>
        </p:txBody>
      </p:sp>
      <p:pic>
        <p:nvPicPr>
          <p:cNvPr id="26" name="図 25"/>
          <p:cNvPicPr>
            <a:picLocks noChangeAspect="1"/>
          </p:cNvPicPr>
          <p:nvPr/>
        </p:nvPicPr>
        <p:blipFill>
          <a:blip r:embed="rId8" cstate="print">
            <a:extLst>
              <a:ext uri="{BEBA8EAE-BF5A-486C-A8C5-ECC9F3942E4B}">
                <a14:imgProps xmlns:a14="http://schemas.microsoft.com/office/drawing/2010/main">
                  <a14:imgLayer r:embed="rId9">
                    <a14:imgEffect>
                      <a14:backgroundRemoval t="210" b="100000" l="362" r="99819">
                        <a14:foregroundMark x1="8318" y1="75052" x2="8318" y2="75052"/>
                        <a14:foregroundMark x1="10307" y1="78407" x2="10307" y2="78407"/>
                        <a14:foregroundMark x1="8318" y1="78407" x2="8318" y2="78407"/>
                        <a14:foregroundMark x1="7957" y1="68134" x2="7957" y2="68134"/>
                        <a14:foregroundMark x1="9042" y1="84486" x2="9042" y2="84486"/>
                        <a14:foregroundMark x1="6872" y1="87002" x2="6872" y2="87002"/>
                        <a14:foregroundMark x1="26221" y1="93920" x2="26221" y2="93920"/>
                        <a14:foregroundMark x1="25136" y1="95597" x2="25136" y2="95597"/>
                        <a14:foregroundMark x1="42676" y1="93920" x2="42676" y2="93920"/>
                        <a14:foregroundMark x1="47197" y1="92872" x2="47197" y2="92872"/>
                        <a14:foregroundMark x1="47197" y1="92872" x2="47197" y2="92872"/>
                        <a14:foregroundMark x1="43219" y1="93920" x2="43219" y2="93920"/>
                        <a14:foregroundMark x1="43761" y1="93920" x2="43761" y2="93920"/>
                        <a14:foregroundMark x1="41230" y1="93920" x2="41230" y2="93920"/>
                        <a14:foregroundMark x1="55154" y1="93920" x2="55154" y2="93920"/>
                        <a14:foregroundMark x1="59494" y1="92872" x2="59494" y2="92872"/>
                        <a14:foregroundMark x1="61121" y1="90356" x2="61121" y2="90356"/>
                        <a14:foregroundMark x1="64557" y1="86373" x2="64557" y2="86373"/>
                        <a14:foregroundMark x1="71429" y1="80084" x2="71429" y2="79036"/>
                        <a14:foregroundMark x1="73960" y1="73166" x2="73960" y2="73166"/>
                        <a14:foregroundMark x1="75949" y1="70231" x2="75949" y2="70231"/>
                        <a14:foregroundMark x1="77758" y1="67925" x2="77758" y2="67925"/>
                        <a14:foregroundMark x1="88788" y1="51992" x2="88788" y2="51992"/>
                        <a14:foregroundMark x1="85172" y1="52411" x2="85172" y2="52411"/>
                        <a14:foregroundMark x1="91139" y1="32495" x2="91139" y2="32495"/>
                        <a14:foregroundMark x1="90778" y1="31027" x2="90778" y2="31027"/>
                        <a14:foregroundMark x1="91682" y1="26415" x2="91682" y2="26415"/>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640806" y="4953982"/>
            <a:ext cx="701167" cy="604804"/>
          </a:xfrm>
          <a:prstGeom prst="rect">
            <a:avLst/>
          </a:prstGeom>
        </p:spPr>
      </p:pic>
      <p:sp>
        <p:nvSpPr>
          <p:cNvPr id="27" name="正方形/長方形 26"/>
          <p:cNvSpPr/>
          <p:nvPr/>
        </p:nvSpPr>
        <p:spPr>
          <a:xfrm>
            <a:off x="2804026" y="4557830"/>
            <a:ext cx="1212744" cy="613399"/>
          </a:xfrm>
          <a:prstGeom prst="rect">
            <a:avLst/>
          </a:prstGeom>
          <a:solidFill>
            <a:srgbClr val="FFD9B3"/>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831599" y="4686857"/>
            <a:ext cx="1220643" cy="400110"/>
          </a:xfrm>
          <a:prstGeom prst="rect">
            <a:avLst/>
          </a:prstGeom>
          <a:noFill/>
        </p:spPr>
        <p:txBody>
          <a:bodyPr wrap="square" rtlCol="0">
            <a:spAutoFit/>
          </a:bodyPr>
          <a:lstStyle/>
          <a:p>
            <a:r>
              <a:rPr kumimoji="1" lang="en-US" altLang="ja-JP" sz="2000" b="1" dirty="0" smtClean="0"/>
              <a:t>65</a:t>
            </a:r>
            <a:r>
              <a:rPr kumimoji="1" lang="ja-JP" altLang="en-US" sz="2000" b="1" dirty="0" smtClean="0"/>
              <a:t>℃以上</a:t>
            </a:r>
            <a:endParaRPr kumimoji="1" lang="ja-JP" altLang="en-US" sz="2000" b="1" dirty="0"/>
          </a:p>
        </p:txBody>
      </p:sp>
      <p:pic>
        <p:nvPicPr>
          <p:cNvPr id="29" name="図 28"/>
          <p:cNvPicPr>
            <a:picLocks noChangeAspect="1"/>
          </p:cNvPicPr>
          <p:nvPr/>
        </p:nvPicPr>
        <p:blipFill>
          <a:blip r:embed="rId10" cstate="print">
            <a:extLst>
              <a:ext uri="{BEBA8EAE-BF5A-486C-A8C5-ECC9F3942E4B}">
                <a14:imgProps xmlns:a14="http://schemas.microsoft.com/office/drawing/2010/main">
                  <a14:imgLayer r:embed="rId11">
                    <a14:imgEffect>
                      <a14:backgroundRemoval t="416" b="96881" l="3200" r="94667"/>
                    </a14:imgEffect>
                  </a14:imgLayer>
                </a14:imgProps>
              </a:ext>
              <a:ext uri="{28A0092B-C50C-407E-A947-70E740481C1C}">
                <a14:useLocalDpi xmlns:a14="http://schemas.microsoft.com/office/drawing/2010/main" val="0"/>
              </a:ext>
            </a:extLst>
          </a:blip>
          <a:stretch>
            <a:fillRect/>
          </a:stretch>
        </p:blipFill>
        <p:spPr>
          <a:xfrm>
            <a:off x="2729729" y="5579643"/>
            <a:ext cx="205465" cy="254633"/>
          </a:xfrm>
          <a:prstGeom prst="rect">
            <a:avLst/>
          </a:prstGeom>
        </p:spPr>
      </p:pic>
      <p:pic>
        <p:nvPicPr>
          <p:cNvPr id="30" name="図 29"/>
          <p:cNvPicPr>
            <a:picLocks noChangeAspect="1"/>
          </p:cNvPicPr>
          <p:nvPr/>
        </p:nvPicPr>
        <p:blipFill>
          <a:blip r:embed="rId10" cstate="print">
            <a:extLst>
              <a:ext uri="{BEBA8EAE-BF5A-486C-A8C5-ECC9F3942E4B}">
                <a14:imgProps xmlns:a14="http://schemas.microsoft.com/office/drawing/2010/main">
                  <a14:imgLayer r:embed="rId11">
                    <a14:imgEffect>
                      <a14:backgroundRemoval t="416" b="96881" l="3200" r="94667"/>
                    </a14:imgEffect>
                  </a14:imgLayer>
                </a14:imgProps>
              </a:ext>
              <a:ext uri="{28A0092B-C50C-407E-A947-70E740481C1C}">
                <a14:useLocalDpi xmlns:a14="http://schemas.microsoft.com/office/drawing/2010/main" val="0"/>
              </a:ext>
            </a:extLst>
          </a:blip>
          <a:stretch>
            <a:fillRect/>
          </a:stretch>
        </p:blipFill>
        <p:spPr>
          <a:xfrm>
            <a:off x="2998223" y="5579642"/>
            <a:ext cx="205465" cy="254633"/>
          </a:xfrm>
          <a:prstGeom prst="rect">
            <a:avLst/>
          </a:prstGeom>
        </p:spPr>
      </p:pic>
      <p:pic>
        <p:nvPicPr>
          <p:cNvPr id="31" name="図 30"/>
          <p:cNvPicPr>
            <a:picLocks noChangeAspect="1"/>
          </p:cNvPicPr>
          <p:nvPr/>
        </p:nvPicPr>
        <p:blipFill>
          <a:blip r:embed="rId10" cstate="print">
            <a:extLst>
              <a:ext uri="{BEBA8EAE-BF5A-486C-A8C5-ECC9F3942E4B}">
                <a14:imgProps xmlns:a14="http://schemas.microsoft.com/office/drawing/2010/main">
                  <a14:imgLayer r:embed="rId11">
                    <a14:imgEffect>
                      <a14:backgroundRemoval t="416" b="96881" l="3200" r="94667"/>
                    </a14:imgEffect>
                  </a14:imgLayer>
                </a14:imgProps>
              </a:ext>
              <a:ext uri="{28A0092B-C50C-407E-A947-70E740481C1C}">
                <a14:useLocalDpi xmlns:a14="http://schemas.microsoft.com/office/drawing/2010/main" val="0"/>
              </a:ext>
            </a:extLst>
          </a:blip>
          <a:stretch>
            <a:fillRect/>
          </a:stretch>
        </p:blipFill>
        <p:spPr>
          <a:xfrm>
            <a:off x="3254914" y="5588601"/>
            <a:ext cx="205465" cy="254633"/>
          </a:xfrm>
          <a:prstGeom prst="rect">
            <a:avLst/>
          </a:prstGeom>
        </p:spPr>
      </p:pic>
      <p:pic>
        <p:nvPicPr>
          <p:cNvPr id="32" name="図 31"/>
          <p:cNvPicPr>
            <a:picLocks noChangeAspect="1"/>
          </p:cNvPicPr>
          <p:nvPr/>
        </p:nvPicPr>
        <p:blipFill>
          <a:blip r:embed="rId10" cstate="print">
            <a:extLst>
              <a:ext uri="{BEBA8EAE-BF5A-486C-A8C5-ECC9F3942E4B}">
                <a14:imgProps xmlns:a14="http://schemas.microsoft.com/office/drawing/2010/main">
                  <a14:imgLayer r:embed="rId11">
                    <a14:imgEffect>
                      <a14:backgroundRemoval t="416" b="96881" l="3200" r="94667"/>
                    </a14:imgEffect>
                  </a14:imgLayer>
                </a14:imgProps>
              </a:ext>
              <a:ext uri="{28A0092B-C50C-407E-A947-70E740481C1C}">
                <a14:useLocalDpi xmlns:a14="http://schemas.microsoft.com/office/drawing/2010/main" val="0"/>
              </a:ext>
            </a:extLst>
          </a:blip>
          <a:stretch>
            <a:fillRect/>
          </a:stretch>
        </p:blipFill>
        <p:spPr>
          <a:xfrm>
            <a:off x="3505484" y="5588600"/>
            <a:ext cx="205465" cy="254633"/>
          </a:xfrm>
          <a:prstGeom prst="rect">
            <a:avLst/>
          </a:prstGeom>
        </p:spPr>
      </p:pic>
      <p:pic>
        <p:nvPicPr>
          <p:cNvPr id="34" name="図 33"/>
          <p:cNvPicPr>
            <a:picLocks noChangeAspect="1"/>
          </p:cNvPicPr>
          <p:nvPr/>
        </p:nvPicPr>
        <p:blipFill>
          <a:blip r:embed="rId12">
            <a:extLst>
              <a:ext uri="{BEBA8EAE-BF5A-486C-A8C5-ECC9F3942E4B}">
                <a14:imgProps xmlns:a14="http://schemas.microsoft.com/office/drawing/2010/main">
                  <a14:imgLayer r:embed="rId13">
                    <a14:imgEffect>
                      <a14:backgroundRemoval t="4348" b="98478" l="3957" r="97122"/>
                    </a14:imgEffect>
                  </a14:imgLayer>
                </a14:imgProps>
              </a:ext>
              <a:ext uri="{28A0092B-C50C-407E-A947-70E740481C1C}">
                <a14:useLocalDpi xmlns:a14="http://schemas.microsoft.com/office/drawing/2010/main" val="0"/>
              </a:ext>
            </a:extLst>
          </a:blip>
          <a:stretch>
            <a:fillRect/>
          </a:stretch>
        </p:blipFill>
        <p:spPr>
          <a:xfrm>
            <a:off x="6342819" y="3727684"/>
            <a:ext cx="1995941" cy="2198249"/>
          </a:xfrm>
          <a:prstGeom prst="rect">
            <a:avLst/>
          </a:prstGeom>
        </p:spPr>
      </p:pic>
      <p:pic>
        <p:nvPicPr>
          <p:cNvPr id="35" name="図 34"/>
          <p:cNvPicPr>
            <a:picLocks noChangeAspect="1"/>
          </p:cNvPicPr>
          <p:nvPr/>
        </p:nvPicPr>
        <p:blipFill>
          <a:blip r:embed="rId10" cstate="print">
            <a:extLst>
              <a:ext uri="{BEBA8EAE-BF5A-486C-A8C5-ECC9F3942E4B}">
                <a14:imgProps xmlns:a14="http://schemas.microsoft.com/office/drawing/2010/main">
                  <a14:imgLayer r:embed="rId11">
                    <a14:imgEffect>
                      <a14:backgroundRemoval t="416" b="96881" l="3200" r="94667"/>
                    </a14:imgEffect>
                  </a14:imgLayer>
                </a14:imgProps>
              </a:ext>
              <a:ext uri="{28A0092B-C50C-407E-A947-70E740481C1C}">
                <a14:useLocalDpi xmlns:a14="http://schemas.microsoft.com/office/drawing/2010/main" val="0"/>
              </a:ext>
            </a:extLst>
          </a:blip>
          <a:stretch>
            <a:fillRect/>
          </a:stretch>
        </p:blipFill>
        <p:spPr>
          <a:xfrm>
            <a:off x="6739459" y="5556107"/>
            <a:ext cx="205465" cy="254633"/>
          </a:xfrm>
          <a:prstGeom prst="rect">
            <a:avLst/>
          </a:prstGeom>
        </p:spPr>
      </p:pic>
      <p:pic>
        <p:nvPicPr>
          <p:cNvPr id="36" name="図 35"/>
          <p:cNvPicPr>
            <a:picLocks noChangeAspect="1"/>
          </p:cNvPicPr>
          <p:nvPr/>
        </p:nvPicPr>
        <p:blipFill>
          <a:blip r:embed="rId10" cstate="print">
            <a:extLst>
              <a:ext uri="{BEBA8EAE-BF5A-486C-A8C5-ECC9F3942E4B}">
                <a14:imgProps xmlns:a14="http://schemas.microsoft.com/office/drawing/2010/main">
                  <a14:imgLayer r:embed="rId11">
                    <a14:imgEffect>
                      <a14:backgroundRemoval t="416" b="96881" l="3200" r="94667"/>
                    </a14:imgEffect>
                  </a14:imgLayer>
                </a14:imgProps>
              </a:ext>
              <a:ext uri="{28A0092B-C50C-407E-A947-70E740481C1C}">
                <a14:useLocalDpi xmlns:a14="http://schemas.microsoft.com/office/drawing/2010/main" val="0"/>
              </a:ext>
            </a:extLst>
          </a:blip>
          <a:stretch>
            <a:fillRect/>
          </a:stretch>
        </p:blipFill>
        <p:spPr>
          <a:xfrm>
            <a:off x="7029757" y="5556107"/>
            <a:ext cx="205465" cy="254633"/>
          </a:xfrm>
          <a:prstGeom prst="rect">
            <a:avLst/>
          </a:prstGeom>
        </p:spPr>
      </p:pic>
      <p:pic>
        <p:nvPicPr>
          <p:cNvPr id="37" name="図 36"/>
          <p:cNvPicPr>
            <a:picLocks noChangeAspect="1"/>
          </p:cNvPicPr>
          <p:nvPr/>
        </p:nvPicPr>
        <p:blipFill>
          <a:blip r:embed="rId10" cstate="print">
            <a:extLst>
              <a:ext uri="{BEBA8EAE-BF5A-486C-A8C5-ECC9F3942E4B}">
                <a14:imgProps xmlns:a14="http://schemas.microsoft.com/office/drawing/2010/main">
                  <a14:imgLayer r:embed="rId11">
                    <a14:imgEffect>
                      <a14:backgroundRemoval t="416" b="96881" l="3200" r="94667"/>
                    </a14:imgEffect>
                  </a14:imgLayer>
                </a14:imgProps>
              </a:ext>
              <a:ext uri="{28A0092B-C50C-407E-A947-70E740481C1C}">
                <a14:useLocalDpi xmlns:a14="http://schemas.microsoft.com/office/drawing/2010/main" val="0"/>
              </a:ext>
            </a:extLst>
          </a:blip>
          <a:stretch>
            <a:fillRect/>
          </a:stretch>
        </p:blipFill>
        <p:spPr>
          <a:xfrm>
            <a:off x="7355293" y="5557215"/>
            <a:ext cx="205465" cy="254633"/>
          </a:xfrm>
          <a:prstGeom prst="rect">
            <a:avLst/>
          </a:prstGeom>
        </p:spPr>
      </p:pic>
      <p:pic>
        <p:nvPicPr>
          <p:cNvPr id="38" name="図 37"/>
          <p:cNvPicPr>
            <a:picLocks noChangeAspect="1"/>
          </p:cNvPicPr>
          <p:nvPr/>
        </p:nvPicPr>
        <p:blipFill>
          <a:blip r:embed="rId10" cstate="print">
            <a:extLst>
              <a:ext uri="{BEBA8EAE-BF5A-486C-A8C5-ECC9F3942E4B}">
                <a14:imgProps xmlns:a14="http://schemas.microsoft.com/office/drawing/2010/main">
                  <a14:imgLayer r:embed="rId11">
                    <a14:imgEffect>
                      <a14:backgroundRemoval t="416" b="96881" l="3200" r="94667"/>
                    </a14:imgEffect>
                  </a14:imgLayer>
                </a14:imgProps>
              </a:ext>
              <a:ext uri="{28A0092B-C50C-407E-A947-70E740481C1C}">
                <a14:useLocalDpi xmlns:a14="http://schemas.microsoft.com/office/drawing/2010/main" val="0"/>
              </a:ext>
            </a:extLst>
          </a:blip>
          <a:stretch>
            <a:fillRect/>
          </a:stretch>
        </p:blipFill>
        <p:spPr>
          <a:xfrm>
            <a:off x="7658493" y="5557215"/>
            <a:ext cx="205465" cy="254633"/>
          </a:xfrm>
          <a:prstGeom prst="rect">
            <a:avLst/>
          </a:prstGeom>
        </p:spPr>
      </p:pic>
      <p:sp>
        <p:nvSpPr>
          <p:cNvPr id="39" name="円形吹き出し 38"/>
          <p:cNvSpPr/>
          <p:nvPr/>
        </p:nvSpPr>
        <p:spPr>
          <a:xfrm>
            <a:off x="8338760" y="3768285"/>
            <a:ext cx="3702660" cy="1797110"/>
          </a:xfrm>
          <a:prstGeom prst="wedgeEllipseCallout">
            <a:avLst>
              <a:gd name="adj1" fmla="val -59455"/>
              <a:gd name="adj2" fmla="val 26441"/>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8762094" y="4066676"/>
            <a:ext cx="3100975" cy="1200329"/>
          </a:xfrm>
          <a:prstGeom prst="rect">
            <a:avLst/>
          </a:prstGeom>
          <a:noFill/>
        </p:spPr>
        <p:txBody>
          <a:bodyPr wrap="square" rtlCol="0">
            <a:spAutoFit/>
          </a:bodyPr>
          <a:lstStyle/>
          <a:p>
            <a:r>
              <a:rPr kumimoji="1" lang="ja-JP" altLang="en-US" b="1" dirty="0" smtClean="0">
                <a:solidFill>
                  <a:srgbClr val="FF0000"/>
                </a:solidFill>
              </a:rPr>
              <a:t>前日調理はせず、提供当日に調理しましょう</a:t>
            </a:r>
            <a:r>
              <a:rPr kumimoji="1" lang="ja-JP" altLang="en-US" dirty="0" smtClean="0"/>
              <a:t>。再加熱して提供する場合は使用期限を決めましょう。</a:t>
            </a:r>
            <a:endParaRPr kumimoji="1" lang="ja-JP" altLang="en-US" dirty="0"/>
          </a:p>
        </p:txBody>
      </p:sp>
      <p:pic>
        <p:nvPicPr>
          <p:cNvPr id="11" name="図 10"/>
          <p:cNvPicPr>
            <a:picLocks noChangeAspect="1"/>
          </p:cNvPicPr>
          <p:nvPr/>
        </p:nvPicPr>
        <p:blipFill>
          <a:blip r:embed="rId14" cstate="print">
            <a:extLst>
              <a:ext uri="{BEBA8EAE-BF5A-486C-A8C5-ECC9F3942E4B}">
                <a14:imgProps xmlns:a14="http://schemas.microsoft.com/office/drawing/2010/main">
                  <a14:imgLayer r:embed="rId15">
                    <a14:imgEffect>
                      <a14:backgroundRemoval t="0" b="97807" l="0" r="98894">
                        <a14:foregroundMark x1="48230" y1="61842" x2="48230" y2="61842"/>
                        <a14:foregroundMark x1="66372" y1="52193" x2="66372" y2="52193"/>
                      </a14:backgroundRemoval>
                    </a14:imgEffect>
                  </a14:imgLayer>
                </a14:imgProps>
              </a:ext>
              <a:ext uri="{28A0092B-C50C-407E-A947-70E740481C1C}">
                <a14:useLocalDpi xmlns:a14="http://schemas.microsoft.com/office/drawing/2010/main" val="0"/>
              </a:ext>
            </a:extLst>
          </a:blip>
          <a:stretch>
            <a:fillRect/>
          </a:stretch>
        </p:blipFill>
        <p:spPr>
          <a:xfrm rot="2376262">
            <a:off x="6387848" y="3746207"/>
            <a:ext cx="739133" cy="745675"/>
          </a:xfrm>
          <a:prstGeom prst="rect">
            <a:avLst/>
          </a:prstGeom>
          <a:effectLst>
            <a:softEdge rad="0"/>
          </a:effectLst>
        </p:spPr>
      </p:pic>
      <p:sp>
        <p:nvSpPr>
          <p:cNvPr id="4" name="正方形/長方形 3"/>
          <p:cNvSpPr/>
          <p:nvPr/>
        </p:nvSpPr>
        <p:spPr>
          <a:xfrm>
            <a:off x="557257" y="3459219"/>
            <a:ext cx="4493538" cy="523220"/>
          </a:xfrm>
          <a:prstGeom prst="rect">
            <a:avLst/>
          </a:prstGeom>
        </p:spPr>
        <p:txBody>
          <a:bodyPr wrap="none">
            <a:spAutoFit/>
          </a:bodyPr>
          <a:lstStyle/>
          <a:p>
            <a:r>
              <a:rPr kumimoji="1" lang="ja-JP" altLang="en-US" sz="2800" dirty="0" smtClean="0"/>
              <a:t>冷ますものは速やか</a:t>
            </a:r>
            <a:r>
              <a:rPr kumimoji="1" lang="ja-JP" altLang="en-US" sz="2800" dirty="0"/>
              <a:t>に冷却</a:t>
            </a:r>
            <a:endParaRPr kumimoji="1" lang="en-US" altLang="ja-JP" sz="2800" dirty="0"/>
          </a:p>
        </p:txBody>
      </p:sp>
      <p:sp>
        <p:nvSpPr>
          <p:cNvPr id="12" name="正方形/長方形 11"/>
          <p:cNvSpPr/>
          <p:nvPr/>
        </p:nvSpPr>
        <p:spPr>
          <a:xfrm>
            <a:off x="6400541" y="2957781"/>
            <a:ext cx="4461853" cy="523220"/>
          </a:xfrm>
          <a:prstGeom prst="rect">
            <a:avLst/>
          </a:prstGeom>
        </p:spPr>
        <p:txBody>
          <a:bodyPr wrap="square">
            <a:spAutoFit/>
          </a:bodyPr>
          <a:lstStyle/>
          <a:p>
            <a:r>
              <a:rPr kumimoji="1" lang="ja-JP" altLang="en-US" sz="2800" dirty="0" smtClean="0"/>
              <a:t>よくかき混ぜて加熱する</a:t>
            </a:r>
            <a:endParaRPr kumimoji="1" lang="en-US" altLang="ja-JP" sz="2800" dirty="0"/>
          </a:p>
        </p:txBody>
      </p:sp>
      <p:sp>
        <p:nvSpPr>
          <p:cNvPr id="41" name="タイトル 1"/>
          <p:cNvSpPr>
            <a:spLocks noGrp="1"/>
          </p:cNvSpPr>
          <p:nvPr>
            <p:ph type="title"/>
          </p:nvPr>
        </p:nvSpPr>
        <p:spPr>
          <a:xfrm>
            <a:off x="174703" y="297789"/>
            <a:ext cx="11842595" cy="767533"/>
          </a:xfrm>
        </p:spPr>
        <p:txBody>
          <a:bodyPr>
            <a:noAutofit/>
          </a:bodyPr>
          <a:lstStyle/>
          <a:p>
            <a:pPr algn="ctr"/>
            <a:r>
              <a:rPr lang="ja-JP" altLang="en-US" sz="4800" b="1" dirty="0" smtClean="0">
                <a:solidFill>
                  <a:schemeClr val="accent5">
                    <a:lumMod val="75000"/>
                  </a:schemeClr>
                </a:solidFill>
              </a:rPr>
              <a:t>ウェルシュ菌</a:t>
            </a:r>
            <a:r>
              <a:rPr lang="ja-JP" altLang="en-US" sz="4800" b="1" dirty="0">
                <a:solidFill>
                  <a:schemeClr val="accent5">
                    <a:lumMod val="75000"/>
                  </a:schemeClr>
                </a:solidFill>
              </a:rPr>
              <a:t>の食中毒を防ぐには</a:t>
            </a:r>
          </a:p>
        </p:txBody>
      </p:sp>
      <p:pic>
        <p:nvPicPr>
          <p:cNvPr id="42" name="図 41"/>
          <p:cNvPicPr>
            <a:picLocks noChangeAspect="1"/>
          </p:cNvPicPr>
          <p:nvPr/>
        </p:nvPicPr>
        <p:blipFill>
          <a:blip r:embed="rId16"/>
          <a:stretch>
            <a:fillRect/>
          </a:stretch>
        </p:blipFill>
        <p:spPr>
          <a:xfrm>
            <a:off x="670000" y="1676061"/>
            <a:ext cx="4496552" cy="410700"/>
          </a:xfrm>
          <a:prstGeom prst="rect">
            <a:avLst/>
          </a:prstGeom>
        </p:spPr>
      </p:pic>
      <p:pic>
        <p:nvPicPr>
          <p:cNvPr id="43" name="図 42"/>
          <p:cNvPicPr>
            <a:picLocks noChangeAspect="1"/>
          </p:cNvPicPr>
          <p:nvPr/>
        </p:nvPicPr>
        <p:blipFill>
          <a:blip r:embed="rId16"/>
          <a:stretch>
            <a:fillRect/>
          </a:stretch>
        </p:blipFill>
        <p:spPr>
          <a:xfrm>
            <a:off x="7062036" y="1626057"/>
            <a:ext cx="4068798" cy="410700"/>
          </a:xfrm>
          <a:prstGeom prst="rect">
            <a:avLst/>
          </a:prstGeom>
        </p:spPr>
      </p:pic>
      <p:sp>
        <p:nvSpPr>
          <p:cNvPr id="44" name="六角形 43"/>
          <p:cNvSpPr/>
          <p:nvPr/>
        </p:nvSpPr>
        <p:spPr>
          <a:xfrm>
            <a:off x="245702" y="3050747"/>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六角形 44"/>
          <p:cNvSpPr/>
          <p:nvPr/>
        </p:nvSpPr>
        <p:spPr>
          <a:xfrm>
            <a:off x="245702" y="3628667"/>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六角形 45"/>
          <p:cNvSpPr/>
          <p:nvPr/>
        </p:nvSpPr>
        <p:spPr>
          <a:xfrm>
            <a:off x="6143247" y="2286774"/>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六角形 46"/>
          <p:cNvSpPr/>
          <p:nvPr/>
        </p:nvSpPr>
        <p:spPr>
          <a:xfrm>
            <a:off x="6113068" y="3161095"/>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524871" y="2135838"/>
            <a:ext cx="5924191" cy="523220"/>
          </a:xfrm>
          <a:prstGeom prst="rect">
            <a:avLst/>
          </a:prstGeom>
          <a:noFill/>
        </p:spPr>
        <p:txBody>
          <a:bodyPr wrap="square" rtlCol="0">
            <a:spAutoFit/>
          </a:bodyPr>
          <a:lstStyle/>
          <a:p>
            <a:r>
              <a:rPr kumimoji="1" lang="ja-JP" altLang="en-US" sz="2800" dirty="0" smtClean="0">
                <a:solidFill>
                  <a:srgbClr val="FF0000"/>
                </a:solidFill>
              </a:rPr>
              <a:t>調理後すぐに提供</a:t>
            </a:r>
            <a:endParaRPr kumimoji="1" lang="en-US" altLang="ja-JP" sz="2800" dirty="0" smtClean="0">
              <a:solidFill>
                <a:srgbClr val="FF0000"/>
              </a:solidFill>
            </a:endParaRPr>
          </a:p>
        </p:txBody>
      </p:sp>
      <p:sp>
        <p:nvSpPr>
          <p:cNvPr id="49" name="六角形 48"/>
          <p:cNvSpPr/>
          <p:nvPr/>
        </p:nvSpPr>
        <p:spPr>
          <a:xfrm>
            <a:off x="245702" y="2373769"/>
            <a:ext cx="135622" cy="116591"/>
          </a:xfrm>
          <a:prstGeom prst="hexagon">
            <a:avLst/>
          </a:prstGeom>
          <a:solidFill>
            <a:schemeClr val="accent3">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8658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2866</Words>
  <Application>Microsoft Office PowerPoint</Application>
  <PresentationFormat>ワイド画面</PresentationFormat>
  <Paragraphs>270</Paragraphs>
  <Slides>13</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HGSｺﾞｼｯｸE</vt:lpstr>
      <vt:lpstr>HG教科書体</vt:lpstr>
      <vt:lpstr>ＭＳ Ｐゴシック</vt:lpstr>
      <vt:lpstr>游ゴシック</vt:lpstr>
      <vt:lpstr>游ゴシック Light</vt:lpstr>
      <vt:lpstr>Arial</vt:lpstr>
      <vt:lpstr>Calibri</vt:lpstr>
      <vt:lpstr>Calibri Light</vt:lpstr>
      <vt:lpstr>Office テーマ</vt:lpstr>
      <vt:lpstr>高齢者施設や保育園などの 給食施設で気を付けたい食中毒</vt:lpstr>
      <vt:lpstr>食中毒予防三原則</vt:lpstr>
      <vt:lpstr>食中毒の原因となる細菌など</vt:lpstr>
      <vt:lpstr>腸管出血性大腸菌（O157・O26・O111など）</vt:lpstr>
      <vt:lpstr>腸管出血性大腸菌の食中毒を防ぐには</vt:lpstr>
      <vt:lpstr>腸管出血性大腸菌の食中毒を防ぐには</vt:lpstr>
      <vt:lpstr>腸管出血性大腸菌の食中毒を防ぐには</vt:lpstr>
      <vt:lpstr>ウェルシュ菌</vt:lpstr>
      <vt:lpstr>ウェルシュ菌の食中毒を防ぐには</vt:lpstr>
      <vt:lpstr>ＨＡＣＣＰに沿った衛生管理に取り組みましょう</vt:lpstr>
      <vt:lpstr>ＨＡＣＣＰに沿った衛生管理に取り組みましょう</vt:lpstr>
      <vt:lpstr>ＨＡＣＣＰに沿った衛生管理に取り組みましょう</vt:lpstr>
      <vt:lpstr>リンク集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2020-10-26T06:11:19Z</dcterms:created>
  <dcterms:modified xsi:type="dcterms:W3CDTF">2020-10-26T06:11:26Z</dcterms:modified>
</cp:coreProperties>
</file>