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2" r:id="rId1"/>
  </p:sldMasterIdLst>
  <p:sldIdLst>
    <p:sldId id="261" r:id="rId2"/>
    <p:sldId id="280" r:id="rId3"/>
    <p:sldId id="282" r:id="rId4"/>
    <p:sldId id="256" r:id="rId5"/>
    <p:sldId id="257" r:id="rId6"/>
    <p:sldId id="273" r:id="rId7"/>
    <p:sldId id="278" r:id="rId8"/>
    <p:sldId id="276" r:id="rId9"/>
    <p:sldId id="277" r:id="rId10"/>
    <p:sldId id="270" r:id="rId11"/>
    <p:sldId id="274" r:id="rId12"/>
    <p:sldId id="275" r:id="rId13"/>
    <p:sldId id="272" r:id="rId14"/>
  </p:sldIdLst>
  <p:sldSz cx="7199313" cy="10331450"/>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8FC5"/>
    <a:srgbClr val="594639"/>
    <a:srgbClr val="CEE6C1"/>
    <a:srgbClr val="85C9C2"/>
    <a:srgbClr val="C1423F"/>
    <a:srgbClr val="FCE8A5"/>
    <a:srgbClr val="A2D7D4"/>
    <a:srgbClr val="E6F2E0"/>
    <a:srgbClr val="F8F4E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100" d="100"/>
          <a:sy n="100" d="100"/>
        </p:scale>
        <p:origin x="1146" y="-32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690819"/>
            <a:ext cx="6119416" cy="3596875"/>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5426403"/>
            <a:ext cx="5399485" cy="2494375"/>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34382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51425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550054"/>
            <a:ext cx="1552352" cy="875542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550054"/>
            <a:ext cx="4567064" cy="875542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279844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255988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75691"/>
            <a:ext cx="6209407" cy="4297595"/>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913943"/>
            <a:ext cx="6209407" cy="2260004"/>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42959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2750270"/>
            <a:ext cx="3059708" cy="65552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2750270"/>
            <a:ext cx="3059708" cy="65552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177478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550056"/>
            <a:ext cx="6209407" cy="19969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2532641"/>
            <a:ext cx="3045646" cy="1241208"/>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3773849"/>
            <a:ext cx="3045646" cy="55507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2" y="2532641"/>
            <a:ext cx="3060646" cy="1241208"/>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2" y="3773849"/>
            <a:ext cx="3060646" cy="55507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190875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191122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15868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688763"/>
            <a:ext cx="2321966" cy="2410672"/>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1487540"/>
            <a:ext cx="3644652" cy="7342026"/>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3099435"/>
            <a:ext cx="2321966" cy="5742087"/>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124157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688763"/>
            <a:ext cx="2321966" cy="2410672"/>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1487540"/>
            <a:ext cx="3644652" cy="7342026"/>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495890" y="3099435"/>
            <a:ext cx="2321966" cy="5742087"/>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70C175-815A-4CDC-B7F7-2C9B6581E823}" type="datetimeFigureOut">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31770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550056"/>
            <a:ext cx="6209407" cy="19969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3" y="2750270"/>
            <a:ext cx="6209407" cy="655521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3" y="9575726"/>
            <a:ext cx="1619845" cy="550054"/>
          </a:xfrm>
          <a:prstGeom prst="rect">
            <a:avLst/>
          </a:prstGeom>
        </p:spPr>
        <p:txBody>
          <a:bodyPr vert="horz" lIns="91440" tIns="45720" rIns="91440" bIns="45720" rtlCol="0" anchor="ctr"/>
          <a:lstStyle>
            <a:lvl1pPr algn="l">
              <a:defRPr sz="945">
                <a:solidFill>
                  <a:schemeClr val="tx1">
                    <a:tint val="75000"/>
                  </a:schemeClr>
                </a:solidFill>
              </a:defRPr>
            </a:lvl1pPr>
          </a:lstStyle>
          <a:p>
            <a:fld id="{2570C175-815A-4CDC-B7F7-2C9B6581E823}" type="datetimeFigureOut">
              <a:rPr kumimoji="1" lang="ja-JP" altLang="en-US" smtClean="0"/>
              <a:t>2026/3/17</a:t>
            </a:fld>
            <a:endParaRPr kumimoji="1" lang="ja-JP" altLang="en-US"/>
          </a:p>
        </p:txBody>
      </p:sp>
      <p:sp>
        <p:nvSpPr>
          <p:cNvPr id="5" name="Footer Placeholder 4"/>
          <p:cNvSpPr>
            <a:spLocks noGrp="1"/>
          </p:cNvSpPr>
          <p:nvPr>
            <p:ph type="ftr" sz="quarter" idx="3"/>
          </p:nvPr>
        </p:nvSpPr>
        <p:spPr>
          <a:xfrm>
            <a:off x="2384773" y="9575726"/>
            <a:ext cx="2429768" cy="550054"/>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9575726"/>
            <a:ext cx="1619845" cy="550054"/>
          </a:xfrm>
          <a:prstGeom prst="rect">
            <a:avLst/>
          </a:prstGeom>
        </p:spPr>
        <p:txBody>
          <a:bodyPr vert="horz" lIns="91440" tIns="45720" rIns="91440" bIns="45720" rtlCol="0" anchor="ctr"/>
          <a:lstStyle>
            <a:lvl1pPr algn="r">
              <a:defRPr sz="945">
                <a:solidFill>
                  <a:schemeClr val="tx1">
                    <a:tint val="75000"/>
                  </a:schemeClr>
                </a:solidFill>
              </a:defRPr>
            </a:lvl1pPr>
          </a:lstStyle>
          <a:p>
            <a:fld id="{6CA9054D-B1C8-48C4-8B94-4E0772AD682D}" type="slidenum">
              <a:rPr kumimoji="1" lang="ja-JP" altLang="en-US" smtClean="0"/>
              <a:t>‹#›</a:t>
            </a:fld>
            <a:endParaRPr kumimoji="1" lang="ja-JP" altLang="en-US"/>
          </a:p>
        </p:txBody>
      </p:sp>
    </p:spTree>
    <p:extLst>
      <p:ext uri="{BB962C8B-B14F-4D97-AF65-F5344CB8AC3E}">
        <p14:creationId xmlns:p14="http://schemas.microsoft.com/office/powerpoint/2010/main" val="14241796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6.jpeg"/><Relationship Id="rId4" Type="http://schemas.openxmlformats.org/officeDocument/2006/relationships/image" Target="../media/image81.png"/><Relationship Id="rId9" Type="http://schemas.openxmlformats.org/officeDocument/2006/relationships/image" Target="../media/image85.gif"/></Relationships>
</file>

<file path=ppt/slides/_rels/slide1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3.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3.png"/><Relationship Id="rId7" Type="http://schemas.openxmlformats.org/officeDocument/2006/relationships/image" Target="../media/image61.png"/><Relationship Id="rId2" Type="http://schemas.openxmlformats.org/officeDocument/2006/relationships/image" Target="../media/image92.jpeg"/><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54.png"/><Relationship Id="rId10" Type="http://schemas.openxmlformats.org/officeDocument/2006/relationships/image" Target="../media/image98.png"/><Relationship Id="rId4" Type="http://schemas.openxmlformats.org/officeDocument/2006/relationships/image" Target="../media/image94.png"/><Relationship Id="rId9"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1.pn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0.jpeg"/><Relationship Id="rId5" Type="http://schemas.openxmlformats.org/officeDocument/2006/relationships/image" Target="../media/image56.pn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7199313" cy="1033145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21864" y="1781593"/>
            <a:ext cx="5633055" cy="3821374"/>
          </a:xfrm>
          <a:prstGeom prst="roundRect">
            <a:avLst/>
          </a:prstGeom>
          <a:solidFill>
            <a:srgbClr val="A2D7D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38692" y="2171414"/>
            <a:ext cx="5633054" cy="1384995"/>
          </a:xfrm>
          <a:prstGeom prst="rect">
            <a:avLst/>
          </a:prstGeom>
          <a:noFill/>
        </p:spPr>
        <p:txBody>
          <a:bodyPr wrap="square" rtlCol="0">
            <a:spAutoFit/>
          </a:bodyPr>
          <a:lstStyle/>
          <a:p>
            <a:pPr algn="ctr"/>
            <a:r>
              <a:rPr kumimoji="1" lang="ja-JP" altLang="en-US" sz="2800" b="1" dirty="0">
                <a:solidFill>
                  <a:schemeClr val="bg1"/>
                </a:solidFill>
                <a:latin typeface="メイリオ" panose="020B0604030504040204" pitchFamily="50" charset="-128"/>
                <a:ea typeface="メイリオ" panose="020B0604030504040204" pitchFamily="50" charset="-128"/>
              </a:rPr>
              <a:t>園だよりに</a:t>
            </a:r>
            <a:endParaRPr kumimoji="1" lang="en-US" altLang="ja-JP" sz="28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2800" b="1" dirty="0">
                <a:solidFill>
                  <a:schemeClr val="bg1"/>
                </a:solidFill>
                <a:latin typeface="メイリオ" panose="020B0604030504040204" pitchFamily="50" charset="-128"/>
                <a:ea typeface="メイリオ" panose="020B0604030504040204" pitchFamily="50" charset="-128"/>
              </a:rPr>
              <a:t>のせてほしい！</a:t>
            </a:r>
            <a:endParaRPr kumimoji="1" lang="en-US" altLang="ja-JP" sz="28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2800" b="1" dirty="0" err="1">
                <a:solidFill>
                  <a:schemeClr val="bg1"/>
                </a:solidFill>
                <a:latin typeface="メイリオ" panose="020B0604030504040204" pitchFamily="50" charset="-128"/>
                <a:ea typeface="メイリオ" panose="020B0604030504040204" pitchFamily="50" charset="-128"/>
              </a:rPr>
              <a:t>はまっ</a:t>
            </a:r>
            <a:r>
              <a:rPr kumimoji="1" lang="ja-JP" altLang="en-US" sz="2800" b="1" dirty="0">
                <a:solidFill>
                  <a:schemeClr val="bg1"/>
                </a:solidFill>
                <a:latin typeface="メイリオ" panose="020B0604030504040204" pitchFamily="50" charset="-128"/>
                <a:ea typeface="メイリオ" panose="020B0604030504040204" pitchFamily="50" charset="-128"/>
              </a:rPr>
              <a:t>子 交通ルール</a:t>
            </a:r>
            <a:endParaRPr kumimoji="1"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928255" y="4629775"/>
            <a:ext cx="5342802" cy="1323439"/>
          </a:xfrm>
          <a:prstGeom prst="rect">
            <a:avLst/>
          </a:prstGeom>
          <a:noFill/>
        </p:spPr>
        <p:txBody>
          <a:bodyPr wrap="square" rtlCol="0">
            <a:spAutoFit/>
          </a:bodyPr>
          <a:lstStyle/>
          <a:p>
            <a:pPr algn="ctr"/>
            <a:r>
              <a:rPr kumimoji="1" lang="ja-JP" altLang="en-US" sz="4000" b="1" dirty="0">
                <a:solidFill>
                  <a:schemeClr val="bg1"/>
                </a:solidFill>
                <a:latin typeface="メイリオ" panose="020B0604030504040204" pitchFamily="50" charset="-128"/>
                <a:ea typeface="メイリオ" panose="020B0604030504040204" pitchFamily="50" charset="-128"/>
              </a:rPr>
              <a:t>交通安全文例集</a:t>
            </a:r>
            <a:endParaRPr kumimoji="1" lang="en-US" altLang="ja-JP" sz="4000" b="1" dirty="0">
              <a:solidFill>
                <a:schemeClr val="bg1"/>
              </a:solidFill>
              <a:latin typeface="メイリオ" panose="020B0604030504040204" pitchFamily="50" charset="-128"/>
              <a:ea typeface="メイリオ" panose="020B0604030504040204" pitchFamily="50" charset="-128"/>
            </a:endParaRPr>
          </a:p>
          <a:p>
            <a:pPr algn="ctr"/>
            <a:endParaRPr kumimoji="1" lang="en-US" altLang="ja-JP" sz="4000"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 y="9517176"/>
            <a:ext cx="7199313" cy="338554"/>
          </a:xfrm>
          <a:prstGeom prst="rect">
            <a:avLst/>
          </a:prstGeom>
          <a:noFill/>
        </p:spPr>
        <p:txBody>
          <a:bodyPr wrap="squar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　横浜市道路・交通政策局 　道路政策課</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64" y="8183067"/>
            <a:ext cx="1027970" cy="1425450"/>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696" y="8183067"/>
            <a:ext cx="993126" cy="1377134"/>
          </a:xfrm>
          <a:prstGeom prst="rect">
            <a:avLst/>
          </a:prstGeom>
        </p:spPr>
      </p:pic>
      <p:sp>
        <p:nvSpPr>
          <p:cNvPr id="15" name="テキスト ボックス 14"/>
          <p:cNvSpPr txBox="1"/>
          <p:nvPr/>
        </p:nvSpPr>
        <p:spPr>
          <a:xfrm>
            <a:off x="-2" y="9703428"/>
            <a:ext cx="7199313" cy="413318"/>
          </a:xfrm>
          <a:prstGeom prst="rect">
            <a:avLst/>
          </a:prstGeom>
          <a:noFill/>
        </p:spPr>
        <p:txBody>
          <a:bodyPr wrap="square" rtlCol="0">
            <a:spAutoFit/>
          </a:bodyPr>
          <a:lstStyle/>
          <a:p>
            <a:pPr algn="ctr"/>
            <a:r>
              <a:rPr kumimoji="1" lang="en-US" altLang="ja-JP" sz="2086" b="1" dirty="0">
                <a:solidFill>
                  <a:schemeClr val="bg1"/>
                </a:solidFill>
                <a:latin typeface="メイリオ" panose="020B0604030504040204" pitchFamily="50" charset="-128"/>
                <a:ea typeface="メイリオ" panose="020B0604030504040204" pitchFamily="50" charset="-128"/>
              </a:rPr>
              <a:t> </a:t>
            </a:r>
            <a:r>
              <a:rPr kumimoji="1" lang="ja-JP" altLang="en-US" sz="2086" b="1" dirty="0">
                <a:solidFill>
                  <a:schemeClr val="bg1"/>
                </a:solidFill>
                <a:latin typeface="メイリオ" panose="020B0604030504040204" pitchFamily="50" charset="-128"/>
                <a:ea typeface="メイリオ" panose="020B0604030504040204" pitchFamily="50" charset="-128"/>
              </a:rPr>
              <a:t>　</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1122" y="3567764"/>
            <a:ext cx="1297147" cy="972860"/>
          </a:xfrm>
          <a:prstGeom prst="rect">
            <a:avLst/>
          </a:prstGeom>
        </p:spPr>
      </p:pic>
      <p:sp>
        <p:nvSpPr>
          <p:cNvPr id="16" name="テキスト ボックス 15"/>
          <p:cNvSpPr txBox="1"/>
          <p:nvPr/>
        </p:nvSpPr>
        <p:spPr>
          <a:xfrm>
            <a:off x="-4" y="9965626"/>
            <a:ext cx="7199313" cy="276999"/>
          </a:xfrm>
          <a:prstGeom prst="rect">
            <a:avLst/>
          </a:prstGeom>
          <a:noFill/>
        </p:spPr>
        <p:txBody>
          <a:bodyPr wrap="square" rtlCol="0">
            <a:spAutoFit/>
          </a:bodyPr>
          <a:lstStyle/>
          <a:p>
            <a:pPr algn="ctr"/>
            <a:r>
              <a:rPr kumimoji="1" lang="en-US" altLang="ja-JP" sz="1200" b="1" dirty="0">
                <a:solidFill>
                  <a:schemeClr val="bg1"/>
                </a:solidFill>
                <a:latin typeface="メイリオ" panose="020B0604030504040204" pitchFamily="50" charset="-128"/>
                <a:ea typeface="メイリオ" panose="020B0604030504040204" pitchFamily="50" charset="-128"/>
              </a:rPr>
              <a:t> </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704999" y="9854215"/>
            <a:ext cx="1376737" cy="246221"/>
          </a:xfrm>
          <a:prstGeom prst="rect">
            <a:avLst/>
          </a:prstGeom>
          <a:noFill/>
        </p:spPr>
        <p:txBody>
          <a:bodyPr wrap="square" rtlCol="0">
            <a:spAutoFit/>
          </a:bodyPr>
          <a:lstStyle/>
          <a:p>
            <a:r>
              <a:rPr kumimoji="1" lang="ja-JP" altLang="en-US" sz="1000" b="1" dirty="0">
                <a:solidFill>
                  <a:schemeClr val="bg1"/>
                </a:solidFill>
                <a:latin typeface="メイリオ" panose="020B0604030504040204" pitchFamily="50" charset="-128"/>
                <a:ea typeface="メイリオ" panose="020B0604030504040204" pitchFamily="50" charset="-128"/>
              </a:rPr>
              <a:t>令和８年４月作成</a:t>
            </a:r>
          </a:p>
        </p:txBody>
      </p:sp>
    </p:spTree>
    <p:extLst>
      <p:ext uri="{BB962C8B-B14F-4D97-AF65-F5344CB8AC3E}">
        <p14:creationId xmlns:p14="http://schemas.microsoft.com/office/powerpoint/2010/main" val="4123678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6"/>
        </a:solidFill>
        <a:effectLst/>
      </p:bgPr>
    </p:bg>
    <p:spTree>
      <p:nvGrpSpPr>
        <p:cNvPr id="1" name=""/>
        <p:cNvGrpSpPr/>
        <p:nvPr/>
      </p:nvGrpSpPr>
      <p:grpSpPr>
        <a:xfrm>
          <a:off x="0" y="0"/>
          <a:ext cx="0" cy="0"/>
          <a:chOff x="0" y="0"/>
          <a:chExt cx="0" cy="0"/>
        </a:xfrm>
      </p:grpSpPr>
      <p:sp>
        <p:nvSpPr>
          <p:cNvPr id="28" name="正方形/長方形 27"/>
          <p:cNvSpPr/>
          <p:nvPr/>
        </p:nvSpPr>
        <p:spPr>
          <a:xfrm>
            <a:off x="-19378" y="10176841"/>
            <a:ext cx="7218692" cy="17661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9379" y="-61345"/>
            <a:ext cx="7182672" cy="180779"/>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090843" y="-37803"/>
            <a:ext cx="117891" cy="10241345"/>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9379" y="2719"/>
            <a:ext cx="119184" cy="10200823"/>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388571" y="1250829"/>
            <a:ext cx="6350563" cy="3877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ホームベース 62"/>
          <p:cNvSpPr/>
          <p:nvPr/>
        </p:nvSpPr>
        <p:spPr>
          <a:xfrm>
            <a:off x="1808285" y="766802"/>
            <a:ext cx="3928453"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73620" y="7342374"/>
            <a:ext cx="7043701" cy="124940"/>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ホームベース 67"/>
          <p:cNvSpPr/>
          <p:nvPr/>
        </p:nvSpPr>
        <p:spPr>
          <a:xfrm>
            <a:off x="1769817" y="7568567"/>
            <a:ext cx="3928453"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a:off x="2252449" y="1931079"/>
            <a:ext cx="4409012" cy="1584189"/>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725023" y="8159694"/>
            <a:ext cx="5275198" cy="276999"/>
          </a:xfrm>
          <a:prstGeom prst="rect">
            <a:avLst/>
          </a:prstGeom>
          <a:noFill/>
        </p:spPr>
        <p:txBody>
          <a:bodyPr wrap="square" rtlCol="0">
            <a:spAutoFit/>
          </a:bodyPr>
          <a:lstStyle/>
          <a:p>
            <a:r>
              <a:rPr kumimoji="1" lang="ja-JP" altLang="en-US" sz="1200" b="1" dirty="0"/>
              <a:t>　　</a:t>
            </a:r>
            <a:endParaRPr kumimoji="1" lang="en-US" altLang="ja-JP" sz="1050" b="1" dirty="0">
              <a:latin typeface="+mj-ea"/>
            </a:endParaRPr>
          </a:p>
        </p:txBody>
      </p:sp>
      <p:sp>
        <p:nvSpPr>
          <p:cNvPr id="80" name="テキスト ボックス 30"/>
          <p:cNvSpPr txBox="1"/>
          <p:nvPr/>
        </p:nvSpPr>
        <p:spPr>
          <a:xfrm>
            <a:off x="738749" y="8451759"/>
            <a:ext cx="5753100" cy="6419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050" dirty="0"/>
          </a:p>
        </p:txBody>
      </p:sp>
      <p:sp>
        <p:nvSpPr>
          <p:cNvPr id="26" name="正方形/長方形 25"/>
          <p:cNvSpPr/>
          <p:nvPr/>
        </p:nvSpPr>
        <p:spPr>
          <a:xfrm>
            <a:off x="73140" y="259131"/>
            <a:ext cx="7043701" cy="373387"/>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83850" y="257876"/>
            <a:ext cx="4327992" cy="369332"/>
          </a:xfrm>
          <a:prstGeom prst="rect">
            <a:avLst/>
          </a:prstGeom>
          <a:noFill/>
        </p:spPr>
        <p:txBody>
          <a:bodyPr wrap="square" rtlCol="0">
            <a:spAutoFit/>
          </a:bodyPr>
          <a:lstStyle/>
          <a:p>
            <a:r>
              <a:rPr kumimoji="1" lang="ja-JP" altLang="en-US" b="1" dirty="0">
                <a:solidFill>
                  <a:schemeClr val="bg1"/>
                </a:solidFill>
              </a:rPr>
              <a:t>８　交通安全教室後の文例（通年）</a:t>
            </a:r>
          </a:p>
        </p:txBody>
      </p:sp>
      <p:sp>
        <p:nvSpPr>
          <p:cNvPr id="31" name="テキスト ボックス 30"/>
          <p:cNvSpPr txBox="1"/>
          <p:nvPr/>
        </p:nvSpPr>
        <p:spPr>
          <a:xfrm>
            <a:off x="2319949" y="1979903"/>
            <a:ext cx="4507346" cy="1485022"/>
          </a:xfrm>
          <a:prstGeom prst="rect">
            <a:avLst/>
          </a:prstGeom>
          <a:noFill/>
        </p:spPr>
        <p:txBody>
          <a:bodyPr wrap="square" rtlCol="0">
            <a:spAutoFit/>
          </a:bodyPr>
          <a:lstStyle/>
          <a:p>
            <a:r>
              <a:rPr kumimoji="1" lang="ja-JP" altLang="en-US" sz="1400" b="1" dirty="0"/>
              <a:t>・信号の約束</a:t>
            </a:r>
            <a:endParaRPr kumimoji="1" lang="en-US" altLang="ja-JP" sz="1400" b="1" dirty="0"/>
          </a:p>
          <a:p>
            <a:r>
              <a:rPr kumimoji="1" lang="ja-JP" altLang="en-US" sz="1050" dirty="0"/>
              <a:t>（赤は止まる・青は渡っても良い・</a:t>
            </a:r>
            <a:r>
              <a:rPr kumimoji="1" lang="ja-JP" altLang="en-US" sz="1050" b="1" dirty="0">
                <a:solidFill>
                  <a:srgbClr val="0070C0"/>
                </a:solidFill>
              </a:rPr>
              <a:t>点滅信号は渡らない</a:t>
            </a:r>
            <a:r>
              <a:rPr kumimoji="1" lang="ja-JP" altLang="en-US" sz="1050" dirty="0"/>
              <a:t>）</a:t>
            </a:r>
            <a:endParaRPr kumimoji="1" lang="en-US" altLang="ja-JP" sz="1050" dirty="0"/>
          </a:p>
          <a:p>
            <a:endParaRPr kumimoji="1" lang="en-US" altLang="ja-JP" sz="500" b="1" dirty="0"/>
          </a:p>
          <a:p>
            <a:r>
              <a:rPr kumimoji="1" lang="ja-JP" altLang="en-US" sz="1400" b="1" dirty="0"/>
              <a:t>・道路を歩く時には、大人と手をつなぐ</a:t>
            </a:r>
            <a:endParaRPr kumimoji="1" lang="en-US" altLang="ja-JP" sz="1400" b="1" dirty="0"/>
          </a:p>
          <a:p>
            <a:r>
              <a:rPr kumimoji="1" lang="ja-JP" altLang="en-US" sz="1050" dirty="0"/>
              <a:t>（しっかり手をつないで歩くことを、習慣にしましょう。）</a:t>
            </a:r>
            <a:endParaRPr kumimoji="1" lang="en-US" altLang="ja-JP" sz="1050" dirty="0"/>
          </a:p>
          <a:p>
            <a:endParaRPr kumimoji="1" lang="en-US" altLang="ja-JP" sz="1050" b="1" dirty="0"/>
          </a:p>
          <a:p>
            <a:r>
              <a:rPr kumimoji="1" lang="ja-JP" altLang="en-US" sz="1400" b="1" dirty="0"/>
              <a:t>・横断歩道の渡り方</a:t>
            </a:r>
            <a:endParaRPr kumimoji="1" lang="en-US" altLang="ja-JP" sz="1400" b="1" dirty="0"/>
          </a:p>
          <a:p>
            <a:r>
              <a:rPr kumimoji="1" lang="ja-JP" altLang="en-US" sz="1200" dirty="0"/>
              <a:t>（</a:t>
            </a:r>
            <a:r>
              <a:rPr kumimoji="1" lang="ja-JP" altLang="en-US" sz="1050" dirty="0"/>
              <a:t>一度止まって、左右の確認、手をあげて まわりを見ながら渡る</a:t>
            </a:r>
            <a:r>
              <a:rPr kumimoji="1" lang="en-US" altLang="ja-JP" sz="1050" dirty="0"/>
              <a:t>)</a:t>
            </a:r>
          </a:p>
        </p:txBody>
      </p:sp>
      <p:sp>
        <p:nvSpPr>
          <p:cNvPr id="33" name="テキスト ボックス 32"/>
          <p:cNvSpPr txBox="1"/>
          <p:nvPr/>
        </p:nvSpPr>
        <p:spPr>
          <a:xfrm>
            <a:off x="709837" y="3601564"/>
            <a:ext cx="6008370" cy="1384995"/>
          </a:xfrm>
          <a:prstGeom prst="rect">
            <a:avLst/>
          </a:prstGeom>
          <a:noFill/>
        </p:spPr>
        <p:txBody>
          <a:bodyPr wrap="square" rtlCol="0">
            <a:spAutoFit/>
          </a:bodyPr>
          <a:lstStyle/>
          <a:p>
            <a:r>
              <a:rPr kumimoji="1" lang="ja-JP" altLang="en-US" sz="1200" dirty="0"/>
              <a:t>　「命を守る約束」である「交通ルール」をみんなで勉強しました。１年生になると、子どもは一人で学校へ通います。それまでに一人で安全に歩けるように交通ルールを教えておきたいですね。</a:t>
            </a:r>
            <a:endParaRPr kumimoji="1" lang="en-US" altLang="ja-JP" sz="1200" dirty="0"/>
          </a:p>
          <a:p>
            <a:r>
              <a:rPr kumimoji="1" lang="ja-JP" altLang="en-US" sz="1200" dirty="0"/>
              <a:t>　</a:t>
            </a:r>
            <a:r>
              <a:rPr kumimoji="1" lang="ja-JP" altLang="ja-JP" sz="1200" dirty="0"/>
              <a:t>良い</a:t>
            </a:r>
            <a:r>
              <a:rPr kumimoji="1" lang="ja-JP" altLang="en-US" sz="1200" dirty="0"/>
              <a:t>こと</a:t>
            </a:r>
            <a:r>
              <a:rPr kumimoji="1" lang="ja-JP" altLang="ja-JP" sz="1200" dirty="0"/>
              <a:t>も悪い</a:t>
            </a:r>
            <a:r>
              <a:rPr kumimoji="1" lang="ja-JP" altLang="en-US" sz="1200" dirty="0"/>
              <a:t>こと</a:t>
            </a:r>
            <a:r>
              <a:rPr kumimoji="1" lang="ja-JP" altLang="ja-JP" sz="1200" dirty="0"/>
              <a:t>も保護者</a:t>
            </a:r>
            <a:r>
              <a:rPr kumimoji="1" lang="ja-JP" altLang="en-US" sz="1200" dirty="0"/>
              <a:t>を</a:t>
            </a:r>
            <a:r>
              <a:rPr kumimoji="1" lang="ja-JP" altLang="ja-JP" sz="1200" dirty="0"/>
              <a:t>見本に</a:t>
            </a:r>
            <a:r>
              <a:rPr kumimoji="1" lang="ja-JP" altLang="en-US" sz="1200" dirty="0"/>
              <a:t>して</a:t>
            </a:r>
            <a:r>
              <a:rPr kumimoji="1" lang="ja-JP" altLang="ja-JP" sz="1200" dirty="0"/>
              <a:t>、親の姿を見て子どもは学んでいきます。</a:t>
            </a:r>
            <a:r>
              <a:rPr kumimoji="1" lang="ja-JP" altLang="ja-JP" sz="1200" b="1" dirty="0">
                <a:solidFill>
                  <a:srgbClr val="458FC5"/>
                </a:solidFill>
              </a:rPr>
              <a:t>交通ルールを守る親の姿を見れば、守れるようになります。</a:t>
            </a:r>
            <a:endParaRPr kumimoji="1" lang="en-US" altLang="ja-JP" sz="1200" b="1" dirty="0">
              <a:solidFill>
                <a:srgbClr val="458FC5"/>
              </a:solidFill>
            </a:endParaRPr>
          </a:p>
          <a:p>
            <a:r>
              <a:rPr kumimoji="1" lang="ja-JP" altLang="en-US" sz="1200" dirty="0"/>
              <a:t>　</a:t>
            </a:r>
            <a:r>
              <a:rPr kumimoji="1" lang="ja-JP" altLang="ja-JP" sz="1200" dirty="0"/>
              <a:t>私</a:t>
            </a:r>
            <a:r>
              <a:rPr kumimoji="1" lang="ja-JP" altLang="en-US" sz="1200" dirty="0"/>
              <a:t>たち職員</a:t>
            </a:r>
            <a:r>
              <a:rPr kumimoji="1" lang="ja-JP" altLang="ja-JP" sz="1200" dirty="0"/>
              <a:t>も</a:t>
            </a:r>
            <a:r>
              <a:rPr kumimoji="1" lang="ja-JP" altLang="en-US" sz="1200" dirty="0"/>
              <a:t>模範</a:t>
            </a:r>
            <a:r>
              <a:rPr kumimoji="1" lang="ja-JP" altLang="ja-JP" sz="1200" dirty="0"/>
              <a:t>となる行動を日々心掛けていきたいと思いますので</a:t>
            </a:r>
            <a:r>
              <a:rPr kumimoji="1" lang="ja-JP" altLang="en-US" sz="1200" dirty="0"/>
              <a:t>、</a:t>
            </a:r>
            <a:r>
              <a:rPr kumimoji="1" lang="ja-JP" altLang="ja-JP" sz="1200" dirty="0"/>
              <a:t>ご協力よろしくお願いいたします。</a:t>
            </a:r>
            <a:endParaRPr lang="ja-JP" altLang="ja-JP" sz="1200" dirty="0"/>
          </a:p>
        </p:txBody>
      </p:sp>
      <p:sp>
        <p:nvSpPr>
          <p:cNvPr id="32" name="テキスト ボックス 31"/>
          <p:cNvSpPr txBox="1"/>
          <p:nvPr/>
        </p:nvSpPr>
        <p:spPr>
          <a:xfrm>
            <a:off x="2205943" y="788844"/>
            <a:ext cx="3724861" cy="369332"/>
          </a:xfrm>
          <a:prstGeom prst="rect">
            <a:avLst/>
          </a:prstGeom>
          <a:noFill/>
        </p:spPr>
        <p:txBody>
          <a:bodyPr wrap="square" rtlCol="0">
            <a:spAutoFit/>
          </a:bodyPr>
          <a:lstStyle/>
          <a:p>
            <a:r>
              <a:rPr kumimoji="1" lang="ja-JP" altLang="en-US" b="1" dirty="0"/>
              <a:t>交通安全教室後（文例①）</a:t>
            </a:r>
            <a:endParaRPr kumimoji="1" lang="en-US" altLang="ja-JP" b="1" dirty="0"/>
          </a:p>
        </p:txBody>
      </p:sp>
      <p:sp>
        <p:nvSpPr>
          <p:cNvPr id="34" name="テキスト ボックス 33"/>
          <p:cNvSpPr txBox="1"/>
          <p:nvPr/>
        </p:nvSpPr>
        <p:spPr>
          <a:xfrm>
            <a:off x="99805" y="7583633"/>
            <a:ext cx="6991038" cy="369332"/>
          </a:xfrm>
          <a:prstGeom prst="rect">
            <a:avLst/>
          </a:prstGeom>
          <a:noFill/>
        </p:spPr>
        <p:txBody>
          <a:bodyPr wrap="square" rtlCol="0">
            <a:spAutoFit/>
          </a:bodyPr>
          <a:lstStyle/>
          <a:p>
            <a:pPr algn="ctr"/>
            <a:r>
              <a:rPr kumimoji="1" lang="ja-JP" altLang="en-US" b="1" dirty="0"/>
              <a:t>交通安全教室後（文例②）</a:t>
            </a:r>
            <a:endParaRPr kumimoji="1" lang="en-US" altLang="ja-JP" b="1" dirty="0"/>
          </a:p>
        </p:txBody>
      </p:sp>
      <p:sp>
        <p:nvSpPr>
          <p:cNvPr id="44" name="テキスト ボックス 43"/>
          <p:cNvSpPr txBox="1"/>
          <p:nvPr/>
        </p:nvSpPr>
        <p:spPr>
          <a:xfrm>
            <a:off x="895557" y="1380022"/>
            <a:ext cx="5717953" cy="646331"/>
          </a:xfrm>
          <a:prstGeom prst="rect">
            <a:avLst/>
          </a:prstGeom>
          <a:noFill/>
        </p:spPr>
        <p:txBody>
          <a:bodyPr wrap="square" rtlCol="0">
            <a:spAutoFit/>
          </a:bodyPr>
          <a:lstStyle/>
          <a:p>
            <a:r>
              <a:rPr kumimoji="1" lang="ja-JP" altLang="en-US" sz="1200" dirty="0">
                <a:latin typeface="+mn-ea"/>
              </a:rPr>
              <a:t>　横浜市の交通安全教室がありました。子どもたちは、「赤はとまれ！」</a:t>
            </a:r>
            <a:endParaRPr kumimoji="1" lang="en-US" altLang="ja-JP" sz="1200" dirty="0">
              <a:latin typeface="+mn-ea"/>
            </a:endParaRPr>
          </a:p>
          <a:p>
            <a:r>
              <a:rPr kumimoji="1" lang="ja-JP" altLang="en-US" sz="1200" dirty="0">
                <a:latin typeface="+mn-ea"/>
              </a:rPr>
              <a:t>「ルールを守る！」など、知っていることを積極的に発言し、参加する</a:t>
            </a:r>
            <a:endParaRPr kumimoji="1" lang="en-US" altLang="ja-JP" sz="1200" dirty="0">
              <a:latin typeface="+mn-ea"/>
            </a:endParaRPr>
          </a:p>
          <a:p>
            <a:r>
              <a:rPr kumimoji="1" lang="ja-JP" altLang="en-US" sz="1200" dirty="0">
                <a:latin typeface="+mn-ea"/>
              </a:rPr>
              <a:t>ことができました。</a:t>
            </a:r>
            <a:endParaRPr kumimoji="1" lang="en-US" altLang="ja-JP" sz="1200" dirty="0">
              <a:latin typeface="+mn-ea"/>
            </a:endParaRP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20571711">
            <a:off x="787390" y="677147"/>
            <a:ext cx="329382" cy="575979"/>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875127">
            <a:off x="970678" y="606883"/>
            <a:ext cx="469285" cy="614339"/>
          </a:xfrm>
          <a:prstGeom prst="rect">
            <a:avLst/>
          </a:prstGeom>
        </p:spPr>
      </p:pic>
      <p:sp>
        <p:nvSpPr>
          <p:cNvPr id="4" name="楕円 3"/>
          <p:cNvSpPr/>
          <p:nvPr/>
        </p:nvSpPr>
        <p:spPr>
          <a:xfrm>
            <a:off x="570142" y="885430"/>
            <a:ext cx="97292" cy="92234"/>
          </a:xfrm>
          <a:prstGeom prst="ellipse">
            <a:avLst/>
          </a:prstGeom>
          <a:solidFill>
            <a:srgbClr val="FF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ECB58"/>
              </a:solidFill>
            </a:endParaRPr>
          </a:p>
        </p:txBody>
      </p:sp>
      <p:sp>
        <p:nvSpPr>
          <p:cNvPr id="45" name="楕円 44"/>
          <p:cNvSpPr/>
          <p:nvPr/>
        </p:nvSpPr>
        <p:spPr>
          <a:xfrm>
            <a:off x="312065" y="857238"/>
            <a:ext cx="73023" cy="74840"/>
          </a:xfrm>
          <a:prstGeom prst="ellipse">
            <a:avLst/>
          </a:prstGeom>
          <a:solidFill>
            <a:srgbClr val="FF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ECB58"/>
              </a:solidFill>
            </a:endParaRPr>
          </a:p>
        </p:txBody>
      </p:sp>
      <p:sp>
        <p:nvSpPr>
          <p:cNvPr id="46" name="楕円 45"/>
          <p:cNvSpPr/>
          <p:nvPr/>
        </p:nvSpPr>
        <p:spPr>
          <a:xfrm>
            <a:off x="1481487" y="737918"/>
            <a:ext cx="97292" cy="92234"/>
          </a:xfrm>
          <a:prstGeom prst="ellipse">
            <a:avLst/>
          </a:prstGeom>
          <a:solidFill>
            <a:srgbClr val="F96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ECB58"/>
              </a:solidFill>
            </a:endParaRPr>
          </a:p>
        </p:txBody>
      </p:sp>
      <p:sp>
        <p:nvSpPr>
          <p:cNvPr id="47" name="楕円 46"/>
          <p:cNvSpPr/>
          <p:nvPr/>
        </p:nvSpPr>
        <p:spPr>
          <a:xfrm>
            <a:off x="1656582" y="945959"/>
            <a:ext cx="73023" cy="74840"/>
          </a:xfrm>
          <a:prstGeom prst="ellipse">
            <a:avLst/>
          </a:prstGeom>
          <a:solidFill>
            <a:srgbClr val="F96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ECB58"/>
              </a:solidFill>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296" y="2105830"/>
            <a:ext cx="1735456" cy="1250478"/>
          </a:xfrm>
          <a:prstGeom prst="rect">
            <a:avLst/>
          </a:prstGeom>
        </p:spPr>
      </p:pic>
      <p:sp>
        <p:nvSpPr>
          <p:cNvPr id="85" name="正方形/長方形 84"/>
          <p:cNvSpPr/>
          <p:nvPr/>
        </p:nvSpPr>
        <p:spPr>
          <a:xfrm>
            <a:off x="68117" y="5229764"/>
            <a:ext cx="7043701" cy="124940"/>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388571" y="5454585"/>
            <a:ext cx="6350563" cy="17932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7508" y="6341998"/>
            <a:ext cx="786402" cy="908405"/>
          </a:xfrm>
          <a:prstGeom prst="rect">
            <a:avLst/>
          </a:prstGeom>
        </p:spPr>
      </p:pic>
      <p:sp>
        <p:nvSpPr>
          <p:cNvPr id="10" name="角丸四角形吹き出し 9"/>
          <p:cNvSpPr/>
          <p:nvPr/>
        </p:nvSpPr>
        <p:spPr>
          <a:xfrm>
            <a:off x="1428470" y="5589128"/>
            <a:ext cx="2500638" cy="1492204"/>
          </a:xfrm>
          <a:prstGeom prst="wedgeRoundRectCallout">
            <a:avLst>
              <a:gd name="adj1" fmla="val -56601"/>
              <a:gd name="adj2" fmla="val 21631"/>
              <a:gd name="adj3" fmla="val 16667"/>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536548" y="5879673"/>
            <a:ext cx="2345618" cy="1123384"/>
          </a:xfrm>
          <a:prstGeom prst="rect">
            <a:avLst/>
          </a:prstGeom>
          <a:noFill/>
        </p:spPr>
        <p:txBody>
          <a:bodyPr wrap="square" rtlCol="0">
            <a:spAutoFit/>
          </a:bodyPr>
          <a:lstStyle/>
          <a:p>
            <a:r>
              <a:rPr kumimoji="1" lang="ja-JP" altLang="en-US" sz="1100" b="1" dirty="0"/>
              <a:t>横浜市では</a:t>
            </a:r>
            <a:r>
              <a:rPr kumimoji="1" lang="en-US" altLang="ja-JP" sz="1100" b="1" dirty="0"/>
              <a:t>YouTube</a:t>
            </a:r>
            <a:r>
              <a:rPr kumimoji="1" lang="ja-JP" altLang="en-US" sz="1100" b="1" dirty="0"/>
              <a:t>で「幼児向け交通安全動画」を配信しています。</a:t>
            </a:r>
            <a:endParaRPr kumimoji="1" lang="en-US" altLang="ja-JP" sz="1100" b="1" dirty="0"/>
          </a:p>
          <a:p>
            <a:r>
              <a:rPr kumimoji="1" lang="ja-JP" altLang="en-US" sz="1100" b="1" dirty="0"/>
              <a:t>親子で一緒に観ることができる動画ですので、ご家庭で子どもと一緒に復習しながらご覧ください。</a:t>
            </a:r>
            <a:endParaRPr kumimoji="1" lang="en-US" altLang="ja-JP" sz="1100" b="1" dirty="0"/>
          </a:p>
          <a:p>
            <a:endParaRPr kumimoji="1" lang="en-US" altLang="ja-JP" sz="1200" b="1" dirty="0"/>
          </a:p>
        </p:txBody>
      </p:sp>
      <p:sp>
        <p:nvSpPr>
          <p:cNvPr id="71" name="角丸四角形吹き出し 70"/>
          <p:cNvSpPr/>
          <p:nvPr/>
        </p:nvSpPr>
        <p:spPr>
          <a:xfrm>
            <a:off x="4043271" y="5592522"/>
            <a:ext cx="1593792" cy="1492256"/>
          </a:xfrm>
          <a:prstGeom prst="wedgeRoundRectCallout">
            <a:avLst>
              <a:gd name="adj1" fmla="val 75910"/>
              <a:gd name="adj2" fmla="val -6274"/>
              <a:gd name="adj3" fmla="val 16667"/>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6076" y="6415351"/>
            <a:ext cx="786283" cy="834991"/>
          </a:xfrm>
          <a:prstGeom prst="rect">
            <a:avLst/>
          </a:prstGeom>
        </p:spPr>
      </p:pic>
      <p:sp>
        <p:nvSpPr>
          <p:cNvPr id="70" name="テキスト ボックス 69"/>
          <p:cNvSpPr txBox="1"/>
          <p:nvPr/>
        </p:nvSpPr>
        <p:spPr>
          <a:xfrm>
            <a:off x="4145184" y="5728768"/>
            <a:ext cx="1626378" cy="1169551"/>
          </a:xfrm>
          <a:prstGeom prst="rect">
            <a:avLst/>
          </a:prstGeom>
          <a:noFill/>
        </p:spPr>
        <p:txBody>
          <a:bodyPr wrap="square" rtlCol="0">
            <a:spAutoFit/>
          </a:bodyPr>
          <a:lstStyle/>
          <a:p>
            <a:r>
              <a:rPr lang="ja-JP" altLang="ja-JP" sz="1000" b="1" dirty="0"/>
              <a:t>▼視聴方法</a:t>
            </a:r>
            <a:endParaRPr lang="en-US" altLang="ja-JP" sz="1000" b="1" dirty="0"/>
          </a:p>
          <a:p>
            <a:endParaRPr lang="ja-JP" altLang="ja-JP" sz="1000" b="1" dirty="0"/>
          </a:p>
          <a:p>
            <a:r>
              <a:rPr lang="ja-JP" altLang="ja-JP" sz="1000" b="1" dirty="0"/>
              <a:t>スマートフォン等で右</a:t>
            </a:r>
            <a:endParaRPr lang="en-US" altLang="ja-JP" sz="1000" b="1" dirty="0"/>
          </a:p>
          <a:p>
            <a:r>
              <a:rPr lang="ja-JP" altLang="ja-JP" sz="1000" b="1" dirty="0"/>
              <a:t>の二次元バーコードを</a:t>
            </a:r>
            <a:endParaRPr lang="en-US" altLang="ja-JP" sz="1000" b="1" dirty="0"/>
          </a:p>
          <a:p>
            <a:r>
              <a:rPr lang="ja-JP" altLang="ja-JP" sz="1000" b="1" dirty="0"/>
              <a:t>読み取るか</a:t>
            </a:r>
            <a:endParaRPr lang="en-US" altLang="ja-JP" sz="1000" b="1" dirty="0"/>
          </a:p>
          <a:p>
            <a:r>
              <a:rPr lang="en-US" altLang="ja-JP" sz="1000" b="1" dirty="0"/>
              <a:t>【</a:t>
            </a:r>
            <a:r>
              <a:rPr lang="ja-JP" altLang="ja-JP" sz="1000" b="1" dirty="0"/>
              <a:t>横浜市交通安全動画</a:t>
            </a:r>
            <a:r>
              <a:rPr lang="en-US" altLang="ja-JP" sz="1000" b="1" dirty="0"/>
              <a:t>】</a:t>
            </a:r>
          </a:p>
          <a:p>
            <a:r>
              <a:rPr lang="ja-JP" altLang="ja-JP" sz="1000" b="1" dirty="0"/>
              <a:t>で検索してください。</a:t>
            </a:r>
          </a:p>
        </p:txBody>
      </p:sp>
      <p:sp>
        <p:nvSpPr>
          <p:cNvPr id="69" name="角丸四角形 68"/>
          <p:cNvSpPr/>
          <p:nvPr/>
        </p:nvSpPr>
        <p:spPr>
          <a:xfrm>
            <a:off x="393820" y="7998726"/>
            <a:ext cx="6377104" cy="20931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30403" y="8077695"/>
            <a:ext cx="6296892" cy="1938992"/>
          </a:xfrm>
          <a:prstGeom prst="rect">
            <a:avLst/>
          </a:prstGeom>
          <a:noFill/>
        </p:spPr>
        <p:txBody>
          <a:bodyPr wrap="square" rtlCol="0">
            <a:spAutoFit/>
          </a:bodyPr>
          <a:lstStyle/>
          <a:p>
            <a:r>
              <a:rPr kumimoji="1" lang="ja-JP" altLang="en-US" sz="1200" dirty="0"/>
              <a:t>　</a:t>
            </a:r>
            <a:r>
              <a:rPr kumimoji="1" lang="ja-JP" altLang="en-US" sz="1200" dirty="0">
                <a:latin typeface="+mn-ea"/>
              </a:rPr>
              <a:t>横浜市の交通安全教室に参加しました。人形の「まもるくん」や「ルールちゃん」が</a:t>
            </a:r>
            <a:endParaRPr kumimoji="1" lang="en-US" altLang="ja-JP" sz="1200" dirty="0">
              <a:latin typeface="+mn-ea"/>
            </a:endParaRPr>
          </a:p>
          <a:p>
            <a:r>
              <a:rPr kumimoji="1" lang="ja-JP" altLang="en-US" sz="1200" dirty="0">
                <a:latin typeface="+mn-ea"/>
              </a:rPr>
              <a:t>飛び出しをしてしまう場面。子どもたちは「だめー！」「あぶない！」と</a:t>
            </a:r>
            <a:endParaRPr kumimoji="1" lang="en-US" altLang="ja-JP" sz="1200" dirty="0">
              <a:latin typeface="+mn-ea"/>
            </a:endParaRPr>
          </a:p>
          <a:p>
            <a:r>
              <a:rPr kumimoji="1" lang="ja-JP" altLang="en-US" sz="1200" dirty="0">
                <a:latin typeface="+mn-ea"/>
              </a:rPr>
              <a:t>声をかけていました。飛び出しが危険なことを、ちゃんとわかっているのですね。</a:t>
            </a:r>
            <a:endParaRPr kumimoji="1" lang="en-US" altLang="ja-JP" sz="1200" dirty="0">
              <a:latin typeface="+mn-ea"/>
            </a:endParaRPr>
          </a:p>
          <a:p>
            <a:r>
              <a:rPr kumimoji="1" lang="ja-JP" altLang="en-US" sz="1200" dirty="0">
                <a:latin typeface="+mn-ea"/>
              </a:rPr>
              <a:t>　でも、いざとなると飛び出してしまうのが、</a:t>
            </a:r>
            <a:r>
              <a:rPr kumimoji="1" lang="ja-JP" altLang="en-US" sz="1200" b="1" dirty="0">
                <a:solidFill>
                  <a:srgbClr val="458FC5"/>
                </a:solidFill>
                <a:latin typeface="+mn-ea"/>
              </a:rPr>
              <a:t>「子どもの特性」</a:t>
            </a:r>
            <a:endParaRPr kumimoji="1" lang="en-US" altLang="ja-JP" sz="1200" b="1" dirty="0">
              <a:solidFill>
                <a:srgbClr val="458FC5"/>
              </a:solidFill>
              <a:latin typeface="+mn-ea"/>
            </a:endParaRPr>
          </a:p>
          <a:p>
            <a:r>
              <a:rPr kumimoji="1" lang="ja-JP" altLang="en-US" sz="1200" dirty="0">
                <a:latin typeface="+mn-ea"/>
              </a:rPr>
              <a:t>でもあります。毎日の生活のなかで繰り返し声を</a:t>
            </a:r>
            <a:r>
              <a:rPr kumimoji="1" lang="ja-JP" altLang="en-US" sz="1200" dirty="0" err="1">
                <a:latin typeface="+mn-ea"/>
              </a:rPr>
              <a:t>か</a:t>
            </a:r>
            <a:endParaRPr kumimoji="1" lang="en-US" altLang="ja-JP" sz="1200" dirty="0">
              <a:latin typeface="+mn-ea"/>
            </a:endParaRPr>
          </a:p>
          <a:p>
            <a:r>
              <a:rPr kumimoji="1" lang="ja-JP" altLang="en-US" sz="1200" dirty="0">
                <a:latin typeface="+mn-ea"/>
              </a:rPr>
              <a:t>けないと、本当に身につくまでにはいたりません。</a:t>
            </a:r>
            <a:endParaRPr kumimoji="1" lang="en-US" altLang="ja-JP" sz="1200" dirty="0">
              <a:latin typeface="+mn-ea"/>
            </a:endParaRPr>
          </a:p>
          <a:p>
            <a:r>
              <a:rPr kumimoji="1" lang="ja-JP" altLang="en-US" sz="1200" b="1" dirty="0">
                <a:solidFill>
                  <a:srgbClr val="458FC5"/>
                </a:solidFill>
                <a:latin typeface="+mn-ea"/>
              </a:rPr>
              <a:t>　道路を歩くときはしっかり子どもと手をつなぎ</a:t>
            </a:r>
            <a:endParaRPr kumimoji="1" lang="en-US" altLang="ja-JP" sz="1200" dirty="0">
              <a:latin typeface="+mn-ea"/>
            </a:endParaRPr>
          </a:p>
          <a:p>
            <a:r>
              <a:rPr kumimoji="1" lang="ja-JP" altLang="en-US" sz="1200" dirty="0">
                <a:latin typeface="+mn-ea"/>
              </a:rPr>
              <a:t>道路を渡るときは、横断歩道で</a:t>
            </a:r>
            <a:r>
              <a:rPr kumimoji="1" lang="ja-JP" altLang="en-US" sz="1200" b="1" dirty="0">
                <a:solidFill>
                  <a:srgbClr val="458FC5"/>
                </a:solidFill>
                <a:latin typeface="+mn-ea"/>
              </a:rPr>
              <a:t>「一度止まって、左</a:t>
            </a:r>
            <a:endParaRPr kumimoji="1" lang="en-US" altLang="ja-JP" sz="1200" b="1" dirty="0">
              <a:solidFill>
                <a:srgbClr val="458FC5"/>
              </a:solidFill>
              <a:latin typeface="+mn-ea"/>
            </a:endParaRPr>
          </a:p>
          <a:p>
            <a:r>
              <a:rPr kumimoji="1" lang="ja-JP" altLang="en-US" sz="1200" b="1" dirty="0">
                <a:solidFill>
                  <a:srgbClr val="458FC5"/>
                </a:solidFill>
                <a:latin typeface="+mn-ea"/>
              </a:rPr>
              <a:t>右の確認をし、車や自転車が来ないかを確認し、安全だったら、手をあげて渡る」</a:t>
            </a:r>
            <a:endParaRPr kumimoji="1" lang="en-US" altLang="ja-JP" sz="1200" b="1" dirty="0">
              <a:solidFill>
                <a:srgbClr val="458FC5"/>
              </a:solidFill>
              <a:latin typeface="+mn-ea"/>
            </a:endParaRPr>
          </a:p>
          <a:p>
            <a:r>
              <a:rPr kumimoji="1" lang="ja-JP" altLang="en-US" sz="1200" dirty="0">
                <a:latin typeface="+mn-ea"/>
              </a:rPr>
              <a:t>という、安全な行動を日々の生活の中で伝えてあげてください。</a:t>
            </a:r>
            <a:endParaRPr kumimoji="1" lang="en-US" altLang="ja-JP" sz="1200" dirty="0">
              <a:latin typeface="+mn-ea"/>
            </a:endParaRPr>
          </a:p>
        </p:txBody>
      </p:sp>
      <p:sp>
        <p:nvSpPr>
          <p:cNvPr id="50" name="楕円 49"/>
          <p:cNvSpPr/>
          <p:nvPr/>
        </p:nvSpPr>
        <p:spPr>
          <a:xfrm rot="1456078">
            <a:off x="6361064" y="8793004"/>
            <a:ext cx="125946" cy="127275"/>
          </a:xfrm>
          <a:prstGeom prst="ellipse">
            <a:avLst/>
          </a:prstGeom>
          <a:solidFill>
            <a:srgbClr val="FF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ECB58"/>
              </a:solidFill>
            </a:endParaRPr>
          </a:p>
        </p:txBody>
      </p:sp>
      <p:sp>
        <p:nvSpPr>
          <p:cNvPr id="51" name="楕円 50"/>
          <p:cNvSpPr/>
          <p:nvPr/>
        </p:nvSpPr>
        <p:spPr>
          <a:xfrm rot="1456078">
            <a:off x="4896755" y="9181384"/>
            <a:ext cx="138160" cy="147788"/>
          </a:xfrm>
          <a:prstGeom prst="ellipse">
            <a:avLst/>
          </a:prstGeom>
          <a:solidFill>
            <a:srgbClr val="FF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ECB58"/>
              </a:solidFill>
            </a:endParaRPr>
          </a:p>
        </p:txBody>
      </p:sp>
      <p:sp>
        <p:nvSpPr>
          <p:cNvPr id="52" name="楕円 51"/>
          <p:cNvSpPr/>
          <p:nvPr/>
        </p:nvSpPr>
        <p:spPr>
          <a:xfrm rot="1456078">
            <a:off x="6585764" y="9181946"/>
            <a:ext cx="154909" cy="134693"/>
          </a:xfrm>
          <a:prstGeom prst="ellipse">
            <a:avLst/>
          </a:prstGeom>
          <a:solidFill>
            <a:srgbClr val="F96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ECB58"/>
              </a:solidFill>
            </a:endParaRPr>
          </a:p>
        </p:txBody>
      </p:sp>
      <p:sp>
        <p:nvSpPr>
          <p:cNvPr id="53" name="楕円 52"/>
          <p:cNvSpPr/>
          <p:nvPr/>
        </p:nvSpPr>
        <p:spPr>
          <a:xfrm rot="1456078" flipH="1">
            <a:off x="4532661" y="9019813"/>
            <a:ext cx="126661" cy="128539"/>
          </a:xfrm>
          <a:prstGeom prst="ellipse">
            <a:avLst/>
          </a:prstGeom>
          <a:solidFill>
            <a:srgbClr val="F96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ECB58"/>
              </a:solidFill>
            </a:endParaRPr>
          </a:p>
        </p:txBody>
      </p:sp>
      <p:pic>
        <p:nvPicPr>
          <p:cNvPr id="54" name="図 53"/>
          <p:cNvPicPr/>
          <p:nvPr/>
        </p:nvPicPr>
        <p:blipFill>
          <a:blip r:embed="rId7" cstate="print">
            <a:extLst>
              <a:ext uri="{28A0092B-C50C-407E-A947-70E740481C1C}">
                <a14:useLocalDpi xmlns:a14="http://schemas.microsoft.com/office/drawing/2010/main" val="0"/>
              </a:ext>
            </a:extLst>
          </a:blip>
          <a:stretch>
            <a:fillRect/>
          </a:stretch>
        </p:blipFill>
        <p:spPr>
          <a:xfrm>
            <a:off x="5987638" y="5569279"/>
            <a:ext cx="673823" cy="620789"/>
          </a:xfrm>
          <a:prstGeom prst="rect">
            <a:avLst/>
          </a:prstGeom>
        </p:spPr>
      </p:pic>
      <p:sp>
        <p:nvSpPr>
          <p:cNvPr id="83" name="楕円 82"/>
          <p:cNvSpPr/>
          <p:nvPr/>
        </p:nvSpPr>
        <p:spPr>
          <a:xfrm>
            <a:off x="4511842" y="9426189"/>
            <a:ext cx="2206365" cy="137925"/>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4754" y="10139886"/>
            <a:ext cx="7213488" cy="261610"/>
          </a:xfrm>
          <a:prstGeom prst="rect">
            <a:avLst/>
          </a:prstGeom>
          <a:noFill/>
        </p:spPr>
        <p:txBody>
          <a:bodyPr wrap="square" rtlCol="0">
            <a:spAutoFit/>
          </a:bodyPr>
          <a:lstStyle/>
          <a:p>
            <a:pPr algn="dist"/>
            <a:r>
              <a:rPr kumimoji="1" lang="ja-JP" altLang="en-US" sz="1100" b="1" dirty="0"/>
              <a:t>７</a:t>
            </a:r>
          </a:p>
        </p:txBody>
      </p:sp>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5677" y="8691480"/>
            <a:ext cx="605584" cy="839743"/>
          </a:xfrm>
          <a:prstGeom prst="rect">
            <a:avLst/>
          </a:prstGeom>
        </p:spPr>
      </p:pic>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0060" y="8694651"/>
            <a:ext cx="620595" cy="860559"/>
          </a:xfrm>
          <a:prstGeom prst="rect">
            <a:avLst/>
          </a:prstGeom>
        </p:spPr>
      </p:pic>
      <p:cxnSp>
        <p:nvCxnSpPr>
          <p:cNvPr id="58" name="直線コネクタ 57"/>
          <p:cNvCxnSpPr/>
          <p:nvPr/>
        </p:nvCxnSpPr>
        <p:spPr>
          <a:xfrm flipV="1">
            <a:off x="2454340" y="2227573"/>
            <a:ext cx="1072654" cy="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2454340" y="2674598"/>
            <a:ext cx="3282398" cy="144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499461" y="3188591"/>
            <a:ext cx="1568912" cy="143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楕円 55"/>
          <p:cNvSpPr/>
          <p:nvPr/>
        </p:nvSpPr>
        <p:spPr>
          <a:xfrm rot="16990722">
            <a:off x="6481946" y="6238551"/>
            <a:ext cx="142562" cy="150805"/>
          </a:xfrm>
          <a:prstGeom prst="ellipse">
            <a:avLst/>
          </a:prstGeom>
          <a:solidFill>
            <a:srgbClr val="FEE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rot="16990722">
            <a:off x="5859522" y="6982783"/>
            <a:ext cx="142562" cy="150805"/>
          </a:xfrm>
          <a:prstGeom prst="ellipse">
            <a:avLst/>
          </a:prstGeom>
          <a:solidFill>
            <a:srgbClr val="FEE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p:cNvSpPr/>
          <p:nvPr/>
        </p:nvSpPr>
        <p:spPr>
          <a:xfrm rot="16990722">
            <a:off x="843136" y="5667940"/>
            <a:ext cx="142562" cy="150805"/>
          </a:xfrm>
          <a:prstGeom prst="ellipse">
            <a:avLst/>
          </a:prstGeom>
          <a:solidFill>
            <a:srgbClr val="FEE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p:cNvSpPr/>
          <p:nvPr/>
        </p:nvSpPr>
        <p:spPr>
          <a:xfrm rot="16990722">
            <a:off x="619303" y="5945577"/>
            <a:ext cx="142562" cy="150805"/>
          </a:xfrm>
          <a:prstGeom prst="ellipse">
            <a:avLst/>
          </a:prstGeom>
          <a:solidFill>
            <a:srgbClr val="FEE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p:cNvSpPr/>
          <p:nvPr/>
        </p:nvSpPr>
        <p:spPr>
          <a:xfrm rot="16990722">
            <a:off x="1236277" y="5575540"/>
            <a:ext cx="142562" cy="150805"/>
          </a:xfrm>
          <a:prstGeom prst="ellipse">
            <a:avLst/>
          </a:prstGeom>
          <a:solidFill>
            <a:srgbClr val="FEE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313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6"/>
        </a:solidFill>
        <a:effectLst/>
      </p:bgPr>
    </p:bg>
    <p:spTree>
      <p:nvGrpSpPr>
        <p:cNvPr id="1" name=""/>
        <p:cNvGrpSpPr/>
        <p:nvPr/>
      </p:nvGrpSpPr>
      <p:grpSpPr>
        <a:xfrm>
          <a:off x="0" y="0"/>
          <a:ext cx="0" cy="0"/>
          <a:chOff x="0" y="0"/>
          <a:chExt cx="0" cy="0"/>
        </a:xfrm>
      </p:grpSpPr>
      <p:sp>
        <p:nvSpPr>
          <p:cNvPr id="28" name="正方形/長方形 27"/>
          <p:cNvSpPr/>
          <p:nvPr/>
        </p:nvSpPr>
        <p:spPr>
          <a:xfrm>
            <a:off x="-19378" y="10176841"/>
            <a:ext cx="7218692" cy="17661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9379" y="-61345"/>
            <a:ext cx="7182672" cy="180779"/>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082887" y="-37803"/>
            <a:ext cx="125848" cy="10342243"/>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1421" y="2719"/>
            <a:ext cx="111226" cy="10301721"/>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800897" y="5925757"/>
            <a:ext cx="5912797" cy="276999"/>
          </a:xfrm>
          <a:prstGeom prst="rect">
            <a:avLst/>
          </a:prstGeom>
        </p:spPr>
        <p:txBody>
          <a:bodyPr wrap="square">
            <a:spAutoFit/>
          </a:bodyPr>
          <a:lstStyle/>
          <a:p>
            <a:endParaRPr kumimoji="1" lang="en-US" altLang="ja-JP" sz="1200" dirty="0"/>
          </a:p>
        </p:txBody>
      </p:sp>
      <p:sp>
        <p:nvSpPr>
          <p:cNvPr id="36" name="テキスト ボックス 35"/>
          <p:cNvSpPr txBox="1"/>
          <p:nvPr/>
        </p:nvSpPr>
        <p:spPr>
          <a:xfrm>
            <a:off x="1403324" y="1353785"/>
            <a:ext cx="2876334" cy="338554"/>
          </a:xfrm>
          <a:prstGeom prst="rect">
            <a:avLst/>
          </a:prstGeom>
          <a:noFill/>
        </p:spPr>
        <p:txBody>
          <a:bodyPr wrap="square" rtlCol="0">
            <a:spAutoFit/>
          </a:bodyPr>
          <a:lstStyle/>
          <a:p>
            <a:r>
              <a:rPr kumimoji="1" lang="ja-JP" altLang="en-US" sz="1600" b="1" dirty="0">
                <a:solidFill>
                  <a:srgbClr val="594639"/>
                </a:solidFill>
                <a:latin typeface="+mn-ea"/>
              </a:rPr>
              <a:t>横断歩道の渡り方</a:t>
            </a:r>
            <a:endParaRPr kumimoji="1" lang="en-US" altLang="ja-JP" sz="1600" b="1" dirty="0">
              <a:solidFill>
                <a:srgbClr val="594639"/>
              </a:solidFill>
              <a:latin typeface="+mn-ea"/>
            </a:endParaRPr>
          </a:p>
        </p:txBody>
      </p:sp>
      <p:sp>
        <p:nvSpPr>
          <p:cNvPr id="39" name="楕円 38"/>
          <p:cNvSpPr/>
          <p:nvPr/>
        </p:nvSpPr>
        <p:spPr>
          <a:xfrm>
            <a:off x="1195472" y="226545"/>
            <a:ext cx="51950" cy="58828"/>
          </a:xfrm>
          <a:prstGeom prst="ellipse">
            <a:avLst/>
          </a:prstGeom>
          <a:solidFill>
            <a:srgbClr val="90A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V="1">
            <a:off x="858474" y="1873914"/>
            <a:ext cx="2661511" cy="26439"/>
          </a:xfrm>
          <a:prstGeom prst="line">
            <a:avLst/>
          </a:prstGeom>
          <a:ln w="28575">
            <a:solidFill>
              <a:srgbClr val="FEEBAC">
                <a:alpha val="80000"/>
              </a:srgb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858474" y="2524340"/>
            <a:ext cx="996383" cy="4896"/>
          </a:xfrm>
          <a:prstGeom prst="line">
            <a:avLst/>
          </a:prstGeom>
          <a:ln w="28575">
            <a:solidFill>
              <a:srgbClr val="FEEBAC">
                <a:alpha val="80000"/>
              </a:srgb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858474" y="3037454"/>
            <a:ext cx="3096443" cy="14386"/>
          </a:xfrm>
          <a:prstGeom prst="line">
            <a:avLst/>
          </a:prstGeom>
          <a:ln w="28575">
            <a:solidFill>
              <a:srgbClr val="FEEBAC">
                <a:alpha val="80000"/>
              </a:srgb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58474" y="3526627"/>
            <a:ext cx="1846475" cy="0"/>
          </a:xfrm>
          <a:prstGeom prst="line">
            <a:avLst/>
          </a:prstGeom>
          <a:ln w="28575">
            <a:solidFill>
              <a:srgbClr val="FEEBAC">
                <a:alpha val="80000"/>
              </a:srgbClr>
            </a:solidFill>
          </a:ln>
        </p:spPr>
        <p:style>
          <a:lnRef idx="1">
            <a:schemeClr val="accent1"/>
          </a:lnRef>
          <a:fillRef idx="0">
            <a:schemeClr val="accent1"/>
          </a:fillRef>
          <a:effectRef idx="0">
            <a:schemeClr val="accent1"/>
          </a:effectRef>
          <a:fontRef idx="minor">
            <a:schemeClr val="tx1"/>
          </a:fontRef>
        </p:style>
      </p:cxnSp>
      <p:sp>
        <p:nvSpPr>
          <p:cNvPr id="77" name="角丸四角形 76"/>
          <p:cNvSpPr/>
          <p:nvPr/>
        </p:nvSpPr>
        <p:spPr>
          <a:xfrm>
            <a:off x="385776" y="834511"/>
            <a:ext cx="6385928" cy="39985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ホームベース 62"/>
          <p:cNvSpPr/>
          <p:nvPr/>
        </p:nvSpPr>
        <p:spPr>
          <a:xfrm>
            <a:off x="1649996" y="301547"/>
            <a:ext cx="3928453"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a:off x="510982" y="1510149"/>
            <a:ext cx="4279658" cy="2546507"/>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26563" y="1683949"/>
            <a:ext cx="3896702" cy="2231380"/>
          </a:xfrm>
          <a:prstGeom prst="rect">
            <a:avLst/>
          </a:prstGeom>
          <a:noFill/>
        </p:spPr>
        <p:txBody>
          <a:bodyPr wrap="square" rtlCol="0">
            <a:spAutoFit/>
          </a:bodyPr>
          <a:lstStyle/>
          <a:p>
            <a:r>
              <a:rPr kumimoji="1" lang="ja-JP" altLang="en-US" sz="1400" b="1" dirty="0">
                <a:latin typeface="+mn-ea"/>
              </a:rPr>
              <a:t>①横断歩道の前に来たら、まず止まる</a:t>
            </a:r>
            <a:endParaRPr kumimoji="1" lang="en-US" altLang="ja-JP" sz="1400" b="1" dirty="0">
              <a:latin typeface="+mn-ea"/>
            </a:endParaRPr>
          </a:p>
          <a:p>
            <a:r>
              <a:rPr kumimoji="1" lang="ja-JP" altLang="en-US" sz="1100" dirty="0">
                <a:latin typeface="+mn-ea"/>
              </a:rPr>
              <a:t>　左折をしてくる車に巻き込まれないように、横断歩道</a:t>
            </a:r>
            <a:endParaRPr kumimoji="1" lang="en-US" altLang="ja-JP" sz="1100" dirty="0">
              <a:latin typeface="+mn-ea"/>
            </a:endParaRPr>
          </a:p>
          <a:p>
            <a:r>
              <a:rPr kumimoji="1" lang="ja-JP" altLang="en-US" sz="1100" dirty="0">
                <a:latin typeface="+mn-ea"/>
              </a:rPr>
              <a:t>　から少し離れた場所で待ちましょう</a:t>
            </a:r>
            <a:endParaRPr kumimoji="1" lang="en-US" altLang="ja-JP" sz="1100" dirty="0">
              <a:latin typeface="+mn-ea"/>
            </a:endParaRPr>
          </a:p>
          <a:p>
            <a:endParaRPr kumimoji="1" lang="en-US" altLang="ja-JP" sz="900" dirty="0">
              <a:latin typeface="+mn-ea"/>
            </a:endParaRPr>
          </a:p>
          <a:p>
            <a:r>
              <a:rPr kumimoji="1" lang="ja-JP" altLang="en-US" sz="1400" b="1" dirty="0">
                <a:latin typeface="+mn-ea"/>
              </a:rPr>
              <a:t>②手をあげる</a:t>
            </a:r>
            <a:endParaRPr kumimoji="1" lang="en-US" altLang="ja-JP" sz="1400" b="1" dirty="0">
              <a:latin typeface="+mn-ea"/>
            </a:endParaRPr>
          </a:p>
          <a:p>
            <a:r>
              <a:rPr kumimoji="1" lang="ja-JP" altLang="en-US" sz="1200" b="1" dirty="0">
                <a:latin typeface="+mn-ea"/>
              </a:rPr>
              <a:t>　</a:t>
            </a:r>
            <a:r>
              <a:rPr kumimoji="1" lang="ja-JP" altLang="en-US" sz="1100" dirty="0">
                <a:latin typeface="+mn-ea"/>
              </a:rPr>
              <a:t>ここを渡りたいという意思表示になります</a:t>
            </a:r>
            <a:endParaRPr kumimoji="1" lang="en-US" altLang="ja-JP" sz="1100" dirty="0">
              <a:latin typeface="+mn-ea"/>
            </a:endParaRPr>
          </a:p>
          <a:p>
            <a:endParaRPr kumimoji="1" lang="en-US" altLang="ja-JP" sz="900" dirty="0">
              <a:latin typeface="+mn-ea"/>
            </a:endParaRPr>
          </a:p>
          <a:p>
            <a:r>
              <a:rPr kumimoji="1" lang="ja-JP" altLang="en-US" sz="1400" b="1" dirty="0">
                <a:latin typeface="+mn-ea"/>
              </a:rPr>
              <a:t>③右、左、右で、車が来ないかしっかり確認</a:t>
            </a:r>
            <a:endParaRPr kumimoji="1" lang="en-US" altLang="ja-JP" sz="1400" b="1" dirty="0">
              <a:latin typeface="+mn-ea"/>
            </a:endParaRPr>
          </a:p>
          <a:p>
            <a:r>
              <a:rPr kumimoji="1" lang="ja-JP" altLang="en-US" sz="1200" b="1" dirty="0">
                <a:latin typeface="+mn-ea"/>
              </a:rPr>
              <a:t>　</a:t>
            </a:r>
            <a:r>
              <a:rPr kumimoji="1" lang="ja-JP" altLang="en-US" sz="1100" dirty="0">
                <a:latin typeface="+mn-ea"/>
              </a:rPr>
              <a:t>音でも確認！</a:t>
            </a:r>
            <a:endParaRPr kumimoji="1" lang="en-US" altLang="ja-JP" sz="1100" dirty="0">
              <a:latin typeface="+mn-ea"/>
            </a:endParaRPr>
          </a:p>
          <a:p>
            <a:r>
              <a:rPr kumimoji="1" lang="ja-JP" altLang="en-US" sz="1100" dirty="0">
                <a:latin typeface="+mn-ea"/>
              </a:rPr>
              <a:t>　見えていなくても、角を曲がってくる車もいます！</a:t>
            </a:r>
            <a:endParaRPr kumimoji="1" lang="en-US" altLang="ja-JP" sz="1100" dirty="0">
              <a:latin typeface="+mn-ea"/>
            </a:endParaRPr>
          </a:p>
          <a:p>
            <a:endParaRPr kumimoji="1" lang="en-US" altLang="ja-JP" sz="800" dirty="0">
              <a:latin typeface="+mn-ea"/>
            </a:endParaRPr>
          </a:p>
          <a:p>
            <a:r>
              <a:rPr kumimoji="1" lang="ja-JP" altLang="en-US" sz="1400" b="1" dirty="0">
                <a:latin typeface="+mn-ea"/>
              </a:rPr>
              <a:t>④手をしっかりあげて渡る</a:t>
            </a:r>
            <a:endParaRPr kumimoji="1" lang="en-US" altLang="ja-JP" sz="1400" b="1" dirty="0">
              <a:latin typeface="+mn-ea"/>
            </a:endParaRPr>
          </a:p>
        </p:txBody>
      </p:sp>
      <p:sp>
        <p:nvSpPr>
          <p:cNvPr id="27" name="テキスト ボックス 26"/>
          <p:cNvSpPr txBox="1"/>
          <p:nvPr/>
        </p:nvSpPr>
        <p:spPr>
          <a:xfrm>
            <a:off x="99805" y="328680"/>
            <a:ext cx="6983081" cy="369332"/>
          </a:xfrm>
          <a:prstGeom prst="rect">
            <a:avLst/>
          </a:prstGeom>
          <a:noFill/>
        </p:spPr>
        <p:txBody>
          <a:bodyPr wrap="square" rtlCol="0">
            <a:spAutoFit/>
          </a:bodyPr>
          <a:lstStyle/>
          <a:p>
            <a:pPr algn="ctr"/>
            <a:r>
              <a:rPr kumimoji="1" lang="ja-JP" altLang="en-US" b="1" dirty="0"/>
              <a:t>交通安全教室後（文例③）</a:t>
            </a:r>
            <a:endParaRPr kumimoji="1" lang="en-US" altLang="ja-JP" b="1" dirty="0"/>
          </a:p>
        </p:txBody>
      </p:sp>
      <p:sp>
        <p:nvSpPr>
          <p:cNvPr id="25" name="テキスト ボックス 24"/>
          <p:cNvSpPr txBox="1"/>
          <p:nvPr/>
        </p:nvSpPr>
        <p:spPr>
          <a:xfrm>
            <a:off x="1082263" y="901119"/>
            <a:ext cx="5236029" cy="830997"/>
          </a:xfrm>
          <a:prstGeom prst="rect">
            <a:avLst/>
          </a:prstGeom>
          <a:noFill/>
        </p:spPr>
        <p:txBody>
          <a:bodyPr wrap="square" rtlCol="0">
            <a:spAutoFit/>
          </a:bodyPr>
          <a:lstStyle/>
          <a:p>
            <a:r>
              <a:rPr kumimoji="1" lang="ja-JP" altLang="en-US" sz="1200" dirty="0">
                <a:latin typeface="+mn-ea"/>
              </a:rPr>
              <a:t>　横浜市の交通安全教室に参加しました。子どもたちは信号の約束や</a:t>
            </a:r>
            <a:endParaRPr kumimoji="1" lang="en-US" altLang="ja-JP" sz="1200" dirty="0">
              <a:latin typeface="+mn-ea"/>
            </a:endParaRPr>
          </a:p>
          <a:p>
            <a:r>
              <a:rPr kumimoji="1" lang="ja-JP" altLang="en-US" sz="1200" dirty="0">
                <a:latin typeface="+mn-ea"/>
              </a:rPr>
              <a:t>道路の歩く場所など、基本的な交通ルールと横断歩道の渡り方を勉強</a:t>
            </a:r>
            <a:endParaRPr kumimoji="1" lang="en-US" altLang="ja-JP" sz="1200" dirty="0">
              <a:latin typeface="+mn-ea"/>
            </a:endParaRPr>
          </a:p>
          <a:p>
            <a:r>
              <a:rPr kumimoji="1" lang="ja-JP" altLang="en-US" sz="1200" dirty="0">
                <a:latin typeface="+mn-ea"/>
              </a:rPr>
              <a:t>しました。</a:t>
            </a:r>
            <a:endParaRPr kumimoji="1" lang="en-US" altLang="ja-JP" sz="1200" dirty="0">
              <a:latin typeface="+mn-ea"/>
            </a:endParaRPr>
          </a:p>
          <a:p>
            <a:endParaRPr kumimoji="1" lang="en-US" altLang="ja-JP" sz="1200" b="1" dirty="0">
              <a:latin typeface="+mn-ea"/>
            </a:endParaRP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32876" y="1785824"/>
            <a:ext cx="1821726" cy="2150875"/>
          </a:xfrm>
          <a:prstGeom prst="rect">
            <a:avLst/>
          </a:prstGeom>
        </p:spPr>
      </p:pic>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052" y="2289306"/>
            <a:ext cx="939689" cy="82625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3529">
            <a:off x="271350" y="286983"/>
            <a:ext cx="568273" cy="668556"/>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18785" flipH="1">
            <a:off x="1077499" y="333622"/>
            <a:ext cx="357912" cy="446257"/>
          </a:xfrm>
          <a:prstGeom prst="rect">
            <a:avLst/>
          </a:prstGeom>
        </p:spPr>
      </p:pic>
      <p:sp>
        <p:nvSpPr>
          <p:cNvPr id="10" name="楕円 9"/>
          <p:cNvSpPr/>
          <p:nvPr/>
        </p:nvSpPr>
        <p:spPr>
          <a:xfrm>
            <a:off x="922685" y="287572"/>
            <a:ext cx="116402" cy="119893"/>
          </a:xfrm>
          <a:prstGeom prst="ellipse">
            <a:avLst/>
          </a:prstGeom>
          <a:solidFill>
            <a:srgbClr val="90A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1471080" y="720778"/>
            <a:ext cx="116402" cy="119893"/>
          </a:xfrm>
          <a:prstGeom prst="ellipse">
            <a:avLst/>
          </a:prstGeom>
          <a:solidFill>
            <a:srgbClr val="49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p:cNvSpPr/>
          <p:nvPr/>
        </p:nvSpPr>
        <p:spPr>
          <a:xfrm>
            <a:off x="1734077" y="712115"/>
            <a:ext cx="51950" cy="58828"/>
          </a:xfrm>
          <a:prstGeom prst="ellipse">
            <a:avLst/>
          </a:prstGeom>
          <a:solidFill>
            <a:srgbClr val="49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958599" y="4097365"/>
            <a:ext cx="5724300" cy="646331"/>
          </a:xfrm>
          <a:prstGeom prst="rect">
            <a:avLst/>
          </a:prstGeom>
          <a:noFill/>
        </p:spPr>
        <p:txBody>
          <a:bodyPr wrap="square" rtlCol="0">
            <a:spAutoFit/>
          </a:bodyPr>
          <a:lstStyle/>
          <a:p>
            <a:r>
              <a:rPr kumimoji="1" lang="ja-JP" altLang="en-US" sz="1200" b="1" dirty="0">
                <a:latin typeface="+mn-ea"/>
              </a:rPr>
              <a:t>　点滅信号は「注意」ではありません。点滅が始まったら、渡らないように</a:t>
            </a:r>
            <a:endParaRPr kumimoji="1" lang="en-US" altLang="ja-JP" sz="1200" b="1" dirty="0">
              <a:latin typeface="+mn-ea"/>
            </a:endParaRPr>
          </a:p>
          <a:p>
            <a:r>
              <a:rPr kumimoji="1" lang="ja-JP" altLang="en-US" sz="1200" b="1" dirty="0">
                <a:latin typeface="+mn-ea"/>
              </a:rPr>
              <a:t>しましょう。</a:t>
            </a:r>
            <a:r>
              <a:rPr kumimoji="1" lang="ja-JP" altLang="en-US" sz="1200" b="1" dirty="0">
                <a:solidFill>
                  <a:srgbClr val="458FC5"/>
                </a:solidFill>
                <a:latin typeface="+mn-ea"/>
              </a:rPr>
              <a:t>「途中で点滅になったら、走らずに早歩きで渡ろうね」</a:t>
            </a:r>
            <a:r>
              <a:rPr kumimoji="1" lang="ja-JP" altLang="en-US" sz="1200" b="1" dirty="0">
                <a:latin typeface="+mn-ea"/>
              </a:rPr>
              <a:t>と子ども</a:t>
            </a:r>
            <a:endParaRPr kumimoji="1" lang="en-US" altLang="ja-JP" sz="1200" b="1" dirty="0">
              <a:latin typeface="+mn-ea"/>
            </a:endParaRPr>
          </a:p>
          <a:p>
            <a:r>
              <a:rPr kumimoji="1" lang="ja-JP" altLang="en-US" sz="1200" b="1" dirty="0">
                <a:latin typeface="+mn-ea"/>
              </a:rPr>
              <a:t>たちには伝えています。</a:t>
            </a:r>
            <a:endParaRPr kumimoji="1" lang="en-US" altLang="ja-JP" sz="1200" b="1" dirty="0">
              <a:latin typeface="+mn-ea"/>
            </a:endParaRPr>
          </a:p>
        </p:txBody>
      </p:sp>
      <p:sp>
        <p:nvSpPr>
          <p:cNvPr id="55" name="テキスト ボックス 54"/>
          <p:cNvSpPr txBox="1"/>
          <p:nvPr/>
        </p:nvSpPr>
        <p:spPr>
          <a:xfrm>
            <a:off x="-11421" y="10147204"/>
            <a:ext cx="7213488" cy="261610"/>
          </a:xfrm>
          <a:prstGeom prst="rect">
            <a:avLst/>
          </a:prstGeom>
          <a:noFill/>
        </p:spPr>
        <p:txBody>
          <a:bodyPr wrap="square" rtlCol="0">
            <a:spAutoFit/>
          </a:bodyPr>
          <a:lstStyle/>
          <a:p>
            <a:pPr algn="dist"/>
            <a:r>
              <a:rPr kumimoji="1" lang="ja-JP" altLang="en-US" sz="1100" b="1" dirty="0"/>
              <a:t>８</a:t>
            </a:r>
          </a:p>
        </p:txBody>
      </p:sp>
      <p:grpSp>
        <p:nvGrpSpPr>
          <p:cNvPr id="58" name="グループ化 57"/>
          <p:cNvGrpSpPr/>
          <p:nvPr/>
        </p:nvGrpSpPr>
        <p:grpSpPr>
          <a:xfrm>
            <a:off x="13882" y="4907328"/>
            <a:ext cx="7091881" cy="3529869"/>
            <a:chOff x="13882" y="5552370"/>
            <a:chExt cx="7091881" cy="3748844"/>
          </a:xfrm>
        </p:grpSpPr>
        <p:sp>
          <p:nvSpPr>
            <p:cNvPr id="59" name="角丸四角形 58"/>
            <p:cNvSpPr/>
            <p:nvPr/>
          </p:nvSpPr>
          <p:spPr>
            <a:xfrm>
              <a:off x="385684" y="6516703"/>
              <a:ext cx="6335387" cy="27845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ホームベース 60"/>
            <p:cNvSpPr/>
            <p:nvPr/>
          </p:nvSpPr>
          <p:spPr>
            <a:xfrm>
              <a:off x="1738595" y="6047064"/>
              <a:ext cx="3923363"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13882" y="5552370"/>
              <a:ext cx="7069005" cy="373387"/>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180373" y="5584107"/>
              <a:ext cx="4827055" cy="392243"/>
            </a:xfrm>
            <a:prstGeom prst="rect">
              <a:avLst/>
            </a:prstGeom>
            <a:noFill/>
          </p:spPr>
          <p:txBody>
            <a:bodyPr wrap="square" rtlCol="0">
              <a:spAutoFit/>
            </a:bodyPr>
            <a:lstStyle/>
            <a:p>
              <a:r>
                <a:rPr kumimoji="1" lang="ja-JP" altLang="en-US" b="1" dirty="0">
                  <a:solidFill>
                    <a:schemeClr val="bg1"/>
                  </a:solidFill>
                </a:rPr>
                <a:t>９　小学校入学に向けて（</a:t>
              </a:r>
              <a:r>
                <a:rPr kumimoji="1" lang="en-US" altLang="ja-JP" b="1" dirty="0">
                  <a:solidFill>
                    <a:schemeClr val="bg1"/>
                  </a:solidFill>
                </a:rPr>
                <a:t>12</a:t>
              </a:r>
              <a:r>
                <a:rPr kumimoji="1" lang="ja-JP" altLang="en-US" b="1" dirty="0">
                  <a:solidFill>
                    <a:schemeClr val="bg1"/>
                  </a:solidFill>
                </a:rPr>
                <a:t>月～２月）</a:t>
              </a:r>
            </a:p>
          </p:txBody>
        </p:sp>
        <p:sp>
          <p:nvSpPr>
            <p:cNvPr id="73" name="テキスト ボックス 72"/>
            <p:cNvSpPr txBox="1"/>
            <p:nvPr/>
          </p:nvSpPr>
          <p:spPr>
            <a:xfrm>
              <a:off x="99805" y="6051950"/>
              <a:ext cx="7005958" cy="392243"/>
            </a:xfrm>
            <a:prstGeom prst="rect">
              <a:avLst/>
            </a:prstGeom>
            <a:noFill/>
          </p:spPr>
          <p:txBody>
            <a:bodyPr wrap="square" rtlCol="0">
              <a:spAutoFit/>
            </a:bodyPr>
            <a:lstStyle/>
            <a:p>
              <a:pPr algn="ctr"/>
              <a:r>
                <a:rPr kumimoji="1" lang="ja-JP" altLang="en-US" b="1" dirty="0"/>
                <a:t>小学校入学前の交通安全</a:t>
              </a:r>
            </a:p>
          </p:txBody>
        </p:sp>
        <p:sp>
          <p:nvSpPr>
            <p:cNvPr id="74" name="テキスト ボックス 36"/>
            <p:cNvSpPr txBox="1"/>
            <p:nvPr/>
          </p:nvSpPr>
          <p:spPr>
            <a:xfrm>
              <a:off x="697412" y="6630682"/>
              <a:ext cx="5939436" cy="101319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t>　小学校に入学すると、子どもの行動範囲はグッと広がります。だからといって</a:t>
              </a:r>
              <a:endParaRPr kumimoji="1" lang="en-US" altLang="ja-JP" sz="1200" dirty="0"/>
            </a:p>
            <a:p>
              <a:r>
                <a:rPr kumimoji="1" lang="ja-JP" altLang="en-US" sz="1200" dirty="0"/>
                <a:t>いつでもどこへでも保護者が一緒に行くことはできなくなり、</a:t>
              </a:r>
              <a:r>
                <a:rPr kumimoji="1" lang="ja-JP" altLang="en-US" sz="1200" b="1" dirty="0">
                  <a:solidFill>
                    <a:srgbClr val="458FC5"/>
                  </a:solidFill>
                </a:rPr>
                <a:t>子どもは一人で判断して行動していかなくてはなりません</a:t>
              </a:r>
              <a:r>
                <a:rPr kumimoji="1" lang="ja-JP" altLang="en-US" sz="1200" dirty="0"/>
                <a:t>。</a:t>
              </a:r>
              <a:endParaRPr kumimoji="1" lang="en-US" altLang="ja-JP" sz="1200" dirty="0"/>
            </a:p>
            <a:p>
              <a:r>
                <a:rPr kumimoji="1" lang="ja-JP" altLang="en-US" sz="1200" dirty="0"/>
                <a:t>　一人できちんと行動できるように、小さいときから繰り返し交通ルールを教えておきましょう。</a:t>
              </a:r>
              <a:endParaRPr kumimoji="1" lang="en-US" altLang="ja-JP" sz="1200" dirty="0"/>
            </a:p>
            <a:p>
              <a:endParaRPr kumimoji="1" lang="en-US" altLang="ja-JP" sz="1200" dirty="0"/>
            </a:p>
            <a:p>
              <a:endParaRPr kumimoji="1" lang="en-US" altLang="ja-JP" sz="1200" dirty="0"/>
            </a:p>
            <a:p>
              <a:endParaRPr kumimoji="1" lang="en-US" altLang="ja-JP" sz="1200" b="1" dirty="0">
                <a:solidFill>
                  <a:srgbClr val="458FC5"/>
                </a:solidFill>
              </a:endParaRPr>
            </a:p>
          </p:txBody>
        </p:sp>
        <p:pic>
          <p:nvPicPr>
            <p:cNvPr id="79" name="図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798" y="7818141"/>
              <a:ext cx="1647987" cy="1404216"/>
            </a:xfrm>
            <a:prstGeom prst="rect">
              <a:avLst/>
            </a:prstGeom>
          </p:spPr>
        </p:pic>
      </p:grpSp>
      <p:pic>
        <p:nvPicPr>
          <p:cNvPr id="67" name="図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949" y="6773197"/>
            <a:ext cx="688497" cy="401335"/>
          </a:xfrm>
          <a:prstGeom prst="rect">
            <a:avLst/>
          </a:prstGeom>
        </p:spPr>
      </p:pic>
      <p:pic>
        <p:nvPicPr>
          <p:cNvPr id="60" name="図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665" y="1297659"/>
            <a:ext cx="827307" cy="482249"/>
          </a:xfrm>
          <a:prstGeom prst="rect">
            <a:avLst/>
          </a:prstGeom>
        </p:spPr>
      </p:pic>
      <p:sp>
        <p:nvSpPr>
          <p:cNvPr id="7" name="テキスト ボックス 6"/>
          <p:cNvSpPr txBox="1"/>
          <p:nvPr/>
        </p:nvSpPr>
        <p:spPr>
          <a:xfrm>
            <a:off x="2816787" y="7102845"/>
            <a:ext cx="4058448" cy="1231106"/>
          </a:xfrm>
          <a:prstGeom prst="rect">
            <a:avLst/>
          </a:prstGeom>
          <a:noFill/>
        </p:spPr>
        <p:txBody>
          <a:bodyPr wrap="square" rtlCol="0">
            <a:spAutoFit/>
          </a:bodyPr>
          <a:lstStyle/>
          <a:p>
            <a:r>
              <a:rPr kumimoji="1" lang="ja-JP" altLang="en-US" sz="1400" b="1" dirty="0">
                <a:solidFill>
                  <a:srgbClr val="458FC5"/>
                </a:solidFill>
              </a:rPr>
              <a:t>交通ルールは命に直結する大切なルール</a:t>
            </a:r>
            <a:r>
              <a:rPr kumimoji="1" lang="ja-JP" altLang="en-US" sz="1200" dirty="0"/>
              <a:t>です。</a:t>
            </a:r>
            <a:endParaRPr kumimoji="1" lang="en-US" altLang="ja-JP" sz="1200" dirty="0"/>
          </a:p>
          <a:p>
            <a:r>
              <a:rPr kumimoji="1" lang="ja-JP" altLang="en-US" sz="1200" dirty="0"/>
              <a:t>日々の生活のなかで、繰り返し伝えていきましょう。</a:t>
            </a:r>
            <a:endParaRPr kumimoji="1" lang="en-US" altLang="ja-JP" sz="1200" dirty="0"/>
          </a:p>
          <a:p>
            <a:r>
              <a:rPr kumimoji="1" lang="ja-JP" altLang="en-US" sz="1200" dirty="0"/>
              <a:t>そして、正しいルールを伝えるためにも、そばにいる</a:t>
            </a:r>
            <a:endParaRPr kumimoji="1" lang="en-US" altLang="ja-JP" sz="1200" dirty="0"/>
          </a:p>
          <a:p>
            <a:r>
              <a:rPr kumimoji="1" lang="ja-JP" altLang="en-US" sz="1200" dirty="0"/>
              <a:t>大人が正しい行動をとり、見せていくことが何よりも</a:t>
            </a:r>
            <a:endParaRPr kumimoji="1" lang="en-US" altLang="ja-JP" sz="1200" dirty="0"/>
          </a:p>
          <a:p>
            <a:r>
              <a:rPr kumimoji="1" lang="ja-JP" altLang="en-US" sz="1200" dirty="0"/>
              <a:t>重要です。子どもたちの手本として、まずは大人が</a:t>
            </a:r>
            <a:endParaRPr kumimoji="1" lang="en-US" altLang="ja-JP" sz="1200" dirty="0"/>
          </a:p>
          <a:p>
            <a:r>
              <a:rPr kumimoji="1" lang="ja-JP" altLang="en-US" sz="1200" dirty="0"/>
              <a:t>交通ルールを守っていきましょうね。</a:t>
            </a:r>
          </a:p>
        </p:txBody>
      </p:sp>
      <p:sp>
        <p:nvSpPr>
          <p:cNvPr id="97" name="角丸四角形 96"/>
          <p:cNvSpPr/>
          <p:nvPr/>
        </p:nvSpPr>
        <p:spPr>
          <a:xfrm>
            <a:off x="356042" y="8535071"/>
            <a:ext cx="6335387" cy="1485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36"/>
          <p:cNvSpPr txBox="1"/>
          <p:nvPr/>
        </p:nvSpPr>
        <p:spPr>
          <a:xfrm>
            <a:off x="967746" y="9075288"/>
            <a:ext cx="5539449" cy="9540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200" dirty="0"/>
          </a:p>
          <a:p>
            <a:endParaRPr kumimoji="1" lang="en-US" altLang="ja-JP" sz="1200" dirty="0"/>
          </a:p>
          <a:p>
            <a:endParaRPr kumimoji="1" lang="en-US" altLang="ja-JP" sz="1200" b="1" dirty="0">
              <a:solidFill>
                <a:srgbClr val="458FC5"/>
              </a:solidFill>
            </a:endParaRPr>
          </a:p>
        </p:txBody>
      </p:sp>
      <p:sp>
        <p:nvSpPr>
          <p:cNvPr id="99" name="テキスト ボックス 98"/>
          <p:cNvSpPr txBox="1"/>
          <p:nvPr/>
        </p:nvSpPr>
        <p:spPr>
          <a:xfrm>
            <a:off x="635774" y="8671620"/>
            <a:ext cx="3888099" cy="1292662"/>
          </a:xfrm>
          <a:prstGeom prst="rect">
            <a:avLst/>
          </a:prstGeom>
          <a:noFill/>
        </p:spPr>
        <p:txBody>
          <a:bodyPr wrap="square" rtlCol="0">
            <a:spAutoFit/>
          </a:bodyPr>
          <a:lstStyle/>
          <a:p>
            <a:r>
              <a:rPr kumimoji="1" lang="ja-JP" altLang="en-US" sz="1200" dirty="0"/>
              <a:t>　</a:t>
            </a:r>
            <a:r>
              <a:rPr kumimoji="1" lang="ja-JP" altLang="en-US" sz="1100" dirty="0"/>
              <a:t>小学生になると、地域によって保護者のみなさまに</a:t>
            </a:r>
            <a:endParaRPr kumimoji="1" lang="en-US" altLang="ja-JP" sz="1100" dirty="0"/>
          </a:p>
          <a:p>
            <a:r>
              <a:rPr kumimoji="1" lang="ja-JP" altLang="en-US" sz="1100" b="1" dirty="0">
                <a:solidFill>
                  <a:srgbClr val="458FC5"/>
                </a:solidFill>
              </a:rPr>
              <a:t>「通学路のはたふり当番」</a:t>
            </a:r>
            <a:r>
              <a:rPr kumimoji="1" lang="ja-JP" altLang="en-US" sz="1100" dirty="0"/>
              <a:t>がまわってくることもある</a:t>
            </a:r>
            <a:endParaRPr kumimoji="1" lang="en-US" altLang="ja-JP" sz="1100" dirty="0"/>
          </a:p>
          <a:p>
            <a:r>
              <a:rPr kumimoji="1" lang="ja-JP" altLang="en-US" sz="1100" dirty="0"/>
              <a:t>そうです。</a:t>
            </a:r>
            <a:endParaRPr kumimoji="1" lang="en-US" altLang="ja-JP" sz="1100" dirty="0"/>
          </a:p>
          <a:p>
            <a:r>
              <a:rPr kumimoji="1" lang="ja-JP" altLang="en-US" sz="1100" dirty="0"/>
              <a:t>　横浜市より</a:t>
            </a:r>
            <a:r>
              <a:rPr kumimoji="1" lang="ja-JP" altLang="en-US" sz="1100" b="1" dirty="0">
                <a:solidFill>
                  <a:srgbClr val="458FC5"/>
                </a:solidFill>
              </a:rPr>
              <a:t>「通学路のはたふり誘導」</a:t>
            </a:r>
            <a:r>
              <a:rPr kumimoji="1" lang="ja-JP" altLang="en-US" sz="1100" dirty="0"/>
              <a:t>の動画をご紹</a:t>
            </a:r>
            <a:endParaRPr kumimoji="1" lang="en-US" altLang="ja-JP" sz="1100" dirty="0"/>
          </a:p>
          <a:p>
            <a:r>
              <a:rPr kumimoji="1" lang="ja-JP" altLang="en-US" sz="1100" dirty="0"/>
              <a:t>介いただきました。横断旗の使い方、服装や誘導時の</a:t>
            </a:r>
            <a:endParaRPr kumimoji="1" lang="en-US" altLang="ja-JP" sz="1100" dirty="0"/>
          </a:p>
          <a:p>
            <a:r>
              <a:rPr kumimoji="1" lang="ja-JP" altLang="en-US" sz="1100" dirty="0"/>
              <a:t>注意点などが動画で紹介されていますので、入学前に</a:t>
            </a:r>
            <a:endParaRPr kumimoji="1" lang="en-US" altLang="ja-JP" sz="1100" dirty="0"/>
          </a:p>
          <a:p>
            <a:r>
              <a:rPr kumimoji="1" lang="ja-JP" altLang="en-US" sz="1100" dirty="0"/>
              <a:t>ご確認ください。</a:t>
            </a:r>
          </a:p>
        </p:txBody>
      </p:sp>
      <p:sp>
        <p:nvSpPr>
          <p:cNvPr id="3" name="正方形/長方形 2"/>
          <p:cNvSpPr/>
          <p:nvPr/>
        </p:nvSpPr>
        <p:spPr>
          <a:xfrm>
            <a:off x="4259902" y="9750324"/>
            <a:ext cx="1370767" cy="2256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635853" y="9750324"/>
            <a:ext cx="460625" cy="2256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229464" y="9758433"/>
            <a:ext cx="1438661" cy="253916"/>
          </a:xfrm>
          <a:prstGeom prst="rect">
            <a:avLst/>
          </a:prstGeom>
          <a:noFill/>
        </p:spPr>
        <p:txBody>
          <a:bodyPr wrap="square" rtlCol="0">
            <a:spAutoFit/>
          </a:bodyPr>
          <a:lstStyle/>
          <a:p>
            <a:r>
              <a:rPr kumimoji="1" lang="ja-JP" altLang="en-US" sz="1050" dirty="0"/>
              <a:t>横浜市 はたふり誘導</a:t>
            </a:r>
          </a:p>
        </p:txBody>
      </p:sp>
      <p:sp>
        <p:nvSpPr>
          <p:cNvPr id="48" name="テキスト ボックス 47"/>
          <p:cNvSpPr txBox="1"/>
          <p:nvPr/>
        </p:nvSpPr>
        <p:spPr>
          <a:xfrm>
            <a:off x="5637270" y="9758433"/>
            <a:ext cx="596000" cy="253916"/>
          </a:xfrm>
          <a:prstGeom prst="rect">
            <a:avLst/>
          </a:prstGeom>
          <a:noFill/>
        </p:spPr>
        <p:txBody>
          <a:bodyPr wrap="square" rtlCol="0">
            <a:spAutoFit/>
          </a:bodyPr>
          <a:lstStyle/>
          <a:p>
            <a:r>
              <a:rPr kumimoji="1" lang="ja-JP" altLang="en-US" sz="1050" dirty="0"/>
              <a:t>検索</a:t>
            </a:r>
          </a:p>
        </p:txBody>
      </p:sp>
      <p:cxnSp>
        <p:nvCxnSpPr>
          <p:cNvPr id="49" name="直線コネクタ 48"/>
          <p:cNvCxnSpPr/>
          <p:nvPr/>
        </p:nvCxnSpPr>
        <p:spPr>
          <a:xfrm flipV="1">
            <a:off x="896325" y="1923209"/>
            <a:ext cx="3111667" cy="67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896325" y="2623147"/>
            <a:ext cx="1152332" cy="33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896325" y="3163960"/>
            <a:ext cx="3606144" cy="16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96325" y="3832432"/>
            <a:ext cx="2192605" cy="80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A30AA1E-DE66-63D6-4BE7-0276B0A812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7299" y="8787702"/>
            <a:ext cx="970731" cy="970731"/>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259902" y="8601835"/>
            <a:ext cx="1495052" cy="1071903"/>
          </a:xfrm>
          <a:prstGeom prst="rect">
            <a:avLst/>
          </a:prstGeom>
        </p:spPr>
      </p:pic>
    </p:spTree>
    <p:extLst>
      <p:ext uri="{BB962C8B-B14F-4D97-AF65-F5344CB8AC3E}">
        <p14:creationId xmlns:p14="http://schemas.microsoft.com/office/powerpoint/2010/main" val="393962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6"/>
        </a:solidFill>
        <a:effectLst/>
      </p:bgPr>
    </p:bg>
    <p:spTree>
      <p:nvGrpSpPr>
        <p:cNvPr id="1" name=""/>
        <p:cNvGrpSpPr/>
        <p:nvPr/>
      </p:nvGrpSpPr>
      <p:grpSpPr>
        <a:xfrm>
          <a:off x="0" y="0"/>
          <a:ext cx="0" cy="0"/>
          <a:chOff x="0" y="0"/>
          <a:chExt cx="0" cy="0"/>
        </a:xfrm>
      </p:grpSpPr>
      <p:sp>
        <p:nvSpPr>
          <p:cNvPr id="2" name="正方形/長方形 1"/>
          <p:cNvSpPr/>
          <p:nvPr/>
        </p:nvSpPr>
        <p:spPr>
          <a:xfrm>
            <a:off x="-19378" y="10176841"/>
            <a:ext cx="7218692" cy="17661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9379" y="-61345"/>
            <a:ext cx="7182672" cy="180779"/>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090843" y="-37803"/>
            <a:ext cx="117891" cy="10207907"/>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379" y="2720"/>
            <a:ext cx="119184" cy="10167384"/>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ホームベース 6"/>
          <p:cNvSpPr/>
          <p:nvPr/>
        </p:nvSpPr>
        <p:spPr>
          <a:xfrm>
            <a:off x="1004321" y="353515"/>
            <a:ext cx="5257265"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50998" y="2046105"/>
            <a:ext cx="6335387" cy="6291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23"/>
          <p:cNvSpPr txBox="1"/>
          <p:nvPr/>
        </p:nvSpPr>
        <p:spPr>
          <a:xfrm>
            <a:off x="609682" y="383975"/>
            <a:ext cx="5924550" cy="4241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600" b="1" dirty="0">
                <a:latin typeface="+mn-ea"/>
              </a:rPr>
              <a:t>入学するまでに覚えておきたい交通ルール</a:t>
            </a:r>
          </a:p>
        </p:txBody>
      </p:sp>
      <p:sp>
        <p:nvSpPr>
          <p:cNvPr id="18" name="テキスト ボックス 23"/>
          <p:cNvSpPr txBox="1"/>
          <p:nvPr/>
        </p:nvSpPr>
        <p:spPr>
          <a:xfrm>
            <a:off x="652858" y="976591"/>
            <a:ext cx="5687551" cy="8714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200" b="0" i="0" u="none" strike="noStrike" dirty="0">
                <a:solidFill>
                  <a:schemeClr val="tx1"/>
                </a:solidFill>
                <a:effectLst/>
                <a:latin typeface="+mn-ea"/>
                <a:cs typeface="+mn-cs"/>
              </a:rPr>
              <a:t>　これから一人で歩いて通学する</a:t>
            </a:r>
            <a:r>
              <a:rPr lang="ja-JP" altLang="en-US" sz="1200" dirty="0">
                <a:latin typeface="+mn-ea"/>
              </a:rPr>
              <a:t>子ども</a:t>
            </a:r>
            <a:r>
              <a:rPr lang="ja-JP" altLang="en-US" sz="1200" b="0" i="0" u="none" strike="noStrike" dirty="0">
                <a:solidFill>
                  <a:schemeClr val="tx1"/>
                </a:solidFill>
                <a:effectLst/>
                <a:latin typeface="+mn-ea"/>
                <a:cs typeface="+mn-cs"/>
              </a:rPr>
              <a:t>たち。子育てに心配は尽きないですよね。</a:t>
            </a:r>
            <a:endParaRPr lang="en-US" altLang="ja-JP" sz="1200" b="0" i="0" u="none" strike="noStrike" dirty="0">
              <a:solidFill>
                <a:schemeClr val="tx1"/>
              </a:solidFill>
              <a:effectLst/>
              <a:latin typeface="+mn-ea"/>
              <a:cs typeface="+mn-cs"/>
            </a:endParaRPr>
          </a:p>
          <a:p>
            <a:r>
              <a:rPr lang="ja-JP" altLang="en-US" sz="1200" dirty="0">
                <a:latin typeface="+mn-ea"/>
              </a:rPr>
              <a:t>子ども</a:t>
            </a:r>
            <a:r>
              <a:rPr lang="ja-JP" altLang="en-US" sz="1200" b="0" i="0" u="none" strike="noStrike" dirty="0">
                <a:solidFill>
                  <a:schemeClr val="tx1"/>
                </a:solidFill>
                <a:effectLst/>
                <a:latin typeface="+mn-ea"/>
                <a:cs typeface="+mn-cs"/>
              </a:rPr>
              <a:t>たちも嬉しさのなかに、不安を抱えていると思います。</a:t>
            </a:r>
            <a:endParaRPr lang="en-US" altLang="ja-JP" sz="1200" b="0" i="0" u="none" strike="noStrike" dirty="0">
              <a:solidFill>
                <a:schemeClr val="tx1"/>
              </a:solidFill>
              <a:effectLst/>
              <a:latin typeface="+mn-ea"/>
              <a:cs typeface="+mn-cs"/>
            </a:endParaRPr>
          </a:p>
          <a:p>
            <a:r>
              <a:rPr lang="ja-JP" altLang="en-US" sz="1200" b="0" i="0" u="none" strike="noStrike" dirty="0">
                <a:solidFill>
                  <a:schemeClr val="tx1"/>
                </a:solidFill>
                <a:effectLst/>
                <a:latin typeface="+mn-ea"/>
                <a:cs typeface="+mn-cs"/>
              </a:rPr>
              <a:t>少しでも安心</a:t>
            </a:r>
            <a:r>
              <a:rPr lang="ja-JP" altLang="en-US" sz="1200" dirty="0">
                <a:latin typeface="+mn-ea"/>
              </a:rPr>
              <a:t>できるよう</a:t>
            </a:r>
            <a:r>
              <a:rPr lang="ja-JP" altLang="en-US" sz="1200" b="0" i="0" u="none" strike="noStrike" dirty="0">
                <a:solidFill>
                  <a:schemeClr val="tx1"/>
                </a:solidFill>
                <a:effectLst/>
                <a:latin typeface="+mn-ea"/>
                <a:cs typeface="+mn-cs"/>
              </a:rPr>
              <a:t>、入学までに通学路を歩く練習をしておきましましょう。</a:t>
            </a:r>
            <a:endParaRPr lang="en-US" altLang="ja-JP" sz="1200" b="0" i="0" u="none" strike="noStrike" dirty="0">
              <a:solidFill>
                <a:schemeClr val="tx1"/>
              </a:solidFill>
              <a:effectLst/>
              <a:latin typeface="+mn-ea"/>
              <a:cs typeface="+mn-cs"/>
            </a:endParaRPr>
          </a:p>
          <a:p>
            <a:r>
              <a:rPr lang="ja-JP" altLang="en-US" sz="1200" b="0" i="0" u="none" strike="noStrike" dirty="0">
                <a:solidFill>
                  <a:schemeClr val="tx1"/>
                </a:solidFill>
                <a:effectLst/>
                <a:latin typeface="+mn-ea"/>
                <a:cs typeface="+mn-cs"/>
              </a:rPr>
              <a:t>どこが危ないか、気をつけて歩く場所を一緒に考えながら、歩いてみてください。</a:t>
            </a:r>
            <a:endParaRPr lang="en-US" altLang="ja-JP" sz="1200" b="0" i="0" u="none" strike="noStrike" dirty="0">
              <a:solidFill>
                <a:schemeClr val="tx1"/>
              </a:solidFill>
              <a:effectLst/>
              <a:latin typeface="+mn-ea"/>
              <a:cs typeface="+mn-cs"/>
            </a:endParaRPr>
          </a:p>
          <a:p>
            <a:r>
              <a:rPr lang="ja-JP" altLang="en-US" sz="1200" b="0" i="0" u="none" strike="noStrike" dirty="0">
                <a:solidFill>
                  <a:schemeClr val="tx1"/>
                </a:solidFill>
                <a:effectLst/>
                <a:latin typeface="+mn-ea"/>
                <a:cs typeface="+mn-cs"/>
              </a:rPr>
              <a:t>　　　</a:t>
            </a:r>
            <a:endParaRPr lang="en-US" altLang="ja-JP" sz="1200" b="0" i="0" u="none" strike="noStrike" dirty="0">
              <a:solidFill>
                <a:schemeClr val="tx1"/>
              </a:solidFill>
              <a:effectLst/>
              <a:latin typeface="+mn-ea"/>
              <a:cs typeface="+mn-cs"/>
            </a:endParaRPr>
          </a:p>
          <a:p>
            <a:endParaRPr kumimoji="1" lang="en-US" altLang="ja-JP" sz="1100" b="0" i="0" u="none" strike="noStrike" dirty="0">
              <a:solidFill>
                <a:schemeClr val="tx1"/>
              </a:solidFill>
              <a:effectLst/>
              <a:latin typeface="+mn-lt"/>
              <a:ea typeface="+mn-ea"/>
              <a:cs typeface="+mn-cs"/>
            </a:endParaRPr>
          </a:p>
          <a:p>
            <a:r>
              <a:rPr kumimoji="1" lang="ja-JP" altLang="en-US" sz="1100" b="0" i="0" u="none" strike="noStrike" dirty="0">
                <a:solidFill>
                  <a:schemeClr val="tx1"/>
                </a:solidFill>
                <a:effectLst/>
                <a:latin typeface="+mn-lt"/>
                <a:ea typeface="+mn-ea"/>
                <a:cs typeface="+mn-cs"/>
              </a:rPr>
              <a:t>　</a:t>
            </a:r>
            <a:endParaRPr kumimoji="1" lang="ja-JP" altLang="en-US" sz="1100" dirty="0">
              <a:solidFill>
                <a:srgbClr val="FF0000"/>
              </a:solidFill>
            </a:endParaRPr>
          </a:p>
        </p:txBody>
      </p:sp>
      <p:sp>
        <p:nvSpPr>
          <p:cNvPr id="24" name="テキスト ボックス 23"/>
          <p:cNvSpPr txBox="1"/>
          <p:nvPr/>
        </p:nvSpPr>
        <p:spPr>
          <a:xfrm>
            <a:off x="1422188" y="7503545"/>
            <a:ext cx="4392184" cy="80988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1" dirty="0"/>
              <a:t>さあ、</a:t>
            </a:r>
            <a:r>
              <a:rPr kumimoji="1" lang="en-US" altLang="ja-JP" sz="1200" b="1" dirty="0"/>
              <a:t>10</a:t>
            </a:r>
            <a:r>
              <a:rPr kumimoji="1" lang="ja-JP" altLang="en-US" sz="1200" b="1" dirty="0"/>
              <a:t>個のチェック項目をクリアできましたか？</a:t>
            </a:r>
            <a:endParaRPr kumimoji="1" lang="en-US" altLang="ja-JP" sz="1200" b="1" dirty="0"/>
          </a:p>
          <a:p>
            <a:r>
              <a:rPr kumimoji="1" lang="ja-JP" altLang="en-US" sz="1200" b="1" dirty="0"/>
              <a:t>もしできていないことがあれば、正しいやり方やルールを、</a:t>
            </a:r>
            <a:endParaRPr kumimoji="1" lang="en-US" altLang="ja-JP" sz="1200" b="1" dirty="0"/>
          </a:p>
          <a:p>
            <a:r>
              <a:rPr kumimoji="1" lang="ja-JP" altLang="en-US" sz="1200" b="1" dirty="0"/>
              <a:t>具体的に教えてあげてください。</a:t>
            </a:r>
            <a:endParaRPr kumimoji="1" lang="en-US" altLang="ja-JP" sz="1200" b="1" dirty="0"/>
          </a:p>
        </p:txBody>
      </p:sp>
      <p:sp>
        <p:nvSpPr>
          <p:cNvPr id="9" name="角丸四角形吹き出し 8"/>
          <p:cNvSpPr/>
          <p:nvPr/>
        </p:nvSpPr>
        <p:spPr>
          <a:xfrm>
            <a:off x="1523590" y="8589238"/>
            <a:ext cx="4875160" cy="1415779"/>
          </a:xfrm>
          <a:prstGeom prst="wedgeRoundRectCallout">
            <a:avLst>
              <a:gd name="adj1" fmla="val -57918"/>
              <a:gd name="adj2" fmla="val -584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6"/>
          <p:cNvSpPr txBox="1"/>
          <p:nvPr/>
        </p:nvSpPr>
        <p:spPr>
          <a:xfrm>
            <a:off x="1734293" y="8932101"/>
            <a:ext cx="4792305" cy="10188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1" dirty="0"/>
              <a:t>　</a:t>
            </a:r>
            <a:r>
              <a:rPr kumimoji="1" lang="ja-JP" altLang="en-US" sz="1200" dirty="0"/>
              <a:t>小学生になると、自転車で行動することも増えると思います。</a:t>
            </a:r>
            <a:endParaRPr kumimoji="1" lang="en-US" altLang="ja-JP" sz="1200" dirty="0"/>
          </a:p>
          <a:p>
            <a:r>
              <a:rPr kumimoji="1" lang="ja-JP" altLang="en-US" sz="1200" dirty="0"/>
              <a:t>自転車に乗るときには、必ずヘルメットをかぶるように、約束し</a:t>
            </a:r>
            <a:endParaRPr kumimoji="1" lang="en-US" altLang="ja-JP" sz="1200" dirty="0"/>
          </a:p>
          <a:p>
            <a:r>
              <a:rPr kumimoji="1" lang="ja-JP" altLang="en-US" sz="1200" dirty="0"/>
              <a:t>ましょう。また、事故の加害者になってしまい、賠償請求された</a:t>
            </a:r>
            <a:endParaRPr kumimoji="1" lang="en-US" altLang="ja-JP" sz="1200" dirty="0"/>
          </a:p>
          <a:p>
            <a:r>
              <a:rPr kumimoji="1" lang="ja-JP" altLang="en-US" sz="1200" dirty="0"/>
              <a:t>事例もあります。</a:t>
            </a:r>
            <a:r>
              <a:rPr kumimoji="1" lang="ja-JP" altLang="en-US" sz="1200" b="1" dirty="0">
                <a:solidFill>
                  <a:srgbClr val="458FC5"/>
                </a:solidFill>
              </a:rPr>
              <a:t>県条例により、自転車の保険に加入することが</a:t>
            </a:r>
            <a:endParaRPr kumimoji="1" lang="en-US" altLang="ja-JP" sz="1200" b="1" dirty="0">
              <a:solidFill>
                <a:srgbClr val="458FC5"/>
              </a:solidFill>
            </a:endParaRPr>
          </a:p>
          <a:p>
            <a:r>
              <a:rPr kumimoji="1" lang="ja-JP" altLang="en-US" sz="1200" b="1" dirty="0">
                <a:solidFill>
                  <a:srgbClr val="458FC5"/>
                </a:solidFill>
              </a:rPr>
              <a:t>義務となっています</a:t>
            </a:r>
            <a:r>
              <a:rPr kumimoji="1" lang="ja-JP" altLang="en-US" sz="1200" dirty="0"/>
              <a:t>。</a:t>
            </a: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89" y="9225840"/>
            <a:ext cx="1094570" cy="951001"/>
          </a:xfrm>
          <a:prstGeom prst="rect">
            <a:avLst/>
          </a:prstGeom>
        </p:spPr>
      </p:pic>
      <p:sp>
        <p:nvSpPr>
          <p:cNvPr id="8" name="角丸四角形 7"/>
          <p:cNvSpPr/>
          <p:nvPr/>
        </p:nvSpPr>
        <p:spPr>
          <a:xfrm>
            <a:off x="2163134" y="2561276"/>
            <a:ext cx="2667000" cy="369458"/>
          </a:xfrm>
          <a:prstGeom prst="roundRect">
            <a:avLst/>
          </a:prstGeom>
          <a:solidFill>
            <a:srgbClr val="FEE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3"/>
          <p:cNvSpPr txBox="1"/>
          <p:nvPr/>
        </p:nvSpPr>
        <p:spPr>
          <a:xfrm>
            <a:off x="1926070" y="2591037"/>
            <a:ext cx="3141128" cy="4241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600" b="1" i="0" u="none" strike="noStrike" dirty="0">
                <a:effectLst/>
                <a:latin typeface="+mn-ea"/>
              </a:rPr>
              <a:t>一緒に確認して欲しいこと</a:t>
            </a:r>
            <a:endParaRPr kumimoji="1" lang="en-US" altLang="ja-JP" sz="1600" b="1" i="0" u="none" strike="noStrike" dirty="0">
              <a:effectLst/>
              <a:latin typeface="+mn-ea"/>
            </a:endParaRPr>
          </a:p>
          <a:p>
            <a:pPr algn="ctr"/>
            <a:r>
              <a:rPr kumimoji="1" lang="ja-JP" altLang="en-US" sz="1600" b="1" i="0" u="none" strike="noStrike" dirty="0">
                <a:solidFill>
                  <a:schemeClr val="tx1"/>
                </a:solidFill>
                <a:effectLst/>
                <a:latin typeface="+mn-ea"/>
              </a:rPr>
              <a:t>　</a:t>
            </a:r>
            <a:endParaRPr kumimoji="1" lang="ja-JP" altLang="en-US" sz="1600" b="1" dirty="0">
              <a:solidFill>
                <a:srgbClr val="FF0000"/>
              </a:solidFill>
              <a:latin typeface="+mn-ea"/>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673" y="8576606"/>
            <a:ext cx="741249" cy="411113"/>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8799" y="2583506"/>
            <a:ext cx="902719" cy="924958"/>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617" y="2231073"/>
            <a:ext cx="904133" cy="1254449"/>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947" y="2170055"/>
            <a:ext cx="961348" cy="1612668"/>
          </a:xfrm>
          <a:prstGeom prst="rect">
            <a:avLst/>
          </a:prstGeom>
        </p:spPr>
      </p:pic>
      <p:sp>
        <p:nvSpPr>
          <p:cNvPr id="11" name="正方形/長方形 10"/>
          <p:cNvSpPr/>
          <p:nvPr/>
        </p:nvSpPr>
        <p:spPr>
          <a:xfrm>
            <a:off x="709962" y="3150511"/>
            <a:ext cx="5816636" cy="4249030"/>
          </a:xfrm>
          <a:prstGeom prst="rect">
            <a:avLst/>
          </a:prstGeom>
          <a:solidFill>
            <a:srgbClr val="CEE6C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23"/>
          <p:cNvSpPr txBox="1"/>
          <p:nvPr/>
        </p:nvSpPr>
        <p:spPr>
          <a:xfrm>
            <a:off x="823020" y="3276297"/>
            <a:ext cx="6002811" cy="398377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ltLang="ja-JP" sz="1200" b="0" i="0" u="none" strike="noStrike" dirty="0">
              <a:solidFill>
                <a:schemeClr val="tx1"/>
              </a:solidFill>
              <a:effectLst/>
            </a:endParaRPr>
          </a:p>
          <a:p>
            <a:r>
              <a:rPr lang="ja-JP" altLang="en-US" sz="1200" b="1" i="0" u="none" strike="noStrike" dirty="0">
                <a:solidFill>
                  <a:schemeClr val="tx1"/>
                </a:solidFill>
                <a:effectLst/>
                <a:latin typeface="+mn-ea"/>
              </a:rPr>
              <a:t>□通学路の</a:t>
            </a:r>
            <a:r>
              <a:rPr lang="ja-JP" altLang="en-US" sz="1200" b="1" dirty="0">
                <a:latin typeface="+mn-ea"/>
              </a:rPr>
              <a:t>確認はしましたか？一緒に歩いて、練習をしましょう。</a:t>
            </a:r>
            <a:endParaRPr lang="en-US" altLang="ja-JP" sz="1200" b="1" dirty="0">
              <a:latin typeface="+mn-ea"/>
            </a:endParaRPr>
          </a:p>
          <a:p>
            <a:r>
              <a:rPr lang="ja-JP" altLang="en-US" sz="1200" b="1" i="0" u="none" strike="noStrike" dirty="0">
                <a:solidFill>
                  <a:schemeClr val="tx1"/>
                </a:solidFill>
                <a:effectLst/>
                <a:latin typeface="+mn-ea"/>
              </a:rPr>
              <a:t>　　</a:t>
            </a:r>
            <a:endParaRPr lang="en-US" altLang="ja-JP" sz="1200" b="1" i="0" u="none" strike="noStrike" dirty="0">
              <a:solidFill>
                <a:schemeClr val="tx1"/>
              </a:solidFill>
              <a:effectLst/>
              <a:latin typeface="+mn-ea"/>
            </a:endParaRPr>
          </a:p>
          <a:p>
            <a:r>
              <a:rPr lang="ja-JP" altLang="en-US" sz="1200" b="1" i="0" u="none" strike="noStrike" dirty="0">
                <a:solidFill>
                  <a:schemeClr val="tx1"/>
                </a:solidFill>
                <a:effectLst/>
                <a:latin typeface="+mn-ea"/>
              </a:rPr>
              <a:t>□信号</a:t>
            </a:r>
            <a:r>
              <a:rPr lang="ja-JP" altLang="en-US" sz="1200" b="1" dirty="0">
                <a:latin typeface="+mn-ea"/>
              </a:rPr>
              <a:t>のルールは守れていますか？</a:t>
            </a:r>
            <a:r>
              <a:rPr lang="ja-JP" altLang="en-US" sz="1200" b="1" i="0" u="none" strike="noStrike" dirty="0">
                <a:solidFill>
                  <a:schemeClr val="tx1"/>
                </a:solidFill>
                <a:effectLst/>
                <a:latin typeface="+mn-ea"/>
              </a:rPr>
              <a:t>　</a:t>
            </a:r>
            <a:endParaRPr lang="en-US" altLang="ja-JP" sz="1200" b="1" i="0" u="none" strike="noStrike" dirty="0">
              <a:solidFill>
                <a:schemeClr val="tx1"/>
              </a:solidFill>
              <a:effectLst/>
              <a:latin typeface="+mn-ea"/>
            </a:endParaRPr>
          </a:p>
          <a:p>
            <a:endParaRPr lang="en-US" altLang="ja-JP" sz="1200" b="1" i="0" u="none" strike="noStrike" dirty="0">
              <a:solidFill>
                <a:schemeClr val="tx1"/>
              </a:solidFill>
              <a:effectLst/>
              <a:latin typeface="+mn-ea"/>
            </a:endParaRPr>
          </a:p>
          <a:p>
            <a:r>
              <a:rPr lang="ja-JP" altLang="en-US" sz="1200" b="1" i="0" u="none" strike="noStrike" dirty="0">
                <a:solidFill>
                  <a:schemeClr val="tx1"/>
                </a:solidFill>
                <a:effectLst/>
                <a:latin typeface="+mn-ea"/>
              </a:rPr>
              <a:t>□正しい場所を歩くことができていますか？　</a:t>
            </a:r>
            <a:endParaRPr lang="en-US" altLang="ja-JP" sz="1200" b="1" i="0" u="none" strike="noStrike" dirty="0">
              <a:solidFill>
                <a:schemeClr val="tx1"/>
              </a:solidFill>
              <a:effectLst/>
              <a:latin typeface="+mn-ea"/>
            </a:endParaRPr>
          </a:p>
          <a:p>
            <a:endParaRPr lang="en-US" altLang="ja-JP" sz="1200" b="1" i="0" u="none" strike="noStrike" dirty="0">
              <a:solidFill>
                <a:schemeClr val="tx1"/>
              </a:solidFill>
              <a:effectLst/>
              <a:latin typeface="+mn-ea"/>
            </a:endParaRPr>
          </a:p>
          <a:p>
            <a:r>
              <a:rPr lang="ja-JP" altLang="en-US" sz="1200" b="1" i="0" u="none" strike="noStrike" dirty="0">
                <a:solidFill>
                  <a:schemeClr val="tx1"/>
                </a:solidFill>
                <a:effectLst/>
                <a:latin typeface="+mn-ea"/>
              </a:rPr>
              <a:t>□横断歩道の手前で一度止まって、車や自転車が来ないか確認できていますか？</a:t>
            </a:r>
            <a:endParaRPr lang="en-US" altLang="ja-JP" sz="1200" b="1" i="0" u="none" strike="noStrike" dirty="0">
              <a:solidFill>
                <a:schemeClr val="tx1"/>
              </a:solidFill>
              <a:effectLst/>
              <a:latin typeface="+mn-ea"/>
            </a:endParaRPr>
          </a:p>
          <a:p>
            <a:endParaRPr lang="en-US" altLang="ja-JP" sz="1200" b="1" i="0" u="none" strike="noStrike" dirty="0">
              <a:solidFill>
                <a:schemeClr val="tx1"/>
              </a:solidFill>
              <a:effectLst/>
              <a:latin typeface="+mn-ea"/>
            </a:endParaRPr>
          </a:p>
          <a:p>
            <a:r>
              <a:rPr lang="ja-JP" altLang="en-US" sz="1200" b="1" i="0" u="none" strike="noStrike" dirty="0">
                <a:solidFill>
                  <a:schemeClr val="tx1"/>
                </a:solidFill>
                <a:effectLst/>
                <a:latin typeface="+mn-ea"/>
              </a:rPr>
              <a:t>□「とまれ」の標識や曲がり角で、止まって確認できていますか？</a:t>
            </a:r>
            <a:endParaRPr lang="en-US" altLang="ja-JP" sz="1200" b="1" i="0" u="none" strike="noStrike" dirty="0">
              <a:solidFill>
                <a:schemeClr val="tx1"/>
              </a:solidFill>
              <a:effectLst/>
              <a:latin typeface="+mn-ea"/>
            </a:endParaRPr>
          </a:p>
          <a:p>
            <a:endParaRPr lang="en-US" altLang="ja-JP" sz="1200" b="1" i="0" u="none" strike="noStrike" dirty="0">
              <a:solidFill>
                <a:schemeClr val="tx1"/>
              </a:solidFill>
              <a:effectLst/>
              <a:latin typeface="+mn-ea"/>
            </a:endParaRPr>
          </a:p>
          <a:p>
            <a:r>
              <a:rPr lang="ja-JP" altLang="en-US" sz="1200" b="1" i="0" u="none" strike="noStrike" dirty="0">
                <a:solidFill>
                  <a:schemeClr val="tx1"/>
                </a:solidFill>
                <a:effectLst/>
                <a:latin typeface="+mn-ea"/>
              </a:rPr>
              <a:t>□警報音が鳴ったら踏切に入らないなど、踏切での約束を知っていますか？</a:t>
            </a:r>
            <a:endParaRPr lang="en-US" altLang="ja-JP" sz="1200" b="1" i="0" u="none" strike="noStrike" dirty="0">
              <a:solidFill>
                <a:schemeClr val="tx1"/>
              </a:solidFill>
              <a:effectLst/>
              <a:latin typeface="+mn-ea"/>
            </a:endParaRPr>
          </a:p>
          <a:p>
            <a:endParaRPr lang="en-US" altLang="ja-JP" sz="1200" b="1" i="0" u="none" strike="noStrike" dirty="0">
              <a:solidFill>
                <a:schemeClr val="tx1"/>
              </a:solidFill>
              <a:effectLst/>
              <a:latin typeface="+mn-ea"/>
            </a:endParaRPr>
          </a:p>
          <a:p>
            <a:r>
              <a:rPr lang="ja-JP" altLang="en-US" sz="1200" b="1" i="0" u="none" strike="noStrike" dirty="0">
                <a:solidFill>
                  <a:schemeClr val="tx1"/>
                </a:solidFill>
                <a:effectLst/>
                <a:latin typeface="+mn-ea"/>
              </a:rPr>
              <a:t>□路上に車が止まっているとき、安全に車の横を通ることができますか？</a:t>
            </a:r>
            <a:r>
              <a:rPr lang="ja-JP" altLang="en-US" sz="1200" b="1" dirty="0">
                <a:latin typeface="+mn-ea"/>
              </a:rPr>
              <a:t> </a:t>
            </a:r>
            <a:r>
              <a:rPr lang="ja-JP" altLang="en-US" sz="1200" b="1" i="0" u="none" strike="noStrike" dirty="0">
                <a:solidFill>
                  <a:schemeClr val="tx1"/>
                </a:solidFill>
                <a:effectLst/>
                <a:latin typeface="+mn-ea"/>
              </a:rPr>
              <a:t>　</a:t>
            </a:r>
            <a:endParaRPr lang="en-US" altLang="ja-JP" sz="1200" b="1" i="0" u="none" strike="noStrike" dirty="0">
              <a:solidFill>
                <a:schemeClr val="tx1"/>
              </a:solidFill>
              <a:effectLst/>
              <a:latin typeface="+mn-ea"/>
            </a:endParaRPr>
          </a:p>
          <a:p>
            <a:endParaRPr lang="en-US" altLang="ja-JP" sz="1200" b="1" i="0" u="none" strike="noStrike" dirty="0">
              <a:solidFill>
                <a:schemeClr val="tx1"/>
              </a:solidFill>
              <a:effectLst/>
              <a:latin typeface="+mn-ea"/>
            </a:endParaRPr>
          </a:p>
          <a:p>
            <a:r>
              <a:rPr lang="ja-JP" altLang="en-US" sz="1200" b="1" i="0" u="none" strike="noStrike" dirty="0">
                <a:solidFill>
                  <a:schemeClr val="tx1"/>
                </a:solidFill>
                <a:effectLst/>
                <a:latin typeface="+mn-ea"/>
              </a:rPr>
              <a:t>□雨の日にはどんなことに注意して歩けば良いか、知っていますか？　</a:t>
            </a:r>
            <a:endParaRPr lang="en-US" altLang="ja-JP" sz="1200" b="1" i="0" u="none" strike="noStrike" dirty="0">
              <a:solidFill>
                <a:schemeClr val="tx1"/>
              </a:solidFill>
              <a:effectLst/>
              <a:latin typeface="+mn-ea"/>
            </a:endParaRPr>
          </a:p>
          <a:p>
            <a:endParaRPr lang="en-US" altLang="ja-JP" sz="1200" b="1" i="0" u="none" strike="noStrike" dirty="0">
              <a:solidFill>
                <a:schemeClr val="tx1"/>
              </a:solidFill>
              <a:effectLst/>
              <a:latin typeface="+mn-ea"/>
            </a:endParaRPr>
          </a:p>
          <a:p>
            <a:r>
              <a:rPr lang="ja-JP" altLang="en-US" sz="1200" b="1" i="0" u="none" strike="noStrike" dirty="0">
                <a:solidFill>
                  <a:schemeClr val="tx1"/>
                </a:solidFill>
                <a:effectLst/>
                <a:latin typeface="+mn-ea"/>
              </a:rPr>
              <a:t>□緊急車両が来たとき</a:t>
            </a:r>
            <a:r>
              <a:rPr lang="ja-JP" altLang="en-US" sz="1200" b="1" dirty="0">
                <a:latin typeface="+mn-ea"/>
              </a:rPr>
              <a:t> 、どうするか知っていますか？</a:t>
            </a:r>
            <a:endParaRPr lang="en-US" altLang="ja-JP" sz="1200" b="1" dirty="0">
              <a:latin typeface="+mn-ea"/>
            </a:endParaRPr>
          </a:p>
          <a:p>
            <a:r>
              <a:rPr lang="ja-JP" altLang="en-US" sz="1200" b="1" dirty="0">
                <a:latin typeface="+mn-ea"/>
              </a:rPr>
              <a:t>　立ち止まってどこから車が来るか確認できていますか？</a:t>
            </a:r>
            <a:r>
              <a:rPr lang="ja-JP" altLang="en-US" sz="1200" b="1" i="0" u="none" strike="noStrike" dirty="0">
                <a:solidFill>
                  <a:schemeClr val="tx1"/>
                </a:solidFill>
                <a:effectLst/>
                <a:latin typeface="+mn-ea"/>
              </a:rPr>
              <a:t>　</a:t>
            </a:r>
            <a:endParaRPr lang="en-US" altLang="ja-JP" sz="1200" b="1" i="0" u="none" strike="noStrike" dirty="0">
              <a:solidFill>
                <a:schemeClr val="tx1"/>
              </a:solidFill>
              <a:effectLst/>
              <a:latin typeface="+mn-ea"/>
            </a:endParaRPr>
          </a:p>
          <a:p>
            <a:endParaRPr lang="en-US" altLang="ja-JP" sz="1200" b="1" i="0" u="none" strike="noStrike" dirty="0">
              <a:solidFill>
                <a:schemeClr val="tx1"/>
              </a:solidFill>
              <a:effectLst/>
              <a:latin typeface="+mn-ea"/>
            </a:endParaRPr>
          </a:p>
          <a:p>
            <a:r>
              <a:rPr lang="ja-JP" altLang="en-US" sz="1200" b="1" i="0" u="none" strike="noStrike" dirty="0">
                <a:solidFill>
                  <a:schemeClr val="tx1"/>
                </a:solidFill>
                <a:effectLst/>
                <a:latin typeface="+mn-ea"/>
              </a:rPr>
              <a:t>□事故に</a:t>
            </a:r>
            <a:r>
              <a:rPr lang="ja-JP" altLang="en-US" sz="1200" b="1" dirty="0">
                <a:latin typeface="+mn-ea"/>
              </a:rPr>
              <a:t>遭ったときに</a:t>
            </a:r>
            <a:r>
              <a:rPr lang="ja-JP" altLang="en-US" sz="1200" b="1" i="0" u="none" strike="noStrike" dirty="0">
                <a:solidFill>
                  <a:schemeClr val="tx1"/>
                </a:solidFill>
                <a:effectLst/>
                <a:latin typeface="+mn-ea"/>
              </a:rPr>
              <a:t>、どのように行動すれば良いか知っていますか？</a:t>
            </a:r>
            <a:endParaRPr lang="en-US" altLang="ja-JP" sz="1200" b="1" i="0" u="none" strike="noStrike" dirty="0">
              <a:solidFill>
                <a:schemeClr val="tx1"/>
              </a:solidFill>
              <a:effectLst/>
              <a:latin typeface="+mn-ea"/>
            </a:endParaRPr>
          </a:p>
          <a:p>
            <a:endParaRPr kumimoji="1" lang="en-US" altLang="ja-JP" sz="1200" b="1" i="0" u="none" strike="noStrike" dirty="0">
              <a:solidFill>
                <a:schemeClr val="tx1"/>
              </a:solidFill>
              <a:effectLst/>
              <a:latin typeface="+mn-ea"/>
            </a:endParaRPr>
          </a:p>
          <a:p>
            <a:r>
              <a:rPr kumimoji="1" lang="ja-JP" altLang="en-US" sz="1200" b="1" i="0" u="none" strike="noStrike" dirty="0">
                <a:solidFill>
                  <a:schemeClr val="tx1"/>
                </a:solidFill>
                <a:effectLst/>
                <a:latin typeface="+mn-ea"/>
              </a:rPr>
              <a:t>　</a:t>
            </a:r>
            <a:endParaRPr kumimoji="1" lang="ja-JP" altLang="en-US" sz="1200" b="1" dirty="0">
              <a:solidFill>
                <a:srgbClr val="FF0000"/>
              </a:solidFill>
              <a:latin typeface="+mn-ea"/>
            </a:endParaRPr>
          </a:p>
        </p:txBody>
      </p:sp>
      <p:sp>
        <p:nvSpPr>
          <p:cNvPr id="25" name="楕円 24"/>
          <p:cNvSpPr/>
          <p:nvPr/>
        </p:nvSpPr>
        <p:spPr>
          <a:xfrm>
            <a:off x="2219732" y="2289976"/>
            <a:ext cx="229270" cy="214685"/>
          </a:xfrm>
          <a:prstGeom prst="ellipse">
            <a:avLst/>
          </a:prstGeom>
          <a:solidFill>
            <a:srgbClr val="AC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2927875" y="2141425"/>
            <a:ext cx="185610" cy="173413"/>
          </a:xfrm>
          <a:prstGeom prst="ellipse">
            <a:avLst/>
          </a:prstGeom>
          <a:solidFill>
            <a:srgbClr val="FFC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4661370" y="2177978"/>
            <a:ext cx="154858" cy="140508"/>
          </a:xfrm>
          <a:prstGeom prst="ellipse">
            <a:avLst/>
          </a:prstGeom>
          <a:solidFill>
            <a:srgbClr val="AC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5443312" y="2144998"/>
            <a:ext cx="229270" cy="214685"/>
          </a:xfrm>
          <a:prstGeom prst="ellipse">
            <a:avLst/>
          </a:prstGeom>
          <a:solidFill>
            <a:srgbClr val="FF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661071" y="2732941"/>
            <a:ext cx="185610" cy="173413"/>
          </a:xfrm>
          <a:prstGeom prst="ellipse">
            <a:avLst/>
          </a:prstGeom>
          <a:solidFill>
            <a:srgbClr val="FFC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6506404" y="2799011"/>
            <a:ext cx="229270" cy="214685"/>
          </a:xfrm>
          <a:prstGeom prst="ellipse">
            <a:avLst/>
          </a:prstGeom>
          <a:solidFill>
            <a:srgbClr val="AC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p:cNvSpPr/>
          <p:nvPr/>
        </p:nvSpPr>
        <p:spPr>
          <a:xfrm>
            <a:off x="3754668" y="2242595"/>
            <a:ext cx="229270" cy="214685"/>
          </a:xfrm>
          <a:prstGeom prst="ellipse">
            <a:avLst/>
          </a:prstGeom>
          <a:solidFill>
            <a:srgbClr val="FF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9379" y="10151021"/>
            <a:ext cx="7213488" cy="261610"/>
          </a:xfrm>
          <a:prstGeom prst="rect">
            <a:avLst/>
          </a:prstGeom>
          <a:noFill/>
        </p:spPr>
        <p:txBody>
          <a:bodyPr wrap="square" rtlCol="0">
            <a:spAutoFit/>
          </a:bodyPr>
          <a:lstStyle/>
          <a:p>
            <a:pPr algn="dist"/>
            <a:r>
              <a:rPr kumimoji="1" lang="ja-JP" altLang="en-US" sz="1100" b="1" dirty="0"/>
              <a:t>９</a:t>
            </a:r>
          </a:p>
        </p:txBody>
      </p:sp>
    </p:spTree>
    <p:extLst>
      <p:ext uri="{BB962C8B-B14F-4D97-AF65-F5344CB8AC3E}">
        <p14:creationId xmlns:p14="http://schemas.microsoft.com/office/powerpoint/2010/main" val="1583386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6"/>
        </a:solidFill>
        <a:effectLst/>
      </p:bgPr>
    </p:bg>
    <p:spTree>
      <p:nvGrpSpPr>
        <p:cNvPr id="1" name=""/>
        <p:cNvGrpSpPr/>
        <p:nvPr/>
      </p:nvGrpSpPr>
      <p:grpSpPr>
        <a:xfrm>
          <a:off x="0" y="0"/>
          <a:ext cx="0" cy="0"/>
          <a:chOff x="0" y="0"/>
          <a:chExt cx="0" cy="0"/>
        </a:xfrm>
      </p:grpSpPr>
      <p:sp>
        <p:nvSpPr>
          <p:cNvPr id="32" name="角丸四角形 31"/>
          <p:cNvSpPr/>
          <p:nvPr/>
        </p:nvSpPr>
        <p:spPr>
          <a:xfrm>
            <a:off x="621268" y="7613287"/>
            <a:ext cx="5793848" cy="1682716"/>
          </a:xfrm>
          <a:prstGeom prst="roundRect">
            <a:avLst/>
          </a:prstGeom>
          <a:solidFill>
            <a:srgbClr val="E9F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9378" y="10176841"/>
            <a:ext cx="7218692" cy="17661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9379" y="-61345"/>
            <a:ext cx="7182672" cy="180779"/>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090843" y="-37803"/>
            <a:ext cx="117891" cy="10207907"/>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9379" y="2720"/>
            <a:ext cx="119184" cy="10167384"/>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420894" y="1350525"/>
            <a:ext cx="6348859" cy="86382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46517" y="3271974"/>
            <a:ext cx="3915530" cy="1769610"/>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ホームベース 62"/>
          <p:cNvSpPr/>
          <p:nvPr/>
        </p:nvSpPr>
        <p:spPr>
          <a:xfrm>
            <a:off x="1461674" y="827772"/>
            <a:ext cx="4329014"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a:off x="2630450" y="5877823"/>
            <a:ext cx="3893989" cy="1404601"/>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880593" y="2237975"/>
            <a:ext cx="5275198" cy="276999"/>
          </a:xfrm>
          <a:prstGeom prst="rect">
            <a:avLst/>
          </a:prstGeom>
          <a:noFill/>
        </p:spPr>
        <p:txBody>
          <a:bodyPr wrap="square" rtlCol="0">
            <a:spAutoFit/>
          </a:bodyPr>
          <a:lstStyle/>
          <a:p>
            <a:r>
              <a:rPr kumimoji="1" lang="ja-JP" altLang="en-US" sz="1200" b="1" dirty="0"/>
              <a:t>　</a:t>
            </a:r>
            <a:endParaRPr kumimoji="1" lang="en-US" altLang="ja-JP" sz="1050" b="1" dirty="0">
              <a:latin typeface="+mj-ea"/>
            </a:endParaRPr>
          </a:p>
        </p:txBody>
      </p:sp>
      <p:sp>
        <p:nvSpPr>
          <p:cNvPr id="23" name="テキスト ボックス 31"/>
          <p:cNvSpPr txBox="1"/>
          <p:nvPr/>
        </p:nvSpPr>
        <p:spPr>
          <a:xfrm>
            <a:off x="658206" y="2875524"/>
            <a:ext cx="5243694" cy="34519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600" b="1" dirty="0">
                <a:solidFill>
                  <a:srgbClr val="594639"/>
                </a:solidFill>
              </a:rPr>
              <a:t>①</a:t>
            </a:r>
            <a:r>
              <a:rPr kumimoji="1" lang="ja-JP" altLang="en-US" sz="1600" b="1" dirty="0"/>
              <a:t>キックボードやキックバイクは道路では走らせない</a:t>
            </a:r>
            <a:endParaRPr kumimoji="1" lang="en-US" altLang="ja-JP" sz="1600" b="1" dirty="0"/>
          </a:p>
        </p:txBody>
      </p:sp>
      <p:sp>
        <p:nvSpPr>
          <p:cNvPr id="2" name="テキスト ボックス 1"/>
          <p:cNvSpPr txBox="1"/>
          <p:nvPr/>
        </p:nvSpPr>
        <p:spPr>
          <a:xfrm>
            <a:off x="658206" y="5173651"/>
            <a:ext cx="5859502" cy="338554"/>
          </a:xfrm>
          <a:prstGeom prst="rect">
            <a:avLst/>
          </a:prstGeom>
          <a:noFill/>
        </p:spPr>
        <p:txBody>
          <a:bodyPr wrap="square" rtlCol="0">
            <a:spAutoFit/>
          </a:bodyPr>
          <a:lstStyle/>
          <a:p>
            <a:r>
              <a:rPr lang="ja-JP" altLang="en-US" sz="1600" b="1" dirty="0">
                <a:latin typeface="+mn-ea"/>
              </a:rPr>
              <a:t>②就学前の子どもを一人歩きさせない</a:t>
            </a:r>
            <a:endParaRPr lang="en-US" altLang="ja-JP" sz="1600" b="1" dirty="0">
              <a:latin typeface="+mn-ea"/>
            </a:endParaRPr>
          </a:p>
        </p:txBody>
      </p:sp>
      <p:sp>
        <p:nvSpPr>
          <p:cNvPr id="36" name="テキスト ボックス 35"/>
          <p:cNvSpPr txBox="1"/>
          <p:nvPr/>
        </p:nvSpPr>
        <p:spPr>
          <a:xfrm>
            <a:off x="88990" y="852055"/>
            <a:ext cx="6991038" cy="338554"/>
          </a:xfrm>
          <a:prstGeom prst="rect">
            <a:avLst/>
          </a:prstGeom>
          <a:noFill/>
        </p:spPr>
        <p:txBody>
          <a:bodyPr wrap="square" rtlCol="0">
            <a:spAutoFit/>
          </a:bodyPr>
          <a:lstStyle/>
          <a:p>
            <a:pPr algn="ctr"/>
            <a:r>
              <a:rPr kumimoji="1" lang="ja-JP" altLang="en-US" sz="1600" b="1" dirty="0"/>
              <a:t>実は知らなかった、ルール違反となること</a:t>
            </a:r>
            <a:endParaRPr kumimoji="1" lang="ja-JP" altLang="en-US" sz="1600" b="1" dirty="0">
              <a:solidFill>
                <a:srgbClr val="594639"/>
              </a:solidFill>
            </a:endParaRPr>
          </a:p>
        </p:txBody>
      </p:sp>
      <p:sp>
        <p:nvSpPr>
          <p:cNvPr id="37" name="正方形/長方形 36"/>
          <p:cNvSpPr/>
          <p:nvPr/>
        </p:nvSpPr>
        <p:spPr>
          <a:xfrm>
            <a:off x="68117" y="268141"/>
            <a:ext cx="7043701" cy="373387"/>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87301" y="293814"/>
            <a:ext cx="5679358" cy="369332"/>
          </a:xfrm>
          <a:prstGeom prst="rect">
            <a:avLst/>
          </a:prstGeom>
          <a:noFill/>
        </p:spPr>
        <p:txBody>
          <a:bodyPr wrap="square" rtlCol="0">
            <a:spAutoFit/>
          </a:bodyPr>
          <a:lstStyle/>
          <a:p>
            <a:r>
              <a:rPr kumimoji="1" lang="en-US" altLang="ja-JP" b="1" dirty="0">
                <a:solidFill>
                  <a:schemeClr val="bg1"/>
                </a:solidFill>
              </a:rPr>
              <a:t>10</a:t>
            </a:r>
            <a:r>
              <a:rPr kumimoji="1" lang="ja-JP" altLang="en-US" b="1" dirty="0">
                <a:solidFill>
                  <a:schemeClr val="bg1"/>
                </a:solidFill>
              </a:rPr>
              <a:t>　実は違反となってしまう交通ルール（通年）</a:t>
            </a:r>
          </a:p>
        </p:txBody>
      </p:sp>
      <p:sp>
        <p:nvSpPr>
          <p:cNvPr id="31" name="テキスト ボックス 31"/>
          <p:cNvSpPr txBox="1"/>
          <p:nvPr/>
        </p:nvSpPr>
        <p:spPr>
          <a:xfrm>
            <a:off x="586660" y="3310621"/>
            <a:ext cx="3828119" cy="159801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dirty="0">
                <a:latin typeface="+mn-ea"/>
              </a:rPr>
              <a:t>　</a:t>
            </a:r>
            <a:r>
              <a:rPr kumimoji="1" lang="ja-JP" altLang="en-US" sz="1200" dirty="0">
                <a:latin typeface="+mn-ea"/>
              </a:rPr>
              <a:t>最近流行りの「キックボード」や「キックバイク」</a:t>
            </a:r>
            <a:endParaRPr kumimoji="1" lang="en-US" altLang="ja-JP" sz="1200" dirty="0">
              <a:latin typeface="+mn-ea"/>
            </a:endParaRPr>
          </a:p>
          <a:p>
            <a:r>
              <a:rPr kumimoji="1" lang="ja-JP" altLang="en-US" sz="1200" dirty="0">
                <a:latin typeface="+mn-ea"/>
              </a:rPr>
              <a:t>ですが、 そもそもブレーキもなく、 道路で走って</a:t>
            </a:r>
            <a:endParaRPr kumimoji="1" lang="en-US" altLang="ja-JP" sz="1200" dirty="0">
              <a:latin typeface="+mn-ea"/>
            </a:endParaRPr>
          </a:p>
          <a:p>
            <a:r>
              <a:rPr kumimoji="1" lang="ja-JP" altLang="en-US" sz="1200" dirty="0">
                <a:latin typeface="+mn-ea"/>
              </a:rPr>
              <a:t>良いようには作られていません。道路で使用すると、</a:t>
            </a:r>
            <a:endParaRPr kumimoji="1" lang="en-US" altLang="ja-JP" sz="1200" dirty="0">
              <a:latin typeface="+mn-ea"/>
            </a:endParaRPr>
          </a:p>
          <a:p>
            <a:r>
              <a:rPr kumimoji="1" lang="ja-JP" altLang="en-US" sz="1200" dirty="0">
                <a:latin typeface="+mn-ea"/>
              </a:rPr>
              <a:t>道路交通法で違反となってしまう場合があります。</a:t>
            </a:r>
            <a:endParaRPr kumimoji="1" lang="en-US" altLang="ja-JP" sz="1200" dirty="0">
              <a:latin typeface="+mn-ea"/>
            </a:endParaRPr>
          </a:p>
          <a:p>
            <a:r>
              <a:rPr kumimoji="1" lang="ja-JP" altLang="en-US" sz="1200" dirty="0">
                <a:latin typeface="+mn-ea"/>
              </a:rPr>
              <a:t>　</a:t>
            </a:r>
            <a:r>
              <a:rPr kumimoji="1" lang="ja-JP" altLang="en-US" sz="1200" b="1" dirty="0">
                <a:solidFill>
                  <a:srgbClr val="458FC5"/>
                </a:solidFill>
                <a:latin typeface="+mn-ea"/>
              </a:rPr>
              <a:t>ブレーキがないことで、止まれずに事故になってしまっているケースも起きています。</a:t>
            </a:r>
            <a:r>
              <a:rPr kumimoji="1" lang="ja-JP" altLang="en-US" sz="1200" dirty="0">
                <a:latin typeface="+mn-ea"/>
              </a:rPr>
              <a:t>遊んでも良い公園などで、ヘルメットをかぶり、楽しむように</a:t>
            </a:r>
            <a:endParaRPr kumimoji="1" lang="en-US" altLang="ja-JP" sz="1200" dirty="0">
              <a:latin typeface="+mn-ea"/>
            </a:endParaRPr>
          </a:p>
          <a:p>
            <a:r>
              <a:rPr kumimoji="1" lang="ja-JP" altLang="en-US" sz="1200" dirty="0">
                <a:latin typeface="+mn-ea"/>
              </a:rPr>
              <a:t>してください。</a:t>
            </a:r>
            <a:endParaRPr kumimoji="1" lang="en-US" altLang="ja-JP" sz="1200" dirty="0">
              <a:latin typeface="+mn-ea"/>
            </a:endParaRPr>
          </a:p>
          <a:p>
            <a:endParaRPr lang="en-US" altLang="ja-JP" sz="1200" dirty="0"/>
          </a:p>
        </p:txBody>
      </p:sp>
      <p:sp>
        <p:nvSpPr>
          <p:cNvPr id="33" name="テキスト ボックス 32"/>
          <p:cNvSpPr txBox="1"/>
          <p:nvPr/>
        </p:nvSpPr>
        <p:spPr>
          <a:xfrm>
            <a:off x="2782727" y="6082039"/>
            <a:ext cx="3680458" cy="1015663"/>
          </a:xfrm>
          <a:prstGeom prst="rect">
            <a:avLst/>
          </a:prstGeom>
          <a:noFill/>
        </p:spPr>
        <p:txBody>
          <a:bodyPr wrap="square" rtlCol="0">
            <a:spAutoFit/>
          </a:bodyPr>
          <a:lstStyle/>
          <a:p>
            <a:r>
              <a:rPr lang="ja-JP" altLang="en-US" sz="1200" dirty="0">
                <a:latin typeface="+mn-ea"/>
              </a:rPr>
              <a:t>　</a:t>
            </a:r>
            <a:r>
              <a:rPr lang="ja-JP" altLang="ja-JP" sz="1200" dirty="0">
                <a:latin typeface="+mn-ea"/>
              </a:rPr>
              <a:t>就学前の</a:t>
            </a:r>
            <a:r>
              <a:rPr lang="ja-JP" altLang="en-US" sz="1200" dirty="0">
                <a:latin typeface="+mn-ea"/>
              </a:rPr>
              <a:t>子ども</a:t>
            </a:r>
            <a:r>
              <a:rPr lang="ja-JP" altLang="ja-JP" sz="1200" dirty="0">
                <a:latin typeface="+mn-ea"/>
              </a:rPr>
              <a:t>を、道路で遊ばせたり一人歩きさせ</a:t>
            </a:r>
            <a:r>
              <a:rPr lang="ja-JP" altLang="en-US" sz="1200" dirty="0">
                <a:latin typeface="+mn-ea"/>
              </a:rPr>
              <a:t>たりすると</a:t>
            </a:r>
            <a:r>
              <a:rPr lang="ja-JP" altLang="ja-JP" sz="1200" dirty="0">
                <a:latin typeface="+mn-ea"/>
              </a:rPr>
              <a:t>、</a:t>
            </a:r>
            <a:r>
              <a:rPr lang="ja-JP" altLang="ja-JP" sz="1200" b="1" dirty="0">
                <a:solidFill>
                  <a:srgbClr val="458FC5"/>
                </a:solidFill>
                <a:latin typeface="+mn-ea"/>
              </a:rPr>
              <a:t>道路交通法で</a:t>
            </a:r>
            <a:r>
              <a:rPr lang="ja-JP" altLang="en-US" sz="1200" b="1" dirty="0">
                <a:solidFill>
                  <a:srgbClr val="458FC5"/>
                </a:solidFill>
                <a:latin typeface="+mn-ea"/>
              </a:rPr>
              <a:t>は</a:t>
            </a:r>
            <a:r>
              <a:rPr lang="ja-JP" altLang="ja-JP" sz="1200" b="1" dirty="0">
                <a:solidFill>
                  <a:srgbClr val="458FC5"/>
                </a:solidFill>
                <a:latin typeface="+mn-ea"/>
              </a:rPr>
              <a:t>保護者として</a:t>
            </a:r>
            <a:r>
              <a:rPr lang="ja-JP" altLang="en-US" sz="1200" b="1" dirty="0">
                <a:solidFill>
                  <a:srgbClr val="458FC5"/>
                </a:solidFill>
                <a:latin typeface="+mn-ea"/>
              </a:rPr>
              <a:t>の責任を問われることがあります</a:t>
            </a:r>
            <a:r>
              <a:rPr lang="ja-JP" altLang="ja-JP" sz="1200" dirty="0">
                <a:solidFill>
                  <a:srgbClr val="458FC5"/>
                </a:solidFill>
                <a:latin typeface="+mn-ea"/>
              </a:rPr>
              <a:t>。</a:t>
            </a:r>
            <a:endParaRPr lang="en-US" altLang="ja-JP" sz="1200" dirty="0">
              <a:solidFill>
                <a:srgbClr val="458FC5"/>
              </a:solidFill>
              <a:latin typeface="+mn-ea"/>
            </a:endParaRPr>
          </a:p>
          <a:p>
            <a:r>
              <a:rPr lang="ja-JP" altLang="en-US" sz="1200" dirty="0">
                <a:latin typeface="+mn-ea"/>
              </a:rPr>
              <a:t>　</a:t>
            </a:r>
            <a:r>
              <a:rPr lang="ja-JP" altLang="ja-JP" sz="1200" dirty="0">
                <a:latin typeface="+mn-ea"/>
              </a:rPr>
              <a:t>そして何より危険です</a:t>
            </a:r>
            <a:r>
              <a:rPr lang="ja-JP" altLang="en-US" sz="1200" dirty="0">
                <a:latin typeface="+mn-ea"/>
              </a:rPr>
              <a:t>ので、</a:t>
            </a:r>
            <a:r>
              <a:rPr lang="ja-JP" altLang="ja-JP" sz="1200" dirty="0">
                <a:latin typeface="+mn-ea"/>
              </a:rPr>
              <a:t>一人歩き</a:t>
            </a:r>
            <a:r>
              <a:rPr lang="ja-JP" altLang="en-US" sz="1200" dirty="0">
                <a:latin typeface="+mn-ea"/>
              </a:rPr>
              <a:t>は絶対にさせてはいけません。</a:t>
            </a:r>
            <a:r>
              <a:rPr lang="ja-JP" altLang="ja-JP" sz="1200" dirty="0">
                <a:latin typeface="+mn-ea"/>
              </a:rPr>
              <a:t>　　</a:t>
            </a:r>
            <a:r>
              <a:rPr lang="ja-JP" altLang="ja-JP" sz="1100" dirty="0">
                <a:latin typeface="+mn-ea"/>
              </a:rPr>
              <a:t>　</a:t>
            </a:r>
            <a:endParaRPr lang="en-US" altLang="ja-JP" sz="1100" dirty="0">
              <a:latin typeface="+mn-ea"/>
            </a:endParaRPr>
          </a:p>
        </p:txBody>
      </p:sp>
      <p:sp>
        <p:nvSpPr>
          <p:cNvPr id="34" name="角丸四角形 33"/>
          <p:cNvSpPr/>
          <p:nvPr/>
        </p:nvSpPr>
        <p:spPr>
          <a:xfrm>
            <a:off x="617626" y="8089870"/>
            <a:ext cx="3820445" cy="1592182"/>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805944" y="8191439"/>
            <a:ext cx="3349493" cy="1292662"/>
          </a:xfrm>
          <a:prstGeom prst="rect">
            <a:avLst/>
          </a:prstGeom>
          <a:noFill/>
        </p:spPr>
        <p:txBody>
          <a:bodyPr wrap="square" rtlCol="0">
            <a:spAutoFit/>
          </a:bodyPr>
          <a:lstStyle/>
          <a:p>
            <a:r>
              <a:rPr lang="ja-JP" altLang="en-US" sz="1600" b="1" dirty="0">
                <a:solidFill>
                  <a:srgbClr val="594639"/>
                </a:solidFill>
              </a:rPr>
              <a:t>   </a:t>
            </a:r>
            <a:r>
              <a:rPr lang="ja-JP" altLang="en-US" sz="1200" dirty="0"/>
              <a:t>道路や駐車場で遊んだりしていませんか？家の前は車が来ないからと遊ばせていると、子どもは</a:t>
            </a:r>
            <a:r>
              <a:rPr lang="ja-JP" altLang="en-US" sz="1200" dirty="0">
                <a:solidFill>
                  <a:srgbClr val="594639"/>
                </a:solidFill>
              </a:rPr>
              <a:t>どこの道路や駐車場でも</a:t>
            </a:r>
            <a:r>
              <a:rPr lang="ja-JP" altLang="en-US" sz="1200" b="1" dirty="0">
                <a:solidFill>
                  <a:srgbClr val="458FC5"/>
                </a:solidFill>
              </a:rPr>
              <a:t>遊んで大丈夫と勘違い</a:t>
            </a:r>
            <a:r>
              <a:rPr lang="ja-JP" altLang="en-US" sz="1200" dirty="0"/>
              <a:t>してしまいます。「ルールを守ること」を学ぶという意味でも、</a:t>
            </a:r>
            <a:r>
              <a:rPr lang="ja-JP" altLang="en-US" sz="1200" b="1" dirty="0">
                <a:solidFill>
                  <a:srgbClr val="458FC5"/>
                </a:solidFill>
              </a:rPr>
              <a:t>約束を守る</a:t>
            </a:r>
            <a:endParaRPr lang="en-US" altLang="ja-JP" sz="1200" b="1" dirty="0">
              <a:solidFill>
                <a:srgbClr val="458FC5"/>
              </a:solidFill>
            </a:endParaRPr>
          </a:p>
          <a:p>
            <a:r>
              <a:rPr lang="ja-JP" altLang="en-US" sz="1200" b="1" dirty="0">
                <a:solidFill>
                  <a:srgbClr val="458FC5"/>
                </a:solidFill>
              </a:rPr>
              <a:t>ことに例外は作らない</a:t>
            </a:r>
            <a:r>
              <a:rPr lang="ja-JP" altLang="en-US" sz="1200" dirty="0"/>
              <a:t>ようにしましょう。</a:t>
            </a:r>
            <a:endParaRPr lang="ja-JP" altLang="ja-JP" sz="1200" dirty="0"/>
          </a:p>
        </p:txBody>
      </p:sp>
      <p:sp>
        <p:nvSpPr>
          <p:cNvPr id="35" name="テキスト ボックス 34"/>
          <p:cNvSpPr txBox="1"/>
          <p:nvPr/>
        </p:nvSpPr>
        <p:spPr>
          <a:xfrm>
            <a:off x="665573" y="7579576"/>
            <a:ext cx="5859502" cy="338554"/>
          </a:xfrm>
          <a:prstGeom prst="rect">
            <a:avLst/>
          </a:prstGeom>
          <a:noFill/>
        </p:spPr>
        <p:txBody>
          <a:bodyPr wrap="square" rtlCol="0">
            <a:spAutoFit/>
          </a:bodyPr>
          <a:lstStyle/>
          <a:p>
            <a:r>
              <a:rPr lang="ja-JP" altLang="en-US" sz="1600" b="1" dirty="0"/>
              <a:t>③路上や駐車場で遊ばせない</a:t>
            </a:r>
            <a:endParaRPr lang="en-US" altLang="ja-JP" sz="1600" b="1"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575324" y="3447423"/>
            <a:ext cx="2032763" cy="1305168"/>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4509">
            <a:off x="4998754" y="3731328"/>
            <a:ext cx="1158603" cy="1158578"/>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4280" y="3765462"/>
            <a:ext cx="790635" cy="883812"/>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453" y="4105810"/>
            <a:ext cx="469847" cy="642007"/>
          </a:xfrm>
          <a:prstGeom prst="rect">
            <a:avLst/>
          </a:prstGeom>
        </p:spPr>
      </p:pic>
      <p:pic>
        <p:nvPicPr>
          <p:cNvPr id="40" name="図 3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1014034" y="5734311"/>
            <a:ext cx="1341331" cy="1649155"/>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7436" y="6325392"/>
            <a:ext cx="440239" cy="550990"/>
          </a:xfrm>
          <a:prstGeom prst="rect">
            <a:avLst/>
          </a:prstGeom>
        </p:spPr>
      </p:pic>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9514" y="6731116"/>
            <a:ext cx="469847" cy="642007"/>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0074" y="8283749"/>
            <a:ext cx="2047555" cy="1293192"/>
          </a:xfrm>
          <a:prstGeom prst="rect">
            <a:avLst/>
          </a:prstGeom>
        </p:spPr>
      </p:pic>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4621" y="8932163"/>
            <a:ext cx="469847" cy="642007"/>
          </a:xfrm>
          <a:prstGeom prst="rect">
            <a:avLst/>
          </a:prstGeom>
        </p:spPr>
      </p:pic>
      <p:pic>
        <p:nvPicPr>
          <p:cNvPr id="8" name="図 7"/>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0800000" flipV="1">
            <a:off x="4790055" y="8939721"/>
            <a:ext cx="846433" cy="576359"/>
          </a:xfrm>
          <a:prstGeom prst="rect">
            <a:avLst/>
          </a:prstGeom>
        </p:spPr>
      </p:pic>
      <p:pic>
        <p:nvPicPr>
          <p:cNvPr id="44" name="図 43"/>
          <p:cNvPicPr>
            <a:picLocks noChangeAspect="1"/>
          </p:cNvPicPr>
          <p:nvPr/>
        </p:nvPicPr>
        <p:blipFill rotWithShape="1">
          <a:blip r:embed="rId10" cstate="print">
            <a:extLst>
              <a:ext uri="{28A0092B-C50C-407E-A947-70E740481C1C}">
                <a14:useLocalDpi xmlns:a14="http://schemas.microsoft.com/office/drawing/2010/main" val="0"/>
              </a:ext>
            </a:extLst>
          </a:blip>
          <a:srcRect l="-8080" t="-6498" b="-7798"/>
          <a:stretch/>
        </p:blipFill>
        <p:spPr>
          <a:xfrm rot="10800000" flipV="1">
            <a:off x="5644459" y="8327168"/>
            <a:ext cx="631564" cy="430049"/>
          </a:xfrm>
          <a:prstGeom prst="rect">
            <a:avLst/>
          </a:prstGeom>
        </p:spPr>
      </p:pic>
      <p:cxnSp>
        <p:nvCxnSpPr>
          <p:cNvPr id="45" name="直線コネクタ 44"/>
          <p:cNvCxnSpPr/>
          <p:nvPr/>
        </p:nvCxnSpPr>
        <p:spPr>
          <a:xfrm>
            <a:off x="734842" y="3171545"/>
            <a:ext cx="4909873" cy="81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34842" y="5454595"/>
            <a:ext cx="3491040" cy="115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734842" y="7839271"/>
            <a:ext cx="2703787" cy="76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1421" y="10119650"/>
            <a:ext cx="7210734" cy="430887"/>
          </a:xfrm>
          <a:prstGeom prst="rect">
            <a:avLst/>
          </a:prstGeom>
          <a:noFill/>
        </p:spPr>
        <p:txBody>
          <a:bodyPr wrap="square" rtlCol="0">
            <a:spAutoFit/>
          </a:bodyPr>
          <a:lstStyle/>
          <a:p>
            <a:pPr algn="ctr"/>
            <a:r>
              <a:rPr kumimoji="1" lang="en-US" altLang="ja-JP" sz="1100" b="1" dirty="0"/>
              <a:t>10</a:t>
            </a:r>
          </a:p>
          <a:p>
            <a:pPr algn="ctr"/>
            <a:endParaRPr kumimoji="1" lang="ja-JP" altLang="en-US" sz="1100" b="1" dirty="0"/>
          </a:p>
        </p:txBody>
      </p:sp>
      <p:sp>
        <p:nvSpPr>
          <p:cNvPr id="25" name="テキスト ボックス 31"/>
          <p:cNvSpPr txBox="1"/>
          <p:nvPr/>
        </p:nvSpPr>
        <p:spPr>
          <a:xfrm>
            <a:off x="885638" y="1596633"/>
            <a:ext cx="5699288" cy="11998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t>　交通ルールは毎日の生活のなかでも、一番身近なルールです。だからこそ、</a:t>
            </a:r>
            <a:endParaRPr kumimoji="1" lang="en-US" altLang="ja-JP" sz="1200" dirty="0"/>
          </a:p>
          <a:p>
            <a:r>
              <a:rPr kumimoji="1" lang="ja-JP" altLang="en-US" sz="1200" dirty="0"/>
              <a:t>改めて考えたり、意識することが少ないのかもしれませんね。交通ルールは</a:t>
            </a:r>
            <a:endParaRPr kumimoji="1" lang="en-US" altLang="ja-JP" sz="1200" dirty="0"/>
          </a:p>
          <a:p>
            <a:r>
              <a:rPr kumimoji="1" lang="ja-JP" altLang="en-US" sz="1200" dirty="0"/>
              <a:t>命に関わるルールです。知っているつもりで、実は知らないでいると、事故</a:t>
            </a:r>
            <a:endParaRPr kumimoji="1" lang="en-US" altLang="ja-JP" sz="1200" dirty="0"/>
          </a:p>
          <a:p>
            <a:r>
              <a:rPr kumimoji="1" lang="ja-JP" altLang="en-US" sz="1200" dirty="0"/>
              <a:t>に遭ってしまったときに、保護者としての責任を問われることがあります。</a:t>
            </a:r>
            <a:endParaRPr kumimoji="1" lang="en-US" altLang="ja-JP" sz="1200" dirty="0"/>
          </a:p>
          <a:p>
            <a:r>
              <a:rPr kumimoji="1" lang="ja-JP" altLang="en-US" sz="1200" dirty="0"/>
              <a:t>何より子どもの大切な命を守るためにも、正しい交通ルールを伝えていき</a:t>
            </a:r>
            <a:endParaRPr kumimoji="1" lang="en-US" altLang="ja-JP" sz="1200" dirty="0"/>
          </a:p>
          <a:p>
            <a:r>
              <a:rPr kumimoji="1" lang="ja-JP" altLang="en-US" sz="1200" dirty="0"/>
              <a:t>ましょう。</a:t>
            </a:r>
            <a:endParaRPr kumimoji="1" lang="en-US" altLang="ja-JP" sz="1200" dirty="0"/>
          </a:p>
          <a:p>
            <a:r>
              <a:rPr kumimoji="1" lang="ja-JP" altLang="en-US" sz="1200" b="1" dirty="0"/>
              <a:t>　　</a:t>
            </a:r>
            <a:endParaRPr kumimoji="1" lang="en-US" altLang="ja-JP" sz="1200" b="1" dirty="0"/>
          </a:p>
          <a:p>
            <a:r>
              <a:rPr kumimoji="1" lang="ja-JP" altLang="en-US" sz="1200" b="1" dirty="0"/>
              <a:t>　</a:t>
            </a:r>
            <a:endParaRPr lang="ja-JP" altLang="ja-JP" sz="1200" b="1" dirty="0">
              <a:effectLst/>
            </a:endParaRPr>
          </a:p>
        </p:txBody>
      </p:sp>
    </p:spTree>
    <p:extLst>
      <p:ext uri="{BB962C8B-B14F-4D97-AF65-F5344CB8AC3E}">
        <p14:creationId xmlns:p14="http://schemas.microsoft.com/office/powerpoint/2010/main" val="353077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685" y="0"/>
            <a:ext cx="7207997" cy="1033145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685" y="318905"/>
            <a:ext cx="7199313" cy="523220"/>
          </a:xfrm>
          <a:prstGeom prst="rect">
            <a:avLst/>
          </a:prstGeom>
          <a:noFill/>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rPr>
              <a:t>もくじ</a:t>
            </a:r>
            <a:endParaRPr kumimoji="1" lang="en-US" altLang="ja-JP" sz="2800" b="1" dirty="0">
              <a:latin typeface="メイリオ" panose="020B0604030504040204" pitchFamily="50" charset="-128"/>
              <a:ea typeface="メイリオ" panose="020B0604030504040204" pitchFamily="50" charset="-128"/>
            </a:endParaRPr>
          </a:p>
        </p:txBody>
      </p:sp>
      <p:sp>
        <p:nvSpPr>
          <p:cNvPr id="38" name="角丸四角形 37"/>
          <p:cNvSpPr/>
          <p:nvPr/>
        </p:nvSpPr>
        <p:spPr>
          <a:xfrm>
            <a:off x="371476" y="4098228"/>
            <a:ext cx="3007655" cy="959442"/>
          </a:xfrm>
          <a:prstGeom prst="roundRect">
            <a:avLst/>
          </a:prstGeom>
          <a:solidFill>
            <a:schemeClr val="bg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94639"/>
              </a:solidFill>
            </a:endParaRPr>
          </a:p>
        </p:txBody>
      </p:sp>
      <p:sp>
        <p:nvSpPr>
          <p:cNvPr id="7" name="テキスト ボックス 6"/>
          <p:cNvSpPr txBox="1"/>
          <p:nvPr/>
        </p:nvSpPr>
        <p:spPr>
          <a:xfrm>
            <a:off x="539166" y="996013"/>
            <a:ext cx="2729779" cy="584775"/>
          </a:xfrm>
          <a:prstGeom prst="rect">
            <a:avLst/>
          </a:prstGeom>
          <a:noFill/>
        </p:spPr>
        <p:txBody>
          <a:bodyPr wrap="square"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1.</a:t>
            </a:r>
            <a:r>
              <a:rPr kumimoji="1" lang="ja-JP" altLang="en-US" sz="1600" b="1" dirty="0">
                <a:solidFill>
                  <a:schemeClr val="bg1"/>
                </a:solidFill>
                <a:latin typeface="メイリオ" panose="020B0604030504040204" pitchFamily="50" charset="-128"/>
                <a:ea typeface="メイリオ" panose="020B0604030504040204" pitchFamily="50" charset="-128"/>
              </a:rPr>
              <a:t>入園時のおたより文例</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r>
              <a:rPr kumimoji="1" lang="ja-JP" altLang="en-US" sz="1600" b="1" dirty="0">
                <a:solidFill>
                  <a:schemeClr val="bg1"/>
                </a:solidFill>
                <a:latin typeface="メイリオ" panose="020B0604030504040204" pitchFamily="50" charset="-128"/>
                <a:ea typeface="メイリオ" panose="020B0604030504040204" pitchFamily="50" charset="-128"/>
              </a:rPr>
              <a:t>　　　        （４・５月）</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553836" y="8723274"/>
            <a:ext cx="2342026" cy="584775"/>
          </a:xfrm>
          <a:prstGeom prst="rect">
            <a:avLst/>
          </a:prstGeom>
          <a:solidFill>
            <a:srgbClr val="A2D7D4"/>
          </a:solidFill>
        </p:spPr>
        <p:txBody>
          <a:bodyPr wrap="square" rtlCol="0">
            <a:sp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５</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雨の日の文例</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r>
              <a:rPr kumimoji="1" lang="ja-JP" altLang="en-US" sz="1600" b="1" dirty="0">
                <a:solidFill>
                  <a:schemeClr val="bg1"/>
                </a:solidFill>
                <a:latin typeface="メイリオ" panose="020B0604030504040204" pitchFamily="50" charset="-128"/>
                <a:ea typeface="メイリオ" panose="020B0604030504040204" pitchFamily="50" charset="-128"/>
              </a:rPr>
              <a:t>            （６月）</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580250" y="7094895"/>
            <a:ext cx="2501396" cy="584775"/>
          </a:xfrm>
          <a:prstGeom prst="rect">
            <a:avLst/>
          </a:prstGeom>
          <a:solidFill>
            <a:srgbClr val="A2D7D4"/>
          </a:solidFill>
        </p:spPr>
        <p:txBody>
          <a:bodyPr wrap="square" rtlCol="0">
            <a:sp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４</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道路の歩き方の文例</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r>
              <a:rPr kumimoji="1" lang="ja-JP" altLang="en-US" sz="1600" b="1" dirty="0">
                <a:solidFill>
                  <a:schemeClr val="bg1"/>
                </a:solidFill>
                <a:latin typeface="メイリオ" panose="020B0604030504040204" pitchFamily="50" charset="-128"/>
                <a:ea typeface="メイリオ" panose="020B0604030504040204" pitchFamily="50" charset="-128"/>
              </a:rPr>
              <a:t>                     （５月）</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562972" y="5346617"/>
            <a:ext cx="2418684" cy="584775"/>
          </a:xfrm>
          <a:prstGeom prst="rect">
            <a:avLst/>
          </a:prstGeom>
          <a:solidFill>
            <a:srgbClr val="A2D7D4"/>
          </a:solidFill>
        </p:spPr>
        <p:txBody>
          <a:bodyPr wrap="square"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3.</a:t>
            </a:r>
            <a:r>
              <a:rPr kumimoji="1" lang="ja-JP" altLang="en-US" sz="1600" b="1" dirty="0">
                <a:solidFill>
                  <a:schemeClr val="bg1"/>
                </a:solidFill>
                <a:latin typeface="メイリオ" panose="020B0604030504040204" pitchFamily="50" charset="-128"/>
                <a:ea typeface="メイリオ" panose="020B0604030504040204" pitchFamily="50" charset="-128"/>
              </a:rPr>
              <a:t>交通事故防止の文例</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r>
              <a:rPr kumimoji="1" lang="ja-JP" altLang="en-US" sz="1600" b="1" dirty="0">
                <a:solidFill>
                  <a:schemeClr val="bg1"/>
                </a:solidFill>
                <a:latin typeface="メイリオ" panose="020B0604030504040204" pitchFamily="50" charset="-128"/>
                <a:ea typeface="メイリオ" panose="020B0604030504040204" pitchFamily="50" charset="-128"/>
              </a:rPr>
              <a:t>                     （</a:t>
            </a:r>
            <a:r>
              <a:rPr kumimoji="1" lang="en-US" altLang="ja-JP" sz="1600" b="1" dirty="0">
                <a:solidFill>
                  <a:schemeClr val="bg1"/>
                </a:solidFill>
                <a:latin typeface="メイリオ" panose="020B0604030504040204" pitchFamily="50" charset="-128"/>
                <a:ea typeface="メイリオ" panose="020B0604030504040204" pitchFamily="50" charset="-128"/>
              </a:rPr>
              <a:t>5</a:t>
            </a:r>
            <a:r>
              <a:rPr kumimoji="1" lang="ja-JP" altLang="en-US" sz="1600" b="1" dirty="0">
                <a:solidFill>
                  <a:schemeClr val="bg1"/>
                </a:solidFill>
                <a:latin typeface="メイリオ" panose="020B0604030504040204" pitchFamily="50" charset="-128"/>
                <a:ea typeface="メイリオ" panose="020B0604030504040204" pitchFamily="50" charset="-128"/>
              </a:rPr>
              <a:t>月）</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09755" y="3502682"/>
            <a:ext cx="2637986" cy="584775"/>
          </a:xfrm>
          <a:prstGeom prst="rect">
            <a:avLst/>
          </a:prstGeom>
          <a:noFill/>
        </p:spPr>
        <p:txBody>
          <a:bodyPr wrap="square"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2.</a:t>
            </a:r>
            <a:r>
              <a:rPr kumimoji="1" lang="ja-JP" altLang="en-US" sz="1600" b="1" dirty="0">
                <a:solidFill>
                  <a:schemeClr val="bg1"/>
                </a:solidFill>
                <a:latin typeface="メイリオ" panose="020B0604030504040204" pitchFamily="50" charset="-128"/>
                <a:ea typeface="メイリオ" panose="020B0604030504040204" pitchFamily="50" charset="-128"/>
              </a:rPr>
              <a:t>飛び出しの危険の文例</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r>
              <a:rPr kumimoji="1" lang="ja-JP" altLang="en-US" sz="1600" b="1" dirty="0">
                <a:solidFill>
                  <a:schemeClr val="bg1"/>
                </a:solidFill>
                <a:latin typeface="メイリオ" panose="020B0604030504040204" pitchFamily="50" charset="-128"/>
                <a:ea typeface="メイリオ" panose="020B0604030504040204" pitchFamily="50" charset="-128"/>
              </a:rPr>
              <a:t>　                     （５月）</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072570" y="996013"/>
            <a:ext cx="2211272" cy="584775"/>
          </a:xfrm>
          <a:prstGeom prst="rect">
            <a:avLst/>
          </a:prstGeom>
          <a:solidFill>
            <a:srgbClr val="A2D7D4"/>
          </a:solidFill>
        </p:spPr>
        <p:txBody>
          <a:bodyPr wrap="square"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6.</a:t>
            </a:r>
            <a:r>
              <a:rPr kumimoji="1" lang="ja-JP" altLang="en-US" sz="1600" b="1" dirty="0">
                <a:solidFill>
                  <a:schemeClr val="bg1"/>
                </a:solidFill>
                <a:latin typeface="メイリオ" panose="020B0604030504040204" pitchFamily="50" charset="-128"/>
                <a:ea typeface="メイリオ" panose="020B0604030504040204" pitchFamily="50" charset="-128"/>
              </a:rPr>
              <a:t>夏休み前の文例</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r>
              <a:rPr kumimoji="1" lang="ja-JP" altLang="en-US" sz="1600" b="1" dirty="0">
                <a:solidFill>
                  <a:schemeClr val="bg1"/>
                </a:solidFill>
                <a:latin typeface="メイリオ" panose="020B0604030504040204" pitchFamily="50" charset="-128"/>
                <a:ea typeface="メイリオ" panose="020B0604030504040204" pitchFamily="50" charset="-128"/>
              </a:rPr>
              <a:t>　　        （７月）</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4043953" y="4823151"/>
            <a:ext cx="2616518" cy="584775"/>
          </a:xfrm>
          <a:prstGeom prst="rect">
            <a:avLst/>
          </a:prstGeom>
          <a:solidFill>
            <a:srgbClr val="A2D7D4"/>
          </a:solidFill>
        </p:spPr>
        <p:txBody>
          <a:bodyPr wrap="square" rtlCol="0">
            <a:sp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８</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交通安全教室後</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r>
              <a:rPr kumimoji="1" lang="en-US" altLang="ja-JP" sz="1600" b="1" dirty="0">
                <a:solidFill>
                  <a:schemeClr val="bg1"/>
                </a:solidFill>
                <a:latin typeface="メイリオ" panose="020B0604030504040204" pitchFamily="50" charset="-128"/>
                <a:ea typeface="メイリオ" panose="020B0604030504040204" pitchFamily="50" charset="-128"/>
              </a:rPr>
              <a:t>              </a:t>
            </a:r>
            <a:r>
              <a:rPr kumimoji="1" lang="ja-JP" altLang="en-US" sz="1600" b="1" dirty="0">
                <a:solidFill>
                  <a:schemeClr val="bg1"/>
                </a:solidFill>
                <a:latin typeface="メイリオ" panose="020B0604030504040204" pitchFamily="50" charset="-128"/>
                <a:ea typeface="メイリオ" panose="020B0604030504040204" pitchFamily="50" charset="-128"/>
              </a:rPr>
              <a:t>の文例（通年）</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4072570" y="2944657"/>
            <a:ext cx="2659141" cy="584775"/>
          </a:xfrm>
          <a:prstGeom prst="rect">
            <a:avLst/>
          </a:prstGeom>
          <a:solidFill>
            <a:srgbClr val="A2D7D4"/>
          </a:solidFill>
        </p:spPr>
        <p:txBody>
          <a:bodyPr wrap="square" rtlCol="0">
            <a:sp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７</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初めての自転車の文例</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r>
              <a:rPr kumimoji="1" lang="ja-JP" altLang="en-US" sz="1600" b="1" dirty="0">
                <a:solidFill>
                  <a:schemeClr val="bg1"/>
                </a:solidFill>
                <a:latin typeface="メイリオ" panose="020B0604030504040204" pitchFamily="50" charset="-128"/>
                <a:ea typeface="メイリオ" panose="020B0604030504040204" pitchFamily="50" charset="-128"/>
              </a:rPr>
              <a:t>                        （８月）</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4081421" y="7094895"/>
            <a:ext cx="2389484" cy="584775"/>
          </a:xfrm>
          <a:prstGeom prst="rect">
            <a:avLst/>
          </a:prstGeom>
          <a:solidFill>
            <a:srgbClr val="A2D7D4"/>
          </a:solidFill>
        </p:spPr>
        <p:txBody>
          <a:bodyPr wrap="square" rtlCol="0">
            <a:sp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９</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小学校入学に向けて</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r>
              <a:rPr kumimoji="1" lang="ja-JP" altLang="en-US" sz="1600" b="1" dirty="0">
                <a:solidFill>
                  <a:schemeClr val="bg1"/>
                </a:solidFill>
                <a:latin typeface="メイリオ" panose="020B0604030504040204" pitchFamily="50" charset="-128"/>
                <a:ea typeface="メイリオ" panose="020B0604030504040204" pitchFamily="50" charset="-128"/>
              </a:rPr>
              <a:t>   （</a:t>
            </a:r>
            <a:r>
              <a:rPr kumimoji="1" lang="en-US" altLang="ja-JP" sz="1600" b="1" dirty="0">
                <a:solidFill>
                  <a:schemeClr val="bg1"/>
                </a:solidFill>
                <a:latin typeface="メイリオ" panose="020B0604030504040204" pitchFamily="50" charset="-128"/>
                <a:ea typeface="メイリオ" panose="020B0604030504040204" pitchFamily="50" charset="-128"/>
              </a:rPr>
              <a:t>12</a:t>
            </a:r>
            <a:r>
              <a:rPr kumimoji="1" lang="ja-JP" altLang="en-US" sz="1600" b="1" dirty="0">
                <a:solidFill>
                  <a:schemeClr val="bg1"/>
                </a:solidFill>
                <a:latin typeface="メイリオ" panose="020B0604030504040204" pitchFamily="50" charset="-128"/>
                <a:ea typeface="メイリオ" panose="020B0604030504040204" pitchFamily="50" charset="-128"/>
              </a:rPr>
              <a:t>月～２月）</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4093880" y="8723274"/>
            <a:ext cx="2778265" cy="584775"/>
          </a:xfrm>
          <a:prstGeom prst="rect">
            <a:avLst/>
          </a:prstGeom>
          <a:solidFill>
            <a:srgbClr val="A2D7D4"/>
          </a:solidFill>
        </p:spPr>
        <p:txBody>
          <a:bodyPr wrap="square"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10.</a:t>
            </a:r>
            <a:r>
              <a:rPr kumimoji="1" lang="ja-JP" altLang="en-US" sz="1600" b="1" dirty="0">
                <a:solidFill>
                  <a:schemeClr val="bg1"/>
                </a:solidFill>
                <a:latin typeface="メイリオ" panose="020B0604030504040204" pitchFamily="50" charset="-128"/>
                <a:ea typeface="メイリオ" panose="020B0604030504040204" pitchFamily="50" charset="-128"/>
              </a:rPr>
              <a:t>実は違反となってしまう</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r>
              <a:rPr kumimoji="1" lang="en-US" altLang="ja-JP" sz="1600" b="1" dirty="0">
                <a:solidFill>
                  <a:schemeClr val="bg1"/>
                </a:solidFill>
                <a:latin typeface="メイリオ" panose="020B0604030504040204" pitchFamily="50" charset="-128"/>
                <a:ea typeface="メイリオ" panose="020B0604030504040204" pitchFamily="50" charset="-128"/>
              </a:rPr>
              <a:t>     </a:t>
            </a:r>
            <a:r>
              <a:rPr kumimoji="1" lang="ja-JP" altLang="en-US" sz="1600" b="1" dirty="0">
                <a:solidFill>
                  <a:schemeClr val="bg1"/>
                </a:solidFill>
                <a:latin typeface="メイリオ" panose="020B0604030504040204" pitchFamily="50" charset="-128"/>
                <a:ea typeface="メイリオ" panose="020B0604030504040204" pitchFamily="50" charset="-128"/>
              </a:rPr>
              <a:t>交通ルール（通年）</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73" name="楕円 72"/>
          <p:cNvSpPr/>
          <p:nvPr/>
        </p:nvSpPr>
        <p:spPr>
          <a:xfrm rot="20059325">
            <a:off x="1211254" y="138272"/>
            <a:ext cx="852680" cy="793148"/>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75" name="図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904295">
            <a:off x="1283515" y="283321"/>
            <a:ext cx="672716" cy="605676"/>
          </a:xfrm>
          <a:prstGeom prst="rect">
            <a:avLst/>
          </a:prstGeom>
        </p:spPr>
      </p:pic>
      <p:sp>
        <p:nvSpPr>
          <p:cNvPr id="77" name="楕円 76"/>
          <p:cNvSpPr/>
          <p:nvPr/>
        </p:nvSpPr>
        <p:spPr>
          <a:xfrm>
            <a:off x="4398871" y="219686"/>
            <a:ext cx="336412" cy="315792"/>
          </a:xfrm>
          <a:prstGeom prst="ellipse">
            <a:avLst/>
          </a:prstGeom>
          <a:solidFill>
            <a:srgbClr val="FCE8A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p:cNvSpPr/>
          <p:nvPr/>
        </p:nvSpPr>
        <p:spPr>
          <a:xfrm>
            <a:off x="742562" y="267332"/>
            <a:ext cx="297507" cy="315792"/>
          </a:xfrm>
          <a:prstGeom prst="ellipse">
            <a:avLst/>
          </a:prstGeom>
          <a:solidFill>
            <a:srgbClr val="FCE8A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p:cNvSpPr/>
          <p:nvPr/>
        </p:nvSpPr>
        <p:spPr>
          <a:xfrm>
            <a:off x="299070" y="512485"/>
            <a:ext cx="223754" cy="221898"/>
          </a:xfrm>
          <a:prstGeom prst="ellipse">
            <a:avLst/>
          </a:prstGeom>
          <a:solidFill>
            <a:srgbClr val="FCE8A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p:cNvSpPr/>
          <p:nvPr/>
        </p:nvSpPr>
        <p:spPr>
          <a:xfrm>
            <a:off x="2544124" y="555521"/>
            <a:ext cx="223754" cy="221898"/>
          </a:xfrm>
          <a:prstGeom prst="ellipse">
            <a:avLst/>
          </a:prstGeom>
          <a:solidFill>
            <a:srgbClr val="FCE8A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p:cNvSpPr/>
          <p:nvPr/>
        </p:nvSpPr>
        <p:spPr>
          <a:xfrm>
            <a:off x="6620757" y="710577"/>
            <a:ext cx="166183" cy="160738"/>
          </a:xfrm>
          <a:prstGeom prst="ellipse">
            <a:avLst/>
          </a:prstGeom>
          <a:solidFill>
            <a:srgbClr val="FCE8A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371476" y="1548403"/>
            <a:ext cx="3014897" cy="16135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50572" y="1744278"/>
            <a:ext cx="3063530" cy="1277273"/>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徒歩通園のおうちの方へ・・・・・・・１</a:t>
            </a:r>
            <a:endParaRPr kumimoji="1" lang="en-US" altLang="ja-JP" sz="1100" b="1" dirty="0">
              <a:latin typeface="メイリオ" panose="020B0604030504040204" pitchFamily="50" charset="-128"/>
              <a:ea typeface="メイリオ" panose="020B0604030504040204" pitchFamily="50" charset="-128"/>
            </a:endParaRPr>
          </a:p>
          <a:p>
            <a:pPr algn="ctr"/>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自転車通園のおうちの方へ・・・・・・１</a:t>
            </a:r>
            <a:endParaRPr kumimoji="1" lang="en-US" altLang="ja-JP" sz="1100" b="1" dirty="0">
              <a:latin typeface="メイリオ" panose="020B0604030504040204" pitchFamily="50" charset="-128"/>
              <a:ea typeface="メイリオ" panose="020B0604030504040204" pitchFamily="50" charset="-128"/>
            </a:endParaRPr>
          </a:p>
          <a:p>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車通園のおうちの方へ・・・・・・・・２</a:t>
            </a:r>
            <a:endParaRPr kumimoji="1" lang="en-US" altLang="ja-JP" sz="1100" b="1" dirty="0">
              <a:latin typeface="メイリオ" panose="020B0604030504040204" pitchFamily="50" charset="-128"/>
              <a:ea typeface="メイリオ" panose="020B0604030504040204" pitchFamily="50" charset="-128"/>
            </a:endParaRPr>
          </a:p>
          <a:p>
            <a:pPr algn="ctr"/>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バス通園のおうちの方へ・・・・・・・２</a:t>
            </a:r>
            <a:endParaRPr kumimoji="1" lang="en-US" altLang="ja-JP" sz="1100" b="1"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50572" y="4406599"/>
            <a:ext cx="3340320" cy="276999"/>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危ない</a:t>
            </a:r>
            <a:r>
              <a:rPr kumimoji="1" lang="ja-JP" altLang="en-US" sz="12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道路</a:t>
            </a:r>
            <a:r>
              <a:rPr kumimoji="1" lang="ja-JP" altLang="en-US" sz="1200" b="1" dirty="0">
                <a:latin typeface="メイリオ" panose="020B0604030504040204" pitchFamily="50" charset="-128"/>
                <a:ea typeface="メイリオ" panose="020B0604030504040204" pitchFamily="50" charset="-128"/>
              </a:rPr>
              <a:t>の飛び出し・・・・・・３</a:t>
            </a:r>
            <a:endParaRPr kumimoji="1" lang="en-US" altLang="ja-JP" sz="1200" b="1" dirty="0">
              <a:latin typeface="メイリオ" panose="020B0604030504040204" pitchFamily="50" charset="-128"/>
              <a:ea typeface="メイリオ" panose="020B0604030504040204" pitchFamily="50" charset="-128"/>
            </a:endParaRPr>
          </a:p>
        </p:txBody>
      </p:sp>
      <p:sp>
        <p:nvSpPr>
          <p:cNvPr id="46" name="角丸四角形 45"/>
          <p:cNvSpPr/>
          <p:nvPr/>
        </p:nvSpPr>
        <p:spPr>
          <a:xfrm>
            <a:off x="371476" y="5946555"/>
            <a:ext cx="3007655" cy="959442"/>
          </a:xfrm>
          <a:prstGeom prst="roundRect">
            <a:avLst/>
          </a:prstGeom>
          <a:solidFill>
            <a:schemeClr val="bg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94639"/>
              </a:solidFill>
            </a:endParaRPr>
          </a:p>
        </p:txBody>
      </p:sp>
      <p:sp>
        <p:nvSpPr>
          <p:cNvPr id="20" name="テキスト ボックス 19"/>
          <p:cNvSpPr txBox="1"/>
          <p:nvPr/>
        </p:nvSpPr>
        <p:spPr>
          <a:xfrm>
            <a:off x="450572" y="6340406"/>
            <a:ext cx="3516241" cy="261610"/>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交通事故を防ぐためのポイント・・・・３</a:t>
            </a:r>
            <a:endParaRPr kumimoji="1" lang="en-US" altLang="ja-JP" sz="1100" b="1" dirty="0">
              <a:latin typeface="メイリオ" panose="020B0604030504040204" pitchFamily="50" charset="-128"/>
              <a:ea typeface="メイリオ" panose="020B0604030504040204" pitchFamily="50" charset="-128"/>
            </a:endParaRPr>
          </a:p>
        </p:txBody>
      </p:sp>
      <p:sp>
        <p:nvSpPr>
          <p:cNvPr id="49" name="角丸四角形 48"/>
          <p:cNvSpPr/>
          <p:nvPr/>
        </p:nvSpPr>
        <p:spPr>
          <a:xfrm>
            <a:off x="3857249" y="1548403"/>
            <a:ext cx="3014897" cy="12880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984978" y="1795377"/>
            <a:ext cx="3188347" cy="600164"/>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夏休みの交通安全・・・・・・・・・・５</a:t>
            </a:r>
            <a:endParaRPr kumimoji="1" lang="en-US" altLang="ja-JP" sz="1100" b="1" dirty="0">
              <a:latin typeface="メイリオ" panose="020B0604030504040204" pitchFamily="50" charset="-128"/>
              <a:ea typeface="メイリオ" panose="020B0604030504040204" pitchFamily="50" charset="-128"/>
            </a:endParaRPr>
          </a:p>
          <a:p>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駐車場での交通安全・・・・・・・・・５</a:t>
            </a:r>
            <a:endParaRPr kumimoji="1" lang="en-US" altLang="ja-JP" sz="1100" b="1" dirty="0">
              <a:latin typeface="メイリオ" panose="020B0604030504040204" pitchFamily="50" charset="-128"/>
              <a:ea typeface="メイリオ" panose="020B0604030504040204" pitchFamily="50" charset="-128"/>
            </a:endParaRPr>
          </a:p>
        </p:txBody>
      </p:sp>
      <p:sp>
        <p:nvSpPr>
          <p:cNvPr id="50" name="角丸四角形 49"/>
          <p:cNvSpPr/>
          <p:nvPr/>
        </p:nvSpPr>
        <p:spPr>
          <a:xfrm>
            <a:off x="3857249" y="3536735"/>
            <a:ext cx="3014897" cy="9910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984978" y="3813164"/>
            <a:ext cx="3005671" cy="430887"/>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子どもが一人で自転車に</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　　　　　乗れるようになったら・・・６</a:t>
            </a:r>
            <a:endParaRPr kumimoji="1" lang="en-US" altLang="ja-JP" sz="1100" b="1" dirty="0">
              <a:latin typeface="メイリオ" panose="020B0604030504040204" pitchFamily="50" charset="-128"/>
              <a:ea typeface="メイリオ" panose="020B0604030504040204" pitchFamily="50" charset="-128"/>
            </a:endParaRPr>
          </a:p>
        </p:txBody>
      </p:sp>
      <p:sp>
        <p:nvSpPr>
          <p:cNvPr id="51" name="角丸四角形 50"/>
          <p:cNvSpPr/>
          <p:nvPr/>
        </p:nvSpPr>
        <p:spPr>
          <a:xfrm>
            <a:off x="3857249" y="5411578"/>
            <a:ext cx="3014897" cy="14451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992789" y="5735556"/>
            <a:ext cx="3066774" cy="938719"/>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交通安全教室後（文例①）・・・・・・７</a:t>
            </a:r>
            <a:endParaRPr kumimoji="1" lang="en-US" altLang="ja-JP" sz="1100" b="1" dirty="0">
              <a:latin typeface="メイリオ" panose="020B0604030504040204" pitchFamily="50" charset="-128"/>
              <a:ea typeface="メイリオ" panose="020B0604030504040204" pitchFamily="50" charset="-128"/>
            </a:endParaRPr>
          </a:p>
          <a:p>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交通安全教室後（文例②）・・・・・・７</a:t>
            </a:r>
            <a:endParaRPr kumimoji="1" lang="en-US" altLang="ja-JP" sz="1100" b="1" dirty="0">
              <a:latin typeface="メイリオ" panose="020B0604030504040204" pitchFamily="50" charset="-128"/>
              <a:ea typeface="メイリオ" panose="020B0604030504040204" pitchFamily="50" charset="-128"/>
            </a:endParaRPr>
          </a:p>
          <a:p>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交通安全教室後（文例③）・・・・・・８</a:t>
            </a:r>
            <a:endParaRPr kumimoji="1" lang="en-US" altLang="ja-JP" sz="1100" b="1" dirty="0">
              <a:latin typeface="メイリオ" panose="020B0604030504040204" pitchFamily="50" charset="-128"/>
              <a:ea typeface="メイリオ" panose="020B0604030504040204" pitchFamily="50" charset="-128"/>
            </a:endParaRPr>
          </a:p>
        </p:txBody>
      </p:sp>
      <p:sp>
        <p:nvSpPr>
          <p:cNvPr id="54" name="角丸四角形 53"/>
          <p:cNvSpPr/>
          <p:nvPr/>
        </p:nvSpPr>
        <p:spPr>
          <a:xfrm>
            <a:off x="3825093" y="9244291"/>
            <a:ext cx="3014897" cy="9394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3937299" y="9565005"/>
            <a:ext cx="3101027" cy="569387"/>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実は知らなかった</a:t>
            </a:r>
            <a:r>
              <a:rPr kumimoji="1" lang="ja-JP" altLang="en-US" sz="1000" b="1" dirty="0">
                <a:latin typeface="メイリオ" panose="020B0604030504040204" pitchFamily="50" charset="-128"/>
                <a:ea typeface="メイリオ" panose="020B0604030504040204" pitchFamily="50" charset="-128"/>
              </a:rPr>
              <a:t>、ルール違反</a:t>
            </a:r>
            <a:endParaRPr kumimoji="1" lang="en-US" altLang="ja-JP" sz="1000" b="1" dirty="0">
              <a:latin typeface="メイリオ" panose="020B0604030504040204" pitchFamily="50" charset="-128"/>
              <a:ea typeface="メイリオ" panose="020B0604030504040204" pitchFamily="50" charset="-128"/>
            </a:endParaRPr>
          </a:p>
          <a:p>
            <a:r>
              <a:rPr kumimoji="1" lang="en-US" altLang="ja-JP" sz="1000" b="1" dirty="0">
                <a:latin typeface="メイリオ" panose="020B0604030504040204" pitchFamily="50" charset="-128"/>
                <a:ea typeface="メイリオ" panose="020B0604030504040204" pitchFamily="50" charset="-128"/>
              </a:rPr>
              <a:t>                                       </a:t>
            </a:r>
            <a:r>
              <a:rPr kumimoji="1" lang="ja-JP" altLang="en-US" sz="1000" b="1" dirty="0">
                <a:latin typeface="メイリオ" panose="020B0604030504040204" pitchFamily="50" charset="-128"/>
                <a:ea typeface="メイリオ" panose="020B0604030504040204" pitchFamily="50" charset="-128"/>
              </a:rPr>
              <a:t>となること・・</a:t>
            </a:r>
            <a:r>
              <a:rPr kumimoji="1" lang="en-US" altLang="ja-JP" sz="1000" b="1" dirty="0">
                <a:latin typeface="メイリオ" panose="020B0604030504040204" pitchFamily="50" charset="-128"/>
                <a:ea typeface="メイリオ" panose="020B0604030504040204" pitchFamily="50" charset="-128"/>
              </a:rPr>
              <a:t>10</a:t>
            </a:r>
          </a:p>
          <a:p>
            <a:endParaRPr kumimoji="1" lang="en-US" altLang="ja-JP" sz="1000" b="1" dirty="0">
              <a:latin typeface="メイリオ" panose="020B0604030504040204" pitchFamily="50" charset="-128"/>
              <a:ea typeface="メイリオ" panose="020B0604030504040204" pitchFamily="50" charset="-128"/>
            </a:endParaRPr>
          </a:p>
        </p:txBody>
      </p:sp>
      <p:sp>
        <p:nvSpPr>
          <p:cNvPr id="53" name="角丸四角形 52"/>
          <p:cNvSpPr/>
          <p:nvPr/>
        </p:nvSpPr>
        <p:spPr>
          <a:xfrm>
            <a:off x="371476" y="9253595"/>
            <a:ext cx="3014897" cy="9394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50572" y="9565005"/>
            <a:ext cx="2935801" cy="261610"/>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雨の日に気をつけて欲しいこと・・・・４</a:t>
            </a:r>
            <a:endParaRPr kumimoji="1" lang="en-US" altLang="ja-JP" sz="1100" b="1" dirty="0">
              <a:latin typeface="メイリオ" panose="020B0604030504040204" pitchFamily="50" charset="-128"/>
              <a:ea typeface="メイリオ" panose="020B0604030504040204" pitchFamily="50" charset="-128"/>
            </a:endParaRPr>
          </a:p>
        </p:txBody>
      </p:sp>
      <p:sp>
        <p:nvSpPr>
          <p:cNvPr id="47" name="角丸四角形 46"/>
          <p:cNvSpPr/>
          <p:nvPr/>
        </p:nvSpPr>
        <p:spPr>
          <a:xfrm>
            <a:off x="371476" y="7623529"/>
            <a:ext cx="3007655" cy="959442"/>
          </a:xfrm>
          <a:prstGeom prst="roundRect">
            <a:avLst/>
          </a:prstGeom>
          <a:solidFill>
            <a:schemeClr val="bg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94639"/>
              </a:solidFill>
            </a:endParaRPr>
          </a:p>
        </p:txBody>
      </p:sp>
      <p:sp>
        <p:nvSpPr>
          <p:cNvPr id="21" name="テキスト ボックス 20"/>
          <p:cNvSpPr txBox="1"/>
          <p:nvPr/>
        </p:nvSpPr>
        <p:spPr>
          <a:xfrm>
            <a:off x="433169" y="8013114"/>
            <a:ext cx="3185251" cy="261610"/>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道路のどこを歩く？・・・・・・・・・４</a:t>
            </a:r>
            <a:endParaRPr kumimoji="1" lang="en-US" altLang="ja-JP" sz="1100" b="1" dirty="0">
              <a:latin typeface="メイリオ" panose="020B0604030504040204" pitchFamily="50" charset="-128"/>
              <a:ea typeface="メイリオ" panose="020B0604030504040204" pitchFamily="50" charset="-128"/>
            </a:endParaRPr>
          </a:p>
        </p:txBody>
      </p:sp>
      <p:sp>
        <p:nvSpPr>
          <p:cNvPr id="52" name="角丸四角形 51"/>
          <p:cNvSpPr/>
          <p:nvPr/>
        </p:nvSpPr>
        <p:spPr>
          <a:xfrm>
            <a:off x="3844764" y="7623529"/>
            <a:ext cx="3014897" cy="1045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984978" y="7759199"/>
            <a:ext cx="3101027" cy="769441"/>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小学校入学前の交通安全・・・・・・・８</a:t>
            </a:r>
            <a:endParaRPr kumimoji="1" lang="en-US" altLang="ja-JP" sz="1100" b="1" dirty="0">
              <a:latin typeface="メイリオ" panose="020B0604030504040204" pitchFamily="50" charset="-128"/>
              <a:ea typeface="メイリオ" panose="020B0604030504040204" pitchFamily="50" charset="-128"/>
            </a:endParaRPr>
          </a:p>
          <a:p>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入学するまでに</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　　　覚えておきたい交通ルール・・・９</a:t>
            </a:r>
            <a:endParaRPr kumimoji="1" lang="en-US" altLang="ja-JP" sz="1100" b="1" dirty="0">
              <a:latin typeface="メイリオ" panose="020B0604030504040204" pitchFamily="50" charset="-128"/>
              <a:ea typeface="メイリオ" panose="020B0604030504040204" pitchFamily="50" charset="-128"/>
            </a:endParaRPr>
          </a:p>
        </p:txBody>
      </p:sp>
      <p:sp>
        <p:nvSpPr>
          <p:cNvPr id="45" name="楕円 44"/>
          <p:cNvSpPr/>
          <p:nvPr/>
        </p:nvSpPr>
        <p:spPr>
          <a:xfrm>
            <a:off x="4933976" y="445477"/>
            <a:ext cx="290416" cy="310865"/>
          </a:xfrm>
          <a:prstGeom prst="ellipse">
            <a:avLst/>
          </a:prstGeom>
          <a:solidFill>
            <a:srgbClr val="FCE8A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p:nvSpPr>
        <p:spPr>
          <a:xfrm>
            <a:off x="5496077" y="162873"/>
            <a:ext cx="918232" cy="862807"/>
          </a:xfrm>
          <a:prstGeom prst="ellipse">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76" name="図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40572">
            <a:off x="5671511" y="315762"/>
            <a:ext cx="591573" cy="594973"/>
          </a:xfrm>
          <a:prstGeom prst="rect">
            <a:avLst/>
          </a:prstGeom>
        </p:spPr>
      </p:pic>
    </p:spTree>
    <p:extLst>
      <p:ext uri="{BB962C8B-B14F-4D97-AF65-F5344CB8AC3E}">
        <p14:creationId xmlns:p14="http://schemas.microsoft.com/office/powerpoint/2010/main" val="405797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685" y="0"/>
            <a:ext cx="7207997" cy="1033145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327113" y="423081"/>
            <a:ext cx="6489995" cy="9703558"/>
          </a:xfrm>
          <a:prstGeom prst="roundRect">
            <a:avLst/>
          </a:prstGeom>
          <a:solidFill>
            <a:schemeClr val="bg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94639"/>
              </a:solidFill>
            </a:endParaRPr>
          </a:p>
        </p:txBody>
      </p:sp>
      <p:sp>
        <p:nvSpPr>
          <p:cNvPr id="27" name="正方形/長方形 26"/>
          <p:cNvSpPr/>
          <p:nvPr/>
        </p:nvSpPr>
        <p:spPr>
          <a:xfrm>
            <a:off x="2402316" y="2199329"/>
            <a:ext cx="2367538" cy="32509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2577550" y="2435849"/>
            <a:ext cx="2020852" cy="307777"/>
          </a:xfrm>
          <a:prstGeom prst="rect">
            <a:avLst/>
          </a:prstGeom>
          <a:noFill/>
        </p:spPr>
        <p:txBody>
          <a:bodyPr wrap="square" rtlCol="0">
            <a:spAutoFit/>
          </a:bodyPr>
          <a:lstStyle/>
          <a:p>
            <a:pPr algn="ctr"/>
            <a:r>
              <a:rPr kumimoji="1" lang="ja-JP" altLang="en-US" sz="1400" b="1" dirty="0">
                <a:solidFill>
                  <a:srgbClr val="594639"/>
                </a:solidFill>
                <a:latin typeface="HG丸ｺﾞｼｯｸM-PRO" panose="020F0600000000000000" pitchFamily="50" charset="-128"/>
                <a:ea typeface="HG丸ｺﾞｼｯｸM-PRO" panose="020F0600000000000000" pitchFamily="50" charset="-128"/>
              </a:rPr>
              <a:t>〇月 園だより</a:t>
            </a:r>
          </a:p>
        </p:txBody>
      </p:sp>
      <p:sp>
        <p:nvSpPr>
          <p:cNvPr id="37" name="角丸四角形 36"/>
          <p:cNvSpPr/>
          <p:nvPr/>
        </p:nvSpPr>
        <p:spPr>
          <a:xfrm>
            <a:off x="2477661" y="2401070"/>
            <a:ext cx="2171651" cy="392159"/>
          </a:xfrm>
          <a:prstGeom prst="roundRect">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7550" y="2259388"/>
            <a:ext cx="341270" cy="551283"/>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852" y="2239460"/>
            <a:ext cx="365550" cy="551283"/>
          </a:xfrm>
          <a:prstGeom prst="rect">
            <a:avLst/>
          </a:prstGeom>
        </p:spPr>
      </p:pic>
      <p:sp>
        <p:nvSpPr>
          <p:cNvPr id="57" name="角丸四角形 56"/>
          <p:cNvSpPr/>
          <p:nvPr/>
        </p:nvSpPr>
        <p:spPr>
          <a:xfrm>
            <a:off x="2551265" y="2931737"/>
            <a:ext cx="2052800" cy="894222"/>
          </a:xfrm>
          <a:prstGeom prst="roundRect">
            <a:avLst/>
          </a:prstGeom>
          <a:noFill/>
          <a:ln w="19050">
            <a:solidFill>
              <a:srgbClr val="FCE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2915692" y="2954839"/>
            <a:ext cx="1338729" cy="1015663"/>
          </a:xfrm>
          <a:prstGeom prst="rect">
            <a:avLst/>
          </a:prstGeom>
          <a:noFill/>
        </p:spPr>
        <p:txBody>
          <a:bodyPr wrap="square" rtlCol="0">
            <a:spAutoFit/>
          </a:bodyPr>
          <a:lstStyle/>
          <a:p>
            <a:r>
              <a:rPr lang="ja-JP" altLang="en-US" sz="1000" dirty="0">
                <a:latin typeface="HG丸ｺﾞｼｯｸM-PRO" panose="020F0600000000000000" pitchFamily="50" charset="-128"/>
                <a:ea typeface="HG丸ｺﾞｼｯｸM-PRO" panose="020F0600000000000000" pitchFamily="50" charset="-128"/>
              </a:rPr>
              <a:t>　</a:t>
            </a:r>
            <a:r>
              <a:rPr lang="en-US" altLang="ja-JP" sz="1000" b="1" dirty="0">
                <a:solidFill>
                  <a:srgbClr val="594639"/>
                </a:solidFill>
                <a:latin typeface="HG丸ｺﾞｼｯｸM-PRO" panose="020F0600000000000000" pitchFamily="50" charset="-128"/>
                <a:ea typeface="HG丸ｺﾞｼｯｸM-PRO" panose="020F0600000000000000" pitchFamily="50" charset="-128"/>
              </a:rPr>
              <a:t>《</a:t>
            </a:r>
            <a:r>
              <a:rPr lang="ja-JP" altLang="en-US" sz="1000" b="1" dirty="0">
                <a:solidFill>
                  <a:srgbClr val="594639"/>
                </a:solidFill>
                <a:latin typeface="HG丸ｺﾞｼｯｸM-PRO" panose="020F0600000000000000" pitchFamily="50" charset="-128"/>
                <a:ea typeface="HG丸ｺﾞｼｯｸM-PRO" panose="020F0600000000000000" pitchFamily="50" charset="-128"/>
              </a:rPr>
              <a:t>行事予定表</a:t>
            </a:r>
            <a:r>
              <a:rPr lang="en-US" altLang="ja-JP" sz="1000" b="1" dirty="0">
                <a:solidFill>
                  <a:srgbClr val="594639"/>
                </a:solidFill>
                <a:latin typeface="HG丸ｺﾞｼｯｸM-PRO" panose="020F0600000000000000" pitchFamily="50" charset="-128"/>
                <a:ea typeface="HG丸ｺﾞｼｯｸM-PRO" panose="020F0600000000000000" pitchFamily="50" charset="-128"/>
              </a:rPr>
              <a:t>》</a:t>
            </a:r>
          </a:p>
          <a:p>
            <a:r>
              <a:rPr lang="ja-JP" altLang="ja-JP" sz="1000" dirty="0">
                <a:solidFill>
                  <a:srgbClr val="594639"/>
                </a:solidFill>
                <a:latin typeface="HG丸ｺﾞｼｯｸM-PRO" panose="020F0600000000000000" pitchFamily="50" charset="-128"/>
                <a:ea typeface="HG丸ｺﾞｼｯｸM-PRO" panose="020F0600000000000000" pitchFamily="50" charset="-128"/>
              </a:rPr>
              <a:t>〇月◇日　</a:t>
            </a:r>
            <a:r>
              <a:rPr lang="ja-JP" altLang="en-US" sz="1000" dirty="0">
                <a:solidFill>
                  <a:srgbClr val="594639"/>
                </a:solidFill>
                <a:latin typeface="HG丸ｺﾞｼｯｸM-PRO" panose="020F0600000000000000" pitchFamily="50" charset="-128"/>
                <a:ea typeface="HG丸ｺﾞｼｯｸM-PRO" panose="020F0600000000000000" pitchFamily="50" charset="-128"/>
              </a:rPr>
              <a:t>遠足</a:t>
            </a:r>
            <a:endParaRPr lang="ja-JP" altLang="ja-JP" sz="1000" dirty="0">
              <a:solidFill>
                <a:srgbClr val="594639"/>
              </a:solidFill>
              <a:latin typeface="HG丸ｺﾞｼｯｸM-PRO" panose="020F0600000000000000" pitchFamily="50" charset="-128"/>
              <a:ea typeface="HG丸ｺﾞｼｯｸM-PRO" panose="020F0600000000000000" pitchFamily="50" charset="-128"/>
            </a:endParaRPr>
          </a:p>
          <a:p>
            <a:r>
              <a:rPr lang="ja-JP" altLang="ja-JP" sz="1000" dirty="0">
                <a:solidFill>
                  <a:srgbClr val="594639"/>
                </a:solidFill>
                <a:latin typeface="HG丸ｺﾞｼｯｸM-PRO" panose="020F0600000000000000" pitchFamily="50" charset="-128"/>
                <a:ea typeface="HG丸ｺﾞｼｯｸM-PRO" panose="020F0600000000000000" pitchFamily="50" charset="-128"/>
              </a:rPr>
              <a:t>〇月■日　</a:t>
            </a:r>
            <a:r>
              <a:rPr lang="ja-JP" altLang="en-US" sz="1000" dirty="0">
                <a:solidFill>
                  <a:srgbClr val="594639"/>
                </a:solidFill>
                <a:latin typeface="HG丸ｺﾞｼｯｸM-PRO" panose="020F0600000000000000" pitchFamily="50" charset="-128"/>
                <a:ea typeface="HG丸ｺﾞｼｯｸM-PRO" panose="020F0600000000000000" pitchFamily="50" charset="-128"/>
              </a:rPr>
              <a:t>誕生日会</a:t>
            </a:r>
            <a:endParaRPr lang="en-US" altLang="ja-JP" sz="1000" dirty="0">
              <a:solidFill>
                <a:srgbClr val="594639"/>
              </a:solidFill>
              <a:latin typeface="HG丸ｺﾞｼｯｸM-PRO" panose="020F0600000000000000" pitchFamily="50" charset="-128"/>
              <a:ea typeface="HG丸ｺﾞｼｯｸM-PRO" panose="020F0600000000000000" pitchFamily="50" charset="-128"/>
            </a:endParaRPr>
          </a:p>
          <a:p>
            <a:r>
              <a:rPr lang="ja-JP" altLang="ja-JP" sz="1000" dirty="0">
                <a:solidFill>
                  <a:srgbClr val="594639"/>
                </a:solidFill>
                <a:latin typeface="HG丸ｺﾞｼｯｸM-PRO" panose="020F0600000000000000" pitchFamily="50" charset="-128"/>
                <a:ea typeface="HG丸ｺﾞｼｯｸM-PRO" panose="020F0600000000000000" pitchFamily="50" charset="-128"/>
              </a:rPr>
              <a:t>〇月◇日　</a:t>
            </a:r>
            <a:r>
              <a:rPr lang="ja-JP" altLang="en-US" sz="1000" dirty="0">
                <a:solidFill>
                  <a:srgbClr val="594639"/>
                </a:solidFill>
                <a:latin typeface="HG丸ｺﾞｼｯｸM-PRO" panose="020F0600000000000000" pitchFamily="50" charset="-128"/>
                <a:ea typeface="HG丸ｺﾞｼｯｸM-PRO" panose="020F0600000000000000" pitchFamily="50" charset="-128"/>
              </a:rPr>
              <a:t>保護者会</a:t>
            </a:r>
            <a:endParaRPr lang="ja-JP" altLang="ja-JP" sz="1000" dirty="0">
              <a:solidFill>
                <a:srgbClr val="594639"/>
              </a:solidFill>
              <a:latin typeface="HG丸ｺﾞｼｯｸM-PRO" panose="020F0600000000000000" pitchFamily="50" charset="-128"/>
              <a:ea typeface="HG丸ｺﾞｼｯｸM-PRO" panose="020F0600000000000000" pitchFamily="50" charset="-128"/>
            </a:endParaRPr>
          </a:p>
          <a:p>
            <a:r>
              <a:rPr lang="ja-JP" altLang="ja-JP" sz="1000" dirty="0">
                <a:solidFill>
                  <a:srgbClr val="594639"/>
                </a:solidFill>
                <a:latin typeface="HG丸ｺﾞｼｯｸM-PRO" panose="020F0600000000000000" pitchFamily="50" charset="-128"/>
                <a:ea typeface="HG丸ｺﾞｼｯｸM-PRO" panose="020F0600000000000000" pitchFamily="50" charset="-128"/>
              </a:rPr>
              <a:t>〇月■日　</a:t>
            </a:r>
            <a:r>
              <a:rPr lang="ja-JP" altLang="en-US" sz="1000" dirty="0">
                <a:solidFill>
                  <a:srgbClr val="594639"/>
                </a:solidFill>
                <a:latin typeface="HG丸ｺﾞｼｯｸM-PRO" panose="020F0600000000000000" pitchFamily="50" charset="-128"/>
                <a:ea typeface="HG丸ｺﾞｼｯｸM-PRO" panose="020F0600000000000000" pitchFamily="50" charset="-128"/>
              </a:rPr>
              <a:t>保育参観</a:t>
            </a:r>
            <a:endParaRPr lang="ja-JP" altLang="ja-JP" sz="1000" dirty="0">
              <a:solidFill>
                <a:srgbClr val="594639"/>
              </a:solidFill>
              <a:latin typeface="HG丸ｺﾞｼｯｸM-PRO" panose="020F0600000000000000" pitchFamily="50" charset="-128"/>
              <a:ea typeface="HG丸ｺﾞｼｯｸM-PRO" panose="020F0600000000000000" pitchFamily="50" charset="-128"/>
            </a:endParaRPr>
          </a:p>
          <a:p>
            <a:endParaRPr lang="ja-JP" altLang="ja-JP" sz="1000" dirty="0"/>
          </a:p>
        </p:txBody>
      </p:sp>
      <p:sp>
        <p:nvSpPr>
          <p:cNvPr id="70" name="角丸四角形 69"/>
          <p:cNvSpPr/>
          <p:nvPr/>
        </p:nvSpPr>
        <p:spPr>
          <a:xfrm>
            <a:off x="2550398" y="3924037"/>
            <a:ext cx="2052800" cy="875606"/>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3128814" y="4172243"/>
            <a:ext cx="1056916" cy="338554"/>
          </a:xfrm>
          <a:prstGeom prst="rect">
            <a:avLst/>
          </a:prstGeom>
          <a:noFill/>
        </p:spPr>
        <p:txBody>
          <a:bodyPr wrap="square" rtlCol="0">
            <a:spAutoFit/>
          </a:bodyPr>
          <a:lstStyle/>
          <a:p>
            <a:r>
              <a:rPr lang="ja-JP" altLang="en-US" sz="1600" b="1" dirty="0">
                <a:solidFill>
                  <a:srgbClr val="594639"/>
                </a:solidFill>
                <a:latin typeface="HG丸ｺﾞｼｯｸM-PRO" panose="020F0600000000000000" pitchFamily="50" charset="-128"/>
                <a:ea typeface="HG丸ｺﾞｼｯｸM-PRO" panose="020F0600000000000000" pitchFamily="50" charset="-128"/>
              </a:rPr>
              <a:t>文例①</a:t>
            </a:r>
            <a:endParaRPr lang="ja-JP" altLang="ja-JP" sz="1600" b="1" dirty="0">
              <a:solidFill>
                <a:srgbClr val="594639"/>
              </a:solidFill>
              <a:latin typeface="HG丸ｺﾞｼｯｸM-PRO" panose="020F0600000000000000" pitchFamily="50" charset="-128"/>
              <a:ea typeface="HG丸ｺﾞｼｯｸM-PRO" panose="020F0600000000000000" pitchFamily="50" charset="-128"/>
            </a:endParaRPr>
          </a:p>
        </p:txBody>
      </p:sp>
      <p:sp>
        <p:nvSpPr>
          <p:cNvPr id="72" name="正方形/長方形 71"/>
          <p:cNvSpPr/>
          <p:nvPr/>
        </p:nvSpPr>
        <p:spPr>
          <a:xfrm>
            <a:off x="2402316" y="6182888"/>
            <a:ext cx="2367538" cy="32509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2569930" y="6363932"/>
            <a:ext cx="2020852" cy="307777"/>
          </a:xfrm>
          <a:prstGeom prst="rect">
            <a:avLst/>
          </a:prstGeom>
          <a:noFill/>
        </p:spPr>
        <p:txBody>
          <a:bodyPr wrap="square" rtlCol="0">
            <a:spAutoFit/>
          </a:bodyPr>
          <a:lstStyle/>
          <a:p>
            <a:pPr algn="ctr"/>
            <a:r>
              <a:rPr kumimoji="1" lang="ja-JP" altLang="en-US" sz="1400" b="1" dirty="0">
                <a:solidFill>
                  <a:srgbClr val="594639"/>
                </a:solidFill>
                <a:latin typeface="HG丸ｺﾞｼｯｸM-PRO" panose="020F0600000000000000" pitchFamily="50" charset="-128"/>
                <a:ea typeface="HG丸ｺﾞｼｯｸM-PRO" panose="020F0600000000000000" pitchFamily="50" charset="-128"/>
              </a:rPr>
              <a:t>交通安全文例集</a:t>
            </a:r>
          </a:p>
        </p:txBody>
      </p:sp>
      <p:sp>
        <p:nvSpPr>
          <p:cNvPr id="78" name="角丸四角形 77"/>
          <p:cNvSpPr/>
          <p:nvPr/>
        </p:nvSpPr>
        <p:spPr>
          <a:xfrm>
            <a:off x="2477661" y="6327742"/>
            <a:ext cx="2171651" cy="392159"/>
          </a:xfrm>
          <a:prstGeom prst="roundRect">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a:off x="2532179" y="7780391"/>
            <a:ext cx="2052800" cy="713312"/>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3030121" y="7070708"/>
            <a:ext cx="1056916" cy="338554"/>
          </a:xfrm>
          <a:prstGeom prst="rect">
            <a:avLst/>
          </a:prstGeom>
          <a:noFill/>
        </p:spPr>
        <p:txBody>
          <a:bodyPr wrap="square" rtlCol="0">
            <a:spAutoFit/>
          </a:bodyPr>
          <a:lstStyle/>
          <a:p>
            <a:r>
              <a:rPr lang="ja-JP" altLang="en-US" sz="1600" b="1" dirty="0">
                <a:solidFill>
                  <a:srgbClr val="594639"/>
                </a:solidFill>
                <a:latin typeface="HG丸ｺﾞｼｯｸM-PRO" panose="020F0600000000000000" pitchFamily="50" charset="-128"/>
                <a:ea typeface="HG丸ｺﾞｼｯｸM-PRO" panose="020F0600000000000000" pitchFamily="50" charset="-128"/>
              </a:rPr>
              <a:t>文例①</a:t>
            </a:r>
            <a:endParaRPr lang="ja-JP" altLang="ja-JP" sz="1600" b="1" dirty="0">
              <a:solidFill>
                <a:srgbClr val="594639"/>
              </a:solidFill>
              <a:latin typeface="HG丸ｺﾞｼｯｸM-PRO" panose="020F0600000000000000" pitchFamily="50" charset="-128"/>
              <a:ea typeface="HG丸ｺﾞｼｯｸM-PRO" panose="020F0600000000000000" pitchFamily="50" charset="-128"/>
            </a:endParaRPr>
          </a:p>
        </p:txBody>
      </p:sp>
      <p:pic>
        <p:nvPicPr>
          <p:cNvPr id="62" name="図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271" y="6327742"/>
            <a:ext cx="466109" cy="400853"/>
          </a:xfrm>
          <a:prstGeom prst="rect">
            <a:avLst/>
          </a:prstGeom>
        </p:spPr>
      </p:pic>
      <p:pic>
        <p:nvPicPr>
          <p:cNvPr id="63" name="図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5847" y="6327742"/>
            <a:ext cx="466108" cy="400853"/>
          </a:xfrm>
          <a:prstGeom prst="rect">
            <a:avLst/>
          </a:prstGeom>
        </p:spPr>
      </p:pic>
      <p:sp>
        <p:nvSpPr>
          <p:cNvPr id="89" name="角丸四角形 88"/>
          <p:cNvSpPr/>
          <p:nvPr/>
        </p:nvSpPr>
        <p:spPr>
          <a:xfrm>
            <a:off x="2532179" y="6947784"/>
            <a:ext cx="2052800" cy="647412"/>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3030121" y="7931688"/>
            <a:ext cx="1056916" cy="338554"/>
          </a:xfrm>
          <a:prstGeom prst="rect">
            <a:avLst/>
          </a:prstGeom>
          <a:noFill/>
        </p:spPr>
        <p:txBody>
          <a:bodyPr wrap="square" rtlCol="0">
            <a:spAutoFit/>
          </a:bodyPr>
          <a:lstStyle/>
          <a:p>
            <a:r>
              <a:rPr lang="ja-JP" altLang="en-US" sz="1600" b="1" dirty="0">
                <a:solidFill>
                  <a:srgbClr val="594639"/>
                </a:solidFill>
                <a:latin typeface="HG丸ｺﾞｼｯｸM-PRO" panose="020F0600000000000000" pitchFamily="50" charset="-128"/>
                <a:ea typeface="HG丸ｺﾞｼｯｸM-PRO" panose="020F0600000000000000" pitchFamily="50" charset="-128"/>
              </a:rPr>
              <a:t>文例②</a:t>
            </a:r>
            <a:endParaRPr lang="ja-JP" altLang="ja-JP" sz="1600" b="1" dirty="0">
              <a:solidFill>
                <a:srgbClr val="594639"/>
              </a:solidFill>
              <a:latin typeface="HG丸ｺﾞｼｯｸM-PRO" panose="020F0600000000000000" pitchFamily="50" charset="-128"/>
              <a:ea typeface="HG丸ｺﾞｼｯｸM-PRO" panose="020F0600000000000000" pitchFamily="50" charset="-128"/>
            </a:endParaRPr>
          </a:p>
        </p:txBody>
      </p:sp>
      <p:sp>
        <p:nvSpPr>
          <p:cNvPr id="91" name="角丸四角形 90"/>
          <p:cNvSpPr/>
          <p:nvPr/>
        </p:nvSpPr>
        <p:spPr>
          <a:xfrm>
            <a:off x="2532179" y="8644307"/>
            <a:ext cx="2052800" cy="713312"/>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3030121" y="8795604"/>
            <a:ext cx="1056916" cy="338554"/>
          </a:xfrm>
          <a:prstGeom prst="rect">
            <a:avLst/>
          </a:prstGeom>
          <a:noFill/>
        </p:spPr>
        <p:txBody>
          <a:bodyPr wrap="square" rtlCol="0">
            <a:spAutoFit/>
          </a:bodyPr>
          <a:lstStyle/>
          <a:p>
            <a:r>
              <a:rPr lang="ja-JP" altLang="en-US" sz="1600" b="1" dirty="0">
                <a:solidFill>
                  <a:srgbClr val="594639"/>
                </a:solidFill>
                <a:latin typeface="HG丸ｺﾞｼｯｸM-PRO" panose="020F0600000000000000" pitchFamily="50" charset="-128"/>
                <a:ea typeface="HG丸ｺﾞｼｯｸM-PRO" panose="020F0600000000000000" pitchFamily="50" charset="-128"/>
              </a:rPr>
              <a:t>文例③</a:t>
            </a:r>
            <a:endParaRPr lang="ja-JP" altLang="ja-JP" sz="1600" b="1" dirty="0">
              <a:solidFill>
                <a:srgbClr val="594639"/>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2577550" y="4897722"/>
            <a:ext cx="2029000" cy="422138"/>
          </a:xfrm>
          <a:prstGeom prst="roundRect">
            <a:avLst/>
          </a:prstGeom>
          <a:noFill/>
          <a:ln w="19050">
            <a:solidFill>
              <a:srgbClr val="FCE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p:nvPr/>
        </p:nvSpPr>
        <p:spPr>
          <a:xfrm>
            <a:off x="2467803" y="6862345"/>
            <a:ext cx="2193235" cy="792002"/>
          </a:xfrm>
          <a:prstGeom prst="roundRect">
            <a:avLst/>
          </a:prstGeom>
          <a:noFill/>
          <a:ln w="38100">
            <a:solidFill>
              <a:srgbClr val="458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左カーブ矢印 66"/>
          <p:cNvSpPr/>
          <p:nvPr/>
        </p:nvSpPr>
        <p:spPr>
          <a:xfrm rot="10800000">
            <a:off x="1157933" y="4067693"/>
            <a:ext cx="1224566" cy="3341569"/>
          </a:xfrm>
          <a:prstGeom prst="curvedLeftArrow">
            <a:avLst/>
          </a:prstGeom>
          <a:solidFill>
            <a:srgbClr val="45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lumMod val="75000"/>
                </a:schemeClr>
              </a:solidFill>
            </a:endParaRPr>
          </a:p>
        </p:txBody>
      </p:sp>
      <p:sp>
        <p:nvSpPr>
          <p:cNvPr id="68" name="テキスト ボックス 67"/>
          <p:cNvSpPr txBox="1"/>
          <p:nvPr/>
        </p:nvSpPr>
        <p:spPr>
          <a:xfrm>
            <a:off x="2043823" y="1226387"/>
            <a:ext cx="3928453" cy="923330"/>
          </a:xfrm>
          <a:prstGeom prst="rect">
            <a:avLst/>
          </a:prstGeom>
          <a:noFill/>
        </p:spPr>
        <p:txBody>
          <a:bodyPr wrap="square" rtlCol="0">
            <a:spAutoFit/>
          </a:bodyPr>
          <a:lstStyle/>
          <a:p>
            <a:pPr>
              <a:lnSpc>
                <a:spcPct val="150000"/>
              </a:lnSpc>
            </a:pPr>
            <a:r>
              <a:rPr lang="ja-JP" altLang="en-US" sz="1200" b="1" dirty="0">
                <a:latin typeface="+mn-ea"/>
              </a:rPr>
              <a:t>文例の使い方の一例です。</a:t>
            </a:r>
            <a:endParaRPr lang="en-US" altLang="ja-JP" sz="1200" b="1" dirty="0">
              <a:latin typeface="+mn-ea"/>
            </a:endParaRPr>
          </a:p>
          <a:p>
            <a:pPr>
              <a:lnSpc>
                <a:spcPct val="150000"/>
              </a:lnSpc>
            </a:pPr>
            <a:r>
              <a:rPr lang="ja-JP" altLang="ja-JP" sz="1200" b="1" dirty="0">
                <a:latin typeface="+mn-ea"/>
              </a:rPr>
              <a:t>そのまま文章を</a:t>
            </a:r>
            <a:r>
              <a:rPr lang="ja-JP" altLang="en-US" sz="1200" b="1" dirty="0">
                <a:latin typeface="+mn-ea"/>
              </a:rPr>
              <a:t> </a:t>
            </a:r>
            <a:r>
              <a:rPr lang="ja-JP" altLang="ja-JP" sz="1200" b="1" dirty="0">
                <a:latin typeface="+mn-ea"/>
              </a:rPr>
              <a:t>コピーしていただいても、</a:t>
            </a:r>
          </a:p>
          <a:p>
            <a:pPr>
              <a:lnSpc>
                <a:spcPct val="150000"/>
              </a:lnSpc>
            </a:pPr>
            <a:r>
              <a:rPr lang="ja-JP" altLang="ja-JP" sz="1200" b="1" dirty="0">
                <a:latin typeface="+mn-ea"/>
              </a:rPr>
              <a:t>アレンジしていただいても構いません。</a:t>
            </a:r>
          </a:p>
        </p:txBody>
      </p:sp>
      <p:cxnSp>
        <p:nvCxnSpPr>
          <p:cNvPr id="102" name="直線コネクタ 101"/>
          <p:cNvCxnSpPr/>
          <p:nvPr/>
        </p:nvCxnSpPr>
        <p:spPr>
          <a:xfrm>
            <a:off x="1031889" y="1536683"/>
            <a:ext cx="4876038" cy="28009"/>
          </a:xfrm>
          <a:prstGeom prst="line">
            <a:avLst/>
          </a:prstGeom>
          <a:ln w="19050">
            <a:solidFill>
              <a:srgbClr val="458FC5"/>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1157933" y="1780380"/>
            <a:ext cx="4738661" cy="23883"/>
          </a:xfrm>
          <a:prstGeom prst="line">
            <a:avLst/>
          </a:prstGeom>
          <a:ln w="19050">
            <a:solidFill>
              <a:srgbClr val="458FC5"/>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891273" y="2067281"/>
            <a:ext cx="5137115" cy="6004"/>
          </a:xfrm>
          <a:prstGeom prst="line">
            <a:avLst/>
          </a:prstGeom>
          <a:ln w="19050">
            <a:solidFill>
              <a:srgbClr val="458FC5"/>
            </a:solidFill>
            <a:prstDash val="dash"/>
          </a:ln>
        </p:spPr>
        <p:style>
          <a:lnRef idx="1">
            <a:schemeClr val="accent1"/>
          </a:lnRef>
          <a:fillRef idx="0">
            <a:schemeClr val="accent1"/>
          </a:fillRef>
          <a:effectRef idx="0">
            <a:schemeClr val="accent1"/>
          </a:effectRef>
          <a:fontRef idx="minor">
            <a:schemeClr val="tx1"/>
          </a:fontRef>
        </p:style>
      </p:cxnSp>
      <p:sp>
        <p:nvSpPr>
          <p:cNvPr id="114" name="ホームベース 113"/>
          <p:cNvSpPr/>
          <p:nvPr/>
        </p:nvSpPr>
        <p:spPr>
          <a:xfrm>
            <a:off x="2190306" y="702320"/>
            <a:ext cx="2970419"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2077714" y="711299"/>
            <a:ext cx="2972376" cy="369332"/>
          </a:xfrm>
          <a:prstGeom prst="rect">
            <a:avLst/>
          </a:prstGeom>
          <a:noFill/>
        </p:spPr>
        <p:txBody>
          <a:bodyPr wrap="square" rtlCol="0">
            <a:spAutoFit/>
          </a:bodyPr>
          <a:lstStyle/>
          <a:p>
            <a:pPr algn="ctr"/>
            <a:r>
              <a:rPr kumimoji="1" lang="ja-JP" altLang="en-US" b="1" dirty="0">
                <a:latin typeface="+mn-ea"/>
              </a:rPr>
              <a:t>使　用　例 </a:t>
            </a:r>
            <a:endParaRPr kumimoji="1" lang="ja-JP" altLang="en-US" dirty="0">
              <a:latin typeface="+mn-ea"/>
            </a:endParaRPr>
          </a:p>
        </p:txBody>
      </p:sp>
      <p:pic>
        <p:nvPicPr>
          <p:cNvPr id="120" name="図 1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4852364" y="2964575"/>
            <a:ext cx="1894253" cy="1972040"/>
          </a:xfrm>
          <a:prstGeom prst="rect">
            <a:avLst/>
          </a:prstGeom>
          <a:solidFill>
            <a:srgbClr val="CEE6C1"/>
          </a:solidFill>
        </p:spPr>
      </p:pic>
      <p:sp>
        <p:nvSpPr>
          <p:cNvPr id="97" name="テキスト ボックス 96"/>
          <p:cNvSpPr txBox="1"/>
          <p:nvPr/>
        </p:nvSpPr>
        <p:spPr>
          <a:xfrm>
            <a:off x="5271266" y="3282707"/>
            <a:ext cx="1514245" cy="738664"/>
          </a:xfrm>
          <a:prstGeom prst="rect">
            <a:avLst/>
          </a:prstGeom>
          <a:noFill/>
        </p:spPr>
        <p:txBody>
          <a:bodyPr wrap="square" rtlCol="0">
            <a:spAutoFit/>
          </a:bodyPr>
          <a:lstStyle/>
          <a:p>
            <a:r>
              <a:rPr kumimoji="1" lang="ja-JP" altLang="en-US" sz="1400" b="1" dirty="0">
                <a:solidFill>
                  <a:srgbClr val="594639"/>
                </a:solidFill>
                <a:latin typeface="游ゴシック Medium" panose="020B0500000000000000" pitchFamily="50" charset="-128"/>
                <a:ea typeface="游ゴシック Medium" panose="020B0500000000000000" pitchFamily="50" charset="-128"/>
              </a:rPr>
              <a:t>いつも園で</a:t>
            </a:r>
            <a:endParaRPr kumimoji="1" lang="en-US" altLang="ja-JP" sz="1400" b="1" dirty="0">
              <a:solidFill>
                <a:srgbClr val="594639"/>
              </a:solidFill>
              <a:latin typeface="游ゴシック Medium" panose="020B0500000000000000" pitchFamily="50" charset="-128"/>
              <a:ea typeface="游ゴシック Medium" panose="020B0500000000000000" pitchFamily="50" charset="-128"/>
            </a:endParaRPr>
          </a:p>
          <a:p>
            <a:r>
              <a:rPr kumimoji="1" lang="ja-JP" altLang="en-US" sz="1400" b="1" dirty="0">
                <a:solidFill>
                  <a:srgbClr val="594639"/>
                </a:solidFill>
                <a:latin typeface="游ゴシック Medium" panose="020B0500000000000000" pitchFamily="50" charset="-128"/>
                <a:ea typeface="游ゴシック Medium" panose="020B0500000000000000" pitchFamily="50" charset="-128"/>
              </a:rPr>
              <a:t>発行されている</a:t>
            </a:r>
            <a:endParaRPr kumimoji="1" lang="en-US" altLang="ja-JP" sz="1400" b="1" dirty="0">
              <a:solidFill>
                <a:srgbClr val="594639"/>
              </a:solidFill>
              <a:latin typeface="游ゴシック Medium" panose="020B0500000000000000" pitchFamily="50" charset="-128"/>
              <a:ea typeface="游ゴシック Medium" panose="020B0500000000000000" pitchFamily="50" charset="-128"/>
            </a:endParaRPr>
          </a:p>
          <a:p>
            <a:r>
              <a:rPr kumimoji="1" lang="ja-JP" altLang="en-US" sz="1400" b="1" dirty="0">
                <a:solidFill>
                  <a:srgbClr val="594639"/>
                </a:solidFill>
                <a:latin typeface="游ゴシック Medium" panose="020B0500000000000000" pitchFamily="50" charset="-128"/>
                <a:ea typeface="游ゴシック Medium" panose="020B0500000000000000" pitchFamily="50" charset="-128"/>
              </a:rPr>
              <a:t>園だより</a:t>
            </a:r>
            <a:endParaRPr kumimoji="1" lang="en-US" altLang="ja-JP" sz="1400" b="1" dirty="0">
              <a:solidFill>
                <a:srgbClr val="594639"/>
              </a:solidFill>
              <a:latin typeface="游ゴシック Medium" panose="020B0500000000000000" pitchFamily="50" charset="-128"/>
              <a:ea typeface="游ゴシック Medium" panose="020B0500000000000000" pitchFamily="50" charset="-128"/>
            </a:endParaRPr>
          </a:p>
        </p:txBody>
      </p:sp>
      <p:sp>
        <p:nvSpPr>
          <p:cNvPr id="119" name="テキスト ボックス 118"/>
          <p:cNvSpPr txBox="1"/>
          <p:nvPr/>
        </p:nvSpPr>
        <p:spPr>
          <a:xfrm>
            <a:off x="5191255" y="4167666"/>
            <a:ext cx="1594256" cy="523220"/>
          </a:xfrm>
          <a:prstGeom prst="rect">
            <a:avLst/>
          </a:prstGeom>
          <a:noFill/>
        </p:spPr>
        <p:txBody>
          <a:bodyPr wrap="square" rtlCol="0">
            <a:spAutoFit/>
          </a:bodyPr>
          <a:lstStyle/>
          <a:p>
            <a:r>
              <a:rPr kumimoji="1" lang="en-US" altLang="ja-JP" sz="1400" b="1" dirty="0">
                <a:solidFill>
                  <a:srgbClr val="594639"/>
                </a:solidFill>
                <a:latin typeface="游ゴシック Medium" panose="020B0500000000000000" pitchFamily="50" charset="-128"/>
                <a:ea typeface="游ゴシック Medium" panose="020B0500000000000000" pitchFamily="50" charset="-128"/>
              </a:rPr>
              <a:t>【</a:t>
            </a:r>
            <a:r>
              <a:rPr kumimoji="1" lang="ja-JP" altLang="en-US" sz="1400" b="1" dirty="0">
                <a:solidFill>
                  <a:srgbClr val="594639"/>
                </a:solidFill>
                <a:latin typeface="游ゴシック Medium" panose="020B0500000000000000" pitchFamily="50" charset="-128"/>
                <a:ea typeface="游ゴシック Medium" panose="020B0500000000000000" pitchFamily="50" charset="-128"/>
              </a:rPr>
              <a:t>保護者向け</a:t>
            </a:r>
            <a:endParaRPr kumimoji="1" lang="en-US" altLang="ja-JP" sz="1400" b="1" dirty="0">
              <a:solidFill>
                <a:srgbClr val="594639"/>
              </a:solidFill>
              <a:latin typeface="游ゴシック Medium" panose="020B0500000000000000" pitchFamily="50" charset="-128"/>
              <a:ea typeface="游ゴシック Medium" panose="020B0500000000000000" pitchFamily="50" charset="-128"/>
            </a:endParaRPr>
          </a:p>
          <a:p>
            <a:r>
              <a:rPr kumimoji="1" lang="ja-JP" altLang="en-US" sz="1400" b="1" dirty="0">
                <a:solidFill>
                  <a:srgbClr val="594639"/>
                </a:solidFill>
                <a:latin typeface="游ゴシック Medium" panose="020B0500000000000000" pitchFamily="50" charset="-128"/>
                <a:ea typeface="游ゴシック Medium" panose="020B0500000000000000" pitchFamily="50" charset="-128"/>
              </a:rPr>
              <a:t>　　　   お手紙</a:t>
            </a:r>
            <a:r>
              <a:rPr kumimoji="1" lang="en-US" altLang="ja-JP" sz="1400" b="1" dirty="0">
                <a:solidFill>
                  <a:srgbClr val="594639"/>
                </a:solidFill>
                <a:latin typeface="游ゴシック Medium" panose="020B0500000000000000" pitchFamily="50" charset="-128"/>
                <a:ea typeface="游ゴシック Medium" panose="020B0500000000000000" pitchFamily="50" charset="-128"/>
              </a:rPr>
              <a:t>】</a:t>
            </a:r>
          </a:p>
        </p:txBody>
      </p:sp>
      <p:pic>
        <p:nvPicPr>
          <p:cNvPr id="121" name="図 1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4919525" y="6778318"/>
            <a:ext cx="1781908" cy="1950069"/>
          </a:xfrm>
          <a:prstGeom prst="rect">
            <a:avLst/>
          </a:prstGeom>
        </p:spPr>
      </p:pic>
      <p:sp>
        <p:nvSpPr>
          <p:cNvPr id="98" name="テキスト ボックス 97"/>
          <p:cNvSpPr txBox="1"/>
          <p:nvPr/>
        </p:nvSpPr>
        <p:spPr>
          <a:xfrm>
            <a:off x="4896602" y="7278431"/>
            <a:ext cx="2022651" cy="954107"/>
          </a:xfrm>
          <a:prstGeom prst="rect">
            <a:avLst/>
          </a:prstGeom>
          <a:noFill/>
        </p:spPr>
        <p:txBody>
          <a:bodyPr wrap="square" rtlCol="0">
            <a:spAutoFit/>
          </a:bodyPr>
          <a:lstStyle/>
          <a:p>
            <a:pPr algn="ctr"/>
            <a:r>
              <a:rPr kumimoji="1" lang="ja-JP" altLang="en-US" sz="1400" b="1" dirty="0">
                <a:solidFill>
                  <a:srgbClr val="594639"/>
                </a:solidFill>
                <a:latin typeface="游ゴシック Medium" panose="020B0500000000000000" pitchFamily="50" charset="-128"/>
                <a:ea typeface="游ゴシック Medium" panose="020B0500000000000000" pitchFamily="50" charset="-128"/>
              </a:rPr>
              <a:t>交通安全文例集</a:t>
            </a:r>
          </a:p>
          <a:p>
            <a:pPr algn="ctr"/>
            <a:endParaRPr kumimoji="1" lang="en-US" altLang="ja-JP" sz="1400" dirty="0">
              <a:solidFill>
                <a:srgbClr val="594639"/>
              </a:solidFill>
              <a:latin typeface="游ゴシック Medium" panose="020B0500000000000000" pitchFamily="50" charset="-128"/>
              <a:ea typeface="游ゴシック Medium" panose="020B0500000000000000" pitchFamily="50" charset="-128"/>
            </a:endParaRPr>
          </a:p>
          <a:p>
            <a:pPr algn="ctr"/>
            <a:r>
              <a:rPr kumimoji="1" lang="en-US" altLang="ja-JP" sz="1400" b="1" dirty="0">
                <a:solidFill>
                  <a:srgbClr val="594639"/>
                </a:solidFill>
                <a:latin typeface="游ゴシック Medium" panose="020B0500000000000000" pitchFamily="50" charset="-128"/>
                <a:ea typeface="游ゴシック Medium" panose="020B0500000000000000" pitchFamily="50" charset="-128"/>
              </a:rPr>
              <a:t>【</a:t>
            </a:r>
            <a:r>
              <a:rPr kumimoji="1" lang="ja-JP" altLang="en-US" sz="1400" b="1" dirty="0">
                <a:solidFill>
                  <a:srgbClr val="594639"/>
                </a:solidFill>
                <a:latin typeface="游ゴシック Medium" panose="020B0500000000000000" pitchFamily="50" charset="-128"/>
                <a:ea typeface="游ゴシック Medium" panose="020B0500000000000000" pitchFamily="50" charset="-128"/>
              </a:rPr>
              <a:t>横浜市道路局</a:t>
            </a:r>
            <a:endParaRPr kumimoji="1" lang="en-US" altLang="ja-JP" sz="1400" b="1" dirty="0">
              <a:solidFill>
                <a:srgbClr val="594639"/>
              </a:solidFill>
              <a:latin typeface="游ゴシック Medium" panose="020B0500000000000000" pitchFamily="50" charset="-128"/>
              <a:ea typeface="游ゴシック Medium" panose="020B0500000000000000" pitchFamily="50" charset="-128"/>
            </a:endParaRPr>
          </a:p>
          <a:p>
            <a:pPr algn="ctr"/>
            <a:r>
              <a:rPr kumimoji="1" lang="ja-JP" altLang="en-US" sz="1400" b="1" dirty="0">
                <a:solidFill>
                  <a:srgbClr val="594639"/>
                </a:solidFill>
                <a:latin typeface="游ゴシック Medium" panose="020B0500000000000000" pitchFamily="50" charset="-128"/>
                <a:ea typeface="游ゴシック Medium" panose="020B0500000000000000" pitchFamily="50" charset="-128"/>
              </a:rPr>
              <a:t>　　　　　　作成</a:t>
            </a:r>
            <a:r>
              <a:rPr kumimoji="1" lang="en-US" altLang="ja-JP" sz="1400" b="1" dirty="0">
                <a:solidFill>
                  <a:srgbClr val="594639"/>
                </a:solidFill>
                <a:latin typeface="游ゴシック Medium" panose="020B0500000000000000" pitchFamily="50" charset="-128"/>
                <a:ea typeface="游ゴシック Medium" panose="020B0500000000000000" pitchFamily="50" charset="-128"/>
              </a:rPr>
              <a:t>】</a:t>
            </a:r>
            <a:endParaRPr kumimoji="1" lang="ja-JP" altLang="en-US" sz="1400" b="1" dirty="0">
              <a:solidFill>
                <a:srgbClr val="594639"/>
              </a:solidFill>
              <a:latin typeface="游ゴシック Medium" panose="020B0500000000000000" pitchFamily="50" charset="-128"/>
              <a:ea typeface="游ゴシック Medium" panose="020B0500000000000000" pitchFamily="50" charset="-128"/>
            </a:endParaRPr>
          </a:p>
        </p:txBody>
      </p:sp>
      <p:pic>
        <p:nvPicPr>
          <p:cNvPr id="124" name="図 12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91273" y="9346660"/>
            <a:ext cx="4209187" cy="795588"/>
          </a:xfrm>
          <a:prstGeom prst="rect">
            <a:avLst/>
          </a:prstGeom>
        </p:spPr>
      </p:pic>
      <p:pic>
        <p:nvPicPr>
          <p:cNvPr id="130" name="図 1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92659" y="1123269"/>
            <a:ext cx="1170719" cy="1006818"/>
          </a:xfrm>
          <a:prstGeom prst="rect">
            <a:avLst/>
          </a:prstGeom>
        </p:spPr>
      </p:pic>
      <p:pic>
        <p:nvPicPr>
          <p:cNvPr id="134" name="図 1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8395" y="1120174"/>
            <a:ext cx="1181707" cy="1016269"/>
          </a:xfrm>
          <a:prstGeom prst="rect">
            <a:avLst/>
          </a:prstGeom>
        </p:spPr>
      </p:pic>
      <p:pic>
        <p:nvPicPr>
          <p:cNvPr id="141" name="図 1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71562" y="606521"/>
            <a:ext cx="1205053" cy="461987"/>
          </a:xfrm>
          <a:prstGeom prst="rect">
            <a:avLst/>
          </a:prstGeom>
        </p:spPr>
      </p:pic>
      <p:pic>
        <p:nvPicPr>
          <p:cNvPr id="142" name="図 1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5294068" y="642738"/>
            <a:ext cx="1205053" cy="461987"/>
          </a:xfrm>
          <a:prstGeom prst="rect">
            <a:avLst/>
          </a:prstGeom>
        </p:spPr>
      </p:pic>
      <p:pic>
        <p:nvPicPr>
          <p:cNvPr id="147" name="図 146"/>
          <p:cNvPicPr>
            <a:picLocks noChangeAspect="1"/>
          </p:cNvPicPr>
          <p:nvPr/>
        </p:nvPicPr>
        <p:blipFill rotWithShape="1">
          <a:blip r:embed="rId12" cstate="print">
            <a:extLst>
              <a:ext uri="{28A0092B-C50C-407E-A947-70E740481C1C}">
                <a14:useLocalDpi xmlns:a14="http://schemas.microsoft.com/office/drawing/2010/main" val="0"/>
              </a:ext>
            </a:extLst>
          </a:blip>
          <a:srcRect t="-1" b="-6359"/>
          <a:stretch/>
        </p:blipFill>
        <p:spPr>
          <a:xfrm>
            <a:off x="4813470" y="9357325"/>
            <a:ext cx="1479142" cy="846177"/>
          </a:xfrm>
          <a:prstGeom prst="rect">
            <a:avLst/>
          </a:prstGeom>
        </p:spPr>
      </p:pic>
    </p:spTree>
    <p:extLst>
      <p:ext uri="{BB962C8B-B14F-4D97-AF65-F5344CB8AC3E}">
        <p14:creationId xmlns:p14="http://schemas.microsoft.com/office/powerpoint/2010/main" val="103207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6"/>
        </a:solidFill>
        <a:effectLst/>
      </p:bgPr>
    </p:bg>
    <p:spTree>
      <p:nvGrpSpPr>
        <p:cNvPr id="1" name=""/>
        <p:cNvGrpSpPr/>
        <p:nvPr/>
      </p:nvGrpSpPr>
      <p:grpSpPr>
        <a:xfrm>
          <a:off x="0" y="0"/>
          <a:ext cx="0" cy="0"/>
          <a:chOff x="0" y="0"/>
          <a:chExt cx="0" cy="0"/>
        </a:xfrm>
      </p:grpSpPr>
      <p:sp>
        <p:nvSpPr>
          <p:cNvPr id="102" name="角丸四角形 101"/>
          <p:cNvSpPr/>
          <p:nvPr/>
        </p:nvSpPr>
        <p:spPr>
          <a:xfrm>
            <a:off x="229425" y="6108872"/>
            <a:ext cx="6756638" cy="2786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p:nvSpPr>
        <p:spPr>
          <a:xfrm>
            <a:off x="229425" y="1928966"/>
            <a:ext cx="6756638" cy="34444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19378" y="10176841"/>
            <a:ext cx="7218692" cy="17661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19379" y="-61345"/>
            <a:ext cx="7182672" cy="180779"/>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7115683" y="34716"/>
            <a:ext cx="117891" cy="10207907"/>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19379" y="2720"/>
            <a:ext cx="119184" cy="10167384"/>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157850" y="422673"/>
            <a:ext cx="6828213" cy="461665"/>
          </a:xfrm>
          <a:prstGeom prst="rect">
            <a:avLst/>
          </a:prstGeom>
          <a:noFill/>
          <a:ln>
            <a:noFill/>
          </a:ln>
        </p:spPr>
        <p:txBody>
          <a:bodyPr wrap="square" rtlCol="0">
            <a:spAutoFit/>
          </a:bodyPr>
          <a:lstStyle/>
          <a:p>
            <a:pPr algn="ctr"/>
            <a:r>
              <a:rPr kumimoji="1" lang="ja-JP" altLang="en-US" sz="2400" b="1" dirty="0">
                <a:solidFill>
                  <a:srgbClr val="594639"/>
                </a:solidFill>
                <a:latin typeface="+mn-ea"/>
              </a:rPr>
              <a:t>園だより 文例集</a:t>
            </a:r>
          </a:p>
        </p:txBody>
      </p:sp>
      <p:cxnSp>
        <p:nvCxnSpPr>
          <p:cNvPr id="67" name="直線コネクタ 66"/>
          <p:cNvCxnSpPr/>
          <p:nvPr/>
        </p:nvCxnSpPr>
        <p:spPr>
          <a:xfrm flipV="1">
            <a:off x="640592" y="319297"/>
            <a:ext cx="5774967" cy="1548"/>
          </a:xfrm>
          <a:prstGeom prst="line">
            <a:avLst/>
          </a:prstGeom>
          <a:ln w="38100">
            <a:solidFill>
              <a:srgbClr val="594639"/>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683748" y="903116"/>
            <a:ext cx="5731811" cy="23234"/>
          </a:xfrm>
          <a:prstGeom prst="line">
            <a:avLst/>
          </a:prstGeom>
          <a:ln w="38100">
            <a:solidFill>
              <a:srgbClr val="594639"/>
            </a:solidFill>
            <a:prstDash val="sysDash"/>
          </a:ln>
        </p:spPr>
        <p:style>
          <a:lnRef idx="1">
            <a:schemeClr val="accent1"/>
          </a:lnRef>
          <a:fillRef idx="0">
            <a:schemeClr val="accent1"/>
          </a:fillRef>
          <a:effectRef idx="0">
            <a:schemeClr val="accent1"/>
          </a:effectRef>
          <a:fontRef idx="minor">
            <a:schemeClr val="tx1"/>
          </a:fontRef>
        </p:style>
      </p:cxnSp>
      <p:pic>
        <p:nvPicPr>
          <p:cNvPr id="70" name="図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22" y="325185"/>
            <a:ext cx="714967" cy="614871"/>
          </a:xfrm>
          <a:prstGeom prst="rect">
            <a:avLst/>
          </a:prstGeom>
        </p:spPr>
      </p:pic>
      <p:pic>
        <p:nvPicPr>
          <p:cNvPr id="71" name="図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4755" y="281121"/>
            <a:ext cx="778720" cy="66969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447" y="322671"/>
            <a:ext cx="825716" cy="619287"/>
          </a:xfrm>
          <a:prstGeom prst="rect">
            <a:avLst/>
          </a:prstGeom>
        </p:spPr>
      </p:pic>
      <p:pic>
        <p:nvPicPr>
          <p:cNvPr id="79" name="図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0104" y="304669"/>
            <a:ext cx="825716" cy="619287"/>
          </a:xfrm>
          <a:prstGeom prst="rect">
            <a:avLst/>
          </a:prstGeom>
        </p:spPr>
      </p:pic>
      <p:sp>
        <p:nvSpPr>
          <p:cNvPr id="14" name="テキスト ボックス 13"/>
          <p:cNvSpPr txBox="1"/>
          <p:nvPr/>
        </p:nvSpPr>
        <p:spPr>
          <a:xfrm>
            <a:off x="619524" y="2045211"/>
            <a:ext cx="5466066" cy="1200329"/>
          </a:xfrm>
          <a:prstGeom prst="rect">
            <a:avLst/>
          </a:prstGeom>
          <a:noFill/>
        </p:spPr>
        <p:txBody>
          <a:bodyPr wrap="square" rtlCol="0">
            <a:spAutoFit/>
          </a:bodyPr>
          <a:lstStyle/>
          <a:p>
            <a:r>
              <a:rPr kumimoji="1" lang="ja-JP" altLang="en-US" sz="1200" dirty="0">
                <a:latin typeface="+mn-ea"/>
              </a:rPr>
              <a:t>　園まで歩いていると、季節の移り変わりを発見したり子どもの成長を感じたり、親子での素敵な時間になりますね。そして、交通ルールを覚えるチャンスでもあります。「まだ一人だけで歩かせないから、交通ルールはまだ早い。」と思っていませんか？</a:t>
            </a:r>
            <a:r>
              <a:rPr kumimoji="1" lang="ja-JP" altLang="en-US" sz="1200" b="1" dirty="0">
                <a:solidFill>
                  <a:srgbClr val="458FC5"/>
                </a:solidFill>
                <a:latin typeface="+mn-ea"/>
              </a:rPr>
              <a:t>入学前に急いでも、交通ルールはすぐに身に付くことではありません。小さいうちから正しい交通ルールを、繰り返し伝えてあげることが大切です。</a:t>
            </a:r>
            <a:endParaRPr kumimoji="1" lang="en-US" altLang="ja-JP" sz="1200" b="1" dirty="0">
              <a:latin typeface="+mn-ea"/>
            </a:endParaRPr>
          </a:p>
        </p:txBody>
      </p:sp>
      <p:sp>
        <p:nvSpPr>
          <p:cNvPr id="46" name="正方形/長方形 45"/>
          <p:cNvSpPr/>
          <p:nvPr/>
        </p:nvSpPr>
        <p:spPr>
          <a:xfrm>
            <a:off x="429446" y="4217736"/>
            <a:ext cx="5815802" cy="1015663"/>
          </a:xfrm>
          <a:prstGeom prst="rect">
            <a:avLst/>
          </a:prstGeom>
        </p:spPr>
        <p:txBody>
          <a:bodyPr wrap="square">
            <a:spAutoFit/>
          </a:bodyPr>
          <a:lstStyle/>
          <a:p>
            <a:r>
              <a:rPr kumimoji="1" lang="ja-JP" altLang="en-US" sz="1200" dirty="0">
                <a:latin typeface="+mn-ea"/>
              </a:rPr>
              <a:t>　一度間違った手本を見せてしまうと、子どもは間違えたまま覚えてし</a:t>
            </a:r>
            <a:endParaRPr kumimoji="1" lang="en-US" altLang="ja-JP" sz="1200" dirty="0">
              <a:latin typeface="+mn-ea"/>
            </a:endParaRPr>
          </a:p>
          <a:p>
            <a:r>
              <a:rPr kumimoji="1" lang="ja-JP" altLang="en-US" sz="1200" dirty="0">
                <a:latin typeface="+mn-ea"/>
              </a:rPr>
              <a:t>まいます。交通ルールを守ることは、生活の中でいろいろな約束を守る</a:t>
            </a:r>
            <a:endParaRPr kumimoji="1" lang="en-US" altLang="ja-JP" sz="1200" dirty="0">
              <a:latin typeface="+mn-ea"/>
            </a:endParaRPr>
          </a:p>
          <a:p>
            <a:r>
              <a:rPr kumimoji="1" lang="ja-JP" altLang="en-US" sz="1200" dirty="0">
                <a:latin typeface="+mn-ea"/>
              </a:rPr>
              <a:t>ことにもつながります。</a:t>
            </a:r>
            <a:endParaRPr kumimoji="1" lang="en-US" altLang="ja-JP" sz="1200" dirty="0">
              <a:latin typeface="+mn-ea"/>
            </a:endParaRPr>
          </a:p>
          <a:p>
            <a:endParaRPr kumimoji="1" lang="en-US" altLang="ja-JP" sz="1200" dirty="0">
              <a:latin typeface="+mn-ea"/>
            </a:endParaRPr>
          </a:p>
          <a:p>
            <a:r>
              <a:rPr kumimoji="1" lang="ja-JP" altLang="en-US" sz="1200" b="1" dirty="0">
                <a:solidFill>
                  <a:srgbClr val="458FC5"/>
                </a:solidFill>
                <a:latin typeface="+mn-ea"/>
              </a:rPr>
              <a:t>　大人がしっかり正しいルールを守る姿をお子さんに見せてあげてください。</a:t>
            </a:r>
            <a:endParaRPr kumimoji="1" lang="en-US" altLang="ja-JP" sz="1200" b="1" dirty="0">
              <a:solidFill>
                <a:srgbClr val="458FC5"/>
              </a:solidFill>
              <a:latin typeface="+mn-ea"/>
            </a:endParaRPr>
          </a:p>
        </p:txBody>
      </p:sp>
      <p:sp>
        <p:nvSpPr>
          <p:cNvPr id="88" name="正方形/長方形 87"/>
          <p:cNvSpPr/>
          <p:nvPr/>
        </p:nvSpPr>
        <p:spPr>
          <a:xfrm>
            <a:off x="47499" y="995290"/>
            <a:ext cx="7115794" cy="373387"/>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1163507" y="5811304"/>
            <a:ext cx="5442487" cy="253916"/>
          </a:xfrm>
          <a:prstGeom prst="rect">
            <a:avLst/>
          </a:prstGeom>
        </p:spPr>
        <p:txBody>
          <a:bodyPr wrap="square">
            <a:spAutoFit/>
          </a:bodyPr>
          <a:lstStyle/>
          <a:p>
            <a:endParaRPr kumimoji="1" lang="en-US" altLang="ja-JP" sz="1050" b="1" dirty="0">
              <a:latin typeface="+mj-ea"/>
              <a:ea typeface="+mj-ea"/>
            </a:endParaRPr>
          </a:p>
        </p:txBody>
      </p:sp>
      <p:sp>
        <p:nvSpPr>
          <p:cNvPr id="98" name="正方形/長方形 97"/>
          <p:cNvSpPr/>
          <p:nvPr/>
        </p:nvSpPr>
        <p:spPr>
          <a:xfrm>
            <a:off x="908160" y="6168464"/>
            <a:ext cx="5442487" cy="253916"/>
          </a:xfrm>
          <a:prstGeom prst="rect">
            <a:avLst/>
          </a:prstGeom>
        </p:spPr>
        <p:txBody>
          <a:bodyPr wrap="square">
            <a:spAutoFit/>
          </a:bodyPr>
          <a:lstStyle/>
          <a:p>
            <a:endParaRPr kumimoji="1" lang="en-US" altLang="ja-JP" sz="1050" b="1" dirty="0">
              <a:latin typeface="+mj-ea"/>
              <a:ea typeface="+mj-ea"/>
            </a:endParaRPr>
          </a:p>
        </p:txBody>
      </p:sp>
      <p:sp>
        <p:nvSpPr>
          <p:cNvPr id="99" name="正方形/長方形 98"/>
          <p:cNvSpPr/>
          <p:nvPr/>
        </p:nvSpPr>
        <p:spPr>
          <a:xfrm>
            <a:off x="822684" y="6226519"/>
            <a:ext cx="5892651" cy="1785104"/>
          </a:xfrm>
          <a:prstGeom prst="rect">
            <a:avLst/>
          </a:prstGeom>
        </p:spPr>
        <p:txBody>
          <a:bodyPr wrap="square">
            <a:spAutoFit/>
          </a:bodyPr>
          <a:lstStyle/>
          <a:p>
            <a:r>
              <a:rPr kumimoji="1" lang="ja-JP" altLang="en-US" sz="1200" dirty="0">
                <a:latin typeface="+mn-ea"/>
              </a:rPr>
              <a:t>　　　　　　　　　　　　　自転車はとっても便利な移動手段ですよね。</a:t>
            </a:r>
            <a:endParaRPr kumimoji="1" lang="en-US" altLang="ja-JP" sz="1200" dirty="0">
              <a:latin typeface="+mn-ea"/>
            </a:endParaRPr>
          </a:p>
          <a:p>
            <a:r>
              <a:rPr kumimoji="1" lang="ja-JP" altLang="en-US" sz="1200" dirty="0">
                <a:latin typeface="+mn-ea"/>
              </a:rPr>
              <a:t>　　　　　　　　　　　　でも実際に、こんな事故が起きています。</a:t>
            </a:r>
            <a:endParaRPr kumimoji="1" lang="en-US" altLang="ja-JP" sz="1200" dirty="0">
              <a:latin typeface="+mn-ea"/>
            </a:endParaRPr>
          </a:p>
          <a:p>
            <a:endParaRPr kumimoji="1" lang="en-US" altLang="ja-JP" sz="1200" dirty="0">
              <a:latin typeface="+mn-ea"/>
            </a:endParaRPr>
          </a:p>
          <a:p>
            <a:r>
              <a:rPr kumimoji="1" lang="ja-JP" altLang="en-US" sz="1200" b="1" dirty="0">
                <a:latin typeface="+mn-ea"/>
              </a:rPr>
              <a:t>「幼児用後部座席に子どもを座らせたまま、保護者が</a:t>
            </a:r>
            <a:r>
              <a:rPr kumimoji="1" lang="ja-JP" altLang="ja-JP" sz="1200" b="1" dirty="0">
                <a:latin typeface="+mn-ea"/>
              </a:rPr>
              <a:t>ヘルメットを取りに</a:t>
            </a:r>
            <a:r>
              <a:rPr kumimoji="1" lang="ja-JP" altLang="en-US" sz="1200" b="1" dirty="0">
                <a:latin typeface="+mn-ea"/>
              </a:rPr>
              <a:t>行った際自転車が倒れ、子どもがブロック塀で左側頭部を打撲した。」</a:t>
            </a:r>
            <a:r>
              <a:rPr kumimoji="1" lang="ja-JP" altLang="en-US" sz="800" dirty="0">
                <a:latin typeface="+mn-ea"/>
              </a:rPr>
              <a:t>＊１</a:t>
            </a:r>
            <a:endParaRPr kumimoji="1" lang="en-US" altLang="ja-JP" sz="800" dirty="0">
              <a:latin typeface="+mn-ea"/>
            </a:endParaRPr>
          </a:p>
          <a:p>
            <a:r>
              <a:rPr kumimoji="1" lang="ja-JP" altLang="en-US" sz="1200" b="1" dirty="0">
                <a:latin typeface="+mn-ea"/>
              </a:rPr>
              <a:t>　　　　　　　　　　　　　　　　　　　　　</a:t>
            </a:r>
            <a:endParaRPr kumimoji="1" lang="en-US" altLang="ja-JP" sz="1200" b="1" dirty="0">
              <a:latin typeface="+mn-ea"/>
            </a:endParaRPr>
          </a:p>
          <a:p>
            <a:r>
              <a:rPr kumimoji="1" lang="ja-JP" altLang="en-US" sz="1200" dirty="0">
                <a:latin typeface="+mn-ea"/>
              </a:rPr>
              <a:t>　ご自身でも</a:t>
            </a:r>
            <a:r>
              <a:rPr kumimoji="1" lang="ja-JP" altLang="en-US" sz="1200" dirty="0" err="1">
                <a:latin typeface="+mn-ea"/>
              </a:rPr>
              <a:t>ひやっ</a:t>
            </a:r>
            <a:r>
              <a:rPr kumimoji="1" lang="ja-JP" altLang="en-US" sz="1200" dirty="0">
                <a:latin typeface="+mn-ea"/>
              </a:rPr>
              <a:t>としたことはありませんか？</a:t>
            </a:r>
            <a:r>
              <a:rPr kumimoji="1" lang="ja-JP" altLang="en-US" sz="1200" b="1" dirty="0">
                <a:solidFill>
                  <a:srgbClr val="0070C0"/>
                </a:solidFill>
                <a:latin typeface="+mn-ea"/>
              </a:rPr>
              <a:t>自転車事故で死亡した人の６割が、頭部に致命傷を負っています。</a:t>
            </a:r>
            <a:r>
              <a:rPr kumimoji="1" lang="ja-JP" altLang="en-US" sz="800" dirty="0">
                <a:latin typeface="+mn-ea"/>
              </a:rPr>
              <a:t>＊２　</a:t>
            </a:r>
            <a:r>
              <a:rPr kumimoji="1" lang="ja-JP" altLang="en-US" sz="1200" dirty="0">
                <a:latin typeface="+mn-ea"/>
              </a:rPr>
              <a:t>「もしあのとき・・・。」と後悔することのないよう、次のチェックポイントを確認しましょう。</a:t>
            </a:r>
            <a:endParaRPr kumimoji="1" lang="en-US" altLang="ja-JP" sz="1200" dirty="0">
              <a:latin typeface="+mn-ea"/>
            </a:endParaRPr>
          </a:p>
        </p:txBody>
      </p:sp>
      <p:sp>
        <p:nvSpPr>
          <p:cNvPr id="18" name="テキスト ボックス 17"/>
          <p:cNvSpPr txBox="1"/>
          <p:nvPr/>
        </p:nvSpPr>
        <p:spPr>
          <a:xfrm>
            <a:off x="103379" y="1021444"/>
            <a:ext cx="6773671" cy="369332"/>
          </a:xfrm>
          <a:prstGeom prst="rect">
            <a:avLst/>
          </a:prstGeom>
          <a:no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１　入園時のおたより文例（４・５月）</a:t>
            </a:r>
          </a:p>
        </p:txBody>
      </p:sp>
      <p:sp>
        <p:nvSpPr>
          <p:cNvPr id="106" name="正方形/長方形 105"/>
          <p:cNvSpPr/>
          <p:nvPr/>
        </p:nvSpPr>
        <p:spPr>
          <a:xfrm>
            <a:off x="77047" y="5469672"/>
            <a:ext cx="7043701" cy="124940"/>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
          <p:cNvSpPr txBox="1"/>
          <p:nvPr/>
        </p:nvSpPr>
        <p:spPr>
          <a:xfrm>
            <a:off x="672726" y="9414244"/>
            <a:ext cx="6181853" cy="42064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1" dirty="0">
                <a:latin typeface="+mn-ea"/>
              </a:rPr>
              <a:t>・子どもを</a:t>
            </a:r>
            <a:r>
              <a:rPr kumimoji="1" lang="ja-JP" altLang="en-US" sz="1200" b="1" dirty="0">
                <a:solidFill>
                  <a:srgbClr val="0070C0"/>
                </a:solidFill>
                <a:latin typeface="+mn-ea"/>
              </a:rPr>
              <a:t>前に抱っこした状態で自転車を運転</a:t>
            </a:r>
            <a:r>
              <a:rPr kumimoji="1" lang="ja-JP" altLang="en-US" sz="1200" b="1" dirty="0">
                <a:latin typeface="+mn-ea"/>
              </a:rPr>
              <a:t>している方を見かけます。</a:t>
            </a:r>
            <a:endParaRPr kumimoji="1" lang="en-US" altLang="ja-JP" sz="1200" b="1" dirty="0">
              <a:latin typeface="+mn-ea"/>
            </a:endParaRPr>
          </a:p>
          <a:p>
            <a:r>
              <a:rPr kumimoji="1" lang="ja-JP" altLang="en-US" sz="1200" b="1" dirty="0">
                <a:latin typeface="+mn-ea"/>
              </a:rPr>
              <a:t>　倒れたときに、抱っこしている子どもが怪我をする恐れがあるので、やめましょう。</a:t>
            </a:r>
          </a:p>
        </p:txBody>
      </p:sp>
      <p:sp>
        <p:nvSpPr>
          <p:cNvPr id="51" name="楕円 50"/>
          <p:cNvSpPr/>
          <p:nvPr/>
        </p:nvSpPr>
        <p:spPr>
          <a:xfrm>
            <a:off x="5809566" y="4976319"/>
            <a:ext cx="1005660" cy="269499"/>
          </a:xfrm>
          <a:prstGeom prst="ellipse">
            <a:avLst/>
          </a:prstGeom>
          <a:solidFill>
            <a:srgbClr val="A29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ホームベース 110"/>
          <p:cNvSpPr/>
          <p:nvPr/>
        </p:nvSpPr>
        <p:spPr>
          <a:xfrm>
            <a:off x="1765519" y="1492979"/>
            <a:ext cx="3928453"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2141722" y="1501958"/>
            <a:ext cx="2972376" cy="369332"/>
          </a:xfrm>
          <a:prstGeom prst="rect">
            <a:avLst/>
          </a:prstGeom>
          <a:noFill/>
        </p:spPr>
        <p:txBody>
          <a:bodyPr wrap="square" rtlCol="0">
            <a:spAutoFit/>
          </a:bodyPr>
          <a:lstStyle/>
          <a:p>
            <a:pPr algn="ctr"/>
            <a:r>
              <a:rPr kumimoji="1" lang="ja-JP" altLang="en-US" b="1" dirty="0">
                <a:latin typeface="+mn-ea"/>
              </a:rPr>
              <a:t>徒歩通園のおうちの方へ </a:t>
            </a:r>
            <a:endParaRPr kumimoji="1" lang="ja-JP" altLang="en-US" dirty="0">
              <a:latin typeface="+mn-ea"/>
            </a:endParaRPr>
          </a:p>
        </p:txBody>
      </p:sp>
      <p:pic>
        <p:nvPicPr>
          <p:cNvPr id="53" name="図 52"/>
          <p:cNvPicPr>
            <a:picLocks noChangeAspect="1"/>
          </p:cNvPicPr>
          <p:nvPr/>
        </p:nvPicPr>
        <p:blipFill rotWithShape="1">
          <a:blip r:embed="rId5" cstate="print">
            <a:extLst>
              <a:ext uri="{28A0092B-C50C-407E-A947-70E740481C1C}">
                <a14:useLocalDpi xmlns:a14="http://schemas.microsoft.com/office/drawing/2010/main" val="0"/>
              </a:ext>
            </a:extLst>
          </a:blip>
          <a:srcRect r="-4755" b="-10165"/>
          <a:stretch/>
        </p:blipFill>
        <p:spPr>
          <a:xfrm>
            <a:off x="6332097" y="4168004"/>
            <a:ext cx="571499" cy="362067"/>
          </a:xfrm>
          <a:prstGeom prst="rect">
            <a:avLst/>
          </a:prstGeom>
        </p:spPr>
      </p:pic>
      <p:sp>
        <p:nvSpPr>
          <p:cNvPr id="56" name="角丸四角形 55"/>
          <p:cNvSpPr/>
          <p:nvPr/>
        </p:nvSpPr>
        <p:spPr>
          <a:xfrm>
            <a:off x="340388" y="3237898"/>
            <a:ext cx="3171772" cy="839816"/>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72331" y="3324125"/>
            <a:ext cx="3124589" cy="538609"/>
          </a:xfrm>
          <a:prstGeom prst="rect">
            <a:avLst/>
          </a:prstGeom>
          <a:noFill/>
        </p:spPr>
        <p:txBody>
          <a:bodyPr wrap="square" rtlCol="0">
            <a:spAutoFit/>
          </a:bodyPr>
          <a:lstStyle/>
          <a:p>
            <a:r>
              <a:rPr kumimoji="1" lang="ja-JP" altLang="en-US" sz="1000" b="1" dirty="0">
                <a:latin typeface="+mj-ea"/>
              </a:rPr>
              <a:t>□　子どもと手をつないでいますか？</a:t>
            </a:r>
            <a:endParaRPr kumimoji="1" lang="en-US" altLang="ja-JP" sz="1000" b="1" dirty="0">
              <a:latin typeface="+mj-ea"/>
            </a:endParaRPr>
          </a:p>
          <a:p>
            <a:endParaRPr kumimoji="1" lang="en-US" altLang="ja-JP" sz="900" b="1" dirty="0">
              <a:latin typeface="+mj-ea"/>
            </a:endParaRPr>
          </a:p>
          <a:p>
            <a:r>
              <a:rPr kumimoji="1" lang="ja-JP" altLang="en-US" sz="1000" b="1" dirty="0">
                <a:latin typeface="+mj-ea"/>
              </a:rPr>
              <a:t>□　歩くとき、大人が車道側を歩いていますか？</a:t>
            </a:r>
            <a:endParaRPr kumimoji="1" lang="en-US" altLang="ja-JP" sz="1000" b="1" dirty="0">
              <a:latin typeface="+mj-ea"/>
            </a:endParaRPr>
          </a:p>
        </p:txBody>
      </p:sp>
      <p:sp>
        <p:nvSpPr>
          <p:cNvPr id="15" name="正方形/長方形 14"/>
          <p:cNvSpPr/>
          <p:nvPr/>
        </p:nvSpPr>
        <p:spPr>
          <a:xfrm>
            <a:off x="753050" y="8069986"/>
            <a:ext cx="5730183" cy="711629"/>
          </a:xfrm>
          <a:prstGeom prst="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05413" y="8079461"/>
            <a:ext cx="3438176" cy="861774"/>
          </a:xfrm>
          <a:prstGeom prst="rect">
            <a:avLst/>
          </a:prstGeom>
          <a:noFill/>
        </p:spPr>
        <p:txBody>
          <a:bodyPr wrap="square" rtlCol="0">
            <a:spAutoFit/>
          </a:bodyPr>
          <a:lstStyle/>
          <a:p>
            <a:r>
              <a:rPr kumimoji="1" lang="ja-JP" altLang="en-US" sz="1000" b="1" dirty="0">
                <a:latin typeface="+mn-ea"/>
              </a:rPr>
              <a:t>□　ヘルメットは正しくかぶりましたか？</a:t>
            </a:r>
            <a:endParaRPr kumimoji="1" lang="en-US" altLang="ja-JP" sz="1000" b="1" dirty="0">
              <a:latin typeface="+mn-ea"/>
            </a:endParaRPr>
          </a:p>
          <a:p>
            <a:endParaRPr kumimoji="1" lang="en-US" altLang="ja-JP" sz="1000" b="1" dirty="0">
              <a:latin typeface="+mn-ea"/>
            </a:endParaRPr>
          </a:p>
          <a:p>
            <a:r>
              <a:rPr kumimoji="1" lang="ja-JP" altLang="en-US" sz="1000" b="1" dirty="0">
                <a:latin typeface="+mn-ea"/>
              </a:rPr>
              <a:t>□　子どもを乗せるときには、専用の座席に</a:t>
            </a:r>
            <a:endParaRPr kumimoji="1" lang="en-US" altLang="ja-JP" sz="1000" b="1" dirty="0">
              <a:latin typeface="+mn-ea"/>
            </a:endParaRPr>
          </a:p>
          <a:p>
            <a:r>
              <a:rPr kumimoji="1" lang="en-US" altLang="ja-JP" sz="1000" b="1" dirty="0">
                <a:latin typeface="+mn-ea"/>
              </a:rPr>
              <a:t>       </a:t>
            </a:r>
            <a:r>
              <a:rPr kumimoji="1" lang="ja-JP" altLang="en-US" sz="1000" b="1" dirty="0">
                <a:latin typeface="+mn-ea"/>
              </a:rPr>
              <a:t>座らせ、ベルトもしっかりしめましたか？</a:t>
            </a:r>
            <a:endParaRPr kumimoji="1" lang="en-US" altLang="ja-JP" sz="1000" b="1" dirty="0">
              <a:latin typeface="+mn-ea"/>
            </a:endParaRPr>
          </a:p>
          <a:p>
            <a:endParaRPr kumimoji="1" lang="en-US" altLang="ja-JP" sz="1000" b="1" dirty="0">
              <a:latin typeface="+mn-ea"/>
            </a:endParaRPr>
          </a:p>
        </p:txBody>
      </p:sp>
      <p:sp>
        <p:nvSpPr>
          <p:cNvPr id="60" name="テキスト ボックス 59"/>
          <p:cNvSpPr txBox="1"/>
          <p:nvPr/>
        </p:nvSpPr>
        <p:spPr>
          <a:xfrm>
            <a:off x="683748" y="8952579"/>
            <a:ext cx="6031587" cy="461665"/>
          </a:xfrm>
          <a:prstGeom prst="rect">
            <a:avLst/>
          </a:prstGeom>
          <a:noFill/>
        </p:spPr>
        <p:txBody>
          <a:bodyPr wrap="square" rtlCol="0">
            <a:spAutoFit/>
          </a:bodyPr>
          <a:lstStyle/>
          <a:p>
            <a:r>
              <a:rPr kumimoji="1" lang="ja-JP" altLang="en-US" sz="1200" b="1" dirty="0"/>
              <a:t>・子どもを２人乗せるときは、２人同乗のための安全性が確保されている</a:t>
            </a:r>
            <a:endParaRPr kumimoji="1" lang="en-US" altLang="ja-JP" sz="1200" b="1" dirty="0"/>
          </a:p>
          <a:p>
            <a:r>
              <a:rPr kumimoji="1" lang="ja-JP" altLang="en-US" sz="1200" b="1" dirty="0">
                <a:solidFill>
                  <a:srgbClr val="0070C0"/>
                </a:solidFill>
              </a:rPr>
              <a:t>「幼児２人同乗用自転車」</a:t>
            </a:r>
            <a:r>
              <a:rPr kumimoji="1" lang="ja-JP" altLang="en-US" sz="1200" b="1" dirty="0"/>
              <a:t>を利用しましょう。</a:t>
            </a:r>
            <a:endParaRPr kumimoji="1" lang="en-US" altLang="ja-JP" sz="1200" b="1" dirty="0"/>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1954">
            <a:off x="604831" y="1352008"/>
            <a:ext cx="489230" cy="623223"/>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87357">
            <a:off x="1239447" y="1532859"/>
            <a:ext cx="422437" cy="410006"/>
          </a:xfrm>
          <a:prstGeom prst="rect">
            <a:avLst/>
          </a:prstGeom>
        </p:spPr>
      </p:pic>
      <p:sp>
        <p:nvSpPr>
          <p:cNvPr id="61" name="楕円 60"/>
          <p:cNvSpPr/>
          <p:nvPr/>
        </p:nvSpPr>
        <p:spPr>
          <a:xfrm>
            <a:off x="569282" y="6478403"/>
            <a:ext cx="1944189" cy="31587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ホームベース 61"/>
          <p:cNvSpPr/>
          <p:nvPr/>
        </p:nvSpPr>
        <p:spPr>
          <a:xfrm>
            <a:off x="1895562" y="5656865"/>
            <a:ext cx="3928453"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1754288" y="5671157"/>
            <a:ext cx="4260924" cy="369332"/>
          </a:xfrm>
          <a:prstGeom prst="rect">
            <a:avLst/>
          </a:prstGeom>
          <a:noFill/>
        </p:spPr>
        <p:txBody>
          <a:bodyPr wrap="square" rtlCol="0">
            <a:spAutoFit/>
          </a:bodyPr>
          <a:lstStyle/>
          <a:p>
            <a:pPr algn="ctr"/>
            <a:r>
              <a:rPr kumimoji="1" lang="ja-JP" altLang="en-US" b="1" dirty="0">
                <a:latin typeface="+mn-ea"/>
              </a:rPr>
              <a:t>自転車通園のおうちの方へ</a:t>
            </a:r>
            <a:endParaRPr kumimoji="1" lang="ja-JP" altLang="en-US" dirty="0">
              <a:latin typeface="+mn-ea"/>
            </a:endParaRPr>
          </a:p>
        </p:txBody>
      </p:sp>
      <p:pic>
        <p:nvPicPr>
          <p:cNvPr id="63" name="図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4481" y="7922726"/>
            <a:ext cx="813124" cy="450977"/>
          </a:xfrm>
          <a:prstGeom prst="rect">
            <a:avLst/>
          </a:prstGeom>
        </p:spPr>
      </p:pic>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804832">
            <a:off x="398332" y="5794673"/>
            <a:ext cx="501640" cy="375916"/>
          </a:xfrm>
          <a:prstGeom prst="rect">
            <a:avLst/>
          </a:prstGeom>
        </p:spPr>
      </p:pic>
      <p:sp>
        <p:nvSpPr>
          <p:cNvPr id="55" name="テキスト ボックス 54"/>
          <p:cNvSpPr txBox="1"/>
          <p:nvPr/>
        </p:nvSpPr>
        <p:spPr>
          <a:xfrm>
            <a:off x="-11421" y="10147204"/>
            <a:ext cx="7213488" cy="261610"/>
          </a:xfrm>
          <a:prstGeom prst="rect">
            <a:avLst/>
          </a:prstGeom>
          <a:noFill/>
        </p:spPr>
        <p:txBody>
          <a:bodyPr wrap="square" rtlCol="0">
            <a:spAutoFit/>
          </a:bodyPr>
          <a:lstStyle/>
          <a:p>
            <a:pPr algn="dist"/>
            <a:r>
              <a:rPr kumimoji="1" lang="ja-JP" altLang="en-US" sz="1100" b="1" dirty="0"/>
              <a:t>１</a:t>
            </a:r>
          </a:p>
        </p:txBody>
      </p:sp>
      <p:sp>
        <p:nvSpPr>
          <p:cNvPr id="72" name="角丸四角形 71"/>
          <p:cNvSpPr/>
          <p:nvPr/>
        </p:nvSpPr>
        <p:spPr>
          <a:xfrm>
            <a:off x="3621403" y="3229123"/>
            <a:ext cx="3233176" cy="834721"/>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3678683" y="3322184"/>
            <a:ext cx="3320116" cy="677108"/>
          </a:xfrm>
          <a:prstGeom prst="rect">
            <a:avLst/>
          </a:prstGeom>
          <a:noFill/>
        </p:spPr>
        <p:txBody>
          <a:bodyPr wrap="square" rtlCol="0">
            <a:spAutoFit/>
          </a:bodyPr>
          <a:lstStyle/>
          <a:p>
            <a:r>
              <a:rPr kumimoji="1" lang="ja-JP" altLang="en-US" sz="1000" b="1" dirty="0">
                <a:latin typeface="+mj-ea"/>
              </a:rPr>
              <a:t>□　道路を渡るとき、「止まる」「左右の確認」</a:t>
            </a:r>
            <a:endParaRPr kumimoji="1" lang="en-US" altLang="ja-JP" sz="1000" b="1" dirty="0">
              <a:latin typeface="+mj-ea"/>
            </a:endParaRPr>
          </a:p>
          <a:p>
            <a:r>
              <a:rPr kumimoji="1" lang="ja-JP" altLang="en-US" sz="1000" b="1" dirty="0">
                <a:latin typeface="+mj-ea"/>
              </a:rPr>
              <a:t>　　「手をあげて渡る」を日々行っていますか？</a:t>
            </a:r>
            <a:endParaRPr kumimoji="1" lang="en-US" altLang="ja-JP" sz="300" b="1" dirty="0">
              <a:latin typeface="+mj-ea"/>
            </a:endParaRPr>
          </a:p>
          <a:p>
            <a:endParaRPr kumimoji="1" lang="en-US" altLang="ja-JP" sz="800" b="1" dirty="0">
              <a:latin typeface="+mj-ea"/>
            </a:endParaRPr>
          </a:p>
          <a:p>
            <a:r>
              <a:rPr kumimoji="1" lang="ja-JP" altLang="en-US" sz="1000" b="1" dirty="0">
                <a:latin typeface="+mj-ea"/>
              </a:rPr>
              <a:t>□　点滅信号のとき、つい渡り始めていませんか？</a:t>
            </a:r>
            <a:endParaRPr kumimoji="1" lang="en-US" altLang="ja-JP" sz="1000" b="1" dirty="0">
              <a:latin typeface="+mj-ea"/>
            </a:endParaRPr>
          </a:p>
        </p:txBody>
      </p:sp>
      <p:pic>
        <p:nvPicPr>
          <p:cNvPr id="2" name="図 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14755" y="4073891"/>
            <a:ext cx="776952" cy="1099558"/>
          </a:xfrm>
          <a:prstGeom prst="rect">
            <a:avLst/>
          </a:prstGeom>
        </p:spPr>
      </p:pic>
      <p:pic>
        <p:nvPicPr>
          <p:cNvPr id="3" name="図 2"/>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36588" y="5656779"/>
            <a:ext cx="1028153" cy="1069781"/>
          </a:xfrm>
          <a:prstGeom prst="rect">
            <a:avLst/>
          </a:prstGeom>
        </p:spPr>
      </p:pic>
      <p:sp>
        <p:nvSpPr>
          <p:cNvPr id="54" name="テキスト ボックス 53"/>
          <p:cNvSpPr txBox="1"/>
          <p:nvPr/>
        </p:nvSpPr>
        <p:spPr>
          <a:xfrm>
            <a:off x="3739114" y="8381505"/>
            <a:ext cx="2730735" cy="400110"/>
          </a:xfrm>
          <a:prstGeom prst="rect">
            <a:avLst/>
          </a:prstGeom>
          <a:noFill/>
        </p:spPr>
        <p:txBody>
          <a:bodyPr wrap="square" rtlCol="0">
            <a:spAutoFit/>
          </a:bodyPr>
          <a:lstStyle/>
          <a:p>
            <a:r>
              <a:rPr kumimoji="1" lang="ja-JP" altLang="en-US" sz="1000" b="1" dirty="0">
                <a:latin typeface="+mn-ea"/>
              </a:rPr>
              <a:t>□　子どもを乗せたまま自転車から離れ</a:t>
            </a:r>
            <a:endParaRPr kumimoji="1" lang="en-US" altLang="ja-JP" sz="1000" b="1" dirty="0">
              <a:latin typeface="+mn-ea"/>
            </a:endParaRPr>
          </a:p>
          <a:p>
            <a:r>
              <a:rPr kumimoji="1" lang="en-US" altLang="ja-JP" sz="1000" b="1" dirty="0">
                <a:latin typeface="+mn-ea"/>
              </a:rPr>
              <a:t>       </a:t>
            </a:r>
            <a:r>
              <a:rPr kumimoji="1" lang="ja-JP" altLang="en-US" sz="1000" b="1" dirty="0">
                <a:latin typeface="+mn-ea"/>
              </a:rPr>
              <a:t>たり、目を離したりしていませんか？</a:t>
            </a:r>
            <a:endParaRPr kumimoji="1" lang="en-US" altLang="ja-JP" sz="1000" b="1" dirty="0">
              <a:latin typeface="+mn-ea"/>
            </a:endParaRPr>
          </a:p>
        </p:txBody>
      </p:sp>
      <p:sp>
        <p:nvSpPr>
          <p:cNvPr id="9" name="テキスト ボックス 8"/>
          <p:cNvSpPr txBox="1"/>
          <p:nvPr/>
        </p:nvSpPr>
        <p:spPr>
          <a:xfrm>
            <a:off x="77047" y="9933583"/>
            <a:ext cx="7038636" cy="215444"/>
          </a:xfrm>
          <a:prstGeom prst="rect">
            <a:avLst/>
          </a:prstGeom>
          <a:noFill/>
        </p:spPr>
        <p:txBody>
          <a:bodyPr wrap="square" rtlCol="0">
            <a:spAutoFit/>
          </a:bodyPr>
          <a:lstStyle/>
          <a:p>
            <a:r>
              <a:rPr kumimoji="1" lang="ja-JP" altLang="en-US" sz="800" dirty="0"/>
              <a:t>　　　　　　＊１　消費者庁ウェブサイトより　　　　＊２　警視庁ウェブサイトより（令和２年～令和６年）</a:t>
            </a:r>
          </a:p>
        </p:txBody>
      </p:sp>
      <p:pic>
        <p:nvPicPr>
          <p:cNvPr id="11" name="図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17605" y="2994565"/>
            <a:ext cx="738228" cy="409437"/>
          </a:xfrm>
          <a:prstGeom prst="rect">
            <a:avLst/>
          </a:prstGeom>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58779" y="5418801"/>
            <a:ext cx="693531" cy="662258"/>
          </a:xfrm>
          <a:prstGeom prst="rect">
            <a:avLst/>
          </a:prstGeom>
        </p:spPr>
      </p:pic>
    </p:spTree>
    <p:extLst>
      <p:ext uri="{BB962C8B-B14F-4D97-AF65-F5344CB8AC3E}">
        <p14:creationId xmlns:p14="http://schemas.microsoft.com/office/powerpoint/2010/main" val="51239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6"/>
        </a:solidFill>
        <a:effectLst/>
      </p:bgPr>
    </p:bg>
    <p:spTree>
      <p:nvGrpSpPr>
        <p:cNvPr id="1" name=""/>
        <p:cNvGrpSpPr/>
        <p:nvPr/>
      </p:nvGrpSpPr>
      <p:grpSpPr>
        <a:xfrm>
          <a:off x="0" y="0"/>
          <a:ext cx="0" cy="0"/>
          <a:chOff x="0" y="0"/>
          <a:chExt cx="0" cy="0"/>
        </a:xfrm>
      </p:grpSpPr>
      <p:sp>
        <p:nvSpPr>
          <p:cNvPr id="81" name="角丸四角形 80"/>
          <p:cNvSpPr/>
          <p:nvPr/>
        </p:nvSpPr>
        <p:spPr>
          <a:xfrm>
            <a:off x="465258" y="6712644"/>
            <a:ext cx="6335387" cy="3240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9378" y="10176841"/>
            <a:ext cx="7218692" cy="17661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9379" y="-61345"/>
            <a:ext cx="7182672" cy="180779"/>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062249" y="-45885"/>
            <a:ext cx="117891" cy="10207907"/>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9379" y="2720"/>
            <a:ext cx="119184" cy="10167384"/>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390567" y="961070"/>
            <a:ext cx="6377808" cy="4781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904989" y="1092826"/>
            <a:ext cx="5581054" cy="646331"/>
          </a:xfrm>
          <a:prstGeom prst="rect">
            <a:avLst/>
          </a:prstGeom>
          <a:noFill/>
        </p:spPr>
        <p:txBody>
          <a:bodyPr wrap="square" rtlCol="0">
            <a:spAutoFit/>
          </a:bodyPr>
          <a:lstStyle/>
          <a:p>
            <a:r>
              <a:rPr kumimoji="1" lang="ja-JP" altLang="en-US" sz="1200" dirty="0">
                <a:latin typeface="+mn-ea"/>
              </a:rPr>
              <a:t>　車で通園されていて、「あぶない！」と感じたことはありませんか？</a:t>
            </a:r>
            <a:endParaRPr kumimoji="1" lang="en-US" altLang="ja-JP" sz="1200" dirty="0">
              <a:latin typeface="+mn-ea"/>
            </a:endParaRPr>
          </a:p>
          <a:p>
            <a:r>
              <a:rPr kumimoji="1" lang="ja-JP" altLang="en-US" sz="1200" dirty="0">
                <a:latin typeface="+mn-ea"/>
              </a:rPr>
              <a:t>送迎時に子どもがひかれてしまうという悲しい交通事故のニュースを耳に</a:t>
            </a:r>
            <a:endParaRPr kumimoji="1" lang="en-US" altLang="ja-JP" sz="1200" dirty="0">
              <a:latin typeface="+mn-ea"/>
            </a:endParaRPr>
          </a:p>
          <a:p>
            <a:r>
              <a:rPr kumimoji="1" lang="ja-JP" altLang="en-US" sz="1200" dirty="0">
                <a:latin typeface="+mn-ea"/>
              </a:rPr>
              <a:t>します。これは、どこの園でも起こりうる事故だと考えています。</a:t>
            </a:r>
            <a:endParaRPr kumimoji="1" lang="en-US" altLang="ja-JP" sz="1200" dirty="0">
              <a:latin typeface="+mn-ea"/>
            </a:endParaRPr>
          </a:p>
        </p:txBody>
      </p:sp>
      <p:sp>
        <p:nvSpPr>
          <p:cNvPr id="59" name="正方形/長方形 58"/>
          <p:cNvSpPr/>
          <p:nvPr/>
        </p:nvSpPr>
        <p:spPr>
          <a:xfrm>
            <a:off x="850208" y="4120827"/>
            <a:ext cx="5550592" cy="677108"/>
          </a:xfrm>
          <a:prstGeom prst="rect">
            <a:avLst/>
          </a:prstGeom>
        </p:spPr>
        <p:txBody>
          <a:bodyPr wrap="square">
            <a:spAutoFit/>
          </a:bodyPr>
          <a:lstStyle/>
          <a:p>
            <a:r>
              <a:rPr kumimoji="1" lang="ja-JP" altLang="en-US" sz="1400" b="1" dirty="0">
                <a:latin typeface="+mn-ea"/>
              </a:rPr>
              <a:t>　</a:t>
            </a:r>
            <a:r>
              <a:rPr kumimoji="1" lang="ja-JP" altLang="en-US" sz="1200" b="1" dirty="0">
                <a:latin typeface="+mn-ea"/>
              </a:rPr>
              <a:t>園の駐車場内で起きた事故は、</a:t>
            </a:r>
            <a:r>
              <a:rPr kumimoji="1" lang="ja-JP" altLang="en-US" sz="1200" b="1" dirty="0">
                <a:solidFill>
                  <a:srgbClr val="0070C0"/>
                </a:solidFill>
                <a:latin typeface="+mn-ea"/>
              </a:rPr>
              <a:t>保護者同士が被害者・加害者になってしまうこともあります</a:t>
            </a:r>
            <a:r>
              <a:rPr kumimoji="1" lang="ja-JP" altLang="en-US" sz="1200" b="1" dirty="0">
                <a:latin typeface="+mn-ea"/>
              </a:rPr>
              <a:t>。悲しい思いをしないためにも、子どもから絶対に目を離さないようお願いします。</a:t>
            </a:r>
            <a:endParaRPr kumimoji="1" lang="en-US" altLang="ja-JP" sz="1200" b="1" dirty="0">
              <a:latin typeface="+mn-ea"/>
            </a:endParaRPr>
          </a:p>
        </p:txBody>
      </p:sp>
      <p:sp>
        <p:nvSpPr>
          <p:cNvPr id="63" name="ホームベース 62"/>
          <p:cNvSpPr/>
          <p:nvPr/>
        </p:nvSpPr>
        <p:spPr>
          <a:xfrm>
            <a:off x="1861069" y="331778"/>
            <a:ext cx="3928453"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252891" y="362903"/>
            <a:ext cx="6991036" cy="369332"/>
          </a:xfrm>
          <a:prstGeom prst="rect">
            <a:avLst/>
          </a:prstGeom>
          <a:noFill/>
        </p:spPr>
        <p:txBody>
          <a:bodyPr wrap="square" rtlCol="0">
            <a:spAutoFit/>
          </a:bodyPr>
          <a:lstStyle/>
          <a:p>
            <a:pPr algn="ctr"/>
            <a:r>
              <a:rPr kumimoji="1" lang="ja-JP" altLang="en-US" b="1" dirty="0">
                <a:latin typeface="+mn-ea"/>
              </a:rPr>
              <a:t>車通園のおうちの方へ</a:t>
            </a:r>
            <a:endParaRPr kumimoji="1" lang="ja-JP" altLang="en-US" dirty="0">
              <a:latin typeface="+mn-ea"/>
            </a:endParaRPr>
          </a:p>
        </p:txBody>
      </p:sp>
      <p:sp>
        <p:nvSpPr>
          <p:cNvPr id="66" name="正方形/長方形 65"/>
          <p:cNvSpPr/>
          <p:nvPr/>
        </p:nvSpPr>
        <p:spPr>
          <a:xfrm>
            <a:off x="91899" y="5849784"/>
            <a:ext cx="7043701" cy="124940"/>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ホームベース 67"/>
          <p:cNvSpPr/>
          <p:nvPr/>
        </p:nvSpPr>
        <p:spPr>
          <a:xfrm>
            <a:off x="1759894" y="6155655"/>
            <a:ext cx="3675885"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91899" y="6153873"/>
            <a:ext cx="6899468" cy="369332"/>
          </a:xfrm>
          <a:prstGeom prst="rect">
            <a:avLst/>
          </a:prstGeom>
          <a:noFill/>
        </p:spPr>
        <p:txBody>
          <a:bodyPr wrap="square" rtlCol="0">
            <a:spAutoFit/>
          </a:bodyPr>
          <a:lstStyle/>
          <a:p>
            <a:pPr algn="ctr"/>
            <a:r>
              <a:rPr kumimoji="1" lang="ja-JP" altLang="en-US" b="1" dirty="0">
                <a:latin typeface="+mn-ea"/>
              </a:rPr>
              <a:t>バス通園のおうちの方へ</a:t>
            </a:r>
            <a:endParaRPr kumimoji="1" lang="ja-JP" altLang="en-US" dirty="0">
              <a:latin typeface="+mn-ea"/>
            </a:endParaRPr>
          </a:p>
        </p:txBody>
      </p:sp>
      <p:sp>
        <p:nvSpPr>
          <p:cNvPr id="72" name="角丸四角形 71"/>
          <p:cNvSpPr/>
          <p:nvPr/>
        </p:nvSpPr>
        <p:spPr>
          <a:xfrm>
            <a:off x="629785" y="1817121"/>
            <a:ext cx="2860480" cy="966859"/>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
          <p:cNvSpPr txBox="1"/>
          <p:nvPr/>
        </p:nvSpPr>
        <p:spPr>
          <a:xfrm>
            <a:off x="669702" y="6774721"/>
            <a:ext cx="6054586" cy="102428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latin typeface="+mn-ea"/>
              </a:rPr>
              <a:t>　バスでの通園にもだんだん慣れてきて、保護者のみなさまもホッとされている頃</a:t>
            </a:r>
            <a:endParaRPr kumimoji="1" lang="en-US" altLang="ja-JP" sz="1200" dirty="0">
              <a:latin typeface="+mn-ea"/>
            </a:endParaRPr>
          </a:p>
          <a:p>
            <a:r>
              <a:rPr kumimoji="1" lang="ja-JP" altLang="en-US" sz="1200" dirty="0" err="1">
                <a:latin typeface="+mn-ea"/>
              </a:rPr>
              <a:t>かと</a:t>
            </a:r>
            <a:r>
              <a:rPr kumimoji="1" lang="ja-JP" altLang="en-US" sz="1200" dirty="0">
                <a:latin typeface="+mn-ea"/>
              </a:rPr>
              <a:t>思います。ただ通園バスでの事故のニュースも、報道でたびたび耳にします。</a:t>
            </a:r>
            <a:endParaRPr kumimoji="1" lang="en-US" altLang="ja-JP" sz="1200" dirty="0">
              <a:latin typeface="+mn-ea"/>
            </a:endParaRPr>
          </a:p>
          <a:p>
            <a:r>
              <a:rPr kumimoji="1" lang="ja-JP" altLang="en-US" sz="1200" dirty="0">
                <a:latin typeface="+mn-ea"/>
              </a:rPr>
              <a:t>悲しい事故が起こらないよう、園でもバスの運行には細心の注意をはらってまいり</a:t>
            </a:r>
            <a:endParaRPr kumimoji="1" lang="en-US" altLang="ja-JP" sz="1200" dirty="0">
              <a:latin typeface="+mn-ea"/>
            </a:endParaRPr>
          </a:p>
          <a:p>
            <a:r>
              <a:rPr kumimoji="1" lang="ja-JP" altLang="en-US" sz="1200" dirty="0">
                <a:latin typeface="+mn-ea"/>
              </a:rPr>
              <a:t>ますが、子どもたちの大切な命を守るためにも、バスを利用されているご家庭の</a:t>
            </a:r>
            <a:endParaRPr kumimoji="1" lang="en-US" altLang="ja-JP" sz="1200" dirty="0">
              <a:latin typeface="+mn-ea"/>
            </a:endParaRPr>
          </a:p>
          <a:p>
            <a:r>
              <a:rPr kumimoji="1" lang="ja-JP" altLang="en-US" sz="1200" dirty="0">
                <a:latin typeface="+mn-ea"/>
              </a:rPr>
              <a:t>みなさまは次の約束を守るよう、再度ご協力をお願いいたします。</a:t>
            </a:r>
            <a:endParaRPr kumimoji="1" lang="en-US" altLang="ja-JP" sz="1200" dirty="0">
              <a:latin typeface="+mn-ea"/>
            </a:endParaRPr>
          </a:p>
        </p:txBody>
      </p:sp>
      <p:sp>
        <p:nvSpPr>
          <p:cNvPr id="33" name="角丸四角形 32"/>
          <p:cNvSpPr/>
          <p:nvPr/>
        </p:nvSpPr>
        <p:spPr>
          <a:xfrm>
            <a:off x="636069" y="2900954"/>
            <a:ext cx="2854196" cy="1175462"/>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78493" y="3110060"/>
            <a:ext cx="2857006" cy="830997"/>
          </a:xfrm>
          <a:prstGeom prst="rect">
            <a:avLst/>
          </a:prstGeom>
          <a:noFill/>
        </p:spPr>
        <p:txBody>
          <a:bodyPr wrap="square" rtlCol="0">
            <a:spAutoFit/>
          </a:bodyPr>
          <a:lstStyle/>
          <a:p>
            <a:r>
              <a:rPr kumimoji="1" lang="ja-JP" altLang="en-US" sz="1200" b="1" dirty="0"/>
              <a:t>☆子どもの身長や体重などから</a:t>
            </a:r>
            <a:r>
              <a:rPr kumimoji="1" lang="ja-JP" altLang="en-US" sz="1200" b="1" dirty="0">
                <a:solidFill>
                  <a:srgbClr val="FF0000"/>
                </a:solidFill>
              </a:rPr>
              <a:t>体に</a:t>
            </a:r>
            <a:endParaRPr kumimoji="1" lang="en-US" altLang="ja-JP" sz="1200" b="1" dirty="0">
              <a:solidFill>
                <a:srgbClr val="FF0000"/>
              </a:solidFill>
            </a:endParaRPr>
          </a:p>
          <a:p>
            <a:r>
              <a:rPr kumimoji="1" lang="ja-JP" altLang="en-US" sz="1200" b="1" dirty="0">
                <a:solidFill>
                  <a:srgbClr val="FF0000"/>
                </a:solidFill>
              </a:rPr>
              <a:t>　合ったチャイルドシートやジュニア</a:t>
            </a:r>
            <a:endParaRPr kumimoji="1" lang="en-US" altLang="ja-JP" sz="1200" b="1" dirty="0">
              <a:solidFill>
                <a:srgbClr val="FF0000"/>
              </a:solidFill>
            </a:endParaRPr>
          </a:p>
          <a:p>
            <a:r>
              <a:rPr kumimoji="1" lang="ja-JP" altLang="en-US" sz="1200" b="1" dirty="0">
                <a:solidFill>
                  <a:srgbClr val="FF0000"/>
                </a:solidFill>
              </a:rPr>
              <a:t>　シート</a:t>
            </a:r>
            <a:r>
              <a:rPr kumimoji="1" lang="ja-JP" altLang="en-US" sz="1200" b="1" dirty="0"/>
              <a:t>を正しく使用し、ベルトも</a:t>
            </a:r>
            <a:endParaRPr kumimoji="1" lang="en-US" altLang="ja-JP" sz="1200" b="1" dirty="0"/>
          </a:p>
          <a:p>
            <a:r>
              <a:rPr kumimoji="1" lang="ja-JP" altLang="en-US" sz="1200" b="1" dirty="0"/>
              <a:t>　忘れずにしめてください。　　</a:t>
            </a:r>
            <a:endParaRPr kumimoji="1" lang="en-US" altLang="ja-JP" sz="1050" b="1" dirty="0">
              <a:latin typeface="+mj-ea"/>
            </a:endParaRPr>
          </a:p>
        </p:txBody>
      </p:sp>
      <p:sp>
        <p:nvSpPr>
          <p:cNvPr id="32" name="角丸四角形 31"/>
          <p:cNvSpPr/>
          <p:nvPr/>
        </p:nvSpPr>
        <p:spPr>
          <a:xfrm>
            <a:off x="3717389" y="1817121"/>
            <a:ext cx="2829403" cy="945731"/>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28290" y="2031877"/>
            <a:ext cx="2775891" cy="646331"/>
          </a:xfrm>
          <a:prstGeom prst="rect">
            <a:avLst/>
          </a:prstGeom>
          <a:noFill/>
        </p:spPr>
        <p:txBody>
          <a:bodyPr wrap="square" rtlCol="0">
            <a:spAutoFit/>
          </a:bodyPr>
          <a:lstStyle/>
          <a:p>
            <a:r>
              <a:rPr kumimoji="1" lang="ja-JP" altLang="en-US" sz="1200" b="1" dirty="0"/>
              <a:t>☆駐車場では、子どもから目を離さず</a:t>
            </a:r>
            <a:endParaRPr kumimoji="1" lang="en-US" altLang="ja-JP" sz="1200" b="1" dirty="0"/>
          </a:p>
          <a:p>
            <a:r>
              <a:rPr kumimoji="1" lang="en-US" altLang="ja-JP" sz="1200" b="1" dirty="0"/>
              <a:t>    </a:t>
            </a:r>
            <a:r>
              <a:rPr kumimoji="1" lang="ja-JP" altLang="en-US" sz="1200" b="1" dirty="0"/>
              <a:t>しっかり手をつないでください。</a:t>
            </a:r>
            <a:endParaRPr kumimoji="1" lang="en-US" altLang="ja-JP" sz="1200" b="1" dirty="0"/>
          </a:p>
          <a:p>
            <a:r>
              <a:rPr kumimoji="1" lang="ja-JP" altLang="en-US" sz="1200" b="1" dirty="0"/>
              <a:t>　</a:t>
            </a:r>
            <a:endParaRPr kumimoji="1" lang="en-US" altLang="ja-JP" sz="1200" b="1" dirty="0"/>
          </a:p>
        </p:txBody>
      </p:sp>
      <p:sp>
        <p:nvSpPr>
          <p:cNvPr id="34" name="楕円 33"/>
          <p:cNvSpPr/>
          <p:nvPr/>
        </p:nvSpPr>
        <p:spPr>
          <a:xfrm>
            <a:off x="4188639" y="3584515"/>
            <a:ext cx="2058256" cy="539636"/>
          </a:xfrm>
          <a:prstGeom prst="ellipse">
            <a:avLst/>
          </a:prstGeom>
          <a:solidFill>
            <a:srgbClr val="A29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824" y="2913276"/>
            <a:ext cx="1290044" cy="99216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6510">
            <a:off x="541550" y="276504"/>
            <a:ext cx="827240" cy="70490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381" y="489015"/>
            <a:ext cx="388783" cy="533512"/>
          </a:xfrm>
          <a:prstGeom prst="rect">
            <a:avLst/>
          </a:prstGeom>
        </p:spPr>
      </p:pic>
      <p:sp>
        <p:nvSpPr>
          <p:cNvPr id="7" name="楕円 6"/>
          <p:cNvSpPr/>
          <p:nvPr/>
        </p:nvSpPr>
        <p:spPr>
          <a:xfrm>
            <a:off x="530865" y="486958"/>
            <a:ext cx="72286" cy="75564"/>
          </a:xfrm>
          <a:prstGeom prst="ellipse">
            <a:avLst/>
          </a:prstGeom>
          <a:solidFill>
            <a:srgbClr val="FFCD5A"/>
          </a:solidFill>
          <a:ln>
            <a:solidFill>
              <a:srgbClr val="FFC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p:cNvSpPr/>
          <p:nvPr/>
        </p:nvSpPr>
        <p:spPr>
          <a:xfrm>
            <a:off x="264888" y="562084"/>
            <a:ext cx="72286" cy="75564"/>
          </a:xfrm>
          <a:prstGeom prst="ellipse">
            <a:avLst/>
          </a:prstGeom>
          <a:solidFill>
            <a:srgbClr val="FFCD5A"/>
          </a:solidFill>
          <a:ln>
            <a:solidFill>
              <a:srgbClr val="FFC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p:nvSpPr>
        <p:spPr>
          <a:xfrm>
            <a:off x="2086453" y="747667"/>
            <a:ext cx="72286" cy="75564"/>
          </a:xfrm>
          <a:prstGeom prst="ellipse">
            <a:avLst/>
          </a:prstGeom>
          <a:solidFill>
            <a:srgbClr val="F96D66"/>
          </a:solidFill>
          <a:ln>
            <a:solidFill>
              <a:srgbClr val="F96D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1820476" y="822793"/>
            <a:ext cx="72286" cy="75564"/>
          </a:xfrm>
          <a:prstGeom prst="ellipse">
            <a:avLst/>
          </a:prstGeom>
          <a:solidFill>
            <a:srgbClr val="F96D66"/>
          </a:solidFill>
          <a:ln>
            <a:solidFill>
              <a:srgbClr val="F96D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2721" y="8063686"/>
            <a:ext cx="1867793" cy="736652"/>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6540" y="7889283"/>
            <a:ext cx="996687" cy="982011"/>
          </a:xfrm>
          <a:prstGeom prst="rect">
            <a:avLst/>
          </a:prstGeom>
        </p:spPr>
      </p:pic>
      <p:sp>
        <p:nvSpPr>
          <p:cNvPr id="10" name="正方形/長方形 9"/>
          <p:cNvSpPr/>
          <p:nvPr/>
        </p:nvSpPr>
        <p:spPr>
          <a:xfrm>
            <a:off x="852256" y="7778322"/>
            <a:ext cx="2764675" cy="1148486"/>
          </a:xfrm>
          <a:prstGeom prst="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30"/>
          <p:cNvSpPr txBox="1"/>
          <p:nvPr/>
        </p:nvSpPr>
        <p:spPr>
          <a:xfrm>
            <a:off x="918439" y="7905185"/>
            <a:ext cx="2698492" cy="9033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050" b="1" dirty="0">
                <a:latin typeface="+mn-ea"/>
              </a:rPr>
              <a:t>・バスの到着時や出発のときには、必ず　　　　　</a:t>
            </a:r>
            <a:endParaRPr kumimoji="1" lang="en-US" altLang="ja-JP" sz="1050" b="1" dirty="0">
              <a:latin typeface="+mn-ea"/>
            </a:endParaRPr>
          </a:p>
          <a:p>
            <a:r>
              <a:rPr kumimoji="1" lang="ja-JP" altLang="en-US" sz="1050" b="1" dirty="0">
                <a:latin typeface="+mn-ea"/>
              </a:rPr>
              <a:t>　お子さんと手をつないで待ちましょう。</a:t>
            </a:r>
            <a:r>
              <a:rPr kumimoji="1" lang="ja-JP" altLang="en-US" sz="1050" b="1" dirty="0">
                <a:solidFill>
                  <a:srgbClr val="458FC5"/>
                </a:solidFill>
                <a:latin typeface="+mn-ea"/>
              </a:rPr>
              <a:t>（小さいきょうだいをお連れの場合は、</a:t>
            </a:r>
            <a:endParaRPr kumimoji="1" lang="en-US" altLang="ja-JP" sz="1050" b="1" dirty="0">
              <a:solidFill>
                <a:srgbClr val="458FC5"/>
              </a:solidFill>
              <a:latin typeface="+mn-ea"/>
            </a:endParaRPr>
          </a:p>
          <a:p>
            <a:r>
              <a:rPr kumimoji="1" lang="ja-JP" altLang="en-US" sz="1050" b="1" dirty="0">
                <a:solidFill>
                  <a:srgbClr val="458FC5"/>
                </a:solidFill>
                <a:latin typeface="+mn-ea"/>
              </a:rPr>
              <a:t>　下の子も必ず手をつなぎ、目を離さ</a:t>
            </a:r>
            <a:endParaRPr kumimoji="1" lang="en-US" altLang="ja-JP" sz="1050" b="1" dirty="0">
              <a:solidFill>
                <a:srgbClr val="458FC5"/>
              </a:solidFill>
              <a:latin typeface="+mn-ea"/>
            </a:endParaRPr>
          </a:p>
          <a:p>
            <a:r>
              <a:rPr kumimoji="1" lang="ja-JP" altLang="en-US" sz="1050" b="1" dirty="0">
                <a:solidFill>
                  <a:srgbClr val="458FC5"/>
                </a:solidFill>
                <a:latin typeface="+mn-ea"/>
              </a:rPr>
              <a:t>　ないでください。</a:t>
            </a:r>
            <a:r>
              <a:rPr kumimoji="1" lang="en-US" altLang="ja-JP" sz="1050" b="1" dirty="0">
                <a:solidFill>
                  <a:srgbClr val="458FC5"/>
                </a:solidFill>
                <a:latin typeface="+mn-ea"/>
              </a:rPr>
              <a:t>)</a:t>
            </a:r>
            <a:r>
              <a:rPr kumimoji="1" lang="ja-JP" altLang="en-US" sz="1200" dirty="0"/>
              <a:t>　</a:t>
            </a:r>
            <a:endParaRPr kumimoji="1" lang="en-US" altLang="ja-JP" sz="1200" dirty="0"/>
          </a:p>
          <a:p>
            <a:endParaRPr kumimoji="1" lang="en-US" altLang="ja-JP" sz="1050" dirty="0"/>
          </a:p>
        </p:txBody>
      </p:sp>
      <p:sp>
        <p:nvSpPr>
          <p:cNvPr id="50" name="正方形/長方形 49"/>
          <p:cNvSpPr/>
          <p:nvPr/>
        </p:nvSpPr>
        <p:spPr>
          <a:xfrm>
            <a:off x="4080897" y="8961576"/>
            <a:ext cx="2598282" cy="881029"/>
          </a:xfrm>
          <a:prstGeom prst="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30"/>
          <p:cNvSpPr txBox="1"/>
          <p:nvPr/>
        </p:nvSpPr>
        <p:spPr>
          <a:xfrm>
            <a:off x="4080897" y="9017201"/>
            <a:ext cx="2590983" cy="7186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150000"/>
              </a:lnSpc>
            </a:pPr>
            <a:r>
              <a:rPr kumimoji="1" lang="ja-JP" altLang="en-US" sz="1050" b="1" dirty="0">
                <a:latin typeface="+mn-ea"/>
              </a:rPr>
              <a:t>・ご近所の方の迷惑になるので、集合</a:t>
            </a:r>
            <a:endParaRPr kumimoji="1" lang="en-US" altLang="ja-JP" sz="1050" b="1" dirty="0">
              <a:latin typeface="+mn-ea"/>
            </a:endParaRPr>
          </a:p>
          <a:p>
            <a:pPr>
              <a:lnSpc>
                <a:spcPct val="150000"/>
              </a:lnSpc>
            </a:pPr>
            <a:r>
              <a:rPr kumimoji="1" lang="ja-JP" altLang="en-US" sz="1050" b="1" dirty="0">
                <a:latin typeface="+mn-ea"/>
              </a:rPr>
              <a:t>　場所で遊んだり、保護者同士で話し</a:t>
            </a:r>
            <a:endParaRPr kumimoji="1" lang="en-US" altLang="ja-JP" sz="1050" b="1" dirty="0">
              <a:latin typeface="+mn-ea"/>
            </a:endParaRPr>
          </a:p>
          <a:p>
            <a:pPr>
              <a:lnSpc>
                <a:spcPct val="150000"/>
              </a:lnSpc>
            </a:pPr>
            <a:r>
              <a:rPr kumimoji="1" lang="ja-JP" altLang="en-US" sz="1050" b="1" dirty="0">
                <a:latin typeface="+mn-ea"/>
              </a:rPr>
              <a:t>　こんだりしないようにしましょう。</a:t>
            </a:r>
            <a:endParaRPr kumimoji="1" lang="en-US" altLang="ja-JP" sz="1050" b="1" dirty="0">
              <a:latin typeface="+mn-ea"/>
            </a:endParaRPr>
          </a:p>
          <a:p>
            <a:pPr>
              <a:lnSpc>
                <a:spcPct val="150000"/>
              </a:lnSpc>
            </a:pPr>
            <a:r>
              <a:rPr kumimoji="1" lang="ja-JP" altLang="en-US" sz="1050" dirty="0"/>
              <a:t>　</a:t>
            </a:r>
            <a:endParaRPr kumimoji="1" lang="en-US" altLang="ja-JP" sz="1050" dirty="0"/>
          </a:p>
          <a:p>
            <a:endParaRPr kumimoji="1" lang="en-US" altLang="ja-JP" sz="1050" dirty="0"/>
          </a:p>
        </p:txBody>
      </p:sp>
      <p:pic>
        <p:nvPicPr>
          <p:cNvPr id="48" name="図 47"/>
          <p:cNvPicPr>
            <a:picLocks noChangeAspect="1"/>
          </p:cNvPicPr>
          <p:nvPr/>
        </p:nvPicPr>
        <p:blipFill rotWithShape="1">
          <a:blip r:embed="rId7" cstate="print">
            <a:extLst>
              <a:ext uri="{28A0092B-C50C-407E-A947-70E740481C1C}">
                <a14:useLocalDpi xmlns:a14="http://schemas.microsoft.com/office/drawing/2010/main" val="0"/>
              </a:ext>
            </a:extLst>
          </a:blip>
          <a:srcRect b="-763"/>
          <a:stretch/>
        </p:blipFill>
        <p:spPr>
          <a:xfrm flipH="1">
            <a:off x="4054179" y="2819737"/>
            <a:ext cx="563261" cy="377238"/>
          </a:xfrm>
          <a:prstGeom prst="rect">
            <a:avLst/>
          </a:prstGeom>
        </p:spPr>
      </p:pic>
      <p:pic>
        <p:nvPicPr>
          <p:cNvPr id="51" name="図 50"/>
          <p:cNvPicPr>
            <a:picLocks noChangeAspect="1"/>
          </p:cNvPicPr>
          <p:nvPr/>
        </p:nvPicPr>
        <p:blipFill rotWithShape="1">
          <a:blip r:embed="rId8" cstate="print">
            <a:extLst>
              <a:ext uri="{28A0092B-C50C-407E-A947-70E740481C1C}">
                <a14:useLocalDpi xmlns:a14="http://schemas.microsoft.com/office/drawing/2010/main" val="0"/>
              </a:ext>
            </a:extLst>
          </a:blip>
          <a:srcRect r="-4755" b="-10165"/>
          <a:stretch/>
        </p:blipFill>
        <p:spPr>
          <a:xfrm flipH="1">
            <a:off x="5948204" y="3033454"/>
            <a:ext cx="597381" cy="398255"/>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51396" y="3137023"/>
            <a:ext cx="367352" cy="490385"/>
          </a:xfrm>
          <a:prstGeom prst="rect">
            <a:avLst/>
          </a:prstGeom>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3987" y="3374751"/>
            <a:ext cx="346974" cy="424255"/>
          </a:xfrm>
          <a:prstGeom prst="rect">
            <a:avLst/>
          </a:prstGeom>
        </p:spPr>
      </p:pic>
      <p:sp>
        <p:nvSpPr>
          <p:cNvPr id="46" name="テキスト ボックス 45"/>
          <p:cNvSpPr txBox="1"/>
          <p:nvPr/>
        </p:nvSpPr>
        <p:spPr>
          <a:xfrm>
            <a:off x="-11421" y="10147204"/>
            <a:ext cx="7213488" cy="261610"/>
          </a:xfrm>
          <a:prstGeom prst="rect">
            <a:avLst/>
          </a:prstGeom>
          <a:noFill/>
        </p:spPr>
        <p:txBody>
          <a:bodyPr wrap="square" rtlCol="0">
            <a:spAutoFit/>
          </a:bodyPr>
          <a:lstStyle/>
          <a:p>
            <a:pPr algn="dist"/>
            <a:r>
              <a:rPr kumimoji="1" lang="ja-JP" altLang="en-US" sz="1100" b="1" dirty="0"/>
              <a:t>２</a:t>
            </a:r>
          </a:p>
        </p:txBody>
      </p:sp>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6510">
            <a:off x="5306916" y="6031151"/>
            <a:ext cx="827240" cy="704902"/>
          </a:xfrm>
          <a:prstGeom prst="rect">
            <a:avLst/>
          </a:prstGeom>
        </p:spPr>
      </p:pic>
      <p:pic>
        <p:nvPicPr>
          <p:cNvPr id="53" name="図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047" y="6227278"/>
            <a:ext cx="388783" cy="533512"/>
          </a:xfrm>
          <a:prstGeom prst="rect">
            <a:avLst/>
          </a:prstGeom>
        </p:spPr>
      </p:pic>
      <p:sp>
        <p:nvSpPr>
          <p:cNvPr id="54" name="楕円 53"/>
          <p:cNvSpPr/>
          <p:nvPr/>
        </p:nvSpPr>
        <p:spPr>
          <a:xfrm>
            <a:off x="5476484" y="6080180"/>
            <a:ext cx="72286" cy="75564"/>
          </a:xfrm>
          <a:prstGeom prst="ellipse">
            <a:avLst/>
          </a:prstGeom>
          <a:solidFill>
            <a:srgbClr val="FFCD5A"/>
          </a:solidFill>
          <a:ln>
            <a:solidFill>
              <a:srgbClr val="FFC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p:cNvSpPr/>
          <p:nvPr/>
        </p:nvSpPr>
        <p:spPr>
          <a:xfrm>
            <a:off x="5097516" y="6289552"/>
            <a:ext cx="72286" cy="75564"/>
          </a:xfrm>
          <a:prstGeom prst="ellipse">
            <a:avLst/>
          </a:prstGeom>
          <a:solidFill>
            <a:srgbClr val="FFCD5A"/>
          </a:solidFill>
          <a:ln>
            <a:solidFill>
              <a:srgbClr val="FFC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p:cNvSpPr/>
          <p:nvPr/>
        </p:nvSpPr>
        <p:spPr>
          <a:xfrm>
            <a:off x="6879581" y="6406542"/>
            <a:ext cx="72286" cy="75564"/>
          </a:xfrm>
          <a:prstGeom prst="ellipse">
            <a:avLst/>
          </a:prstGeom>
          <a:solidFill>
            <a:srgbClr val="F96D66"/>
          </a:solidFill>
          <a:ln>
            <a:solidFill>
              <a:srgbClr val="F96D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a:off x="6585451" y="6559116"/>
            <a:ext cx="72286" cy="75564"/>
          </a:xfrm>
          <a:prstGeom prst="ellipse">
            <a:avLst/>
          </a:prstGeom>
          <a:solidFill>
            <a:srgbClr val="F96D66"/>
          </a:solidFill>
          <a:ln>
            <a:solidFill>
              <a:srgbClr val="F96D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3764978" y="1865415"/>
            <a:ext cx="2749852" cy="1015663"/>
          </a:xfrm>
          <a:prstGeom prst="rect">
            <a:avLst/>
          </a:prstGeom>
          <a:noFill/>
        </p:spPr>
        <p:txBody>
          <a:bodyPr wrap="square" rtlCol="0">
            <a:spAutoFit/>
          </a:bodyPr>
          <a:lstStyle/>
          <a:p>
            <a:r>
              <a:rPr kumimoji="1" lang="ja-JP" altLang="en-US" sz="1200" b="1" dirty="0"/>
              <a:t>☆路上駐車は、他の車の迷惑になる</a:t>
            </a:r>
            <a:endParaRPr kumimoji="1" lang="en-US" altLang="ja-JP" sz="1200" b="1" dirty="0"/>
          </a:p>
          <a:p>
            <a:r>
              <a:rPr kumimoji="1" lang="ja-JP" altLang="en-US" sz="1200" b="1" dirty="0"/>
              <a:t>　だけでなく、歩行者にとっても</a:t>
            </a:r>
            <a:endParaRPr kumimoji="1" lang="en-US" altLang="ja-JP" sz="1200" b="1" dirty="0"/>
          </a:p>
          <a:p>
            <a:r>
              <a:rPr kumimoji="1" lang="ja-JP" altLang="en-US" sz="1200" b="1" dirty="0"/>
              <a:t>　危険です。</a:t>
            </a:r>
            <a:endParaRPr kumimoji="1" lang="en-US" altLang="ja-JP" sz="1200" b="1" dirty="0"/>
          </a:p>
          <a:p>
            <a:r>
              <a:rPr kumimoji="1" lang="ja-JP" altLang="en-US" sz="1200" b="1" dirty="0"/>
              <a:t>　駐車場に止めてください。</a:t>
            </a:r>
            <a:endParaRPr kumimoji="1" lang="en-US" altLang="ja-JP" sz="1200" b="1" dirty="0"/>
          </a:p>
          <a:p>
            <a:r>
              <a:rPr kumimoji="1" lang="ja-JP" altLang="en-US" sz="1200" b="1" dirty="0"/>
              <a:t>　</a:t>
            </a:r>
            <a:endParaRPr kumimoji="1" lang="en-US" altLang="ja-JP" sz="1200" b="1" dirty="0"/>
          </a:p>
        </p:txBody>
      </p:sp>
      <p:sp>
        <p:nvSpPr>
          <p:cNvPr id="58" name="テキスト ボックス 30"/>
          <p:cNvSpPr txBox="1"/>
          <p:nvPr/>
        </p:nvSpPr>
        <p:spPr>
          <a:xfrm>
            <a:off x="1652039" y="9253371"/>
            <a:ext cx="2421559" cy="69070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dirty="0">
                <a:solidFill>
                  <a:srgbClr val="0070C0"/>
                </a:solidFill>
                <a:latin typeface="+mn-ea"/>
              </a:rPr>
              <a:t> </a:t>
            </a:r>
            <a:r>
              <a:rPr kumimoji="1" lang="ja-JP" altLang="en-US" sz="1000" dirty="0">
                <a:latin typeface="+mn-ea"/>
              </a:rPr>
              <a:t>家を出るときに必ず手をつなぐようにすると、日々の習慣となり、お子さんから手をつなぐようになりますよ。</a:t>
            </a:r>
            <a:endParaRPr kumimoji="1" lang="en-US" altLang="ja-JP" sz="1200" dirty="0"/>
          </a:p>
        </p:txBody>
      </p:sp>
      <p:sp>
        <p:nvSpPr>
          <p:cNvPr id="3" name="角丸四角形吹き出し 2"/>
          <p:cNvSpPr/>
          <p:nvPr/>
        </p:nvSpPr>
        <p:spPr>
          <a:xfrm>
            <a:off x="1660965" y="9129079"/>
            <a:ext cx="2384739" cy="745245"/>
          </a:xfrm>
          <a:prstGeom prst="wedgeRoundRectCallout">
            <a:avLst>
              <a:gd name="adj1" fmla="val -64567"/>
              <a:gd name="adj2" fmla="val 6737"/>
              <a:gd name="adj3" fmla="val 16667"/>
            </a:avLst>
          </a:prstGeom>
          <a:noFill/>
          <a:ln w="19050">
            <a:solidFill>
              <a:srgbClr val="A2D7D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704895" y="4858331"/>
            <a:ext cx="4949950" cy="677108"/>
          </a:xfrm>
          <a:prstGeom prst="rect">
            <a:avLst/>
          </a:prstGeom>
          <a:noFill/>
        </p:spPr>
        <p:txBody>
          <a:bodyPr wrap="square" rtlCol="0">
            <a:spAutoFit/>
          </a:bodyPr>
          <a:lstStyle/>
          <a:p>
            <a:r>
              <a:rPr lang="ja-JP" altLang="en-US" sz="1200" dirty="0"/>
              <a:t>駐車場での事故を防ぐために、</a:t>
            </a:r>
            <a:r>
              <a:rPr lang="ja-JP" altLang="en-US" sz="1200" b="1" dirty="0">
                <a:solidFill>
                  <a:srgbClr val="458FC5"/>
                </a:solidFill>
              </a:rPr>
              <a:t>「子どもを車から降ろすのは１番最後、</a:t>
            </a:r>
            <a:endParaRPr lang="en-US" altLang="ja-JP" sz="1200" b="1" dirty="0">
              <a:solidFill>
                <a:srgbClr val="458FC5"/>
              </a:solidFill>
            </a:endParaRPr>
          </a:p>
          <a:p>
            <a:r>
              <a:rPr lang="ja-JP" altLang="en-US" sz="1200" b="1" dirty="0">
                <a:solidFill>
                  <a:srgbClr val="458FC5"/>
                </a:solidFill>
              </a:rPr>
              <a:t>乗せるのは１番始め。」</a:t>
            </a:r>
            <a:r>
              <a:rPr lang="ja-JP" altLang="en-US" sz="1200" dirty="0"/>
              <a:t>と決めておくことをおすすめします。</a:t>
            </a:r>
            <a:endParaRPr lang="en-US" altLang="ja-JP" sz="1200" dirty="0"/>
          </a:p>
          <a:p>
            <a:r>
              <a:rPr lang="ja-JP" altLang="en-US" sz="1200" dirty="0"/>
              <a:t>また、手は必ずつなぎましょう！</a:t>
            </a:r>
            <a:r>
              <a:rPr lang="ja-JP" altLang="ja-JP" sz="1400" dirty="0"/>
              <a:t>　　</a:t>
            </a:r>
            <a:endParaRPr lang="ja-JP" altLang="ja-JP" sz="1200" dirty="0"/>
          </a:p>
        </p:txBody>
      </p:sp>
      <p:sp>
        <p:nvSpPr>
          <p:cNvPr id="61" name="角丸四角形吹き出し 60"/>
          <p:cNvSpPr/>
          <p:nvPr/>
        </p:nvSpPr>
        <p:spPr>
          <a:xfrm>
            <a:off x="669702" y="4807804"/>
            <a:ext cx="4980812" cy="764262"/>
          </a:xfrm>
          <a:prstGeom prst="wedgeRoundRectCallout">
            <a:avLst>
              <a:gd name="adj1" fmla="val 53670"/>
              <a:gd name="adj2" fmla="val 15675"/>
              <a:gd name="adj3" fmla="val 16667"/>
            </a:avLst>
          </a:prstGeom>
          <a:noFill/>
          <a:ln w="19050">
            <a:solidFill>
              <a:srgbClr val="A2D7D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5887655" y="4732162"/>
            <a:ext cx="733939" cy="985273"/>
          </a:xfrm>
          <a:prstGeom prst="rect">
            <a:avLst/>
          </a:prstGeom>
        </p:spPr>
      </p:pic>
      <p:pic>
        <p:nvPicPr>
          <p:cNvPr id="13" name="図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43386" y="8947429"/>
            <a:ext cx="475764" cy="277330"/>
          </a:xfrm>
          <a:prstGeom prst="rect">
            <a:avLst/>
          </a:prstGeom>
        </p:spPr>
      </p:pic>
      <p:pic>
        <p:nvPicPr>
          <p:cNvPr id="16" name="図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1693" y="9082133"/>
            <a:ext cx="856312" cy="875632"/>
          </a:xfrm>
          <a:prstGeom prst="rect">
            <a:avLst/>
          </a:prstGeom>
        </p:spPr>
      </p:pic>
    </p:spTree>
    <p:extLst>
      <p:ext uri="{BB962C8B-B14F-4D97-AF65-F5344CB8AC3E}">
        <p14:creationId xmlns:p14="http://schemas.microsoft.com/office/powerpoint/2010/main" val="144664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6"/>
        </a:solidFill>
        <a:effectLst/>
      </p:bgPr>
    </p:bg>
    <p:spTree>
      <p:nvGrpSpPr>
        <p:cNvPr id="1" name=""/>
        <p:cNvGrpSpPr/>
        <p:nvPr/>
      </p:nvGrpSpPr>
      <p:grpSpPr>
        <a:xfrm>
          <a:off x="0" y="0"/>
          <a:ext cx="0" cy="0"/>
          <a:chOff x="0" y="0"/>
          <a:chExt cx="0" cy="0"/>
        </a:xfrm>
      </p:grpSpPr>
      <p:sp>
        <p:nvSpPr>
          <p:cNvPr id="28" name="正方形/長方形 27"/>
          <p:cNvSpPr/>
          <p:nvPr/>
        </p:nvSpPr>
        <p:spPr>
          <a:xfrm>
            <a:off x="-19378" y="10176841"/>
            <a:ext cx="7218692" cy="17661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9379" y="-61345"/>
            <a:ext cx="7182672" cy="180779"/>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090843" y="-37803"/>
            <a:ext cx="117891" cy="10207907"/>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9379" y="2720"/>
            <a:ext cx="119184" cy="10167384"/>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429329" y="1137383"/>
            <a:ext cx="6353802" cy="37129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ホームベース 62"/>
          <p:cNvSpPr/>
          <p:nvPr/>
        </p:nvSpPr>
        <p:spPr>
          <a:xfrm>
            <a:off x="1805752" y="707924"/>
            <a:ext cx="3560537"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a:off x="979468" y="2897098"/>
            <a:ext cx="5094929" cy="859422"/>
          </a:xfrm>
          <a:prstGeom prst="roundRect">
            <a:avLst/>
          </a:prstGeom>
          <a:solidFill>
            <a:srgbClr val="CEE6C1">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30"/>
          <p:cNvSpPr txBox="1"/>
          <p:nvPr/>
        </p:nvSpPr>
        <p:spPr>
          <a:xfrm>
            <a:off x="844768" y="8318568"/>
            <a:ext cx="5753100" cy="16668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200" dirty="0"/>
          </a:p>
          <a:p>
            <a:r>
              <a:rPr kumimoji="1" lang="ja-JP" altLang="en-US" sz="1200" dirty="0"/>
              <a:t>　</a:t>
            </a:r>
            <a:endParaRPr kumimoji="1" lang="en-US" altLang="ja-JP" sz="1200" dirty="0"/>
          </a:p>
          <a:p>
            <a:endParaRPr kumimoji="1" lang="en-US" altLang="ja-JP" sz="1050" dirty="0"/>
          </a:p>
        </p:txBody>
      </p:sp>
      <p:sp>
        <p:nvSpPr>
          <p:cNvPr id="21" name="正方形/長方形 20"/>
          <p:cNvSpPr/>
          <p:nvPr/>
        </p:nvSpPr>
        <p:spPr>
          <a:xfrm>
            <a:off x="73474" y="201826"/>
            <a:ext cx="7043701" cy="343685"/>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249793" y="722200"/>
            <a:ext cx="3030039" cy="369332"/>
          </a:xfrm>
          <a:prstGeom prst="rect">
            <a:avLst/>
          </a:prstGeom>
          <a:noFill/>
        </p:spPr>
        <p:txBody>
          <a:bodyPr wrap="square" rtlCol="0">
            <a:spAutoFit/>
          </a:bodyPr>
          <a:lstStyle/>
          <a:p>
            <a:r>
              <a:rPr kumimoji="1" lang="ja-JP" altLang="en-US" b="1" dirty="0"/>
              <a:t>危ない！ 道路の飛び出し</a:t>
            </a:r>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538" y="2741828"/>
            <a:ext cx="742059" cy="432557"/>
          </a:xfrm>
          <a:prstGeom prst="rect">
            <a:avLst/>
          </a:prstGeom>
        </p:spPr>
      </p:pic>
      <p:sp>
        <p:nvSpPr>
          <p:cNvPr id="33" name="正方形/長方形 32"/>
          <p:cNvSpPr/>
          <p:nvPr/>
        </p:nvSpPr>
        <p:spPr>
          <a:xfrm>
            <a:off x="13882" y="5057679"/>
            <a:ext cx="7043701" cy="124940"/>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59742" y="8292767"/>
            <a:ext cx="6019801" cy="61029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050" dirty="0"/>
          </a:p>
        </p:txBody>
      </p:sp>
      <p:sp>
        <p:nvSpPr>
          <p:cNvPr id="39" name="テキスト ボックス 38"/>
          <p:cNvSpPr txBox="1"/>
          <p:nvPr/>
        </p:nvSpPr>
        <p:spPr>
          <a:xfrm>
            <a:off x="740542" y="8484165"/>
            <a:ext cx="6019801" cy="61029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050" dirty="0"/>
          </a:p>
        </p:txBody>
      </p:sp>
      <p:sp>
        <p:nvSpPr>
          <p:cNvPr id="36" name="テキスト ボックス 22"/>
          <p:cNvSpPr txBox="1"/>
          <p:nvPr/>
        </p:nvSpPr>
        <p:spPr>
          <a:xfrm>
            <a:off x="1390299" y="3077745"/>
            <a:ext cx="4290866" cy="38311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400" dirty="0">
                <a:solidFill>
                  <a:srgbClr val="491A00"/>
                </a:solidFill>
              </a:rPr>
              <a:t>「</a:t>
            </a:r>
            <a:r>
              <a:rPr kumimoji="1" lang="ja-JP" altLang="en-US" sz="1400" b="1" dirty="0">
                <a:solidFill>
                  <a:srgbClr val="491A00"/>
                </a:solidFill>
              </a:rPr>
              <a:t>一度止まって、左右の確認をし、</a:t>
            </a:r>
            <a:endParaRPr kumimoji="1" lang="en-US" altLang="ja-JP" sz="1400" b="1" dirty="0">
              <a:solidFill>
                <a:srgbClr val="491A00"/>
              </a:solidFill>
            </a:endParaRPr>
          </a:p>
          <a:p>
            <a:r>
              <a:rPr kumimoji="1" lang="en-US" altLang="ja-JP" sz="1400" b="1" dirty="0">
                <a:solidFill>
                  <a:srgbClr val="491A00"/>
                </a:solidFill>
              </a:rPr>
              <a:t>                                   </a:t>
            </a:r>
            <a:r>
              <a:rPr kumimoji="1" lang="ja-JP" altLang="en-US" sz="1400" b="1" dirty="0">
                <a:solidFill>
                  <a:srgbClr val="491A00"/>
                </a:solidFill>
              </a:rPr>
              <a:t>安全を確認してから歩く」</a:t>
            </a:r>
            <a:endParaRPr kumimoji="1" lang="en-US" altLang="ja-JP" sz="1400" b="1" dirty="0">
              <a:solidFill>
                <a:srgbClr val="491A00"/>
              </a:solidFill>
            </a:endParaRPr>
          </a:p>
          <a:p>
            <a:r>
              <a:rPr kumimoji="1" lang="ja-JP" altLang="en-US" sz="1400" dirty="0">
                <a:solidFill>
                  <a:srgbClr val="491A00"/>
                </a:solidFill>
              </a:rPr>
              <a:t>　</a:t>
            </a:r>
            <a:endParaRPr kumimoji="1" lang="en-US" altLang="ja-JP" sz="1400" dirty="0">
              <a:solidFill>
                <a:srgbClr val="491A00"/>
              </a:solidFill>
            </a:endParaRPr>
          </a:p>
          <a:p>
            <a:endParaRPr kumimoji="1" lang="ja-JP" altLang="en-US" sz="1400" b="1" dirty="0">
              <a:solidFill>
                <a:srgbClr val="491A00"/>
              </a:solidFill>
              <a:latin typeface="+mn-ea"/>
            </a:endParaRPr>
          </a:p>
        </p:txBody>
      </p:sp>
      <p:sp>
        <p:nvSpPr>
          <p:cNvPr id="41" name="テキスト ボックス 22"/>
          <p:cNvSpPr txBox="1"/>
          <p:nvPr/>
        </p:nvSpPr>
        <p:spPr>
          <a:xfrm>
            <a:off x="805065" y="3886514"/>
            <a:ext cx="5832506" cy="61827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1" dirty="0">
                <a:latin typeface="+mn-ea"/>
              </a:rPr>
              <a:t>　交通ルールは繰り返し練習してこそ身につきます。飛び出しでの事故に遭わないためにも、小さいときから日々の生活のなかで、交通ルールを繰り返し伝えてあげてください。</a:t>
            </a:r>
            <a:endParaRPr kumimoji="1" lang="en-US" altLang="ja-JP" sz="1200" b="1" dirty="0">
              <a:latin typeface="+mn-ea"/>
            </a:endParaRPr>
          </a:p>
          <a:p>
            <a:endParaRPr kumimoji="1" lang="ja-JP" altLang="en-US" sz="1200" b="1" dirty="0">
              <a:latin typeface="+mn-ea"/>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177" y="2988656"/>
            <a:ext cx="759485" cy="806534"/>
          </a:xfrm>
          <a:prstGeom prst="rect">
            <a:avLst/>
          </a:prstGeom>
        </p:spPr>
      </p:pic>
      <p:sp>
        <p:nvSpPr>
          <p:cNvPr id="43" name="テキスト ボックス 22"/>
          <p:cNvSpPr txBox="1"/>
          <p:nvPr/>
        </p:nvSpPr>
        <p:spPr>
          <a:xfrm>
            <a:off x="859035" y="1283891"/>
            <a:ext cx="5778536" cy="15885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aseline="0" dirty="0">
                <a:latin typeface="+mn-ea"/>
              </a:rPr>
              <a:t>　神奈川県内では、</a:t>
            </a:r>
            <a:r>
              <a:rPr kumimoji="1" lang="ja-JP" altLang="en-US" sz="1200" dirty="0">
                <a:latin typeface="+mn-ea"/>
              </a:rPr>
              <a:t>令和２年</a:t>
            </a:r>
            <a:r>
              <a:rPr kumimoji="1" lang="ja-JP" altLang="en-US" sz="1200" baseline="0" dirty="0">
                <a:latin typeface="+mn-ea"/>
              </a:rPr>
              <a:t>から令和６年までの</a:t>
            </a:r>
            <a:r>
              <a:rPr kumimoji="1" lang="ja-JP" altLang="en-US" sz="1200" dirty="0">
                <a:latin typeface="+mn-ea"/>
              </a:rPr>
              <a:t>５</a:t>
            </a:r>
            <a:r>
              <a:rPr kumimoji="1" lang="ja-JP" altLang="en-US" sz="1200" baseline="0" dirty="0">
                <a:latin typeface="+mn-ea"/>
              </a:rPr>
              <a:t>年間で、歩行中に交通</a:t>
            </a:r>
            <a:r>
              <a:rPr kumimoji="1" lang="ja-JP" altLang="en-US" sz="1200" dirty="0">
                <a:latin typeface="+mn-ea"/>
              </a:rPr>
              <a:t>事故で</a:t>
            </a:r>
            <a:endParaRPr kumimoji="1" lang="en-US" altLang="ja-JP" sz="1200" dirty="0">
              <a:latin typeface="+mn-ea"/>
            </a:endParaRPr>
          </a:p>
          <a:p>
            <a:r>
              <a:rPr kumimoji="1" lang="ja-JP" altLang="en-US" sz="1200" baseline="0" dirty="0">
                <a:latin typeface="+mn-ea"/>
              </a:rPr>
              <a:t>死傷された方の年齢は７歳（１・２年生）が最も多く、その原因のほとんどは飛び出しによるものです。</a:t>
            </a:r>
            <a:r>
              <a:rPr kumimoji="1" lang="ja-JP" altLang="en-US" sz="800" baseline="0" dirty="0">
                <a:latin typeface="+mn-ea"/>
              </a:rPr>
              <a:t>＊１　</a:t>
            </a:r>
            <a:r>
              <a:rPr kumimoji="1" lang="ja-JP" altLang="en-US" sz="1200" dirty="0">
                <a:latin typeface="+mn-ea"/>
              </a:rPr>
              <a:t>子どもの特性として、一つのことに夢中になると周りが見えにくくなってしまうという点があります。だから飛び出しが多くなってしまうのですね。小学校に入学して一人で歩くようになることを考えると、安全に歩けるようにしておきたいですね。特に危険な場所では</a:t>
            </a:r>
            <a:r>
              <a:rPr kumimoji="1" lang="ja-JP" altLang="en-US" sz="1200" b="1" dirty="0">
                <a:solidFill>
                  <a:srgbClr val="458FC5"/>
                </a:solidFill>
                <a:latin typeface="+mn-ea"/>
              </a:rPr>
              <a:t>「いったん止まって確認する」</a:t>
            </a:r>
            <a:r>
              <a:rPr kumimoji="1" lang="ja-JP" altLang="en-US" sz="1200" dirty="0">
                <a:latin typeface="+mn-ea"/>
              </a:rPr>
              <a:t>など落ち着いた行動をとることや、正しい行動を身につけることを、繰り返し伝えていきましょう。</a:t>
            </a:r>
            <a:endParaRPr kumimoji="1" lang="en-US" altLang="ja-JP" sz="1200" dirty="0">
              <a:latin typeface="+mn-ea"/>
            </a:endParaRPr>
          </a:p>
          <a:p>
            <a:endParaRPr kumimoji="1" lang="en-US" altLang="ja-JP" sz="1200" dirty="0"/>
          </a:p>
          <a:p>
            <a:endParaRPr kumimoji="1" lang="en-US" altLang="ja-JP" sz="1050" dirty="0"/>
          </a:p>
        </p:txBody>
      </p:sp>
      <p:cxnSp>
        <p:nvCxnSpPr>
          <p:cNvPr id="45" name="直線コネクタ 44"/>
          <p:cNvCxnSpPr/>
          <p:nvPr/>
        </p:nvCxnSpPr>
        <p:spPr>
          <a:xfrm flipV="1">
            <a:off x="928703" y="4096487"/>
            <a:ext cx="3461203" cy="16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406541" y="6083685"/>
            <a:ext cx="6353802" cy="33925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ホームベース 30"/>
          <p:cNvSpPr/>
          <p:nvPr/>
        </p:nvSpPr>
        <p:spPr>
          <a:xfrm>
            <a:off x="1689945" y="5600093"/>
            <a:ext cx="3753790" cy="369332"/>
          </a:xfrm>
          <a:prstGeom prst="homePlate">
            <a:avLst/>
          </a:prstGeom>
          <a:solidFill>
            <a:srgbClr val="FDE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845169" y="5631961"/>
            <a:ext cx="4160955" cy="369332"/>
          </a:xfrm>
          <a:prstGeom prst="rect">
            <a:avLst/>
          </a:prstGeom>
          <a:noFill/>
        </p:spPr>
        <p:txBody>
          <a:bodyPr wrap="square" rtlCol="0">
            <a:spAutoFit/>
          </a:bodyPr>
          <a:lstStyle/>
          <a:p>
            <a:r>
              <a:rPr kumimoji="1" lang="ja-JP" altLang="en-US" b="1" dirty="0"/>
              <a:t>交通事故を防ぐためのポイント</a:t>
            </a:r>
          </a:p>
        </p:txBody>
      </p:sp>
      <p:sp>
        <p:nvSpPr>
          <p:cNvPr id="34" name="テキスト ボックス 33"/>
          <p:cNvSpPr txBox="1"/>
          <p:nvPr/>
        </p:nvSpPr>
        <p:spPr>
          <a:xfrm>
            <a:off x="780905" y="6204391"/>
            <a:ext cx="6009057" cy="98136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latin typeface="+mn-ea"/>
              </a:rPr>
              <a:t>　子どもの歩行中の事故は「飛び出し」が原因である場合が多いということです。</a:t>
            </a:r>
            <a:endParaRPr kumimoji="1" lang="en-US" altLang="ja-JP" sz="1200" dirty="0">
              <a:latin typeface="+mn-ea"/>
            </a:endParaRPr>
          </a:p>
          <a:p>
            <a:r>
              <a:rPr kumimoji="1" lang="ja-JP" altLang="en-US" sz="1200" dirty="0">
                <a:latin typeface="+mn-ea"/>
              </a:rPr>
              <a:t>また、道路を安全に利用するための知識や習慣は、大人から子どもたちへしっかり</a:t>
            </a:r>
            <a:endParaRPr kumimoji="1" lang="en-US" altLang="ja-JP" sz="1200" dirty="0">
              <a:latin typeface="+mn-ea"/>
            </a:endParaRPr>
          </a:p>
          <a:p>
            <a:r>
              <a:rPr kumimoji="1" lang="ja-JP" altLang="en-US" sz="1200" dirty="0">
                <a:latin typeface="+mn-ea"/>
              </a:rPr>
              <a:t>伝える必要があります。</a:t>
            </a:r>
            <a:endParaRPr kumimoji="1" lang="en-US" altLang="ja-JP" sz="1200" dirty="0">
              <a:latin typeface="+mn-ea"/>
            </a:endParaRPr>
          </a:p>
          <a:p>
            <a:r>
              <a:rPr kumimoji="1" lang="ja-JP" altLang="en-US" sz="1200" dirty="0">
                <a:latin typeface="+mn-ea"/>
              </a:rPr>
              <a:t>　そこで、子どもの事故を防ぐためのポイントをあげてみました。</a:t>
            </a:r>
            <a:endParaRPr kumimoji="1" lang="en-US" altLang="ja-JP" sz="1200" dirty="0">
              <a:latin typeface="+mn-ea"/>
            </a:endParaRPr>
          </a:p>
          <a:p>
            <a:endParaRPr kumimoji="1" lang="en-US" altLang="ja-JP" sz="1050" b="1" dirty="0">
              <a:latin typeface="+mn-ea"/>
            </a:endParaRPr>
          </a:p>
        </p:txBody>
      </p:sp>
      <p:sp>
        <p:nvSpPr>
          <p:cNvPr id="25" name="角丸四角形 24"/>
          <p:cNvSpPr/>
          <p:nvPr/>
        </p:nvSpPr>
        <p:spPr>
          <a:xfrm>
            <a:off x="740542" y="7299332"/>
            <a:ext cx="5706892" cy="1990916"/>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3"/>
          <p:cNvSpPr txBox="1"/>
          <p:nvPr/>
        </p:nvSpPr>
        <p:spPr>
          <a:xfrm>
            <a:off x="878948" y="7173563"/>
            <a:ext cx="6019801" cy="20125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050" dirty="0"/>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1" dirty="0"/>
              <a:t>①繰り返し交通ルールを伝える</a:t>
            </a:r>
            <a:endParaRPr kumimoji="1" lang="en-US" altLang="ja-JP" sz="1200" b="1" dirty="0"/>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effectLst/>
              </a:rPr>
              <a:t>　</a:t>
            </a:r>
            <a:r>
              <a:rPr kumimoji="1" lang="ja-JP" altLang="en-US" sz="1050" b="0" dirty="0">
                <a:solidFill>
                  <a:schemeClr val="tx1"/>
                </a:solidFill>
                <a:effectLst/>
              </a:rPr>
              <a:t>横断歩道を渡るとき、曲がり角、交差点では「とまる！」が大切</a:t>
            </a:r>
            <a:r>
              <a:rPr kumimoji="1" lang="ja-JP" altLang="en-US" sz="1050" b="1" dirty="0">
                <a:solidFill>
                  <a:schemeClr val="tx1"/>
                </a:solidFill>
                <a:effectLst/>
              </a:rPr>
              <a:t>。</a:t>
            </a:r>
            <a:endParaRPr kumimoji="1" lang="en-US" altLang="ja-JP" sz="1050" b="1" dirty="0">
              <a:solidFill>
                <a:schemeClr val="tx1"/>
              </a:solidFill>
              <a:effectLst/>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050" b="1" dirty="0">
              <a:solidFill>
                <a:schemeClr val="tx1"/>
              </a:solidFill>
              <a:effectLst/>
            </a:endParaRPr>
          </a:p>
          <a:p>
            <a:r>
              <a:rPr kumimoji="1" lang="ja-JP" altLang="en-US" sz="1200" b="1" dirty="0"/>
              <a:t>②どうして危ないのか、具体的に伝える</a:t>
            </a:r>
            <a:endParaRPr kumimoji="1" lang="en-US" altLang="ja-JP" sz="1200" b="1" dirty="0"/>
          </a:p>
          <a:p>
            <a:r>
              <a:rPr kumimoji="1" lang="ja-JP" altLang="en-US" sz="1200" b="1" dirty="0"/>
              <a:t>　</a:t>
            </a:r>
            <a:r>
              <a:rPr kumimoji="1" lang="ja-JP" altLang="en-US" sz="1050" b="0" dirty="0"/>
              <a:t>「止まらないと車が来るかもよ。」</a:t>
            </a:r>
            <a:endParaRPr kumimoji="1" lang="en-US" altLang="ja-JP" sz="300" b="0" dirty="0"/>
          </a:p>
          <a:p>
            <a:endParaRPr kumimoji="1" lang="en-US" altLang="ja-JP" sz="400" b="0" dirty="0"/>
          </a:p>
          <a:p>
            <a:r>
              <a:rPr kumimoji="1" lang="ja-JP" altLang="en-US" sz="1050" dirty="0"/>
              <a:t>　</a:t>
            </a:r>
            <a:r>
              <a:rPr kumimoji="1" lang="ja-JP" altLang="en-US" sz="1050" b="0" dirty="0"/>
              <a:t>「運転手さんから見えていないんだよ。</a:t>
            </a:r>
            <a:r>
              <a:rPr kumimoji="1" lang="ja-JP" altLang="en-US" sz="1050" b="1" dirty="0"/>
              <a:t>」</a:t>
            </a:r>
            <a:r>
              <a:rPr kumimoji="1" lang="ja-JP" altLang="en-US" sz="1050" b="0" dirty="0"/>
              <a:t>等</a:t>
            </a:r>
            <a:r>
              <a:rPr kumimoji="1" lang="ja-JP" altLang="en-US" sz="1050" b="1" dirty="0"/>
              <a:t>。</a:t>
            </a:r>
            <a:endParaRPr kumimoji="1" lang="en-US" altLang="ja-JP" sz="1050" b="1" dirty="0"/>
          </a:p>
          <a:p>
            <a:endParaRPr kumimoji="1" lang="en-US" altLang="ja-JP" sz="1200" b="1" dirty="0"/>
          </a:p>
          <a:p>
            <a:r>
              <a:rPr kumimoji="1" lang="ja-JP" altLang="en-US" sz="1200" b="1" dirty="0"/>
              <a:t>③道路では遊ばせない、目を離さない</a:t>
            </a:r>
            <a:endParaRPr kumimoji="1" lang="en-US" altLang="ja-JP" sz="1200" b="1" dirty="0"/>
          </a:p>
          <a:p>
            <a:r>
              <a:rPr kumimoji="1" lang="ja-JP" altLang="en-US" sz="1200" b="1" dirty="0"/>
              <a:t>　</a:t>
            </a:r>
            <a:r>
              <a:rPr kumimoji="1" lang="ja-JP" altLang="en-US" sz="1050" b="0" dirty="0"/>
              <a:t>例外を作らない。まだ応用が</a:t>
            </a:r>
            <a:r>
              <a:rPr kumimoji="1" lang="ja-JP" altLang="en-US" sz="1050" dirty="0"/>
              <a:t>でき</a:t>
            </a:r>
            <a:r>
              <a:rPr kumimoji="1" lang="ja-JP" altLang="en-US" sz="1050" b="0" dirty="0"/>
              <a:t>ない</a:t>
            </a:r>
            <a:r>
              <a:rPr kumimoji="1" lang="ja-JP" altLang="en-US" sz="1050" dirty="0"/>
              <a:t>子どもたち</a:t>
            </a:r>
            <a:r>
              <a:rPr kumimoji="1" lang="ja-JP" altLang="en-US" sz="1050" b="0" dirty="0"/>
              <a:t>は、</a:t>
            </a:r>
            <a:endParaRPr kumimoji="1" lang="en-US" altLang="ja-JP" sz="300" b="0" dirty="0"/>
          </a:p>
          <a:p>
            <a:endParaRPr kumimoji="1" lang="en-US" altLang="ja-JP" sz="300" b="0" dirty="0"/>
          </a:p>
          <a:p>
            <a:r>
              <a:rPr kumimoji="1" lang="ja-JP" altLang="en-US" sz="1050" b="0" dirty="0"/>
              <a:t>　一度「大丈夫」と言われたことはその後もやっても良いと思ってしまいます。　</a:t>
            </a:r>
            <a:endParaRPr kumimoji="1" lang="en-US" altLang="ja-JP" sz="1050" b="0" dirty="0"/>
          </a:p>
          <a:p>
            <a:r>
              <a:rPr kumimoji="1" lang="ja-JP" altLang="en-US" sz="1050" b="0" dirty="0"/>
              <a:t>　　</a:t>
            </a:r>
            <a:endParaRPr kumimoji="1" lang="en-US" altLang="ja-JP" sz="1050" b="0" dirty="0"/>
          </a:p>
          <a:p>
            <a:endParaRPr kumimoji="1" lang="en-US" altLang="ja-JP" sz="1200" dirty="0"/>
          </a:p>
          <a:p>
            <a:r>
              <a:rPr kumimoji="1" lang="ja-JP" altLang="en-US" sz="1200" dirty="0"/>
              <a:t>　</a:t>
            </a:r>
            <a:endParaRPr kumimoji="1" lang="ja-JP" altLang="en-US" sz="1200" b="1" dirty="0"/>
          </a:p>
        </p:txBody>
      </p:sp>
      <p:sp>
        <p:nvSpPr>
          <p:cNvPr id="50" name="テキスト ボックス 49"/>
          <p:cNvSpPr txBox="1"/>
          <p:nvPr/>
        </p:nvSpPr>
        <p:spPr>
          <a:xfrm>
            <a:off x="780905" y="9571732"/>
            <a:ext cx="5856666" cy="4883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1" dirty="0">
                <a:latin typeface="+mn-ea"/>
              </a:rPr>
              <a:t>　園でも散歩のとき等、子どもたちに伝えていきますが、ぜひご家庭でも日頃</a:t>
            </a:r>
            <a:endParaRPr kumimoji="1" lang="en-US" altLang="ja-JP" sz="1200" b="1" dirty="0">
              <a:latin typeface="+mn-ea"/>
            </a:endParaRPr>
          </a:p>
          <a:p>
            <a:r>
              <a:rPr kumimoji="1" lang="ja-JP" altLang="en-US" sz="1200" b="1" dirty="0">
                <a:latin typeface="+mn-ea"/>
              </a:rPr>
              <a:t>からの声掛けをお願いいたします。</a:t>
            </a:r>
            <a:endParaRPr kumimoji="1" lang="en-US" altLang="ja-JP" sz="1200" b="1" dirty="0">
              <a:latin typeface="+mn-ea"/>
            </a:endParaRPr>
          </a:p>
        </p:txBody>
      </p:sp>
      <p:cxnSp>
        <p:nvCxnSpPr>
          <p:cNvPr id="51" name="直線コネクタ 50"/>
          <p:cNvCxnSpPr/>
          <p:nvPr/>
        </p:nvCxnSpPr>
        <p:spPr>
          <a:xfrm>
            <a:off x="979025" y="7564152"/>
            <a:ext cx="2124706" cy="29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79025" y="8103112"/>
            <a:ext cx="26924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962684" y="8831856"/>
            <a:ext cx="2578642" cy="296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4277" y="616013"/>
            <a:ext cx="500912" cy="566002"/>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769" y="751757"/>
            <a:ext cx="374200" cy="432959"/>
          </a:xfrm>
          <a:prstGeom prst="rect">
            <a:avLst/>
          </a:prstGeom>
        </p:spPr>
      </p:pic>
      <p:pic>
        <p:nvPicPr>
          <p:cNvPr id="57" name="図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43" y="6999511"/>
            <a:ext cx="703526" cy="410095"/>
          </a:xfrm>
          <a:prstGeom prst="rect">
            <a:avLst/>
          </a:prstGeom>
        </p:spPr>
      </p:pic>
      <p:sp>
        <p:nvSpPr>
          <p:cNvPr id="44" name="楕円 43"/>
          <p:cNvSpPr/>
          <p:nvPr/>
        </p:nvSpPr>
        <p:spPr>
          <a:xfrm>
            <a:off x="4633854" y="8752869"/>
            <a:ext cx="1605839" cy="295216"/>
          </a:xfrm>
          <a:prstGeom prst="ellipse">
            <a:avLst/>
          </a:prstGeom>
          <a:solidFill>
            <a:srgbClr val="A29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338" y="7737769"/>
            <a:ext cx="2005476" cy="1246684"/>
          </a:xfrm>
          <a:prstGeom prst="rect">
            <a:avLst/>
          </a:prstGeom>
        </p:spPr>
      </p:pic>
      <p:sp>
        <p:nvSpPr>
          <p:cNvPr id="46" name="テキスト ボックス 45"/>
          <p:cNvSpPr txBox="1"/>
          <p:nvPr/>
        </p:nvSpPr>
        <p:spPr>
          <a:xfrm>
            <a:off x="-1383" y="10136451"/>
            <a:ext cx="7213488" cy="261610"/>
          </a:xfrm>
          <a:prstGeom prst="rect">
            <a:avLst/>
          </a:prstGeom>
          <a:noFill/>
        </p:spPr>
        <p:txBody>
          <a:bodyPr wrap="square" rtlCol="0">
            <a:spAutoFit/>
          </a:bodyPr>
          <a:lstStyle/>
          <a:p>
            <a:pPr algn="dist"/>
            <a:r>
              <a:rPr kumimoji="1" lang="ja-JP" altLang="en-US" sz="1100" b="1" dirty="0"/>
              <a:t>３</a:t>
            </a:r>
          </a:p>
        </p:txBody>
      </p:sp>
      <p:sp>
        <p:nvSpPr>
          <p:cNvPr id="47" name="テキスト ボックス 46"/>
          <p:cNvSpPr txBox="1"/>
          <p:nvPr/>
        </p:nvSpPr>
        <p:spPr>
          <a:xfrm>
            <a:off x="73474" y="195069"/>
            <a:ext cx="4199953" cy="369332"/>
          </a:xfrm>
          <a:prstGeom prst="rect">
            <a:avLst/>
          </a:prstGeom>
          <a:noFill/>
        </p:spPr>
        <p:txBody>
          <a:bodyPr wrap="square" rtlCol="0">
            <a:spAutoFit/>
          </a:bodyPr>
          <a:lstStyle/>
          <a:p>
            <a:r>
              <a:rPr kumimoji="1" lang="ja-JP" altLang="en-US" b="1" dirty="0">
                <a:solidFill>
                  <a:schemeClr val="bg1"/>
                </a:solidFill>
              </a:rPr>
              <a:t>２　飛び出しの危険の文例（５月）</a:t>
            </a:r>
          </a:p>
        </p:txBody>
      </p:sp>
      <p:sp>
        <p:nvSpPr>
          <p:cNvPr id="48" name="正方形/長方形 47"/>
          <p:cNvSpPr/>
          <p:nvPr/>
        </p:nvSpPr>
        <p:spPr>
          <a:xfrm>
            <a:off x="47142" y="5028716"/>
            <a:ext cx="7043701" cy="373387"/>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47142" y="5052356"/>
            <a:ext cx="4226285" cy="369332"/>
          </a:xfrm>
          <a:prstGeom prst="rect">
            <a:avLst/>
          </a:prstGeom>
          <a:noFill/>
        </p:spPr>
        <p:txBody>
          <a:bodyPr wrap="square" rtlCol="0">
            <a:spAutoFit/>
          </a:bodyPr>
          <a:lstStyle/>
          <a:p>
            <a:r>
              <a:rPr kumimoji="1" lang="ja-JP" altLang="en-US" b="1" dirty="0">
                <a:solidFill>
                  <a:schemeClr val="bg1"/>
                </a:solidFill>
              </a:rPr>
              <a:t>３　交通事故防止の文例（５月）</a:t>
            </a:r>
          </a:p>
        </p:txBody>
      </p:sp>
      <p:sp>
        <p:nvSpPr>
          <p:cNvPr id="2" name="テキスト ボックス 1"/>
          <p:cNvSpPr txBox="1"/>
          <p:nvPr/>
        </p:nvSpPr>
        <p:spPr>
          <a:xfrm flipH="1">
            <a:off x="99804" y="4641525"/>
            <a:ext cx="6987667" cy="215444"/>
          </a:xfrm>
          <a:prstGeom prst="rect">
            <a:avLst/>
          </a:prstGeom>
          <a:noFill/>
        </p:spPr>
        <p:txBody>
          <a:bodyPr wrap="square" rtlCol="0">
            <a:spAutoFit/>
          </a:bodyPr>
          <a:lstStyle/>
          <a:p>
            <a:r>
              <a:rPr kumimoji="1" lang="ja-JP" altLang="en-US" sz="800" dirty="0"/>
              <a:t>　　　　　　　＊１　神奈川県警察統計により</a:t>
            </a:r>
          </a:p>
        </p:txBody>
      </p:sp>
    </p:spTree>
    <p:extLst>
      <p:ext uri="{BB962C8B-B14F-4D97-AF65-F5344CB8AC3E}">
        <p14:creationId xmlns:p14="http://schemas.microsoft.com/office/powerpoint/2010/main" val="96321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4E6"/>
        </a:solidFill>
        <a:effectLst/>
      </p:bgPr>
    </p:bg>
    <p:spTree>
      <p:nvGrpSpPr>
        <p:cNvPr id="1" name=""/>
        <p:cNvGrpSpPr/>
        <p:nvPr/>
      </p:nvGrpSpPr>
      <p:grpSpPr>
        <a:xfrm>
          <a:off x="0" y="0"/>
          <a:ext cx="0" cy="0"/>
          <a:chOff x="0" y="0"/>
          <a:chExt cx="0" cy="0"/>
        </a:xfrm>
      </p:grpSpPr>
      <p:sp>
        <p:nvSpPr>
          <p:cNvPr id="2" name="正方形/長方形 1"/>
          <p:cNvSpPr/>
          <p:nvPr/>
        </p:nvSpPr>
        <p:spPr>
          <a:xfrm>
            <a:off x="-19379" y="-61345"/>
            <a:ext cx="7182672" cy="180779"/>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107160" y="-61345"/>
            <a:ext cx="100112" cy="10280093"/>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9379" y="2720"/>
            <a:ext cx="90098" cy="1032873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3473" y="5565233"/>
            <a:ext cx="7043701" cy="124940"/>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1421" y="10147204"/>
            <a:ext cx="7213488" cy="261610"/>
          </a:xfrm>
          <a:prstGeom prst="rect">
            <a:avLst/>
          </a:prstGeom>
          <a:noFill/>
        </p:spPr>
        <p:txBody>
          <a:bodyPr wrap="square" rtlCol="0">
            <a:spAutoFit/>
          </a:bodyPr>
          <a:lstStyle/>
          <a:p>
            <a:pPr algn="dist"/>
            <a:r>
              <a:rPr kumimoji="1" lang="ja-JP" altLang="en-US" sz="1100" b="1" dirty="0"/>
              <a:t>１</a:t>
            </a:r>
          </a:p>
        </p:txBody>
      </p:sp>
      <p:sp>
        <p:nvSpPr>
          <p:cNvPr id="7" name="正方形/長方形 6"/>
          <p:cNvSpPr/>
          <p:nvPr/>
        </p:nvSpPr>
        <p:spPr>
          <a:xfrm>
            <a:off x="-19380" y="10205953"/>
            <a:ext cx="7218693" cy="125497"/>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6117" y="1071260"/>
            <a:ext cx="6401710" cy="4213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1913859" y="632041"/>
            <a:ext cx="3402419"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08585" y="1968585"/>
            <a:ext cx="6523879" cy="523220"/>
          </a:xfrm>
          <a:prstGeom prst="rect">
            <a:avLst/>
          </a:prstGeom>
          <a:noFill/>
        </p:spPr>
        <p:txBody>
          <a:bodyPr wrap="square" rtlCol="0">
            <a:spAutoFit/>
          </a:bodyPr>
          <a:lstStyle/>
          <a:p>
            <a:r>
              <a:rPr kumimoji="1" lang="ja-JP" altLang="en-US" sz="1400" b="1" dirty="0">
                <a:latin typeface="+mn-ea"/>
              </a:rPr>
              <a:t>①歩道があるときは、歩道を歩く</a:t>
            </a:r>
            <a:endParaRPr kumimoji="1" lang="en-US" altLang="ja-JP" sz="1400" b="1" dirty="0">
              <a:latin typeface="+mn-ea"/>
            </a:endParaRPr>
          </a:p>
          <a:p>
            <a:r>
              <a:rPr kumimoji="1" lang="ja-JP" altLang="en-US" sz="1400" b="1" dirty="0">
                <a:latin typeface="+mn-ea"/>
              </a:rPr>
              <a:t>　（ガードレールのある道の方がより安全です）</a:t>
            </a:r>
            <a:endParaRPr kumimoji="1" lang="en-US" altLang="ja-JP" sz="1400" b="1" dirty="0">
              <a:latin typeface="+mn-ea"/>
            </a:endParaRPr>
          </a:p>
        </p:txBody>
      </p:sp>
      <p:sp>
        <p:nvSpPr>
          <p:cNvPr id="15" name="正方形/長方形 14"/>
          <p:cNvSpPr/>
          <p:nvPr/>
        </p:nvSpPr>
        <p:spPr>
          <a:xfrm>
            <a:off x="32756" y="184462"/>
            <a:ext cx="7114420" cy="350628"/>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9320" y="199193"/>
            <a:ext cx="3889510" cy="369332"/>
          </a:xfrm>
          <a:prstGeom prst="rect">
            <a:avLst/>
          </a:prstGeom>
          <a:noFill/>
        </p:spPr>
        <p:txBody>
          <a:bodyPr wrap="square" rtlCol="0">
            <a:spAutoFit/>
          </a:bodyPr>
          <a:lstStyle/>
          <a:p>
            <a:r>
              <a:rPr kumimoji="1" lang="ja-JP" altLang="en-US" b="1" dirty="0">
                <a:solidFill>
                  <a:schemeClr val="bg1"/>
                </a:solidFill>
              </a:rPr>
              <a:t>４　道路の歩き方の文例（５月）</a:t>
            </a:r>
          </a:p>
        </p:txBody>
      </p:sp>
      <p:sp>
        <p:nvSpPr>
          <p:cNvPr id="17" name="テキスト ボックス 16"/>
          <p:cNvSpPr txBox="1"/>
          <p:nvPr/>
        </p:nvSpPr>
        <p:spPr>
          <a:xfrm>
            <a:off x="525025" y="1170972"/>
            <a:ext cx="6199305" cy="677108"/>
          </a:xfrm>
          <a:prstGeom prst="rect">
            <a:avLst/>
          </a:prstGeom>
          <a:noFill/>
        </p:spPr>
        <p:txBody>
          <a:bodyPr wrap="square" rtlCol="0">
            <a:spAutoFit/>
          </a:bodyPr>
          <a:lstStyle/>
          <a:p>
            <a:r>
              <a:rPr kumimoji="1" lang="ja-JP" altLang="en-US" sz="1400" b="1" dirty="0"/>
              <a:t>　</a:t>
            </a:r>
            <a:r>
              <a:rPr kumimoji="1" lang="ja-JP" altLang="en-US" sz="1200" dirty="0">
                <a:latin typeface="+mn-ea"/>
              </a:rPr>
              <a:t>普段、何気なく歩いている道路。「どこを歩くの？」とお子さんに聞かれたら、</a:t>
            </a:r>
            <a:endParaRPr kumimoji="1" lang="en-US" altLang="ja-JP" sz="1200" dirty="0">
              <a:latin typeface="+mn-ea"/>
            </a:endParaRPr>
          </a:p>
          <a:p>
            <a:r>
              <a:rPr kumimoji="1" lang="ja-JP" altLang="en-US" sz="1200" dirty="0">
                <a:latin typeface="+mn-ea"/>
              </a:rPr>
              <a:t>どのように答えますか？１年生になると、子どもたちは一人で学校へ行きます。</a:t>
            </a:r>
            <a:endParaRPr kumimoji="1" lang="en-US" altLang="ja-JP" sz="1200" dirty="0">
              <a:latin typeface="+mn-ea"/>
            </a:endParaRPr>
          </a:p>
          <a:p>
            <a:r>
              <a:rPr kumimoji="1" lang="ja-JP" altLang="en-US" sz="1200" dirty="0">
                <a:latin typeface="+mn-ea"/>
              </a:rPr>
              <a:t>そのことを忘れずに、普段から「交通ルール」をしっかり伝えていきたいですね。</a:t>
            </a:r>
            <a:endParaRPr kumimoji="1" lang="en-US" altLang="ja-JP" sz="1200" dirty="0">
              <a:latin typeface="+mn-ea"/>
            </a:endParaRPr>
          </a:p>
        </p:txBody>
      </p:sp>
      <p:sp>
        <p:nvSpPr>
          <p:cNvPr id="18" name="テキスト ボックス 17"/>
          <p:cNvSpPr txBox="1"/>
          <p:nvPr/>
        </p:nvSpPr>
        <p:spPr>
          <a:xfrm>
            <a:off x="70718" y="633888"/>
            <a:ext cx="7036442" cy="369332"/>
          </a:xfrm>
          <a:prstGeom prst="rect">
            <a:avLst/>
          </a:prstGeom>
          <a:noFill/>
        </p:spPr>
        <p:txBody>
          <a:bodyPr wrap="square" rtlCol="0">
            <a:spAutoFit/>
          </a:bodyPr>
          <a:lstStyle/>
          <a:p>
            <a:pPr algn="ctr"/>
            <a:r>
              <a:rPr kumimoji="1" lang="ja-JP" altLang="en-US" b="1" dirty="0"/>
              <a:t>道路のどこを歩く？</a:t>
            </a:r>
          </a:p>
        </p:txBody>
      </p:sp>
      <p:sp>
        <p:nvSpPr>
          <p:cNvPr id="19" name="角丸四角形 18"/>
          <p:cNvSpPr/>
          <p:nvPr/>
        </p:nvSpPr>
        <p:spPr>
          <a:xfrm>
            <a:off x="568467" y="3568712"/>
            <a:ext cx="6030726" cy="1612522"/>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08585" y="2508668"/>
            <a:ext cx="5421643" cy="523220"/>
          </a:xfrm>
          <a:prstGeom prst="rect">
            <a:avLst/>
          </a:prstGeom>
          <a:noFill/>
        </p:spPr>
        <p:txBody>
          <a:bodyPr wrap="square" rtlCol="0">
            <a:spAutoFit/>
          </a:bodyPr>
          <a:lstStyle/>
          <a:p>
            <a:r>
              <a:rPr kumimoji="1" lang="ja-JP" altLang="en-US" sz="1400" b="1" dirty="0">
                <a:latin typeface="+mn-ea"/>
              </a:rPr>
              <a:t>②歩道が無く白い線だけのときには、</a:t>
            </a:r>
            <a:endParaRPr kumimoji="1" lang="en-US" altLang="ja-JP" sz="1400" b="1" dirty="0">
              <a:latin typeface="+mn-ea"/>
            </a:endParaRPr>
          </a:p>
          <a:p>
            <a:r>
              <a:rPr kumimoji="1" lang="ja-JP" altLang="en-US" sz="1400" b="1" dirty="0">
                <a:latin typeface="+mn-ea"/>
              </a:rPr>
              <a:t>　白い線の内側を歩く</a:t>
            </a:r>
            <a:endParaRPr kumimoji="1" lang="en-US" altLang="ja-JP" sz="1200" b="1" dirty="0">
              <a:latin typeface="+mn-ea"/>
            </a:endParaRPr>
          </a:p>
        </p:txBody>
      </p:sp>
      <p:sp>
        <p:nvSpPr>
          <p:cNvPr id="21" name="テキスト ボックス 20"/>
          <p:cNvSpPr txBox="1"/>
          <p:nvPr/>
        </p:nvSpPr>
        <p:spPr>
          <a:xfrm>
            <a:off x="708586" y="3046619"/>
            <a:ext cx="3742716" cy="523220"/>
          </a:xfrm>
          <a:prstGeom prst="rect">
            <a:avLst/>
          </a:prstGeom>
          <a:noFill/>
        </p:spPr>
        <p:txBody>
          <a:bodyPr wrap="square" rtlCol="0">
            <a:spAutoFit/>
          </a:bodyPr>
          <a:lstStyle/>
          <a:p>
            <a:r>
              <a:rPr kumimoji="1" lang="ja-JP" altLang="en-US" sz="1400" b="1" dirty="0">
                <a:latin typeface="+mn-ea"/>
              </a:rPr>
              <a:t>③白い線もないときには、道路の右側を歩く</a:t>
            </a:r>
            <a:endParaRPr kumimoji="1" lang="en-US" altLang="ja-JP" sz="1400" b="1" dirty="0">
              <a:latin typeface="+mn-ea"/>
            </a:endParaRPr>
          </a:p>
          <a:p>
            <a:r>
              <a:rPr kumimoji="1" lang="ja-JP" altLang="en-US" sz="1400" b="1" dirty="0">
                <a:latin typeface="+mn-ea"/>
              </a:rPr>
              <a:t>　（右側通行）</a:t>
            </a:r>
            <a:endParaRPr kumimoji="1" lang="en-US" altLang="ja-JP" sz="1400" b="1" dirty="0">
              <a:latin typeface="+mn-ea"/>
            </a:endParaRPr>
          </a:p>
        </p:txBody>
      </p:sp>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530" y="4217508"/>
            <a:ext cx="624923" cy="929057"/>
          </a:xfrm>
          <a:prstGeom prst="rect">
            <a:avLst/>
          </a:prstGeom>
        </p:spPr>
      </p:pic>
      <p:sp>
        <p:nvSpPr>
          <p:cNvPr id="25" name="テキスト ボックス 30"/>
          <p:cNvSpPr txBox="1"/>
          <p:nvPr/>
        </p:nvSpPr>
        <p:spPr>
          <a:xfrm>
            <a:off x="1305379" y="3635202"/>
            <a:ext cx="4970001" cy="155773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1" dirty="0"/>
              <a:t>　一緒に歩くことで、いろいろと気がつくことが多いと思います。</a:t>
            </a:r>
            <a:endParaRPr kumimoji="1" lang="en-US" altLang="ja-JP" sz="1200" b="1" dirty="0"/>
          </a:p>
          <a:p>
            <a:r>
              <a:rPr kumimoji="1" lang="ja-JP" altLang="en-US" sz="1200" b="1" dirty="0"/>
              <a:t>お子さんには、「ここは狭い道だけど、車がたくさん通るね。」</a:t>
            </a:r>
            <a:endParaRPr kumimoji="1" lang="en-US" altLang="ja-JP" sz="1200" b="1" dirty="0"/>
          </a:p>
          <a:p>
            <a:r>
              <a:rPr kumimoji="1" lang="ja-JP" altLang="en-US" sz="1200" b="1" dirty="0"/>
              <a:t>「この角は車が来ても見えにくいね。」「歩道がない道だね。」</a:t>
            </a:r>
            <a:endParaRPr kumimoji="1" lang="en-US" altLang="ja-JP" sz="1200" b="1" dirty="0"/>
          </a:p>
          <a:p>
            <a:r>
              <a:rPr kumimoji="1" lang="ja-JP" altLang="en-US" sz="1200" b="1" dirty="0"/>
              <a:t>などと</a:t>
            </a:r>
            <a:r>
              <a:rPr kumimoji="1" lang="ja-JP" altLang="en-US" sz="1200" b="1" dirty="0">
                <a:solidFill>
                  <a:srgbClr val="458FC5"/>
                </a:solidFill>
              </a:rPr>
              <a:t>具体的に伝え</a:t>
            </a:r>
            <a:r>
              <a:rPr kumimoji="1" lang="ja-JP" altLang="en-US" sz="1200" b="1" dirty="0"/>
              <a:t>、時には「どう歩いたら安全だと思う？」など、</a:t>
            </a:r>
            <a:r>
              <a:rPr kumimoji="1" lang="ja-JP" altLang="en-US" sz="1200" b="1" dirty="0">
                <a:solidFill>
                  <a:srgbClr val="458FC5"/>
                </a:solidFill>
              </a:rPr>
              <a:t>お子さんに考えてもらうこと</a:t>
            </a:r>
            <a:r>
              <a:rPr kumimoji="1" lang="ja-JP" altLang="en-US" sz="1200" b="1" dirty="0"/>
              <a:t>もやってみてください。ご自身がお子さんの目線の高さにしゃがんでみると、今まで気がつかなかった</a:t>
            </a:r>
            <a:endParaRPr kumimoji="1" lang="en-US" altLang="ja-JP" sz="1200" b="1" dirty="0"/>
          </a:p>
          <a:p>
            <a:r>
              <a:rPr kumimoji="1" lang="ja-JP" altLang="en-US" sz="1200" b="1" dirty="0"/>
              <a:t>ことに気がつくかもしれません。　</a:t>
            </a:r>
            <a:endParaRPr kumimoji="1" lang="en-US" altLang="ja-JP" sz="1200" b="1" dirty="0"/>
          </a:p>
          <a:p>
            <a:r>
              <a:rPr kumimoji="1" lang="ja-JP" altLang="en-US" sz="1200" b="1" dirty="0"/>
              <a:t>　年長児の保護者の方は、通学路を歩く練習をぜひお願いいたします。</a:t>
            </a:r>
          </a:p>
        </p:txBody>
      </p:sp>
      <p:sp>
        <p:nvSpPr>
          <p:cNvPr id="26" name="楕円 25"/>
          <p:cNvSpPr/>
          <p:nvPr/>
        </p:nvSpPr>
        <p:spPr>
          <a:xfrm>
            <a:off x="1065989" y="3671506"/>
            <a:ext cx="177490" cy="175759"/>
          </a:xfrm>
          <a:prstGeom prst="ellipse">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rot="4588058">
            <a:off x="6221874" y="4820548"/>
            <a:ext cx="149293" cy="140130"/>
          </a:xfrm>
          <a:prstGeom prst="ellipse">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758686" y="2216305"/>
            <a:ext cx="2660720" cy="7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58686" y="2751615"/>
            <a:ext cx="2687096" cy="162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94016" y="2957885"/>
            <a:ext cx="1530012" cy="153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49309" y="3292877"/>
            <a:ext cx="3452550" cy="103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楕円 53"/>
          <p:cNvSpPr/>
          <p:nvPr/>
        </p:nvSpPr>
        <p:spPr>
          <a:xfrm>
            <a:off x="5892185" y="5919454"/>
            <a:ext cx="185753" cy="189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58FC5"/>
              </a:solidFill>
            </a:endParaRPr>
          </a:p>
        </p:txBody>
      </p:sp>
      <p:sp>
        <p:nvSpPr>
          <p:cNvPr id="55" name="楕円 54"/>
          <p:cNvSpPr/>
          <p:nvPr/>
        </p:nvSpPr>
        <p:spPr>
          <a:xfrm>
            <a:off x="6634912" y="5991522"/>
            <a:ext cx="133388" cy="1413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58FC5"/>
              </a:solidFill>
            </a:endParaRPr>
          </a:p>
        </p:txBody>
      </p:sp>
      <p:sp>
        <p:nvSpPr>
          <p:cNvPr id="56" name="楕円 55"/>
          <p:cNvSpPr/>
          <p:nvPr/>
        </p:nvSpPr>
        <p:spPr>
          <a:xfrm>
            <a:off x="6303953" y="5812468"/>
            <a:ext cx="141310" cy="145590"/>
          </a:xfrm>
          <a:prstGeom prst="ellipse">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58FC5"/>
              </a:solidFill>
            </a:endParaRPr>
          </a:p>
        </p:txBody>
      </p:sp>
      <p:sp>
        <p:nvSpPr>
          <p:cNvPr id="57" name="楕円 56"/>
          <p:cNvSpPr/>
          <p:nvPr/>
        </p:nvSpPr>
        <p:spPr>
          <a:xfrm>
            <a:off x="413069" y="6015499"/>
            <a:ext cx="185753" cy="189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58FC5"/>
              </a:solidFill>
            </a:endParaRPr>
          </a:p>
        </p:txBody>
      </p:sp>
      <p:sp>
        <p:nvSpPr>
          <p:cNvPr id="58" name="楕円 57"/>
          <p:cNvSpPr/>
          <p:nvPr/>
        </p:nvSpPr>
        <p:spPr>
          <a:xfrm>
            <a:off x="1177506" y="5978498"/>
            <a:ext cx="131947" cy="1204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58FC5"/>
              </a:solidFill>
            </a:endParaRPr>
          </a:p>
        </p:txBody>
      </p:sp>
      <p:sp>
        <p:nvSpPr>
          <p:cNvPr id="59" name="楕円 58"/>
          <p:cNvSpPr/>
          <p:nvPr/>
        </p:nvSpPr>
        <p:spPr>
          <a:xfrm>
            <a:off x="794604" y="5887885"/>
            <a:ext cx="141310" cy="145590"/>
          </a:xfrm>
          <a:prstGeom prst="ellipse">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58FC5"/>
              </a:solidFill>
            </a:endParaRPr>
          </a:p>
        </p:txBody>
      </p:sp>
      <p:sp>
        <p:nvSpPr>
          <p:cNvPr id="60" name="テキスト ボックス 59"/>
          <p:cNvSpPr txBox="1"/>
          <p:nvPr/>
        </p:nvSpPr>
        <p:spPr>
          <a:xfrm>
            <a:off x="-28938" y="10161131"/>
            <a:ext cx="7213488" cy="261610"/>
          </a:xfrm>
          <a:prstGeom prst="rect">
            <a:avLst/>
          </a:prstGeom>
          <a:noFill/>
        </p:spPr>
        <p:txBody>
          <a:bodyPr wrap="square" rtlCol="0">
            <a:spAutoFit/>
          </a:bodyPr>
          <a:lstStyle/>
          <a:p>
            <a:pPr algn="dist"/>
            <a:r>
              <a:rPr kumimoji="1" lang="ja-JP" altLang="en-US" sz="1100" b="1" dirty="0"/>
              <a:t>４</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219" y="1851491"/>
            <a:ext cx="1659659" cy="1651858"/>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45234" y="2793352"/>
            <a:ext cx="358225" cy="511391"/>
          </a:xfrm>
          <a:prstGeom prst="rect">
            <a:avLst/>
          </a:prstGeom>
        </p:spPr>
      </p:pic>
      <p:sp>
        <p:nvSpPr>
          <p:cNvPr id="64" name="ホームベース 63"/>
          <p:cNvSpPr/>
          <p:nvPr/>
        </p:nvSpPr>
        <p:spPr>
          <a:xfrm>
            <a:off x="1784189" y="5784680"/>
            <a:ext cx="4012388" cy="370090"/>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42172" y="5324170"/>
            <a:ext cx="7069245" cy="374153"/>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105101" y="5344901"/>
            <a:ext cx="3967890" cy="370090"/>
          </a:xfrm>
          <a:prstGeom prst="rect">
            <a:avLst/>
          </a:prstGeom>
          <a:noFill/>
        </p:spPr>
        <p:txBody>
          <a:bodyPr wrap="square" rtlCol="0">
            <a:spAutoFit/>
          </a:bodyPr>
          <a:lstStyle/>
          <a:p>
            <a:r>
              <a:rPr kumimoji="1" lang="ja-JP" altLang="en-US" b="1" dirty="0">
                <a:solidFill>
                  <a:schemeClr val="bg1"/>
                </a:solidFill>
              </a:rPr>
              <a:t>５　雨の日の文例（６月）</a:t>
            </a:r>
          </a:p>
        </p:txBody>
      </p:sp>
      <p:sp>
        <p:nvSpPr>
          <p:cNvPr id="67" name="角丸四角形 66"/>
          <p:cNvSpPr/>
          <p:nvPr/>
        </p:nvSpPr>
        <p:spPr>
          <a:xfrm>
            <a:off x="409579" y="6244424"/>
            <a:ext cx="6368248" cy="38393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4"/>
          <p:cNvSpPr txBox="1"/>
          <p:nvPr/>
        </p:nvSpPr>
        <p:spPr>
          <a:xfrm>
            <a:off x="1484432" y="9341029"/>
            <a:ext cx="4960832" cy="61575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t>　小さいうちに正しいことや気をつけることを、伝えておくのは重要</a:t>
            </a:r>
            <a:endParaRPr kumimoji="1" lang="en-US" altLang="ja-JP" sz="1200" dirty="0"/>
          </a:p>
          <a:p>
            <a:r>
              <a:rPr kumimoji="1" lang="ja-JP" altLang="en-US" sz="1200" dirty="0"/>
              <a:t>です。繰り返し伝えることで、安全を意識した行動ができるように</a:t>
            </a:r>
            <a:r>
              <a:rPr kumimoji="1" lang="ja-JP" altLang="en-US" sz="1200" dirty="0" err="1"/>
              <a:t>な</a:t>
            </a:r>
            <a:endParaRPr kumimoji="1" lang="en-US" altLang="ja-JP" sz="1200" dirty="0"/>
          </a:p>
          <a:p>
            <a:r>
              <a:rPr kumimoji="1" lang="ja-JP" altLang="en-US" sz="1200" dirty="0"/>
              <a:t>ります。日々の声掛け、大切にしていきたいですね。　</a:t>
            </a:r>
          </a:p>
        </p:txBody>
      </p:sp>
      <p:sp>
        <p:nvSpPr>
          <p:cNvPr id="69" name="テキスト ボックス 68"/>
          <p:cNvSpPr txBox="1"/>
          <p:nvPr/>
        </p:nvSpPr>
        <p:spPr>
          <a:xfrm>
            <a:off x="1094439" y="6289522"/>
            <a:ext cx="5457681" cy="830997"/>
          </a:xfrm>
          <a:prstGeom prst="rect">
            <a:avLst/>
          </a:prstGeom>
          <a:noFill/>
        </p:spPr>
        <p:txBody>
          <a:bodyPr wrap="square" rtlCol="0">
            <a:spAutoFit/>
          </a:bodyPr>
          <a:lstStyle/>
          <a:p>
            <a:r>
              <a:rPr kumimoji="1" lang="ja-JP" altLang="en-US" sz="1200" dirty="0"/>
              <a:t>　雨は恵みの雨でもありますが、危険なことも増えてきます。</a:t>
            </a:r>
            <a:endParaRPr kumimoji="1" lang="en-US" altLang="ja-JP" sz="1200" dirty="0"/>
          </a:p>
          <a:p>
            <a:r>
              <a:rPr kumimoji="1" lang="ja-JP" altLang="en-US" sz="1200" dirty="0"/>
              <a:t>　お子さんには日頃から、「雨の日は、晴れているときより周りに気をつけ</a:t>
            </a:r>
            <a:endParaRPr kumimoji="1" lang="en-US" altLang="ja-JP" sz="1200" dirty="0"/>
          </a:p>
          <a:p>
            <a:r>
              <a:rPr kumimoji="1" lang="ja-JP" altLang="en-US" sz="1200" dirty="0"/>
              <a:t>ないと、危ないことがたくさんあるよ。」と伝えてあげてください。できるだけ、具体的に伝えると理解しやすいと思います。　　　　　　</a:t>
            </a:r>
            <a:endParaRPr kumimoji="1" lang="en-US" altLang="ja-JP" sz="1200" dirty="0"/>
          </a:p>
        </p:txBody>
      </p:sp>
      <p:sp>
        <p:nvSpPr>
          <p:cNvPr id="70" name="角丸四角形 69"/>
          <p:cNvSpPr/>
          <p:nvPr/>
        </p:nvSpPr>
        <p:spPr>
          <a:xfrm>
            <a:off x="598822" y="7222186"/>
            <a:ext cx="6000371" cy="1923946"/>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p:cNvSpPr txBox="1"/>
          <p:nvPr/>
        </p:nvSpPr>
        <p:spPr>
          <a:xfrm>
            <a:off x="838246" y="7424410"/>
            <a:ext cx="5826678" cy="1569660"/>
          </a:xfrm>
          <a:prstGeom prst="rect">
            <a:avLst/>
          </a:prstGeom>
          <a:noFill/>
        </p:spPr>
        <p:txBody>
          <a:bodyPr wrap="square" rtlCol="0">
            <a:spAutoFit/>
          </a:bodyPr>
          <a:lstStyle/>
          <a:p>
            <a:r>
              <a:rPr kumimoji="1" lang="ja-JP" altLang="en-US" sz="1200" b="1" dirty="0"/>
              <a:t>・傘をさすと視界が遮られて車を発見しにくく、また車の運転手さんも</a:t>
            </a:r>
            <a:endParaRPr kumimoji="1" lang="en-US" altLang="ja-JP" sz="1200" b="1" dirty="0"/>
          </a:p>
          <a:p>
            <a:r>
              <a:rPr kumimoji="1" lang="ja-JP" altLang="en-US" sz="1200" b="1" dirty="0"/>
              <a:t>　雨粒で視界が悪くなり、歩いている人を見つけにくくなります。</a:t>
            </a:r>
            <a:endParaRPr kumimoji="1" lang="en-US" altLang="ja-JP" sz="1200" b="1" dirty="0"/>
          </a:p>
          <a:p>
            <a:r>
              <a:rPr kumimoji="1" lang="ja-JP" altLang="en-US" sz="1200" b="1" dirty="0"/>
              <a:t>　傘をさしているときには、いつもより周りに注意して歩きましょう。</a:t>
            </a:r>
            <a:endParaRPr kumimoji="1" lang="en-US" altLang="ja-JP" sz="1200" b="1" dirty="0"/>
          </a:p>
          <a:p>
            <a:endParaRPr kumimoji="1" lang="en-US" altLang="ja-JP" sz="1200" b="1" dirty="0"/>
          </a:p>
          <a:p>
            <a:r>
              <a:rPr kumimoji="1" lang="ja-JP" altLang="en-US" sz="1200" b="1" dirty="0"/>
              <a:t>・傘やレインコートなどは、黄色など明るい色を選ぶと、</a:t>
            </a:r>
            <a:endParaRPr kumimoji="1" lang="en-US" altLang="ja-JP" sz="1200" b="1" dirty="0"/>
          </a:p>
          <a:p>
            <a:r>
              <a:rPr kumimoji="1" lang="ja-JP" altLang="en-US" sz="1200" b="1" dirty="0"/>
              <a:t>　運転手さんから見えやすいです。</a:t>
            </a:r>
            <a:endParaRPr kumimoji="1" lang="en-US" altLang="ja-JP" sz="1200" b="1" dirty="0"/>
          </a:p>
          <a:p>
            <a:endParaRPr kumimoji="1" lang="en-US" altLang="ja-JP" sz="1200" b="1" dirty="0"/>
          </a:p>
          <a:p>
            <a:r>
              <a:rPr kumimoji="1" lang="ja-JP" altLang="en-US" sz="1200" b="1" dirty="0"/>
              <a:t>・傘を振り回すと人に当たってしまうので、正しく持つように気をつけましょう。</a:t>
            </a:r>
            <a:endParaRPr kumimoji="1" lang="en-US" altLang="ja-JP" sz="1200" b="1" dirty="0"/>
          </a:p>
        </p:txBody>
      </p:sp>
      <p:pic>
        <p:nvPicPr>
          <p:cNvPr id="72" name="図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5167" y="7820968"/>
            <a:ext cx="805777" cy="847238"/>
          </a:xfrm>
          <a:prstGeom prst="rect">
            <a:avLst/>
          </a:prstGeom>
        </p:spPr>
      </p:pic>
      <p:pic>
        <p:nvPicPr>
          <p:cNvPr id="73" name="図 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407" y="6991048"/>
            <a:ext cx="844983" cy="483239"/>
          </a:xfrm>
          <a:prstGeom prst="rect">
            <a:avLst/>
          </a:prstGeom>
        </p:spPr>
      </p:pic>
      <p:sp>
        <p:nvSpPr>
          <p:cNvPr id="74" name="テキスト ボックス 73"/>
          <p:cNvSpPr txBox="1"/>
          <p:nvPr/>
        </p:nvSpPr>
        <p:spPr>
          <a:xfrm>
            <a:off x="42172" y="5805111"/>
            <a:ext cx="7064988" cy="369332"/>
          </a:xfrm>
          <a:prstGeom prst="rect">
            <a:avLst/>
          </a:prstGeom>
          <a:noFill/>
        </p:spPr>
        <p:txBody>
          <a:bodyPr wrap="square" rtlCol="0">
            <a:spAutoFit/>
          </a:bodyPr>
          <a:lstStyle/>
          <a:p>
            <a:pPr algn="ctr"/>
            <a:r>
              <a:rPr kumimoji="1" lang="ja-JP" altLang="en-US" b="1" dirty="0"/>
              <a:t>雨の日に気をつけて欲しいこと</a:t>
            </a:r>
          </a:p>
        </p:txBody>
      </p:sp>
      <p:pic>
        <p:nvPicPr>
          <p:cNvPr id="76" name="図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711" y="1684327"/>
            <a:ext cx="786118" cy="339211"/>
          </a:xfrm>
          <a:prstGeom prst="rect">
            <a:avLst/>
          </a:prstGeom>
        </p:spPr>
      </p:pic>
      <p:sp>
        <p:nvSpPr>
          <p:cNvPr id="62" name="角丸四角形吹き出し 61"/>
          <p:cNvSpPr/>
          <p:nvPr/>
        </p:nvSpPr>
        <p:spPr>
          <a:xfrm>
            <a:off x="1484431" y="9313601"/>
            <a:ext cx="5047441" cy="670613"/>
          </a:xfrm>
          <a:prstGeom prst="wedgeRoundRectCallout">
            <a:avLst>
              <a:gd name="adj1" fmla="val -52989"/>
              <a:gd name="adj2" fmla="val 51"/>
              <a:gd name="adj3" fmla="val 16667"/>
            </a:avLst>
          </a:prstGeom>
          <a:noFill/>
          <a:ln w="19050">
            <a:solidFill>
              <a:srgbClr val="A2D7D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187" y="9185693"/>
            <a:ext cx="887192" cy="770824"/>
          </a:xfrm>
          <a:prstGeom prst="rect">
            <a:avLst/>
          </a:prstGeom>
        </p:spPr>
      </p:pic>
      <p:sp>
        <p:nvSpPr>
          <p:cNvPr id="61" name="楕円 60"/>
          <p:cNvSpPr/>
          <p:nvPr/>
        </p:nvSpPr>
        <p:spPr>
          <a:xfrm rot="4588058">
            <a:off x="6355550" y="4551674"/>
            <a:ext cx="163473" cy="155228"/>
          </a:xfrm>
          <a:prstGeom prst="ellipse">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p:cNvSpPr/>
          <p:nvPr/>
        </p:nvSpPr>
        <p:spPr>
          <a:xfrm rot="4588058">
            <a:off x="843711" y="3916690"/>
            <a:ext cx="163473" cy="155228"/>
          </a:xfrm>
          <a:prstGeom prst="ellipse">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247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E6"/>
        </a:solidFill>
        <a:effectLst/>
      </p:bgPr>
    </p:bg>
    <p:spTree>
      <p:nvGrpSpPr>
        <p:cNvPr id="1" name=""/>
        <p:cNvGrpSpPr/>
        <p:nvPr/>
      </p:nvGrpSpPr>
      <p:grpSpPr>
        <a:xfrm>
          <a:off x="0" y="0"/>
          <a:ext cx="0" cy="0"/>
          <a:chOff x="0" y="0"/>
          <a:chExt cx="0" cy="0"/>
        </a:xfrm>
      </p:grpSpPr>
      <p:sp>
        <p:nvSpPr>
          <p:cNvPr id="4" name="正方形/長方形 3"/>
          <p:cNvSpPr/>
          <p:nvPr/>
        </p:nvSpPr>
        <p:spPr>
          <a:xfrm>
            <a:off x="-19378" y="10176841"/>
            <a:ext cx="7218692" cy="17661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379" y="-61345"/>
            <a:ext cx="7182672" cy="180779"/>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090843" y="-37803"/>
            <a:ext cx="117891" cy="10207907"/>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9379" y="2720"/>
            <a:ext cx="119184" cy="10167384"/>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ホームベース 8"/>
          <p:cNvSpPr/>
          <p:nvPr/>
        </p:nvSpPr>
        <p:spPr>
          <a:xfrm>
            <a:off x="2094307" y="805842"/>
            <a:ext cx="3275136"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7142" y="270610"/>
            <a:ext cx="7043701" cy="373387"/>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27835" y="310108"/>
            <a:ext cx="3884886" cy="369332"/>
          </a:xfrm>
          <a:prstGeom prst="rect">
            <a:avLst/>
          </a:prstGeom>
          <a:noFill/>
        </p:spPr>
        <p:txBody>
          <a:bodyPr wrap="square" rtlCol="0">
            <a:spAutoFit/>
          </a:bodyPr>
          <a:lstStyle/>
          <a:p>
            <a:r>
              <a:rPr kumimoji="1" lang="ja-JP" altLang="en-US" b="1" dirty="0">
                <a:solidFill>
                  <a:schemeClr val="bg1"/>
                </a:solidFill>
              </a:rPr>
              <a:t>６　夏休み前の文例（７月）</a:t>
            </a:r>
          </a:p>
        </p:txBody>
      </p:sp>
      <p:sp>
        <p:nvSpPr>
          <p:cNvPr id="24" name="テキスト ボックス 23"/>
          <p:cNvSpPr txBox="1"/>
          <p:nvPr/>
        </p:nvSpPr>
        <p:spPr>
          <a:xfrm>
            <a:off x="73472" y="822446"/>
            <a:ext cx="6991038" cy="369332"/>
          </a:xfrm>
          <a:prstGeom prst="rect">
            <a:avLst/>
          </a:prstGeom>
          <a:noFill/>
        </p:spPr>
        <p:txBody>
          <a:bodyPr wrap="square" rtlCol="0">
            <a:spAutoFit/>
          </a:bodyPr>
          <a:lstStyle/>
          <a:p>
            <a:pPr algn="ctr"/>
            <a:r>
              <a:rPr kumimoji="1" lang="ja-JP" altLang="en-US" b="1" dirty="0"/>
              <a:t>夏休みの交通安全</a:t>
            </a:r>
          </a:p>
        </p:txBody>
      </p:sp>
      <p:sp>
        <p:nvSpPr>
          <p:cNvPr id="26" name="正方形/長方形 25"/>
          <p:cNvSpPr/>
          <p:nvPr/>
        </p:nvSpPr>
        <p:spPr>
          <a:xfrm>
            <a:off x="82779" y="6045912"/>
            <a:ext cx="7043701" cy="124940"/>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27630" y="1282785"/>
            <a:ext cx="6335387" cy="45408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22936" y="2222397"/>
            <a:ext cx="3790038" cy="854303"/>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27"/>
          <p:cNvSpPr txBox="1"/>
          <p:nvPr/>
        </p:nvSpPr>
        <p:spPr>
          <a:xfrm>
            <a:off x="757089" y="2337904"/>
            <a:ext cx="3581280" cy="71118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200" b="1" i="0" u="none" strike="noStrike" dirty="0">
                <a:solidFill>
                  <a:schemeClr val="tx1"/>
                </a:solidFill>
                <a:effectLst/>
              </a:rPr>
              <a:t>・車に乗ったら、</a:t>
            </a:r>
            <a:r>
              <a:rPr lang="ja-JP" altLang="en-US" sz="1200" b="1" dirty="0"/>
              <a:t>子ども</a:t>
            </a:r>
            <a:r>
              <a:rPr lang="ja-JP" altLang="en-US" sz="1200" b="1" i="0" u="none" strike="noStrike" dirty="0">
                <a:solidFill>
                  <a:schemeClr val="tx1"/>
                </a:solidFill>
                <a:effectLst/>
              </a:rPr>
              <a:t>はチャイルドシートや</a:t>
            </a:r>
            <a:endParaRPr lang="en-US" altLang="ja-JP" sz="1200" b="1" i="0" u="none" strike="noStrike" dirty="0">
              <a:solidFill>
                <a:schemeClr val="tx1"/>
              </a:solidFill>
              <a:effectLst/>
            </a:endParaRPr>
          </a:p>
          <a:p>
            <a:r>
              <a:rPr lang="ja-JP" altLang="en-US" sz="1200" b="1" dirty="0"/>
              <a:t>　</a:t>
            </a:r>
            <a:r>
              <a:rPr lang="ja-JP" altLang="en-US" sz="1200" b="1" i="0" u="none" strike="noStrike" dirty="0">
                <a:solidFill>
                  <a:schemeClr val="tx1"/>
                </a:solidFill>
                <a:effectLst/>
              </a:rPr>
              <a:t>ジュニアシートに座らせ、ベルトもしっかり</a:t>
            </a:r>
            <a:endParaRPr lang="en-US" altLang="ja-JP" sz="1200" b="1" i="0" u="none" strike="noStrike" dirty="0">
              <a:solidFill>
                <a:schemeClr val="tx1"/>
              </a:solidFill>
              <a:effectLst/>
            </a:endParaRPr>
          </a:p>
          <a:p>
            <a:r>
              <a:rPr lang="ja-JP" altLang="en-US" sz="1200" b="1" dirty="0"/>
              <a:t>　</a:t>
            </a:r>
            <a:r>
              <a:rPr lang="ja-JP" altLang="en-US" sz="1200" b="1" i="0" u="none" strike="noStrike" dirty="0">
                <a:solidFill>
                  <a:schemeClr val="tx1"/>
                </a:solidFill>
                <a:effectLst/>
              </a:rPr>
              <a:t>と</a:t>
            </a:r>
            <a:r>
              <a:rPr lang="ja-JP" altLang="en-US" sz="1200" b="1" dirty="0"/>
              <a:t>し</a:t>
            </a:r>
            <a:r>
              <a:rPr lang="ja-JP" altLang="en-US" sz="1200" b="1" i="0" u="none" strike="noStrike" dirty="0">
                <a:solidFill>
                  <a:schemeClr val="tx1"/>
                </a:solidFill>
                <a:effectLst/>
              </a:rPr>
              <a:t>めましょう。</a:t>
            </a:r>
            <a:endParaRPr lang="en-US" altLang="ja-JP" sz="1200" b="1" i="0" u="none" strike="noStrike" dirty="0">
              <a:solidFill>
                <a:schemeClr val="tx1"/>
              </a:solidFill>
              <a:effectLst/>
            </a:endParaRPr>
          </a:p>
          <a:p>
            <a:endParaRPr lang="en-US" altLang="ja-JP" sz="1200" b="0" i="0" u="none" strike="noStrike" dirty="0">
              <a:solidFill>
                <a:schemeClr val="tx1"/>
              </a:solidFill>
              <a:effectLst/>
            </a:endParaRPr>
          </a:p>
          <a:p>
            <a:endParaRPr lang="en-US" altLang="ja-JP" sz="1200" b="0" i="0" u="none" strike="noStrike" dirty="0">
              <a:solidFill>
                <a:schemeClr val="tx1"/>
              </a:solidFill>
              <a:effectLst/>
            </a:endParaRPr>
          </a:p>
        </p:txBody>
      </p:sp>
      <p:sp>
        <p:nvSpPr>
          <p:cNvPr id="28" name="角丸四角形 27"/>
          <p:cNvSpPr/>
          <p:nvPr/>
        </p:nvSpPr>
        <p:spPr>
          <a:xfrm>
            <a:off x="554569" y="6757537"/>
            <a:ext cx="6205702" cy="32913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7"/>
          <p:cNvSpPr txBox="1"/>
          <p:nvPr/>
        </p:nvSpPr>
        <p:spPr>
          <a:xfrm>
            <a:off x="749997" y="1500569"/>
            <a:ext cx="6010274" cy="6579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100" b="0" i="0" u="none" strike="noStrike" dirty="0">
                <a:solidFill>
                  <a:schemeClr val="tx1"/>
                </a:solidFill>
                <a:effectLst/>
                <a:latin typeface="+mn-lt"/>
                <a:ea typeface="+mn-ea"/>
                <a:cs typeface="+mn-cs"/>
              </a:rPr>
              <a:t>　</a:t>
            </a:r>
            <a:r>
              <a:rPr lang="ja-JP" altLang="en-US" sz="1200" b="0" i="0" u="none" strike="noStrike" dirty="0">
                <a:solidFill>
                  <a:schemeClr val="tx1"/>
                </a:solidFill>
                <a:effectLst/>
                <a:latin typeface="+mn-lt"/>
                <a:ea typeface="+mn-ea"/>
                <a:cs typeface="+mn-cs"/>
              </a:rPr>
              <a:t>これから長いお休みに入ります。ご家族で公園で遊んだり、旅行に行く方も</a:t>
            </a:r>
            <a:endParaRPr lang="en-US" altLang="ja-JP" sz="1200" b="0" i="0" u="none" strike="noStrike" dirty="0">
              <a:solidFill>
                <a:schemeClr val="tx1"/>
              </a:solidFill>
              <a:effectLst/>
              <a:latin typeface="+mn-lt"/>
              <a:ea typeface="+mn-ea"/>
              <a:cs typeface="+mn-cs"/>
            </a:endParaRPr>
          </a:p>
          <a:p>
            <a:r>
              <a:rPr lang="ja-JP" altLang="en-US" sz="1200" b="0" i="0" u="none" strike="noStrike" dirty="0">
                <a:solidFill>
                  <a:schemeClr val="tx1"/>
                </a:solidFill>
                <a:effectLst/>
                <a:latin typeface="+mn-lt"/>
                <a:ea typeface="+mn-ea"/>
                <a:cs typeface="+mn-cs"/>
              </a:rPr>
              <a:t>いらっしゃるでしょう。楽しいお休みになるよう、お出かけのときは交通ルールを守って、事故に遭わないよう気をつけましょう。</a:t>
            </a:r>
            <a:endParaRPr lang="en-US" altLang="ja-JP" sz="1200" b="0" i="0" u="none" strike="noStrike" dirty="0">
              <a:solidFill>
                <a:schemeClr val="tx1"/>
              </a:solidFill>
              <a:effectLst/>
              <a:latin typeface="+mn-lt"/>
              <a:ea typeface="+mn-ea"/>
              <a:cs typeface="+mn-cs"/>
            </a:endParaRPr>
          </a:p>
          <a:p>
            <a:endParaRPr lang="en-US" altLang="ja-JP" sz="1050" b="0" i="0" u="none" strike="noStrike" dirty="0">
              <a:solidFill>
                <a:schemeClr val="tx1"/>
              </a:solidFill>
              <a:effectLst/>
              <a:latin typeface="+mn-lt"/>
              <a:ea typeface="+mn-ea"/>
              <a:cs typeface="+mn-cs"/>
            </a:endParaRPr>
          </a:p>
          <a:p>
            <a:r>
              <a:rPr lang="ja-JP" altLang="en-US" sz="1050" b="0" i="0" u="none" strike="noStrike" dirty="0">
                <a:solidFill>
                  <a:schemeClr val="tx1"/>
                </a:solidFill>
                <a:effectLst/>
                <a:latin typeface="+mn-lt"/>
                <a:ea typeface="+mn-ea"/>
                <a:cs typeface="+mn-cs"/>
              </a:rPr>
              <a:t>　　</a:t>
            </a:r>
            <a:endParaRPr lang="en-US" altLang="ja-JP" sz="1050" b="0" i="0" u="none" strike="noStrike" dirty="0">
              <a:solidFill>
                <a:schemeClr val="tx1"/>
              </a:solidFill>
              <a:effectLst/>
              <a:latin typeface="+mn-lt"/>
              <a:ea typeface="+mn-ea"/>
              <a:cs typeface="+mn-cs"/>
            </a:endParaRPr>
          </a:p>
        </p:txBody>
      </p:sp>
      <p:sp>
        <p:nvSpPr>
          <p:cNvPr id="30" name="角丸四角形 29"/>
          <p:cNvSpPr/>
          <p:nvPr/>
        </p:nvSpPr>
        <p:spPr>
          <a:xfrm>
            <a:off x="2630675" y="3334172"/>
            <a:ext cx="3839195" cy="1089315"/>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2645621" y="3489380"/>
            <a:ext cx="3896700" cy="830997"/>
          </a:xfrm>
          <a:prstGeom prst="rect">
            <a:avLst/>
          </a:prstGeom>
          <a:noFill/>
        </p:spPr>
        <p:txBody>
          <a:bodyPr wrap="square" rtlCol="0">
            <a:spAutoFit/>
          </a:bodyPr>
          <a:lstStyle/>
          <a:p>
            <a:r>
              <a:rPr lang="ja-JP" altLang="en-US" sz="1200" b="1" dirty="0"/>
              <a:t>・眠っていたとしても、車の中に子どもを置いて</a:t>
            </a:r>
            <a:endParaRPr lang="en-US" altLang="ja-JP" sz="1200" b="1" dirty="0"/>
          </a:p>
          <a:p>
            <a:r>
              <a:rPr lang="ja-JP" altLang="en-US" sz="1200" b="1" dirty="0"/>
              <a:t>　離れないようにしましょう。（</a:t>
            </a:r>
            <a:r>
              <a:rPr lang="ja-JP" altLang="en-US" sz="1200" b="1" dirty="0">
                <a:solidFill>
                  <a:srgbClr val="458FC5"/>
                </a:solidFill>
              </a:rPr>
              <a:t>夏の車内は、外</a:t>
            </a:r>
            <a:endParaRPr lang="en-US" altLang="ja-JP" sz="1200" b="1" dirty="0">
              <a:solidFill>
                <a:srgbClr val="458FC5"/>
              </a:solidFill>
            </a:endParaRPr>
          </a:p>
          <a:p>
            <a:r>
              <a:rPr lang="ja-JP" altLang="en-US" sz="1200" b="1" dirty="0">
                <a:solidFill>
                  <a:srgbClr val="458FC5"/>
                </a:solidFill>
              </a:rPr>
              <a:t>　の気温 </a:t>
            </a:r>
            <a:r>
              <a:rPr lang="ja-JP" altLang="en-US" sz="1200" b="1" dirty="0">
                <a:solidFill>
                  <a:srgbClr val="458FC5"/>
                </a:solidFill>
                <a:latin typeface="+mn-ea"/>
              </a:rPr>
              <a:t> </a:t>
            </a:r>
            <a:r>
              <a:rPr lang="en-US" altLang="ja-JP" sz="1200" b="1" dirty="0">
                <a:solidFill>
                  <a:srgbClr val="458FC5"/>
                </a:solidFill>
                <a:latin typeface="+mn-ea"/>
              </a:rPr>
              <a:t>35 </a:t>
            </a:r>
            <a:r>
              <a:rPr lang="ja-JP" altLang="en-US" sz="1200" b="1" dirty="0">
                <a:solidFill>
                  <a:srgbClr val="458FC5"/>
                </a:solidFill>
              </a:rPr>
              <a:t>℃ の場合エアコン停止から</a:t>
            </a:r>
            <a:r>
              <a:rPr lang="en-US" altLang="ja-JP" sz="1200" b="1" dirty="0">
                <a:solidFill>
                  <a:srgbClr val="458FC5"/>
                </a:solidFill>
                <a:latin typeface="+mn-ea"/>
              </a:rPr>
              <a:t>15</a:t>
            </a:r>
            <a:r>
              <a:rPr lang="ja-JP" altLang="en-US" sz="1200" b="1" dirty="0">
                <a:solidFill>
                  <a:srgbClr val="458FC5"/>
                </a:solidFill>
              </a:rPr>
              <a:t>分で人</a:t>
            </a:r>
            <a:endParaRPr lang="en-US" altLang="ja-JP" sz="1200" b="1" dirty="0">
              <a:solidFill>
                <a:srgbClr val="458FC5"/>
              </a:solidFill>
            </a:endParaRPr>
          </a:p>
          <a:p>
            <a:r>
              <a:rPr lang="en-US" altLang="ja-JP" sz="1200" b="1" dirty="0">
                <a:solidFill>
                  <a:srgbClr val="458FC5"/>
                </a:solidFill>
              </a:rPr>
              <a:t>    </a:t>
            </a:r>
            <a:r>
              <a:rPr lang="ja-JP" altLang="en-US" sz="1200" b="1" dirty="0">
                <a:solidFill>
                  <a:srgbClr val="458FC5"/>
                </a:solidFill>
              </a:rPr>
              <a:t>体に影響を及ぼす温度になってしまいます。</a:t>
            </a:r>
            <a:r>
              <a:rPr lang="ja-JP" altLang="en-US" sz="1200" b="1" dirty="0"/>
              <a:t>）</a:t>
            </a:r>
            <a:r>
              <a:rPr lang="ja-JP" altLang="en-US" sz="800" b="1" dirty="0"/>
              <a:t>＊１</a:t>
            </a:r>
            <a:endParaRPr lang="en-US" altLang="ja-JP" sz="1200" b="1" dirty="0"/>
          </a:p>
        </p:txBody>
      </p:sp>
      <p:sp>
        <p:nvSpPr>
          <p:cNvPr id="31" name="角丸四角形 30"/>
          <p:cNvSpPr/>
          <p:nvPr/>
        </p:nvSpPr>
        <p:spPr>
          <a:xfrm>
            <a:off x="646800" y="4698510"/>
            <a:ext cx="5844383" cy="775804"/>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27"/>
          <p:cNvSpPr txBox="1"/>
          <p:nvPr/>
        </p:nvSpPr>
        <p:spPr>
          <a:xfrm>
            <a:off x="848384" y="4770564"/>
            <a:ext cx="5618072" cy="71118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200" b="1" i="0" u="none" strike="noStrike" dirty="0">
                <a:solidFill>
                  <a:schemeClr val="tx1"/>
                </a:solidFill>
                <a:effectLst/>
              </a:rPr>
              <a:t>・就学前の</a:t>
            </a:r>
            <a:r>
              <a:rPr lang="ja-JP" altLang="en-US" sz="1200" b="1" dirty="0"/>
              <a:t>子ども</a:t>
            </a:r>
            <a:r>
              <a:rPr lang="ja-JP" altLang="en-US" sz="1200" b="1" i="0" u="none" strike="noStrike" dirty="0">
                <a:solidFill>
                  <a:schemeClr val="tx1"/>
                </a:solidFill>
                <a:effectLst/>
              </a:rPr>
              <a:t>を、道路で遊ばせたり一人歩きさせたりすると、道路</a:t>
            </a:r>
            <a:r>
              <a:rPr lang="ja-JP" altLang="en-US" sz="1200" b="1" dirty="0"/>
              <a:t>交通法</a:t>
            </a:r>
            <a:r>
              <a:rPr lang="ja-JP" altLang="en-US" sz="1200" b="1" i="0" u="none" strike="noStrike" dirty="0">
                <a:solidFill>
                  <a:schemeClr val="tx1"/>
                </a:solidFill>
                <a:effectLst/>
              </a:rPr>
              <a:t>では保護者としての</a:t>
            </a:r>
            <a:r>
              <a:rPr lang="ja-JP" altLang="en-US" sz="1200" b="1" dirty="0"/>
              <a:t>責任を問われることがあります</a:t>
            </a:r>
            <a:r>
              <a:rPr lang="ja-JP" altLang="en-US" sz="1200" b="1" i="0" u="none" strike="noStrike" dirty="0">
                <a:solidFill>
                  <a:schemeClr val="tx1"/>
                </a:solidFill>
                <a:effectLst/>
              </a:rPr>
              <a:t>。</a:t>
            </a:r>
            <a:r>
              <a:rPr lang="ja-JP" altLang="en-US" sz="1200" b="1" dirty="0"/>
              <a:t>そして、何より危険ですので、</a:t>
            </a:r>
            <a:r>
              <a:rPr lang="ja-JP" altLang="en-US" sz="1200" b="1" i="0" u="none" strike="noStrike" dirty="0">
                <a:solidFill>
                  <a:schemeClr val="tx1"/>
                </a:solidFill>
                <a:effectLst/>
              </a:rPr>
              <a:t>一人歩きは絶対にさせないようにしましょう。</a:t>
            </a:r>
            <a:endParaRPr lang="en-US" altLang="ja-JP" sz="1200" b="1" i="0" u="none" strike="noStrike" dirty="0">
              <a:solidFill>
                <a:schemeClr val="tx1"/>
              </a:solidFill>
              <a:effectLst/>
            </a:endParaRPr>
          </a:p>
          <a:p>
            <a:r>
              <a:rPr lang="ja-JP" altLang="en-US" sz="1200" b="1" dirty="0"/>
              <a:t>　</a:t>
            </a:r>
            <a:endParaRPr lang="en-US" altLang="ja-JP" sz="1200" b="1" i="0" u="none" strike="noStrike" dirty="0">
              <a:solidFill>
                <a:schemeClr val="tx1"/>
              </a:solidFill>
              <a:effectLst/>
            </a:endParaRPr>
          </a:p>
        </p:txBody>
      </p:sp>
      <p:sp>
        <p:nvSpPr>
          <p:cNvPr id="35" name="テキスト ボックス 29"/>
          <p:cNvSpPr txBox="1"/>
          <p:nvPr/>
        </p:nvSpPr>
        <p:spPr>
          <a:xfrm>
            <a:off x="563894" y="6982646"/>
            <a:ext cx="6196418" cy="12465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dirty="0"/>
              <a:t>　</a:t>
            </a:r>
            <a:r>
              <a:rPr kumimoji="1" lang="ja-JP" altLang="en-US" sz="1200" dirty="0"/>
              <a:t>子どもたちに「みんなは車の運転手さんからは見えにくいから。」と話をすると、「ミラーがあるよ。」「バックモニターもあるよ。」という答えが返ってくることが</a:t>
            </a:r>
            <a:endParaRPr kumimoji="1" lang="en-US" altLang="ja-JP" sz="1200" dirty="0"/>
          </a:p>
          <a:p>
            <a:r>
              <a:rPr kumimoji="1" lang="ja-JP" altLang="en-US" sz="1200" dirty="0"/>
              <a:t>あります。大人は想像がつくと思いますが、</a:t>
            </a:r>
            <a:r>
              <a:rPr kumimoji="1" lang="ja-JP" altLang="en-US" sz="1200" b="1" dirty="0">
                <a:solidFill>
                  <a:srgbClr val="458FC5"/>
                </a:solidFill>
              </a:rPr>
              <a:t>子どもは背が低いので、車の死角に</a:t>
            </a:r>
            <a:r>
              <a:rPr kumimoji="1" lang="ja-JP" altLang="en-US" sz="1200" b="1" dirty="0" err="1">
                <a:solidFill>
                  <a:srgbClr val="458FC5"/>
                </a:solidFill>
              </a:rPr>
              <a:t>入っ</a:t>
            </a:r>
            <a:endParaRPr kumimoji="1" lang="en-US" altLang="ja-JP" sz="1200" b="1" dirty="0">
              <a:solidFill>
                <a:srgbClr val="458FC5"/>
              </a:solidFill>
            </a:endParaRPr>
          </a:p>
          <a:p>
            <a:r>
              <a:rPr kumimoji="1" lang="ja-JP" altLang="en-US" sz="1200" b="1" dirty="0">
                <a:solidFill>
                  <a:srgbClr val="458FC5"/>
                </a:solidFill>
              </a:rPr>
              <a:t>てしまうと全く姿を発見することができません。</a:t>
            </a:r>
            <a:r>
              <a:rPr kumimoji="1" lang="ja-JP" altLang="en-US" sz="1200" dirty="0"/>
              <a:t>また、子どもは大人が想像もしない</a:t>
            </a:r>
            <a:endParaRPr kumimoji="1" lang="en-US" altLang="ja-JP" sz="1200" dirty="0"/>
          </a:p>
          <a:p>
            <a:r>
              <a:rPr kumimoji="1" lang="ja-JP" altLang="en-US" sz="1200" dirty="0"/>
              <a:t>行動をします。そして悲しいことですが、安全確認を怠ってしまうドライバーもいます。子どもたちが事故に遭うことがないよう、ポイントをあげてみました。</a:t>
            </a:r>
            <a:endParaRPr kumimoji="1" lang="en-US" altLang="ja-JP" sz="1200" dirty="0"/>
          </a:p>
          <a:p>
            <a:endParaRPr kumimoji="1" lang="en-US" altLang="ja-JP" sz="1050" dirty="0"/>
          </a:p>
          <a:p>
            <a:r>
              <a:rPr kumimoji="1" lang="ja-JP" altLang="en-US" sz="1050" dirty="0"/>
              <a:t>　　　　</a:t>
            </a:r>
            <a:endParaRPr kumimoji="1" lang="en-US" altLang="ja-JP" sz="1050" dirty="0"/>
          </a:p>
          <a:p>
            <a:endParaRPr kumimoji="1" lang="en-US" altLang="ja-JP" sz="1100" dirty="0"/>
          </a:p>
          <a:p>
            <a:endParaRPr kumimoji="1" lang="ja-JP" altLang="en-US" sz="1100" dirty="0"/>
          </a:p>
        </p:txBody>
      </p:sp>
      <p:sp>
        <p:nvSpPr>
          <p:cNvPr id="36" name="角丸四角形 35"/>
          <p:cNvSpPr/>
          <p:nvPr/>
        </p:nvSpPr>
        <p:spPr>
          <a:xfrm>
            <a:off x="686409" y="8345872"/>
            <a:ext cx="5801856" cy="1563492"/>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9"/>
          <p:cNvSpPr txBox="1"/>
          <p:nvPr/>
        </p:nvSpPr>
        <p:spPr>
          <a:xfrm>
            <a:off x="757089" y="8511886"/>
            <a:ext cx="4231860" cy="123146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1" dirty="0"/>
              <a:t>☆駐車場内を一人で歩かせない</a:t>
            </a:r>
            <a:endParaRPr kumimoji="1" lang="en-US" altLang="ja-JP" sz="1200" b="1" dirty="0"/>
          </a:p>
          <a:p>
            <a:r>
              <a:rPr kumimoji="1" lang="ja-JP" altLang="en-US" sz="1200" b="1" dirty="0"/>
              <a:t>☆日頃から駐車場や自宅の車庫で遊ばせない</a:t>
            </a:r>
            <a:endParaRPr kumimoji="1" lang="en-US" altLang="ja-JP" sz="1200" b="1" dirty="0"/>
          </a:p>
          <a:p>
            <a:r>
              <a:rPr kumimoji="1" lang="ja-JP" altLang="en-US" sz="1200" b="1" dirty="0"/>
              <a:t>☆雨の日は晴れのときより周りが見えにくく、運転手</a:t>
            </a:r>
            <a:endParaRPr kumimoji="1" lang="en-US" altLang="ja-JP" sz="1200" b="1" dirty="0"/>
          </a:p>
          <a:p>
            <a:r>
              <a:rPr kumimoji="1" lang="en-US" altLang="ja-JP" sz="1200" b="1" dirty="0"/>
              <a:t>    </a:t>
            </a:r>
            <a:r>
              <a:rPr kumimoji="1" lang="ja-JP" altLang="en-US" sz="1200" b="1" dirty="0" err="1"/>
              <a:t>さん</a:t>
            </a:r>
            <a:r>
              <a:rPr kumimoji="1" lang="ja-JP" altLang="en-US" sz="1200" b="1" dirty="0"/>
              <a:t>からも見えにくいことを伝えておく</a:t>
            </a:r>
            <a:endParaRPr kumimoji="1" lang="en-US" altLang="ja-JP" sz="1200" b="1" dirty="0"/>
          </a:p>
          <a:p>
            <a:r>
              <a:rPr kumimoji="1" lang="ja-JP" altLang="en-US" sz="1200" b="1" dirty="0"/>
              <a:t>☆車は急に止まれないこと、道路への飛び出しや車</a:t>
            </a:r>
            <a:endParaRPr kumimoji="1" lang="en-US" altLang="ja-JP" sz="1200" b="1" dirty="0"/>
          </a:p>
          <a:p>
            <a:r>
              <a:rPr kumimoji="1" lang="en-US" altLang="ja-JP" sz="1200" b="1" dirty="0"/>
              <a:t>    </a:t>
            </a:r>
            <a:r>
              <a:rPr kumimoji="1" lang="ja-JP" altLang="en-US" sz="1200" b="1" dirty="0"/>
              <a:t>の前後からの横断は、絶対にしないことを伝えておく</a:t>
            </a:r>
            <a:r>
              <a:rPr kumimoji="1" lang="ja-JP" altLang="en-US" b="1" dirty="0"/>
              <a:t>　</a:t>
            </a:r>
            <a:r>
              <a:rPr kumimoji="1" lang="ja-JP" altLang="en-US" dirty="0"/>
              <a:t>　　　　　</a:t>
            </a:r>
            <a:endParaRPr kumimoji="1" lang="en-US" altLang="ja-JP" dirty="0"/>
          </a:p>
          <a:p>
            <a:endParaRPr kumimoji="1" lang="en-US" altLang="ja-JP" sz="1100" dirty="0"/>
          </a:p>
          <a:p>
            <a:endParaRPr kumimoji="1" lang="ja-JP" altLang="en-US" sz="1100" dirty="0"/>
          </a:p>
        </p:txBody>
      </p:sp>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7873" y="8621108"/>
            <a:ext cx="1544929" cy="975744"/>
          </a:xfrm>
          <a:prstGeom prst="rect">
            <a:avLst/>
          </a:prstGeom>
        </p:spPr>
      </p:pic>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175" y="9189400"/>
            <a:ext cx="293070" cy="400456"/>
          </a:xfrm>
          <a:prstGeom prst="rect">
            <a:avLst/>
          </a:prstGeom>
        </p:spPr>
      </p:pic>
      <p:pic>
        <p:nvPicPr>
          <p:cNvPr id="39" name="図 3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flipV="1">
            <a:off x="4897043" y="9017712"/>
            <a:ext cx="742089" cy="505309"/>
          </a:xfrm>
          <a:prstGeom prst="rect">
            <a:avLst/>
          </a:prstGeom>
        </p:spPr>
      </p:pic>
      <p:pic>
        <p:nvPicPr>
          <p:cNvPr id="40" name="図 39"/>
          <p:cNvPicPr>
            <a:picLocks noChangeAspect="1"/>
          </p:cNvPicPr>
          <p:nvPr/>
        </p:nvPicPr>
        <p:blipFill rotWithShape="1">
          <a:blip r:embed="rId5" cstate="print">
            <a:extLst>
              <a:ext uri="{28A0092B-C50C-407E-A947-70E740481C1C}">
                <a14:useLocalDpi xmlns:a14="http://schemas.microsoft.com/office/drawing/2010/main" val="0"/>
              </a:ext>
            </a:extLst>
          </a:blip>
          <a:srcRect l="-8080" t="-6498" b="-7798"/>
          <a:stretch/>
        </p:blipFill>
        <p:spPr>
          <a:xfrm rot="10800000" flipV="1">
            <a:off x="5639131" y="8621109"/>
            <a:ext cx="667851" cy="454758"/>
          </a:xfrm>
          <a:prstGeom prst="rect">
            <a:avLst/>
          </a:prstGeom>
        </p:spPr>
      </p:pic>
      <p:sp>
        <p:nvSpPr>
          <p:cNvPr id="34" name="楕円 33"/>
          <p:cNvSpPr/>
          <p:nvPr/>
        </p:nvSpPr>
        <p:spPr>
          <a:xfrm>
            <a:off x="4594396" y="2950821"/>
            <a:ext cx="1822369" cy="269818"/>
          </a:xfrm>
          <a:prstGeom prst="ellipse">
            <a:avLst/>
          </a:prstGeom>
          <a:solidFill>
            <a:srgbClr val="A29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rotWithShape="1">
          <a:blip r:embed="rId6" cstate="print">
            <a:extLst>
              <a:ext uri="{28A0092B-C50C-407E-A947-70E740481C1C}">
                <a14:useLocalDpi xmlns:a14="http://schemas.microsoft.com/office/drawing/2010/main" val="0"/>
              </a:ext>
            </a:extLst>
          </a:blip>
          <a:srcRect b="-763"/>
          <a:stretch/>
        </p:blipFill>
        <p:spPr>
          <a:xfrm flipH="1">
            <a:off x="4669226" y="1945986"/>
            <a:ext cx="532575" cy="356686"/>
          </a:xfrm>
          <a:prstGeom prst="rect">
            <a:avLst/>
          </a:prstGeom>
        </p:spPr>
      </p:pic>
      <p:pic>
        <p:nvPicPr>
          <p:cNvPr id="42" name="図 41"/>
          <p:cNvPicPr>
            <a:picLocks noChangeAspect="1"/>
          </p:cNvPicPr>
          <p:nvPr/>
        </p:nvPicPr>
        <p:blipFill rotWithShape="1">
          <a:blip r:embed="rId7" cstate="print">
            <a:extLst>
              <a:ext uri="{28A0092B-C50C-407E-A947-70E740481C1C}">
                <a14:useLocalDpi xmlns:a14="http://schemas.microsoft.com/office/drawing/2010/main" val="0"/>
              </a:ext>
            </a:extLst>
          </a:blip>
          <a:srcRect r="-4755" b="-10165"/>
          <a:stretch/>
        </p:blipFill>
        <p:spPr>
          <a:xfrm flipH="1">
            <a:off x="5874026" y="2035572"/>
            <a:ext cx="485997" cy="323999"/>
          </a:xfrm>
          <a:prstGeom prst="rect">
            <a:avLst/>
          </a:prstGeom>
        </p:spPr>
      </p:pic>
      <p:pic>
        <p:nvPicPr>
          <p:cNvPr id="43" name="図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7105" y="2547565"/>
            <a:ext cx="367352" cy="490385"/>
          </a:xfrm>
          <a:prstGeom prst="rect">
            <a:avLst/>
          </a:prstGeom>
        </p:spPr>
      </p:pic>
      <p:pic>
        <p:nvPicPr>
          <p:cNvPr id="44" name="図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7735" y="2652865"/>
            <a:ext cx="346974" cy="424255"/>
          </a:xfrm>
          <a:prstGeom prst="rect">
            <a:avLst/>
          </a:prstGeom>
        </p:spPr>
      </p:pic>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8383" y="2246468"/>
            <a:ext cx="1027930" cy="790570"/>
          </a:xfrm>
          <a:prstGeom prst="rect">
            <a:avLst/>
          </a:prstGeom>
        </p:spPr>
      </p:pic>
      <p:pic>
        <p:nvPicPr>
          <p:cNvPr id="45" name="図 44"/>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72573" y="3191758"/>
            <a:ext cx="1152294" cy="1416736"/>
          </a:xfrm>
          <a:prstGeom prst="rect">
            <a:avLst/>
          </a:prstGeom>
        </p:spPr>
      </p:pic>
      <p:pic>
        <p:nvPicPr>
          <p:cNvPr id="46" name="図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9906" y="3792043"/>
            <a:ext cx="388022" cy="485638"/>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6796" y="4118387"/>
            <a:ext cx="347511" cy="474845"/>
          </a:xfrm>
          <a:prstGeom prst="rect">
            <a:avLst/>
          </a:prstGeom>
        </p:spPr>
      </p:pic>
      <p:sp>
        <p:nvSpPr>
          <p:cNvPr id="48" name="テキスト ボックス 47"/>
          <p:cNvSpPr txBox="1"/>
          <p:nvPr/>
        </p:nvSpPr>
        <p:spPr>
          <a:xfrm>
            <a:off x="-11421" y="10147204"/>
            <a:ext cx="7213488" cy="261610"/>
          </a:xfrm>
          <a:prstGeom prst="rect">
            <a:avLst/>
          </a:prstGeom>
          <a:noFill/>
        </p:spPr>
        <p:txBody>
          <a:bodyPr wrap="square" rtlCol="0">
            <a:spAutoFit/>
          </a:bodyPr>
          <a:lstStyle/>
          <a:p>
            <a:pPr algn="dist"/>
            <a:r>
              <a:rPr kumimoji="1" lang="ja-JP" altLang="en-US" sz="1100" b="1" dirty="0"/>
              <a:t>５</a:t>
            </a:r>
          </a:p>
        </p:txBody>
      </p:sp>
      <p:sp>
        <p:nvSpPr>
          <p:cNvPr id="8" name="テキスト ボックス 7"/>
          <p:cNvSpPr txBox="1"/>
          <p:nvPr/>
        </p:nvSpPr>
        <p:spPr>
          <a:xfrm flipH="1">
            <a:off x="1254644" y="5589359"/>
            <a:ext cx="2500489" cy="338554"/>
          </a:xfrm>
          <a:prstGeom prst="rect">
            <a:avLst/>
          </a:prstGeom>
          <a:noFill/>
        </p:spPr>
        <p:txBody>
          <a:bodyPr wrap="square" rtlCol="0">
            <a:spAutoFit/>
          </a:bodyPr>
          <a:lstStyle/>
          <a:p>
            <a:r>
              <a:rPr kumimoji="1" lang="ja-JP" altLang="en-US" sz="800" dirty="0"/>
              <a:t>＊１　</a:t>
            </a:r>
            <a:r>
              <a:rPr kumimoji="1" lang="en-US" altLang="ja-JP" sz="800" dirty="0"/>
              <a:t>JAF</a:t>
            </a:r>
            <a:r>
              <a:rPr kumimoji="1" lang="ja-JP" altLang="en-US" sz="800" dirty="0"/>
              <a:t>ウェブサイトより</a:t>
            </a:r>
            <a:br>
              <a:rPr kumimoji="1" lang="en-US" altLang="ja-JP" sz="800" dirty="0"/>
            </a:br>
            <a:endParaRPr kumimoji="1" lang="ja-JP" altLang="en-US" sz="800" dirty="0"/>
          </a:p>
        </p:txBody>
      </p:sp>
      <p:sp>
        <p:nvSpPr>
          <p:cNvPr id="50" name="ホームベース 49"/>
          <p:cNvSpPr/>
          <p:nvPr/>
        </p:nvSpPr>
        <p:spPr>
          <a:xfrm>
            <a:off x="2019852" y="6295667"/>
            <a:ext cx="3275136"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518264" y="6323256"/>
            <a:ext cx="2470685" cy="369332"/>
          </a:xfrm>
          <a:prstGeom prst="rect">
            <a:avLst/>
          </a:prstGeom>
          <a:noFill/>
        </p:spPr>
        <p:txBody>
          <a:bodyPr wrap="square" rtlCol="0">
            <a:spAutoFit/>
          </a:bodyPr>
          <a:lstStyle/>
          <a:p>
            <a:r>
              <a:rPr kumimoji="1" lang="ja-JP" altLang="en-US" b="1" dirty="0"/>
              <a:t>駐車場での交通安全</a:t>
            </a:r>
            <a:endParaRPr kumimoji="1" lang="ja-JP" altLang="en-US" b="1" dirty="0">
              <a:solidFill>
                <a:srgbClr val="594639"/>
              </a:solidFill>
            </a:endParaRPr>
          </a:p>
        </p:txBody>
      </p:sp>
    </p:spTree>
    <p:extLst>
      <p:ext uri="{BB962C8B-B14F-4D97-AF65-F5344CB8AC3E}">
        <p14:creationId xmlns:p14="http://schemas.microsoft.com/office/powerpoint/2010/main" val="291556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6"/>
        </a:solidFill>
        <a:effectLst/>
      </p:bgPr>
    </p:bg>
    <p:spTree>
      <p:nvGrpSpPr>
        <p:cNvPr id="1" name=""/>
        <p:cNvGrpSpPr/>
        <p:nvPr/>
      </p:nvGrpSpPr>
      <p:grpSpPr>
        <a:xfrm>
          <a:off x="0" y="0"/>
          <a:ext cx="0" cy="0"/>
          <a:chOff x="0" y="0"/>
          <a:chExt cx="0" cy="0"/>
        </a:xfrm>
      </p:grpSpPr>
      <p:sp>
        <p:nvSpPr>
          <p:cNvPr id="30" name="ホームベース 29"/>
          <p:cNvSpPr/>
          <p:nvPr/>
        </p:nvSpPr>
        <p:spPr>
          <a:xfrm>
            <a:off x="1164472" y="912494"/>
            <a:ext cx="5194462" cy="369332"/>
          </a:xfrm>
          <a:prstGeom prst="homePlate">
            <a:avLst/>
          </a:prstGeom>
          <a:solidFill>
            <a:srgbClr val="FDE28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9378" y="10176841"/>
            <a:ext cx="7218692" cy="176610"/>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19379" y="-61345"/>
            <a:ext cx="7182672" cy="180779"/>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090843" y="-37803"/>
            <a:ext cx="117891" cy="10207907"/>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9379" y="2720"/>
            <a:ext cx="119184" cy="10167384"/>
          </a:xfrm>
          <a:prstGeom prst="rect">
            <a:avLst/>
          </a:prstGeom>
          <a:solidFill>
            <a:srgbClr val="A2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8117" y="268141"/>
            <a:ext cx="7043701" cy="373387"/>
          </a:xfrm>
          <a:prstGeom prst="rect">
            <a:avLst/>
          </a:prstGeom>
          <a:solidFill>
            <a:srgbClr val="A2D7D4"/>
          </a:solidFill>
          <a:ln>
            <a:solidFill>
              <a:srgbClr val="A2D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87300" y="293814"/>
            <a:ext cx="4202244" cy="369332"/>
          </a:xfrm>
          <a:prstGeom prst="rect">
            <a:avLst/>
          </a:prstGeom>
          <a:noFill/>
        </p:spPr>
        <p:txBody>
          <a:bodyPr wrap="square" rtlCol="0">
            <a:spAutoFit/>
          </a:bodyPr>
          <a:lstStyle/>
          <a:p>
            <a:r>
              <a:rPr kumimoji="1" lang="ja-JP" altLang="en-US" b="1" dirty="0">
                <a:solidFill>
                  <a:schemeClr val="bg1"/>
                </a:solidFill>
              </a:rPr>
              <a:t>７　初めての自転車の文例（８月）</a:t>
            </a:r>
          </a:p>
        </p:txBody>
      </p:sp>
      <p:pic>
        <p:nvPicPr>
          <p:cNvPr id="24" name="図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82" y="3658932"/>
            <a:ext cx="827307" cy="482249"/>
          </a:xfrm>
          <a:prstGeom prst="rect">
            <a:avLst/>
          </a:prstGeom>
        </p:spPr>
      </p:pic>
      <p:sp>
        <p:nvSpPr>
          <p:cNvPr id="33" name="テキスト ボックス 44"/>
          <p:cNvSpPr txBox="1"/>
          <p:nvPr/>
        </p:nvSpPr>
        <p:spPr>
          <a:xfrm>
            <a:off x="671550" y="3676100"/>
            <a:ext cx="5524500" cy="210398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100" dirty="0"/>
          </a:p>
          <a:p>
            <a:endParaRPr kumimoji="1" lang="en-US" altLang="ja-JP" sz="1100" dirty="0"/>
          </a:p>
          <a:p>
            <a:endParaRPr kumimoji="1" lang="ja-JP" altLang="en-US" sz="1100" dirty="0"/>
          </a:p>
        </p:txBody>
      </p:sp>
      <p:sp>
        <p:nvSpPr>
          <p:cNvPr id="34" name="テキスト ボックス 44"/>
          <p:cNvSpPr txBox="1"/>
          <p:nvPr/>
        </p:nvSpPr>
        <p:spPr>
          <a:xfrm>
            <a:off x="782717" y="3977206"/>
            <a:ext cx="5524500" cy="18790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100" dirty="0"/>
          </a:p>
          <a:p>
            <a:endParaRPr kumimoji="1" lang="en-US" altLang="ja-JP" sz="1100" dirty="0"/>
          </a:p>
          <a:p>
            <a:endParaRPr kumimoji="1" lang="ja-JP" altLang="en-US" sz="1100" dirty="0"/>
          </a:p>
        </p:txBody>
      </p:sp>
      <p:sp>
        <p:nvSpPr>
          <p:cNvPr id="38" name="テキスト ボックス 44"/>
          <p:cNvSpPr txBox="1"/>
          <p:nvPr/>
        </p:nvSpPr>
        <p:spPr>
          <a:xfrm>
            <a:off x="555691" y="5164475"/>
            <a:ext cx="5524500" cy="68876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100" dirty="0"/>
          </a:p>
          <a:p>
            <a:endParaRPr kumimoji="1" lang="en-US" altLang="ja-JP" sz="1100" dirty="0"/>
          </a:p>
          <a:p>
            <a:endParaRPr kumimoji="1" lang="ja-JP" altLang="en-US" sz="1100" dirty="0"/>
          </a:p>
        </p:txBody>
      </p:sp>
      <p:sp>
        <p:nvSpPr>
          <p:cNvPr id="26" name="角丸四角形 25"/>
          <p:cNvSpPr/>
          <p:nvPr/>
        </p:nvSpPr>
        <p:spPr>
          <a:xfrm>
            <a:off x="416637" y="1428849"/>
            <a:ext cx="6335387" cy="86271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44"/>
          <p:cNvSpPr txBox="1"/>
          <p:nvPr/>
        </p:nvSpPr>
        <p:spPr>
          <a:xfrm>
            <a:off x="898576" y="3959011"/>
            <a:ext cx="5524500" cy="220178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en-US" altLang="ja-JP" sz="1100" dirty="0"/>
          </a:p>
          <a:p>
            <a:endParaRPr kumimoji="1" lang="en-US" altLang="ja-JP" sz="1100" dirty="0"/>
          </a:p>
          <a:p>
            <a:endParaRPr kumimoji="1" lang="ja-JP" altLang="en-US" sz="1100" dirty="0"/>
          </a:p>
        </p:txBody>
      </p:sp>
      <p:sp>
        <p:nvSpPr>
          <p:cNvPr id="39" name="テキスト ボックス 44"/>
          <p:cNvSpPr txBox="1"/>
          <p:nvPr/>
        </p:nvSpPr>
        <p:spPr>
          <a:xfrm>
            <a:off x="765421" y="2209568"/>
            <a:ext cx="5524500" cy="249044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400" b="1" dirty="0"/>
              <a:t>①</a:t>
            </a:r>
            <a:r>
              <a:rPr kumimoji="1" lang="ja-JP" altLang="ja-JP" sz="1400" b="1" dirty="0"/>
              <a:t>必ず</a:t>
            </a:r>
            <a:r>
              <a:rPr kumimoji="1" lang="ja-JP" altLang="en-US" sz="1400" b="1" dirty="0"/>
              <a:t>ヘルメットをかぶる。</a:t>
            </a:r>
            <a:endParaRPr kumimoji="1" lang="en-US" altLang="ja-JP" sz="1400" b="1" dirty="0"/>
          </a:p>
          <a:p>
            <a:r>
              <a:rPr kumimoji="1" lang="en-US" altLang="ja-JP" sz="1400" b="1" dirty="0"/>
              <a:t>  </a:t>
            </a:r>
            <a:endParaRPr kumimoji="1" lang="en-US" altLang="ja-JP" sz="1400" b="1" dirty="0">
              <a:solidFill>
                <a:srgbClr val="458FC5"/>
              </a:solidFill>
            </a:endParaRPr>
          </a:p>
          <a:p>
            <a:r>
              <a:rPr kumimoji="1" lang="ja-JP" altLang="en-US" sz="1400" b="1" dirty="0">
                <a:solidFill>
                  <a:srgbClr val="458FC5"/>
                </a:solidFill>
              </a:rPr>
              <a:t>　</a:t>
            </a:r>
            <a:endParaRPr kumimoji="1" lang="en-US" altLang="ja-JP" sz="1400" b="1" dirty="0">
              <a:solidFill>
                <a:srgbClr val="458FC5"/>
              </a:solidFill>
            </a:endParaRPr>
          </a:p>
          <a:p>
            <a:r>
              <a:rPr kumimoji="1" lang="ja-JP" altLang="en-US" sz="1400" b="1" dirty="0"/>
              <a:t>②歩いている人の迷惑にならないよう、</a:t>
            </a:r>
            <a:endParaRPr kumimoji="1" lang="en-US" altLang="ja-JP" sz="1400" b="1" dirty="0"/>
          </a:p>
          <a:p>
            <a:r>
              <a:rPr kumimoji="1" lang="ja-JP" altLang="en-US" sz="1400" b="1" dirty="0"/>
              <a:t>　スピードを出し過ぎないで運転する。</a:t>
            </a:r>
            <a:endParaRPr kumimoji="1" lang="en-US" altLang="ja-JP" sz="1400" b="1" dirty="0"/>
          </a:p>
          <a:p>
            <a:endParaRPr kumimoji="1" lang="en-US" altLang="ja-JP" sz="1400" b="1" dirty="0"/>
          </a:p>
          <a:p>
            <a:r>
              <a:rPr kumimoji="1" lang="ja-JP" altLang="en-US" sz="1400" b="1" dirty="0"/>
              <a:t>③「とまれ」の標識やマークではとまる。</a:t>
            </a:r>
            <a:endParaRPr kumimoji="1" lang="en-US" altLang="ja-JP" sz="1400" b="1" dirty="0"/>
          </a:p>
          <a:p>
            <a:endParaRPr kumimoji="1" lang="en-US" altLang="ja-JP" sz="1400" b="1" dirty="0"/>
          </a:p>
          <a:p>
            <a:r>
              <a:rPr kumimoji="1" lang="ja-JP" altLang="en-US" sz="1400" b="1" dirty="0"/>
              <a:t>④自転車のベルを歩行者によけてもらうために鳴らさない。</a:t>
            </a:r>
            <a:endParaRPr kumimoji="1" lang="en-US" altLang="ja-JP" sz="1400" b="1" dirty="0"/>
          </a:p>
          <a:p>
            <a:r>
              <a:rPr kumimoji="1" lang="ja-JP" altLang="en-US" sz="1400" b="1" dirty="0"/>
              <a:t>　</a:t>
            </a:r>
            <a:r>
              <a:rPr kumimoji="1" lang="ja-JP" altLang="en-US" sz="1400" b="1" dirty="0">
                <a:solidFill>
                  <a:srgbClr val="458FC5"/>
                </a:solidFill>
              </a:rPr>
              <a:t>（危険だと感じたときのみ鳴らしてもよい）</a:t>
            </a:r>
            <a:endParaRPr kumimoji="1" lang="en-US" altLang="ja-JP" sz="1400" b="1" dirty="0"/>
          </a:p>
          <a:p>
            <a:endParaRPr kumimoji="1" lang="en-US" altLang="ja-JP" sz="1400" b="1" dirty="0">
              <a:solidFill>
                <a:srgbClr val="458FC5"/>
              </a:solidFill>
            </a:endParaRPr>
          </a:p>
        </p:txBody>
      </p:sp>
      <p:sp>
        <p:nvSpPr>
          <p:cNvPr id="40" name="テキスト ボックス 44"/>
          <p:cNvSpPr txBox="1"/>
          <p:nvPr/>
        </p:nvSpPr>
        <p:spPr>
          <a:xfrm>
            <a:off x="705146" y="4831750"/>
            <a:ext cx="5960314" cy="18081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t>　年に１度は自転車販売店などで、自転車の点検をしてもらいましょう。サドルの</a:t>
            </a:r>
            <a:endParaRPr kumimoji="1" lang="en-US" altLang="ja-JP" sz="1200" dirty="0"/>
          </a:p>
          <a:p>
            <a:r>
              <a:rPr kumimoji="1" lang="ja-JP" altLang="en-US" sz="1200" dirty="0"/>
              <a:t>高さや、ブレーキがきちんとかけられるようにハンドルを握れているかなど、</a:t>
            </a:r>
            <a:endParaRPr kumimoji="1" lang="en-US" altLang="ja-JP" sz="1200" dirty="0"/>
          </a:p>
          <a:p>
            <a:r>
              <a:rPr kumimoji="1" lang="ja-JP" altLang="en-US" sz="1200" dirty="0"/>
              <a:t>体に合っているか確認することも大切です。自転車は</a:t>
            </a:r>
            <a:endParaRPr kumimoji="1" lang="en-US" altLang="ja-JP" sz="1200" dirty="0"/>
          </a:p>
          <a:p>
            <a:r>
              <a:rPr kumimoji="1" lang="ja-JP" altLang="en-US" sz="1200" dirty="0"/>
              <a:t>便利で、楽しい乗り物ですが、ちょっと油断すると、</a:t>
            </a:r>
            <a:endParaRPr kumimoji="1" lang="en-US" altLang="ja-JP" sz="1200" dirty="0"/>
          </a:p>
          <a:p>
            <a:r>
              <a:rPr kumimoji="1" lang="ja-JP" altLang="en-US" sz="1200" dirty="0"/>
              <a:t>大けがをしたり、事故の加害者にもなってしまいます。</a:t>
            </a:r>
            <a:endParaRPr kumimoji="1" lang="en-US" altLang="ja-JP" sz="1200" dirty="0"/>
          </a:p>
          <a:p>
            <a:r>
              <a:rPr kumimoji="1" lang="ja-JP" altLang="en-US" sz="1200" b="1" dirty="0">
                <a:solidFill>
                  <a:srgbClr val="458FC5"/>
                </a:solidFill>
              </a:rPr>
              <a:t>　自転車のルールを覚えるには、乗り始めが肝心です。</a:t>
            </a:r>
            <a:endParaRPr kumimoji="1" lang="en-US" altLang="ja-JP" sz="1200" b="1" dirty="0">
              <a:solidFill>
                <a:srgbClr val="458FC5"/>
              </a:solidFill>
            </a:endParaRPr>
          </a:p>
          <a:p>
            <a:r>
              <a:rPr kumimoji="1" lang="ja-JP" altLang="en-US" sz="1200" b="1" dirty="0">
                <a:solidFill>
                  <a:srgbClr val="458FC5"/>
                </a:solidFill>
              </a:rPr>
              <a:t>自転車は車の仲間であることをふまえ、親子で自転車の</a:t>
            </a:r>
            <a:endParaRPr kumimoji="1" lang="en-US" altLang="ja-JP" sz="1200" b="1" dirty="0">
              <a:solidFill>
                <a:srgbClr val="458FC5"/>
              </a:solidFill>
            </a:endParaRPr>
          </a:p>
          <a:p>
            <a:r>
              <a:rPr kumimoji="1" lang="ja-JP" altLang="en-US" sz="1200" b="1" dirty="0">
                <a:solidFill>
                  <a:srgbClr val="458FC5"/>
                </a:solidFill>
              </a:rPr>
              <a:t>ルールを確認してください。</a:t>
            </a:r>
            <a:r>
              <a:rPr kumimoji="1" lang="ja-JP" altLang="en-US" sz="1200" dirty="0"/>
              <a:t>楽しく安全に運転して、素</a:t>
            </a:r>
            <a:endParaRPr kumimoji="1" lang="en-US" altLang="ja-JP" sz="1200" dirty="0"/>
          </a:p>
          <a:p>
            <a:r>
              <a:rPr kumimoji="1" lang="ja-JP" altLang="en-US" sz="1200" dirty="0"/>
              <a:t>敵な思い出や経験が増えるといいですね。</a:t>
            </a:r>
            <a:endParaRPr kumimoji="1" lang="en-US" altLang="ja-JP" sz="1200" dirty="0"/>
          </a:p>
          <a:p>
            <a:endParaRPr kumimoji="1" lang="en-US" altLang="ja-JP" sz="1200" dirty="0"/>
          </a:p>
        </p:txBody>
      </p:sp>
      <p:sp>
        <p:nvSpPr>
          <p:cNvPr id="27" name="テキスト ボックス 44"/>
          <p:cNvSpPr txBox="1"/>
          <p:nvPr/>
        </p:nvSpPr>
        <p:spPr>
          <a:xfrm>
            <a:off x="1164472" y="1542818"/>
            <a:ext cx="5031578" cy="56101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100" dirty="0"/>
              <a:t>　　</a:t>
            </a:r>
            <a:r>
              <a:rPr kumimoji="1" lang="ja-JP" altLang="en-US" sz="1200" dirty="0"/>
              <a:t>小学生になると、一人で自転車に乗る機会もあるかと思います。</a:t>
            </a:r>
            <a:endParaRPr kumimoji="1" lang="en-US" altLang="ja-JP" sz="1200" dirty="0"/>
          </a:p>
          <a:p>
            <a:r>
              <a:rPr kumimoji="1" lang="ja-JP" altLang="en-US" sz="1200" dirty="0"/>
              <a:t>　これをきっかけに安全に自転車に乗るための約束を、子どもと　</a:t>
            </a:r>
            <a:endParaRPr kumimoji="1" lang="en-US" altLang="ja-JP" sz="1200" dirty="0"/>
          </a:p>
          <a:p>
            <a:r>
              <a:rPr kumimoji="1" lang="ja-JP" altLang="en-US" sz="1100" dirty="0"/>
              <a:t>　一緒に確認しましょう。</a:t>
            </a:r>
            <a:endParaRPr kumimoji="1" lang="en-US" altLang="ja-JP" sz="1100" dirty="0"/>
          </a:p>
          <a:p>
            <a:endParaRPr kumimoji="1" lang="en-US" altLang="ja-JP" sz="1100" dirty="0"/>
          </a:p>
          <a:p>
            <a:endParaRPr kumimoji="1" lang="en-US" altLang="ja-JP" sz="1100" dirty="0"/>
          </a:p>
          <a:p>
            <a:endParaRPr kumimoji="1" lang="ja-JP" altLang="en-US" sz="1100"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385056">
            <a:off x="4668562" y="5323796"/>
            <a:ext cx="863674" cy="993408"/>
          </a:xfrm>
          <a:prstGeom prst="rect">
            <a:avLst/>
          </a:prstGeom>
        </p:spPr>
      </p:pic>
      <p:pic>
        <p:nvPicPr>
          <p:cNvPr id="43" name="図 42"/>
          <p:cNvPicPr>
            <a:picLocks noChangeAspect="1"/>
          </p:cNvPicPr>
          <p:nvPr/>
        </p:nvPicPr>
        <p:blipFill rotWithShape="1">
          <a:blip r:embed="rId4" cstate="print">
            <a:extLst>
              <a:ext uri="{28A0092B-C50C-407E-A947-70E740481C1C}">
                <a14:useLocalDpi xmlns:a14="http://schemas.microsoft.com/office/drawing/2010/main" val="0"/>
              </a:ext>
            </a:extLst>
          </a:blip>
          <a:srcRect t="-735" r="-3770"/>
          <a:stretch/>
        </p:blipFill>
        <p:spPr>
          <a:xfrm rot="421951">
            <a:off x="5750473" y="5647072"/>
            <a:ext cx="659436" cy="758490"/>
          </a:xfrm>
          <a:prstGeom prst="rect">
            <a:avLst/>
          </a:prstGeom>
        </p:spPr>
      </p:pic>
      <p:sp>
        <p:nvSpPr>
          <p:cNvPr id="44" name="楕円 43"/>
          <p:cNvSpPr/>
          <p:nvPr/>
        </p:nvSpPr>
        <p:spPr>
          <a:xfrm>
            <a:off x="4785673" y="3455326"/>
            <a:ext cx="1863346" cy="234490"/>
          </a:xfrm>
          <a:prstGeom prst="ellipse">
            <a:avLst/>
          </a:prstGeom>
          <a:solidFill>
            <a:srgbClr val="A29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41623" y="2571992"/>
            <a:ext cx="1064359" cy="1096372"/>
          </a:xfrm>
          <a:prstGeom prst="rect">
            <a:avLst/>
          </a:prstGeom>
        </p:spPr>
      </p:pic>
      <p:sp>
        <p:nvSpPr>
          <p:cNvPr id="45" name="テキスト ボックス 42"/>
          <p:cNvSpPr txBox="1"/>
          <p:nvPr/>
        </p:nvSpPr>
        <p:spPr>
          <a:xfrm>
            <a:off x="765421" y="9102528"/>
            <a:ext cx="3638363" cy="71672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b="1" dirty="0">
                <a:latin typeface="+mn-ea"/>
              </a:rPr>
              <a:t>　神奈川県では</a:t>
            </a:r>
            <a:r>
              <a:rPr kumimoji="1" lang="ja-JP" altLang="en-US" sz="1200" b="1" dirty="0">
                <a:solidFill>
                  <a:srgbClr val="458FC5"/>
                </a:solidFill>
                <a:latin typeface="+mn-ea"/>
              </a:rPr>
              <a:t>自転車保険の加入が義務</a:t>
            </a:r>
            <a:r>
              <a:rPr kumimoji="1" lang="ja-JP" altLang="en-US" sz="1200" b="1" dirty="0">
                <a:latin typeface="+mn-ea"/>
              </a:rPr>
              <a:t>になっています。被害者にも加害者にもならないように、スピードに気をつけて、運転してくださいね。</a:t>
            </a:r>
          </a:p>
        </p:txBody>
      </p:sp>
      <p:sp>
        <p:nvSpPr>
          <p:cNvPr id="8" name="角丸四角形 7"/>
          <p:cNvSpPr/>
          <p:nvPr/>
        </p:nvSpPr>
        <p:spPr>
          <a:xfrm>
            <a:off x="1164472" y="6739064"/>
            <a:ext cx="2519352" cy="387916"/>
          </a:xfrm>
          <a:prstGeom prst="roundRect">
            <a:avLst/>
          </a:prstGeom>
          <a:solidFill>
            <a:srgbClr val="FFC6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2"/>
          <p:cNvSpPr txBox="1"/>
          <p:nvPr/>
        </p:nvSpPr>
        <p:spPr>
          <a:xfrm>
            <a:off x="1183615" y="6796254"/>
            <a:ext cx="2801973" cy="3294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400" b="1" dirty="0">
                <a:latin typeface="+mn-ea"/>
              </a:rPr>
              <a:t>知っていますか？自転車五則</a:t>
            </a:r>
            <a:endParaRPr kumimoji="1" lang="en-US" altLang="ja-JP" sz="1400" b="1" dirty="0">
              <a:latin typeface="+mn-ea"/>
            </a:endParaRPr>
          </a:p>
          <a:p>
            <a:endParaRPr kumimoji="1" lang="en-US" altLang="ja-JP" sz="1200" b="1" dirty="0">
              <a:latin typeface="+mn-ea"/>
            </a:endParaRPr>
          </a:p>
          <a:p>
            <a:endParaRPr kumimoji="1" lang="en-US" altLang="ja-JP" sz="1200" b="1" dirty="0">
              <a:latin typeface="+mn-ea"/>
            </a:endParaRPr>
          </a:p>
        </p:txBody>
      </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7038" y="8429918"/>
            <a:ext cx="1811391" cy="1544597"/>
          </a:xfrm>
          <a:prstGeom prst="rect">
            <a:avLst/>
          </a:prstGeom>
        </p:spPr>
      </p:pic>
      <p:sp>
        <p:nvSpPr>
          <p:cNvPr id="37" name="テキスト ボックス 44"/>
          <p:cNvSpPr txBox="1"/>
          <p:nvPr/>
        </p:nvSpPr>
        <p:spPr>
          <a:xfrm>
            <a:off x="-9959" y="946715"/>
            <a:ext cx="7218693" cy="37023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1600" b="1" dirty="0"/>
              <a:t>【</a:t>
            </a:r>
            <a:r>
              <a:rPr kumimoji="1" lang="ja-JP" altLang="en-US" sz="1600" b="1" dirty="0"/>
              <a:t>子どもが一人で自転車に乗れるようになったら</a:t>
            </a:r>
            <a:r>
              <a:rPr kumimoji="1" lang="en-US" altLang="ja-JP" sz="1600" b="1" dirty="0"/>
              <a:t>】</a:t>
            </a:r>
          </a:p>
          <a:p>
            <a:pPr algn="ctr"/>
            <a:r>
              <a:rPr kumimoji="1" lang="ja-JP" altLang="en-US" sz="1200" dirty="0"/>
              <a:t>　</a:t>
            </a:r>
            <a:endParaRPr kumimoji="1" lang="en-US" altLang="ja-JP" sz="1100" dirty="0"/>
          </a:p>
          <a:p>
            <a:pPr algn="ctr"/>
            <a:endParaRPr kumimoji="1" lang="en-US" altLang="ja-JP" sz="1100" dirty="0"/>
          </a:p>
          <a:p>
            <a:pPr algn="ctr"/>
            <a:endParaRPr kumimoji="1" lang="ja-JP" altLang="en-US" sz="1100" dirty="0"/>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2189" y="2347816"/>
            <a:ext cx="840222" cy="322120"/>
          </a:xfrm>
          <a:prstGeom prst="rect">
            <a:avLst/>
          </a:prstGeom>
        </p:spPr>
      </p:pic>
      <p:pic>
        <p:nvPicPr>
          <p:cNvPr id="48" name="図 47"/>
          <p:cNvPicPr>
            <a:picLocks noChangeAspect="1"/>
          </p:cNvPicPr>
          <p:nvPr/>
        </p:nvPicPr>
        <p:blipFill rotWithShape="1">
          <a:blip r:embed="rId8" cstate="print">
            <a:extLst>
              <a:ext uri="{28A0092B-C50C-407E-A947-70E740481C1C}">
                <a14:useLocalDpi xmlns:a14="http://schemas.microsoft.com/office/drawing/2010/main" val="0"/>
              </a:ext>
            </a:extLst>
          </a:blip>
          <a:srcRect b="-1713"/>
          <a:stretch/>
        </p:blipFill>
        <p:spPr>
          <a:xfrm>
            <a:off x="5051919" y="2043504"/>
            <a:ext cx="480317" cy="327638"/>
          </a:xfrm>
          <a:prstGeom prst="rect">
            <a:avLst/>
          </a:prstGeom>
        </p:spPr>
      </p:pic>
      <p:sp>
        <p:nvSpPr>
          <p:cNvPr id="50" name="角丸四角形 49"/>
          <p:cNvSpPr/>
          <p:nvPr/>
        </p:nvSpPr>
        <p:spPr>
          <a:xfrm>
            <a:off x="666435" y="7256472"/>
            <a:ext cx="3621406" cy="1723055"/>
          </a:xfrm>
          <a:prstGeom prst="roundRect">
            <a:avLst/>
          </a:prstGeom>
          <a:solidFill>
            <a:srgbClr val="CEE6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2"/>
          <p:cNvSpPr txBox="1"/>
          <p:nvPr/>
        </p:nvSpPr>
        <p:spPr>
          <a:xfrm>
            <a:off x="848154" y="7402402"/>
            <a:ext cx="3472893" cy="148918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400" b="1" dirty="0">
                <a:latin typeface="+mn-ea"/>
              </a:rPr>
              <a:t>①車道が原則、左側を通行</a:t>
            </a:r>
            <a:endParaRPr kumimoji="1" lang="en-US" altLang="ja-JP" sz="1400" b="1" dirty="0">
              <a:latin typeface="+mn-ea"/>
            </a:endParaRPr>
          </a:p>
          <a:p>
            <a:r>
              <a:rPr kumimoji="1" lang="ja-JP" altLang="en-US" sz="1400" b="1" dirty="0">
                <a:latin typeface="+mn-ea"/>
              </a:rPr>
              <a:t>   歩道は例外、歩行者を優先</a:t>
            </a:r>
            <a:endParaRPr kumimoji="1" lang="en-US" altLang="ja-JP" sz="1400" b="1" dirty="0">
              <a:latin typeface="+mn-ea"/>
            </a:endParaRPr>
          </a:p>
          <a:p>
            <a:r>
              <a:rPr kumimoji="1" lang="ja-JP" altLang="en-US" sz="1400" b="1" dirty="0">
                <a:latin typeface="+mn-ea"/>
              </a:rPr>
              <a:t>②交差点では信号と一時停止を守って</a:t>
            </a:r>
            <a:endParaRPr kumimoji="1" lang="en-US" altLang="ja-JP" sz="1400" b="1" dirty="0">
              <a:latin typeface="+mn-ea"/>
            </a:endParaRPr>
          </a:p>
          <a:p>
            <a:r>
              <a:rPr kumimoji="1" lang="ja-JP" altLang="en-US" sz="1400" b="1" dirty="0">
                <a:latin typeface="+mn-ea"/>
              </a:rPr>
              <a:t>　安全確認</a:t>
            </a:r>
            <a:endParaRPr kumimoji="1" lang="en-US" altLang="ja-JP" sz="1400" b="1" dirty="0">
              <a:latin typeface="+mn-ea"/>
            </a:endParaRPr>
          </a:p>
          <a:p>
            <a:r>
              <a:rPr kumimoji="1" lang="ja-JP" altLang="en-US" sz="1400" b="1" dirty="0">
                <a:latin typeface="+mn-ea"/>
              </a:rPr>
              <a:t>③夜間はライトを点灯</a:t>
            </a:r>
            <a:endParaRPr kumimoji="1" lang="en-US" altLang="ja-JP" sz="1400" b="1" dirty="0">
              <a:latin typeface="+mn-ea"/>
            </a:endParaRPr>
          </a:p>
          <a:p>
            <a:r>
              <a:rPr kumimoji="1" lang="ja-JP" altLang="en-US" sz="1400" b="1" dirty="0">
                <a:latin typeface="+mn-ea"/>
              </a:rPr>
              <a:t>④飲酒運転は禁止　</a:t>
            </a:r>
            <a:endParaRPr kumimoji="1" lang="en-US" altLang="ja-JP" sz="1400" b="1" dirty="0">
              <a:latin typeface="+mn-ea"/>
            </a:endParaRPr>
          </a:p>
          <a:p>
            <a:r>
              <a:rPr kumimoji="1" lang="ja-JP" altLang="en-US" sz="1400" b="1" dirty="0">
                <a:latin typeface="+mn-ea"/>
              </a:rPr>
              <a:t>⑤ヘルメットを着用</a:t>
            </a:r>
            <a:endParaRPr kumimoji="1" lang="en-US" altLang="ja-JP" sz="1400" b="1" dirty="0">
              <a:latin typeface="+mn-ea"/>
            </a:endParaRPr>
          </a:p>
          <a:p>
            <a:endParaRPr kumimoji="1" lang="en-US" altLang="ja-JP" sz="1200" b="1" dirty="0">
              <a:latin typeface="+mn-ea"/>
            </a:endParaRPr>
          </a:p>
          <a:p>
            <a:endParaRPr kumimoji="1" lang="en-US" altLang="ja-JP" sz="1200" b="1" dirty="0">
              <a:latin typeface="+mn-ea"/>
            </a:endParaRPr>
          </a:p>
        </p:txBody>
      </p:sp>
      <p:sp>
        <p:nvSpPr>
          <p:cNvPr id="42" name="テキスト ボックス 41"/>
          <p:cNvSpPr txBox="1"/>
          <p:nvPr/>
        </p:nvSpPr>
        <p:spPr>
          <a:xfrm>
            <a:off x="-101670" y="10139680"/>
            <a:ext cx="7213488" cy="261610"/>
          </a:xfrm>
          <a:prstGeom prst="rect">
            <a:avLst/>
          </a:prstGeom>
          <a:noFill/>
        </p:spPr>
        <p:txBody>
          <a:bodyPr wrap="square" rtlCol="0">
            <a:spAutoFit/>
          </a:bodyPr>
          <a:lstStyle/>
          <a:p>
            <a:pPr algn="ctr"/>
            <a:r>
              <a:rPr kumimoji="1" lang="ja-JP" altLang="en-US" sz="1100" b="1" dirty="0"/>
              <a:t>６</a:t>
            </a:r>
            <a:endParaRPr kumimoji="1" lang="en-US" altLang="ja-JP" sz="1100" b="1" dirty="0"/>
          </a:p>
        </p:txBody>
      </p:sp>
      <p:pic>
        <p:nvPicPr>
          <p:cNvPr id="51" name="図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8735" y="6797762"/>
            <a:ext cx="1879417" cy="1719598"/>
          </a:xfrm>
          <a:prstGeom prst="rect">
            <a:avLst/>
          </a:prstGeom>
        </p:spPr>
      </p:pic>
      <p:pic>
        <p:nvPicPr>
          <p:cNvPr id="47" name="図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885" y="6965529"/>
            <a:ext cx="827307" cy="440263"/>
          </a:xfrm>
          <a:prstGeom prst="rect">
            <a:avLst/>
          </a:prstGeom>
        </p:spPr>
      </p:pic>
      <p:cxnSp>
        <p:nvCxnSpPr>
          <p:cNvPr id="53" name="直線コネクタ 52"/>
          <p:cNvCxnSpPr/>
          <p:nvPr/>
        </p:nvCxnSpPr>
        <p:spPr>
          <a:xfrm flipV="1">
            <a:off x="1025538" y="2436562"/>
            <a:ext cx="2070087" cy="162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1025538" y="3082704"/>
            <a:ext cx="2882805" cy="11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1025538" y="3301693"/>
            <a:ext cx="2987507" cy="107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025538" y="4159217"/>
            <a:ext cx="4498108" cy="116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1025538" y="3748147"/>
            <a:ext cx="3089262" cy="773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8591" y="2338474"/>
            <a:ext cx="677509" cy="646958"/>
          </a:xfrm>
          <a:prstGeom prst="rect">
            <a:avLst/>
          </a:prstGeom>
        </p:spPr>
      </p:pic>
    </p:spTree>
    <p:extLst>
      <p:ext uri="{BB962C8B-B14F-4D97-AF65-F5344CB8AC3E}">
        <p14:creationId xmlns:p14="http://schemas.microsoft.com/office/powerpoint/2010/main" val="25457294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4600</Words>
  <Application>Microsoft Office PowerPoint</Application>
  <PresentationFormat>ユーザー設定</PresentationFormat>
  <Paragraphs>440</Paragraphs>
  <Slides>13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HG丸ｺﾞｼｯｸM-PRO</vt:lpstr>
      <vt:lpstr>メイリオ</vt:lpstr>
      <vt:lpstr>游ゴシック</vt:lpstr>
      <vt:lpstr>游ゴシック Medium</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2023-01-24T09:09:13Z</dcterms:created>
  <dcterms:modified xsi:type="dcterms:W3CDTF">2026-03-17T06:37:28Z</dcterms:modified>
</cp:coreProperties>
</file>