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sldIdLst>
    <p:sldId id="261" r:id="rId2"/>
    <p:sldId id="280" r:id="rId3"/>
    <p:sldId id="282" r:id="rId4"/>
    <p:sldId id="256" r:id="rId5"/>
    <p:sldId id="257" r:id="rId6"/>
    <p:sldId id="273" r:id="rId7"/>
    <p:sldId id="278" r:id="rId8"/>
    <p:sldId id="276" r:id="rId9"/>
    <p:sldId id="277" r:id="rId10"/>
    <p:sldId id="270" r:id="rId11"/>
    <p:sldId id="274" r:id="rId12"/>
    <p:sldId id="275" r:id="rId13"/>
    <p:sldId id="272" r:id="rId14"/>
  </p:sldIdLst>
  <p:sldSz cx="7199313" cy="1033145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4639"/>
    <a:srgbClr val="CEE6C1"/>
    <a:srgbClr val="458FC5"/>
    <a:srgbClr val="85C9C2"/>
    <a:srgbClr val="C1423F"/>
    <a:srgbClr val="FCE8A5"/>
    <a:srgbClr val="A2D7D4"/>
    <a:srgbClr val="E6F2E0"/>
    <a:srgbClr val="F8F4E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00" d="100"/>
          <a:sy n="100" d="100"/>
        </p:scale>
        <p:origin x="810" y="-2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690819"/>
            <a:ext cx="6119416" cy="3596875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426403"/>
            <a:ext cx="5399485" cy="2494375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2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2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50054"/>
            <a:ext cx="1552352" cy="875542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50054"/>
            <a:ext cx="4567064" cy="875542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44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8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575691"/>
            <a:ext cx="6209407" cy="4297595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6913943"/>
            <a:ext cx="6209407" cy="2260004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59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750270"/>
            <a:ext cx="3059708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750270"/>
            <a:ext cx="3059708" cy="65552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78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50056"/>
            <a:ext cx="6209407" cy="19969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532641"/>
            <a:ext cx="3045646" cy="1241208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773849"/>
            <a:ext cx="3045646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532641"/>
            <a:ext cx="3060646" cy="1241208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773849"/>
            <a:ext cx="3060646" cy="555076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75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22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8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8763"/>
            <a:ext cx="2321966" cy="24106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487540"/>
            <a:ext cx="3644652" cy="7342026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99435"/>
            <a:ext cx="2321966" cy="574208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57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688763"/>
            <a:ext cx="2321966" cy="24106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487540"/>
            <a:ext cx="3644652" cy="7342026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099435"/>
            <a:ext cx="2321966" cy="574208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0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50056"/>
            <a:ext cx="6209407" cy="199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750270"/>
            <a:ext cx="6209407" cy="6555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9575726"/>
            <a:ext cx="161984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C175-815A-4CDC-B7F7-2C9B6581E823}" type="datetimeFigureOut">
              <a:rPr kumimoji="1" lang="ja-JP" altLang="en-US" smtClean="0"/>
              <a:t>2024/4/9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9575726"/>
            <a:ext cx="2429768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9575726"/>
            <a:ext cx="1619845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054D-B1C8-48C4-8B94-4E0772AD6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1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kumimoji="1"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kumimoji="1"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kumimoji="1"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2.png"/><Relationship Id="rId7" Type="http://schemas.openxmlformats.org/officeDocument/2006/relationships/image" Target="../media/image61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54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0.jpeg"/><Relationship Id="rId5" Type="http://schemas.openxmlformats.org/officeDocument/2006/relationships/image" Target="../media/image56.pn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"/>
            <a:ext cx="7199313" cy="1033145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721864" y="1781593"/>
            <a:ext cx="5633055" cy="3821374"/>
          </a:xfrm>
          <a:prstGeom prst="roundRect">
            <a:avLst/>
          </a:prstGeom>
          <a:solidFill>
            <a:srgbClr val="A2D7D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692" y="2171414"/>
            <a:ext cx="5633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園だより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のせてほしい！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b="1" dirty="0" err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はまっ</a:t>
            </a:r>
            <a:r>
              <a:rPr kumimoji="1" lang="ja-JP" altLang="en-US" sz="2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子 交通</a:t>
            </a: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</a:t>
            </a:r>
            <a:endParaRPr kumimoji="1" lang="en-US" altLang="ja-JP" sz="2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255" y="4629775"/>
            <a:ext cx="5342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交通安全文例集</a:t>
            </a:r>
            <a:endParaRPr kumimoji="1"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4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1" y="9517176"/>
            <a:ext cx="719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横浜市道路局 道路政策推進課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64" y="8183067"/>
            <a:ext cx="1027970" cy="142545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96" y="8183067"/>
            <a:ext cx="993126" cy="1377134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-2" y="9703428"/>
            <a:ext cx="7199313" cy="413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8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086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raffic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afety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and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icycle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olicy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ivision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22" y="3567764"/>
            <a:ext cx="1297147" cy="97286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-4" y="9965626"/>
            <a:ext cx="7199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Road and Highway Bureau, City of Yokohama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67194" y="10052698"/>
            <a:ext cx="1132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 smtClean="0">
                <a:solidFill>
                  <a:schemeClr val="bg1"/>
                </a:solidFill>
              </a:rPr>
              <a:t>令和</a:t>
            </a:r>
            <a:r>
              <a:rPr kumimoji="1" lang="ja-JP" altLang="en-US" sz="800" b="1" dirty="0" smtClean="0">
                <a:solidFill>
                  <a:schemeClr val="bg1"/>
                </a:solidFill>
              </a:rPr>
              <a:t>５年４月</a:t>
            </a:r>
            <a:r>
              <a:rPr kumimoji="1" lang="ja-JP" altLang="en-US" sz="800" b="1" dirty="0" smtClean="0">
                <a:solidFill>
                  <a:schemeClr val="bg1"/>
                </a:solidFill>
              </a:rPr>
              <a:t>作成</a:t>
            </a:r>
            <a:endParaRPr kumimoji="1" lang="ja-JP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90843" y="-37803"/>
            <a:ext cx="117891" cy="10241345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19379" y="2719"/>
            <a:ext cx="119184" cy="10200823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388571" y="1250829"/>
            <a:ext cx="6350563" cy="38776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ホームベース 62"/>
          <p:cNvSpPr/>
          <p:nvPr/>
        </p:nvSpPr>
        <p:spPr>
          <a:xfrm>
            <a:off x="1808285" y="766802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73620" y="7342374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ホームベース 67"/>
          <p:cNvSpPr/>
          <p:nvPr/>
        </p:nvSpPr>
        <p:spPr>
          <a:xfrm>
            <a:off x="1769817" y="7568567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2252449" y="1931079"/>
            <a:ext cx="4409012" cy="1584189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25023" y="8159694"/>
            <a:ext cx="5275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　　</a:t>
            </a:r>
            <a:endParaRPr kumimoji="1" lang="en-US" altLang="ja-JP" sz="1050" b="1" dirty="0">
              <a:latin typeface="+mj-ea"/>
            </a:endParaRPr>
          </a:p>
        </p:txBody>
      </p:sp>
      <p:sp>
        <p:nvSpPr>
          <p:cNvPr id="80" name="テキスト ボックス 30"/>
          <p:cNvSpPr txBox="1"/>
          <p:nvPr/>
        </p:nvSpPr>
        <p:spPr>
          <a:xfrm>
            <a:off x="738749" y="8451759"/>
            <a:ext cx="5753100" cy="6419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050" dirty="0"/>
          </a:p>
        </p:txBody>
      </p:sp>
      <p:sp>
        <p:nvSpPr>
          <p:cNvPr id="26" name="正方形/長方形 25"/>
          <p:cNvSpPr/>
          <p:nvPr/>
        </p:nvSpPr>
        <p:spPr>
          <a:xfrm>
            <a:off x="73140" y="259131"/>
            <a:ext cx="7043701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3850" y="257876"/>
            <a:ext cx="4327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８　交通安全教室後の文例（通年）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19949" y="1979903"/>
            <a:ext cx="45073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・信号の約束</a:t>
            </a:r>
            <a:endParaRPr kumimoji="1" lang="en-US" altLang="ja-JP" sz="1400" b="1" dirty="0" smtClean="0"/>
          </a:p>
          <a:p>
            <a:r>
              <a:rPr kumimoji="1" lang="ja-JP" altLang="en-US" sz="1050" dirty="0" smtClean="0"/>
              <a:t>（</a:t>
            </a:r>
            <a:r>
              <a:rPr kumimoji="1" lang="ja-JP" altLang="en-US" sz="1050" dirty="0"/>
              <a:t>赤は止まる・青は</a:t>
            </a:r>
            <a:r>
              <a:rPr kumimoji="1" lang="ja-JP" altLang="en-US" sz="1050" dirty="0" smtClean="0"/>
              <a:t>渡っても良い・</a:t>
            </a:r>
            <a:r>
              <a:rPr kumimoji="1" lang="ja-JP" altLang="en-US" sz="1050" b="1" dirty="0">
                <a:solidFill>
                  <a:srgbClr val="0070C0"/>
                </a:solidFill>
              </a:rPr>
              <a:t>点滅信号は渡らない</a:t>
            </a:r>
            <a:r>
              <a:rPr kumimoji="1" lang="ja-JP" altLang="en-US" sz="1050" dirty="0" smtClean="0"/>
              <a:t>）</a:t>
            </a:r>
            <a:endParaRPr kumimoji="1" lang="en-US" altLang="ja-JP" sz="1050" dirty="0" smtClean="0"/>
          </a:p>
          <a:p>
            <a:endParaRPr kumimoji="1" lang="en-US" altLang="ja-JP" sz="500" b="1" dirty="0"/>
          </a:p>
          <a:p>
            <a:r>
              <a:rPr kumimoji="1" lang="ja-JP" altLang="en-US" sz="1400" b="1" dirty="0" smtClean="0"/>
              <a:t>・飛び出し</a:t>
            </a:r>
            <a:r>
              <a:rPr kumimoji="1" lang="ja-JP" altLang="en-US" sz="1400" b="1" dirty="0"/>
              <a:t>の</a:t>
            </a:r>
            <a:r>
              <a:rPr kumimoji="1" lang="ja-JP" altLang="en-US" sz="1400" b="1" dirty="0" smtClean="0"/>
              <a:t>危険</a:t>
            </a:r>
            <a:endParaRPr kumimoji="1" lang="en-US" altLang="ja-JP" sz="1400" b="1" dirty="0" smtClean="0"/>
          </a:p>
          <a:p>
            <a:r>
              <a:rPr kumimoji="1" lang="ja-JP" altLang="en-US" sz="1050" dirty="0" smtClean="0"/>
              <a:t>（</a:t>
            </a:r>
            <a:r>
              <a:rPr kumimoji="1" lang="ja-JP" altLang="en-US" sz="1050" dirty="0"/>
              <a:t>道路を</a:t>
            </a:r>
            <a:r>
              <a:rPr kumimoji="1" lang="ja-JP" altLang="en-US" sz="1050" dirty="0" smtClean="0"/>
              <a:t>渡るときには</a:t>
            </a:r>
            <a:r>
              <a:rPr kumimoji="1" lang="ja-JP" altLang="en-US" sz="1050" dirty="0"/>
              <a:t>、一度止まって、左右の確認、手</a:t>
            </a:r>
            <a:r>
              <a:rPr kumimoji="1" lang="ja-JP" altLang="en-US" sz="1050" dirty="0" smtClean="0"/>
              <a:t>をあげて</a:t>
            </a:r>
            <a:r>
              <a:rPr kumimoji="1" lang="ja-JP" altLang="en-US" sz="1050" dirty="0"/>
              <a:t>渡る</a:t>
            </a:r>
            <a:r>
              <a:rPr kumimoji="1" lang="ja-JP" altLang="en-US" sz="1050" dirty="0" smtClean="0"/>
              <a:t>）</a:t>
            </a:r>
            <a:endParaRPr kumimoji="1" lang="en-US" altLang="ja-JP" sz="1050" dirty="0" smtClean="0"/>
          </a:p>
          <a:p>
            <a:endParaRPr kumimoji="1" lang="en-US" altLang="ja-JP" sz="1050" b="1" dirty="0"/>
          </a:p>
          <a:p>
            <a:r>
              <a:rPr kumimoji="1" lang="ja-JP" altLang="en-US" sz="1400" b="1" dirty="0" smtClean="0"/>
              <a:t>・横断</a:t>
            </a:r>
            <a:r>
              <a:rPr kumimoji="1" lang="ja-JP" altLang="en-US" sz="1400" b="1" dirty="0"/>
              <a:t>歩道での確認の仕方</a:t>
            </a:r>
            <a:endParaRPr kumimoji="1" lang="en-US" altLang="ja-JP" sz="1400" b="1" dirty="0"/>
          </a:p>
          <a:p>
            <a:r>
              <a:rPr kumimoji="1" lang="ja-JP" altLang="en-US" sz="1200" dirty="0" smtClean="0"/>
              <a:t>（</a:t>
            </a:r>
            <a:r>
              <a:rPr kumimoji="1" lang="ja-JP" altLang="en-US" sz="1050" dirty="0"/>
              <a:t>一度止まって、左右の確認、手をあげて まわりを見ながら</a:t>
            </a:r>
            <a:r>
              <a:rPr kumimoji="1" lang="ja-JP" altLang="en-US" sz="1050" dirty="0" smtClean="0"/>
              <a:t>渡る</a:t>
            </a:r>
            <a:r>
              <a:rPr kumimoji="1" lang="en-US" altLang="ja-JP" sz="1050" dirty="0" smtClean="0"/>
              <a:t>)</a:t>
            </a:r>
            <a:endParaRPr kumimoji="1" lang="en-US" altLang="ja-JP" sz="105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9837" y="3601564"/>
            <a:ext cx="5681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「</a:t>
            </a:r>
            <a:r>
              <a:rPr kumimoji="1" lang="ja-JP" altLang="en-US" sz="1200" dirty="0"/>
              <a:t>命を</a:t>
            </a:r>
            <a:r>
              <a:rPr kumimoji="1" lang="ja-JP" altLang="en-US" sz="1200" dirty="0" smtClean="0"/>
              <a:t>守る約束」</a:t>
            </a:r>
            <a:r>
              <a:rPr kumimoji="1" lang="ja-JP" altLang="en-US" sz="1200" dirty="0"/>
              <a:t>である「交通ルール」をみんなで勉強しました</a:t>
            </a:r>
            <a:r>
              <a:rPr kumimoji="1" lang="ja-JP" altLang="en-US" sz="1200" dirty="0" smtClean="0"/>
              <a:t>。１年生になると</a:t>
            </a:r>
            <a:r>
              <a:rPr kumimoji="1" lang="ja-JP" altLang="en-US" sz="1200" dirty="0"/>
              <a:t>、子どもは一人で学校</a:t>
            </a:r>
            <a:r>
              <a:rPr kumimoji="1" lang="ja-JP" altLang="en-US" sz="1200" dirty="0" smtClean="0"/>
              <a:t>へ通います。それ</a:t>
            </a:r>
            <a:r>
              <a:rPr kumimoji="1" lang="ja-JP" altLang="en-US" sz="1200" dirty="0"/>
              <a:t>まで</a:t>
            </a:r>
            <a:r>
              <a:rPr kumimoji="1" lang="ja-JP" altLang="en-US" sz="1200" dirty="0" smtClean="0"/>
              <a:t>に一人で安全に歩けるように</a:t>
            </a:r>
            <a:r>
              <a:rPr kumimoji="1" lang="ja-JP" altLang="en-US" sz="1200" dirty="0"/>
              <a:t>交通ルールを</a:t>
            </a:r>
            <a:r>
              <a:rPr kumimoji="1" lang="ja-JP" altLang="en-US" sz="1200" dirty="0" smtClean="0"/>
              <a:t>教えておきたい</a:t>
            </a:r>
            <a:r>
              <a:rPr kumimoji="1" lang="ja-JP" altLang="en-US" sz="1200" dirty="0"/>
              <a:t>ですね。</a:t>
            </a:r>
            <a:endParaRPr kumimoji="1" lang="en-US" altLang="ja-JP" sz="1200" dirty="0"/>
          </a:p>
          <a:p>
            <a:r>
              <a:rPr kumimoji="1" lang="ja-JP" altLang="en-US" sz="1200" dirty="0" smtClean="0"/>
              <a:t>　</a:t>
            </a:r>
            <a:r>
              <a:rPr kumimoji="1" lang="ja-JP" altLang="ja-JP" sz="1200" dirty="0" smtClean="0"/>
              <a:t>良い</a:t>
            </a:r>
            <a:r>
              <a:rPr kumimoji="1" lang="ja-JP" altLang="en-US" sz="1200" dirty="0"/>
              <a:t>こと</a:t>
            </a:r>
            <a:r>
              <a:rPr kumimoji="1" lang="ja-JP" altLang="ja-JP" sz="1200" dirty="0" smtClean="0"/>
              <a:t>も悪い</a:t>
            </a:r>
            <a:r>
              <a:rPr kumimoji="1" lang="ja-JP" altLang="en-US" sz="1200" dirty="0" smtClean="0"/>
              <a:t>こと</a:t>
            </a:r>
            <a:r>
              <a:rPr kumimoji="1" lang="ja-JP" altLang="ja-JP" sz="1200" dirty="0" smtClean="0"/>
              <a:t>も</a:t>
            </a:r>
            <a:r>
              <a:rPr kumimoji="1" lang="ja-JP" altLang="ja-JP" sz="1200" dirty="0"/>
              <a:t>保護者</a:t>
            </a:r>
            <a:r>
              <a:rPr kumimoji="1" lang="ja-JP" altLang="en-US" sz="1200" dirty="0"/>
              <a:t>を</a:t>
            </a:r>
            <a:r>
              <a:rPr kumimoji="1" lang="ja-JP" altLang="ja-JP" sz="1200" dirty="0"/>
              <a:t>見本に</a:t>
            </a:r>
            <a:r>
              <a:rPr kumimoji="1" lang="ja-JP" altLang="en-US" sz="1200" dirty="0"/>
              <a:t>して</a:t>
            </a:r>
            <a:r>
              <a:rPr kumimoji="1" lang="ja-JP" altLang="ja-JP" sz="1200" dirty="0"/>
              <a:t>、親の姿を見て子どもは学んで</a:t>
            </a:r>
            <a:r>
              <a:rPr kumimoji="1" lang="ja-JP" altLang="ja-JP" sz="1200" dirty="0" smtClean="0"/>
              <a:t>いきます</a:t>
            </a:r>
            <a:r>
              <a:rPr kumimoji="1" lang="ja-JP" altLang="ja-JP" sz="1200" dirty="0"/>
              <a:t>。</a:t>
            </a:r>
            <a:r>
              <a:rPr kumimoji="1" lang="ja-JP" altLang="ja-JP" sz="1200" b="1" dirty="0">
                <a:solidFill>
                  <a:srgbClr val="458FC5"/>
                </a:solidFill>
              </a:rPr>
              <a:t>交通ルールを守る親の姿を見れば、守れるようになります</a:t>
            </a:r>
            <a:r>
              <a:rPr kumimoji="1" lang="ja-JP" altLang="ja-JP" sz="1200" b="1" dirty="0" smtClean="0">
                <a:solidFill>
                  <a:srgbClr val="458FC5"/>
                </a:solidFill>
              </a:rPr>
              <a:t>。</a:t>
            </a:r>
            <a:endParaRPr kumimoji="1" lang="en-US" altLang="ja-JP" sz="12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200" dirty="0" smtClean="0"/>
              <a:t>　</a:t>
            </a:r>
            <a:r>
              <a:rPr kumimoji="1" lang="ja-JP" altLang="ja-JP" sz="1200" dirty="0" smtClean="0"/>
              <a:t>私</a:t>
            </a:r>
            <a:r>
              <a:rPr kumimoji="1" lang="ja-JP" altLang="en-US" sz="1200" dirty="0" smtClean="0"/>
              <a:t>たち職員</a:t>
            </a:r>
            <a:r>
              <a:rPr kumimoji="1" lang="ja-JP" altLang="ja-JP" sz="1200" dirty="0" smtClean="0"/>
              <a:t>も</a:t>
            </a:r>
            <a:r>
              <a:rPr kumimoji="1" lang="ja-JP" altLang="en-US" sz="1200" dirty="0"/>
              <a:t>模範</a:t>
            </a:r>
            <a:r>
              <a:rPr kumimoji="1" lang="ja-JP" altLang="ja-JP" sz="1200" dirty="0" smtClean="0"/>
              <a:t>と</a:t>
            </a:r>
            <a:r>
              <a:rPr kumimoji="1" lang="ja-JP" altLang="ja-JP" sz="1200" dirty="0"/>
              <a:t>なる行動を日々心掛けていきたいと思います</a:t>
            </a:r>
            <a:r>
              <a:rPr kumimoji="1" lang="ja-JP" altLang="ja-JP" sz="1200" dirty="0" smtClean="0"/>
              <a:t>ので</a:t>
            </a:r>
            <a:r>
              <a:rPr kumimoji="1" lang="ja-JP" altLang="en-US" sz="1200" dirty="0" smtClean="0"/>
              <a:t>、</a:t>
            </a:r>
            <a:r>
              <a:rPr kumimoji="1" lang="ja-JP" altLang="ja-JP" sz="1200" dirty="0" smtClean="0"/>
              <a:t>ご協力</a:t>
            </a:r>
            <a:r>
              <a:rPr kumimoji="1" lang="ja-JP" altLang="ja-JP" sz="1200" dirty="0"/>
              <a:t>よろしく</a:t>
            </a:r>
            <a:r>
              <a:rPr kumimoji="1" lang="ja-JP" altLang="ja-JP" sz="1200" dirty="0" smtClean="0"/>
              <a:t>お願いいた</a:t>
            </a:r>
            <a:r>
              <a:rPr kumimoji="1" lang="ja-JP" altLang="ja-JP" sz="1200" dirty="0"/>
              <a:t>します。</a:t>
            </a:r>
            <a:endParaRPr lang="ja-JP" altLang="ja-JP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205943" y="788844"/>
            <a:ext cx="372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交通</a:t>
            </a:r>
            <a:r>
              <a:rPr kumimoji="1" lang="ja-JP" altLang="en-US" b="1" dirty="0" smtClean="0"/>
              <a:t>安全教室後</a:t>
            </a:r>
            <a:r>
              <a:rPr kumimoji="1" lang="ja-JP" altLang="en-US" b="1" dirty="0"/>
              <a:t>（</a:t>
            </a:r>
            <a:r>
              <a:rPr kumimoji="1" lang="ja-JP" altLang="en-US" b="1" dirty="0" smtClean="0"/>
              <a:t>文例①）</a:t>
            </a:r>
            <a:endParaRPr kumimoji="1" lang="en-US" altLang="ja-JP" b="1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9805" y="7583633"/>
            <a:ext cx="699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交通</a:t>
            </a:r>
            <a:r>
              <a:rPr kumimoji="1" lang="ja-JP" altLang="en-US" b="1" dirty="0" smtClean="0"/>
              <a:t>安全教室後</a:t>
            </a:r>
            <a:r>
              <a:rPr kumimoji="1" lang="ja-JP" altLang="en-US" b="1" dirty="0"/>
              <a:t>（</a:t>
            </a:r>
            <a:r>
              <a:rPr kumimoji="1" lang="ja-JP" altLang="en-US" b="1" dirty="0" smtClean="0"/>
              <a:t>文例②）</a:t>
            </a:r>
            <a:endParaRPr kumimoji="1" lang="en-US" altLang="ja-JP" b="1" dirty="0" smtClean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95557" y="1380022"/>
            <a:ext cx="5717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横浜市</a:t>
            </a:r>
            <a:r>
              <a:rPr kumimoji="1" lang="ja-JP" altLang="en-US" sz="1200" dirty="0">
                <a:latin typeface="+mn-ea"/>
              </a:rPr>
              <a:t>の交通安全教室がありました。</a:t>
            </a:r>
            <a:r>
              <a:rPr kumimoji="1" lang="ja-JP" altLang="en-US" sz="1200" dirty="0" smtClean="0">
                <a:latin typeface="+mn-ea"/>
              </a:rPr>
              <a:t>子どもたちは</a:t>
            </a:r>
            <a:r>
              <a:rPr kumimoji="1" lang="ja-JP" altLang="en-US" sz="1200" dirty="0">
                <a:latin typeface="+mn-ea"/>
              </a:rPr>
              <a:t>、「赤はとまれ！</a:t>
            </a:r>
            <a:r>
              <a:rPr kumimoji="1" lang="ja-JP" altLang="en-US" sz="1200" dirty="0" smtClean="0">
                <a:latin typeface="+mn-ea"/>
              </a:rPr>
              <a:t>」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「ルール</a:t>
            </a:r>
            <a:r>
              <a:rPr kumimoji="1" lang="ja-JP" altLang="en-US" sz="1200" dirty="0">
                <a:latin typeface="+mn-ea"/>
              </a:rPr>
              <a:t>を守る！」など、知っていること</a:t>
            </a:r>
            <a:r>
              <a:rPr kumimoji="1" lang="ja-JP" altLang="en-US" sz="1200" dirty="0" smtClean="0">
                <a:latin typeface="+mn-ea"/>
              </a:rPr>
              <a:t>を積極的に発言</a:t>
            </a:r>
            <a:r>
              <a:rPr kumimoji="1" lang="ja-JP" altLang="en-US" sz="1200" dirty="0">
                <a:latin typeface="+mn-ea"/>
              </a:rPr>
              <a:t>し</a:t>
            </a:r>
            <a:r>
              <a:rPr kumimoji="1" lang="ja-JP" altLang="en-US" sz="1200" dirty="0" smtClean="0">
                <a:latin typeface="+mn-ea"/>
              </a:rPr>
              <a:t>、参加する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ことができました。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71711">
            <a:off x="787390" y="677147"/>
            <a:ext cx="329382" cy="57597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75127">
            <a:off x="970678" y="606883"/>
            <a:ext cx="469285" cy="614339"/>
          </a:xfrm>
          <a:prstGeom prst="rect">
            <a:avLst/>
          </a:prstGeom>
        </p:spPr>
      </p:pic>
      <p:sp>
        <p:nvSpPr>
          <p:cNvPr id="4" name="楕円 3"/>
          <p:cNvSpPr/>
          <p:nvPr/>
        </p:nvSpPr>
        <p:spPr>
          <a:xfrm>
            <a:off x="570142" y="885430"/>
            <a:ext cx="97292" cy="92234"/>
          </a:xfrm>
          <a:prstGeom prst="ellipse">
            <a:avLst/>
          </a:prstGeom>
          <a:solidFill>
            <a:srgbClr val="FF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312065" y="857238"/>
            <a:ext cx="73023" cy="74840"/>
          </a:xfrm>
          <a:prstGeom prst="ellipse">
            <a:avLst/>
          </a:prstGeom>
          <a:solidFill>
            <a:srgbClr val="FF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46" name="楕円 45"/>
          <p:cNvSpPr/>
          <p:nvPr/>
        </p:nvSpPr>
        <p:spPr>
          <a:xfrm>
            <a:off x="1481487" y="737918"/>
            <a:ext cx="97292" cy="92234"/>
          </a:xfrm>
          <a:prstGeom prst="ellipse">
            <a:avLst/>
          </a:prstGeom>
          <a:solidFill>
            <a:srgbClr val="F96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47" name="楕円 46"/>
          <p:cNvSpPr/>
          <p:nvPr/>
        </p:nvSpPr>
        <p:spPr>
          <a:xfrm>
            <a:off x="1656582" y="945959"/>
            <a:ext cx="73023" cy="74840"/>
          </a:xfrm>
          <a:prstGeom prst="ellipse">
            <a:avLst/>
          </a:prstGeom>
          <a:solidFill>
            <a:srgbClr val="F96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" y="2105830"/>
            <a:ext cx="1735456" cy="1250478"/>
          </a:xfrm>
          <a:prstGeom prst="rect">
            <a:avLst/>
          </a:prstGeom>
        </p:spPr>
      </p:pic>
      <p:sp>
        <p:nvSpPr>
          <p:cNvPr id="85" name="正方形/長方形 84"/>
          <p:cNvSpPr/>
          <p:nvPr/>
        </p:nvSpPr>
        <p:spPr>
          <a:xfrm>
            <a:off x="68117" y="5229764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388571" y="5454585"/>
            <a:ext cx="6350563" cy="17932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08" y="6341998"/>
            <a:ext cx="786402" cy="908405"/>
          </a:xfrm>
          <a:prstGeom prst="rect">
            <a:avLst/>
          </a:prstGeom>
        </p:spPr>
      </p:pic>
      <p:sp>
        <p:nvSpPr>
          <p:cNvPr id="10" name="角丸四角形吹き出し 9"/>
          <p:cNvSpPr/>
          <p:nvPr/>
        </p:nvSpPr>
        <p:spPr>
          <a:xfrm>
            <a:off x="1428470" y="5589128"/>
            <a:ext cx="2500638" cy="1492204"/>
          </a:xfrm>
          <a:prstGeom prst="wedgeRoundRectCallout">
            <a:avLst>
              <a:gd name="adj1" fmla="val -56601"/>
              <a:gd name="adj2" fmla="val 21631"/>
              <a:gd name="adj3" fmla="val 16667"/>
            </a:avLst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36548" y="5879673"/>
            <a:ext cx="234561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横浜市</a:t>
            </a:r>
            <a:r>
              <a:rPr kumimoji="1" lang="ja-JP" altLang="en-US" sz="1100" b="1" dirty="0"/>
              <a:t>では</a:t>
            </a:r>
            <a:r>
              <a:rPr kumimoji="1" lang="en-US" altLang="ja-JP" sz="1100" b="1" dirty="0"/>
              <a:t>YouTube</a:t>
            </a:r>
            <a:r>
              <a:rPr kumimoji="1" lang="ja-JP" altLang="en-US" sz="1100" b="1" dirty="0" smtClean="0"/>
              <a:t>で「幼児向け交通安全動画」を配信して</a:t>
            </a:r>
            <a:r>
              <a:rPr kumimoji="1" lang="ja-JP" altLang="en-US" sz="1100" b="1" dirty="0"/>
              <a:t>います</a:t>
            </a:r>
            <a:r>
              <a:rPr kumimoji="1" lang="ja-JP" altLang="en-US" sz="1100" b="1" dirty="0" smtClean="0"/>
              <a:t>。</a:t>
            </a:r>
            <a:endParaRPr kumimoji="1" lang="en-US" altLang="ja-JP" sz="1100" b="1" dirty="0" smtClean="0"/>
          </a:p>
          <a:p>
            <a:r>
              <a:rPr kumimoji="1" lang="ja-JP" altLang="en-US" sz="1100" b="1" dirty="0" smtClean="0"/>
              <a:t>親子</a:t>
            </a:r>
            <a:r>
              <a:rPr kumimoji="1" lang="ja-JP" altLang="en-US" sz="1100" b="1" dirty="0"/>
              <a:t>で一緒</a:t>
            </a:r>
            <a:r>
              <a:rPr kumimoji="1" lang="ja-JP" altLang="en-US" sz="1100" b="1" dirty="0" smtClean="0"/>
              <a:t>に</a:t>
            </a:r>
            <a:r>
              <a:rPr kumimoji="1" lang="ja-JP" altLang="en-US" sz="1100" b="1" dirty="0"/>
              <a:t>観る</a:t>
            </a:r>
            <a:r>
              <a:rPr kumimoji="1" lang="ja-JP" altLang="en-US" sz="1100" b="1" dirty="0" smtClean="0"/>
              <a:t>こと</a:t>
            </a:r>
            <a:r>
              <a:rPr kumimoji="1" lang="ja-JP" altLang="en-US" sz="1100" b="1" dirty="0"/>
              <a:t>が</a:t>
            </a:r>
            <a:r>
              <a:rPr kumimoji="1" lang="ja-JP" altLang="en-US" sz="1100" b="1" dirty="0" smtClean="0"/>
              <a:t>できる動画</a:t>
            </a:r>
            <a:r>
              <a:rPr kumimoji="1" lang="ja-JP" altLang="en-US" sz="1100" b="1" dirty="0"/>
              <a:t>です</a:t>
            </a:r>
            <a:r>
              <a:rPr kumimoji="1" lang="ja-JP" altLang="en-US" sz="1100" b="1" dirty="0" smtClean="0"/>
              <a:t>ので、ご家庭で</a:t>
            </a:r>
            <a:r>
              <a:rPr kumimoji="1" lang="ja-JP" altLang="en-US" sz="1100" b="1" dirty="0"/>
              <a:t>子ども</a:t>
            </a:r>
            <a:r>
              <a:rPr kumimoji="1" lang="ja-JP" altLang="en-US" sz="1100" b="1" dirty="0" smtClean="0"/>
              <a:t>と一緒に復習しながらご覧ください。</a:t>
            </a:r>
            <a:endParaRPr kumimoji="1" lang="en-US" altLang="ja-JP" sz="1100" b="1" dirty="0" smtClean="0"/>
          </a:p>
          <a:p>
            <a:endParaRPr kumimoji="1" lang="en-US" altLang="ja-JP" sz="1200" b="1" dirty="0" smtClean="0"/>
          </a:p>
        </p:txBody>
      </p:sp>
      <p:sp>
        <p:nvSpPr>
          <p:cNvPr id="71" name="角丸四角形吹き出し 70"/>
          <p:cNvSpPr/>
          <p:nvPr/>
        </p:nvSpPr>
        <p:spPr>
          <a:xfrm>
            <a:off x="4043271" y="5592522"/>
            <a:ext cx="1593792" cy="1492256"/>
          </a:xfrm>
          <a:prstGeom prst="wedgeRoundRectCallout">
            <a:avLst>
              <a:gd name="adj1" fmla="val 75910"/>
              <a:gd name="adj2" fmla="val -6274"/>
              <a:gd name="adj3" fmla="val 16667"/>
            </a:avLst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76" y="6415351"/>
            <a:ext cx="786283" cy="834991"/>
          </a:xfrm>
          <a:prstGeom prst="rect">
            <a:avLst/>
          </a:prstGeom>
        </p:spPr>
      </p:pic>
      <p:sp>
        <p:nvSpPr>
          <p:cNvPr id="70" name="テキスト ボックス 69"/>
          <p:cNvSpPr txBox="1"/>
          <p:nvPr/>
        </p:nvSpPr>
        <p:spPr>
          <a:xfrm>
            <a:off x="4145184" y="5728768"/>
            <a:ext cx="1626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000" b="1" dirty="0"/>
              <a:t>▼視聴</a:t>
            </a:r>
            <a:r>
              <a:rPr lang="ja-JP" altLang="ja-JP" sz="1000" b="1" dirty="0" smtClean="0"/>
              <a:t>方法</a:t>
            </a:r>
            <a:endParaRPr lang="en-US" altLang="ja-JP" sz="1000" b="1" dirty="0" smtClean="0"/>
          </a:p>
          <a:p>
            <a:endParaRPr lang="ja-JP" altLang="ja-JP" sz="1000" b="1" dirty="0"/>
          </a:p>
          <a:p>
            <a:r>
              <a:rPr lang="ja-JP" altLang="ja-JP" sz="1000" b="1" dirty="0"/>
              <a:t>スマートフォン</a:t>
            </a:r>
            <a:r>
              <a:rPr lang="ja-JP" altLang="ja-JP" sz="1000" b="1" dirty="0" smtClean="0"/>
              <a:t>等で右</a:t>
            </a:r>
            <a:endParaRPr lang="en-US" altLang="ja-JP" sz="1000" b="1" dirty="0" smtClean="0"/>
          </a:p>
          <a:p>
            <a:r>
              <a:rPr lang="ja-JP" altLang="ja-JP" sz="1000" b="1" dirty="0" smtClean="0"/>
              <a:t>の二次元バーコードを</a:t>
            </a:r>
            <a:endParaRPr lang="en-US" altLang="ja-JP" sz="1000" b="1" dirty="0" smtClean="0"/>
          </a:p>
          <a:p>
            <a:r>
              <a:rPr lang="ja-JP" altLang="ja-JP" sz="1000" b="1" dirty="0" smtClean="0"/>
              <a:t>読み取るか</a:t>
            </a:r>
            <a:endParaRPr lang="en-US" altLang="ja-JP" sz="1000" b="1" dirty="0" smtClean="0"/>
          </a:p>
          <a:p>
            <a:r>
              <a:rPr lang="en-US" altLang="ja-JP" sz="1000" b="1" dirty="0" smtClean="0"/>
              <a:t>【</a:t>
            </a:r>
            <a:r>
              <a:rPr lang="ja-JP" altLang="ja-JP" sz="1000" b="1" dirty="0" smtClean="0"/>
              <a:t>横浜市交通安全動画</a:t>
            </a:r>
            <a:r>
              <a:rPr lang="en-US" altLang="ja-JP" sz="1000" b="1" dirty="0" smtClean="0"/>
              <a:t>】</a:t>
            </a:r>
            <a:endParaRPr lang="en-US" altLang="ja-JP" sz="1000" b="1" dirty="0"/>
          </a:p>
          <a:p>
            <a:r>
              <a:rPr lang="ja-JP" altLang="ja-JP" sz="1000" b="1" dirty="0" smtClean="0"/>
              <a:t>で</a:t>
            </a:r>
            <a:r>
              <a:rPr lang="ja-JP" altLang="ja-JP" sz="1000" b="1" dirty="0"/>
              <a:t>検索</a:t>
            </a:r>
            <a:r>
              <a:rPr lang="ja-JP" altLang="ja-JP" sz="1000" b="1" dirty="0" smtClean="0"/>
              <a:t>してください</a:t>
            </a:r>
            <a:r>
              <a:rPr lang="ja-JP" altLang="ja-JP" sz="1000" b="1" dirty="0"/>
              <a:t>。</a:t>
            </a:r>
          </a:p>
        </p:txBody>
      </p:sp>
      <p:sp>
        <p:nvSpPr>
          <p:cNvPr id="69" name="角丸四角形 68"/>
          <p:cNvSpPr/>
          <p:nvPr/>
        </p:nvSpPr>
        <p:spPr>
          <a:xfrm>
            <a:off x="393820" y="7998726"/>
            <a:ext cx="6377104" cy="20931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0403" y="8077695"/>
            <a:ext cx="6083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</a:t>
            </a:r>
            <a:r>
              <a:rPr kumimoji="1" lang="ja-JP" altLang="en-US" sz="1200" dirty="0">
                <a:latin typeface="+mn-ea"/>
              </a:rPr>
              <a:t>横浜市の交通安全教室に参加しました</a:t>
            </a:r>
            <a:r>
              <a:rPr kumimoji="1" lang="ja-JP" altLang="en-US" sz="1200" dirty="0" smtClean="0">
                <a:latin typeface="+mn-ea"/>
              </a:rPr>
              <a:t>。人形</a:t>
            </a:r>
            <a:r>
              <a:rPr kumimoji="1" lang="ja-JP" altLang="en-US" sz="1200" dirty="0">
                <a:latin typeface="+mn-ea"/>
              </a:rPr>
              <a:t>の「</a:t>
            </a:r>
            <a:r>
              <a:rPr kumimoji="1" lang="ja-JP" altLang="en-US" sz="1200" dirty="0" smtClean="0">
                <a:latin typeface="+mn-ea"/>
              </a:rPr>
              <a:t>まもるくん」や「ルール</a:t>
            </a:r>
            <a:r>
              <a:rPr kumimoji="1" lang="ja-JP" altLang="en-US" sz="1200" dirty="0" err="1" smtClean="0">
                <a:latin typeface="+mn-ea"/>
              </a:rPr>
              <a:t>ちゃ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ん」が飛び出し</a:t>
            </a:r>
            <a:r>
              <a:rPr kumimoji="1" lang="ja-JP" altLang="en-US" sz="1200" dirty="0">
                <a:latin typeface="+mn-ea"/>
              </a:rPr>
              <a:t>をしてしまう場面。</a:t>
            </a:r>
            <a:r>
              <a:rPr kumimoji="1" lang="ja-JP" altLang="en-US" sz="1200" dirty="0" smtClean="0">
                <a:latin typeface="+mn-ea"/>
              </a:rPr>
              <a:t>子どもたちは</a:t>
            </a:r>
            <a:r>
              <a:rPr kumimoji="1" lang="ja-JP" altLang="en-US" sz="1200" dirty="0">
                <a:latin typeface="+mn-ea"/>
              </a:rPr>
              <a:t>「だめー！」「あぶない！</a:t>
            </a:r>
            <a:r>
              <a:rPr kumimoji="1" lang="ja-JP" altLang="en-US" sz="1200" dirty="0" smtClean="0">
                <a:latin typeface="+mn-ea"/>
              </a:rPr>
              <a:t>」と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声を</a:t>
            </a:r>
            <a:r>
              <a:rPr kumimoji="1" lang="ja-JP" altLang="en-US" sz="1200" dirty="0">
                <a:latin typeface="+mn-ea"/>
              </a:rPr>
              <a:t>かけていました。飛び出しが危険なことを、</a:t>
            </a:r>
            <a:r>
              <a:rPr kumimoji="1" lang="ja-JP" altLang="en-US" sz="1200" dirty="0" smtClean="0">
                <a:latin typeface="+mn-ea"/>
              </a:rPr>
              <a:t>ちゃんとわかって</a:t>
            </a:r>
            <a:r>
              <a:rPr kumimoji="1" lang="ja-JP" altLang="en-US" sz="1200" dirty="0">
                <a:latin typeface="+mn-ea"/>
              </a:rPr>
              <a:t>いるのですね</a:t>
            </a:r>
            <a:r>
              <a:rPr kumimoji="1" lang="ja-JP" altLang="en-US" sz="1200" dirty="0" smtClean="0">
                <a:latin typeface="+mn-ea"/>
              </a:rPr>
              <a:t>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　でも、いざ</a:t>
            </a:r>
            <a:r>
              <a:rPr kumimoji="1" lang="ja-JP" altLang="en-US" sz="1200" dirty="0">
                <a:latin typeface="+mn-ea"/>
              </a:rPr>
              <a:t>となると飛び出してしまうのが</a:t>
            </a:r>
            <a:r>
              <a:rPr kumimoji="1" lang="ja-JP" altLang="en-US" sz="1200" dirty="0" smtClean="0">
                <a:latin typeface="+mn-ea"/>
              </a:rPr>
              <a:t>、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「子ども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の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特性」</a:t>
            </a:r>
            <a:endParaRPr kumimoji="1" lang="en-US" altLang="ja-JP" sz="120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でも</a:t>
            </a:r>
            <a:r>
              <a:rPr kumimoji="1" lang="ja-JP" altLang="en-US" sz="1200" dirty="0">
                <a:latin typeface="+mn-ea"/>
              </a:rPr>
              <a:t>あります。毎日の生活のなかで</a:t>
            </a:r>
            <a:r>
              <a:rPr kumimoji="1" lang="ja-JP" altLang="en-US" sz="1200" dirty="0" smtClean="0">
                <a:latin typeface="+mn-ea"/>
              </a:rPr>
              <a:t>繰り返し声を</a:t>
            </a:r>
            <a:r>
              <a:rPr kumimoji="1" lang="ja-JP" altLang="en-US" sz="1200" dirty="0" err="1" smtClean="0">
                <a:latin typeface="+mn-ea"/>
              </a:rPr>
              <a:t>か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けない</a:t>
            </a:r>
            <a:r>
              <a:rPr kumimoji="1" lang="ja-JP" altLang="en-US" sz="1200" dirty="0">
                <a:latin typeface="+mn-ea"/>
              </a:rPr>
              <a:t>と</a:t>
            </a:r>
            <a:r>
              <a:rPr kumimoji="1" lang="ja-JP" altLang="en-US" sz="1200" dirty="0" smtClean="0">
                <a:latin typeface="+mn-ea"/>
              </a:rPr>
              <a:t>、本当</a:t>
            </a:r>
            <a:r>
              <a:rPr kumimoji="1" lang="ja-JP" altLang="en-US" sz="1200" dirty="0">
                <a:latin typeface="+mn-ea"/>
              </a:rPr>
              <a:t>に身</a:t>
            </a:r>
            <a:r>
              <a:rPr kumimoji="1" lang="ja-JP" altLang="en-US" sz="1200" dirty="0" smtClean="0">
                <a:latin typeface="+mn-ea"/>
              </a:rPr>
              <a:t>につくまでに</a:t>
            </a:r>
            <a:r>
              <a:rPr kumimoji="1" lang="ja-JP" altLang="en-US" sz="1200" dirty="0">
                <a:latin typeface="+mn-ea"/>
              </a:rPr>
              <a:t>はいたりません。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　道路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を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歩くときはしっかり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子ども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と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手を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つなぎ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道路</a:t>
            </a:r>
            <a:r>
              <a:rPr kumimoji="1" lang="ja-JP" altLang="en-US" sz="1200" dirty="0">
                <a:latin typeface="+mn-ea"/>
              </a:rPr>
              <a:t>を</a:t>
            </a:r>
            <a:r>
              <a:rPr kumimoji="1" lang="ja-JP" altLang="en-US" sz="1200" dirty="0" smtClean="0">
                <a:latin typeface="+mn-ea"/>
              </a:rPr>
              <a:t>渡る</a:t>
            </a:r>
            <a:r>
              <a:rPr kumimoji="1" lang="ja-JP" altLang="en-US" sz="1200" dirty="0">
                <a:latin typeface="+mn-ea"/>
              </a:rPr>
              <a:t>ときは</a:t>
            </a:r>
            <a:r>
              <a:rPr kumimoji="1" lang="ja-JP" altLang="en-US" sz="1200" dirty="0" smtClean="0">
                <a:latin typeface="+mn-ea"/>
              </a:rPr>
              <a:t>、</a:t>
            </a:r>
            <a:r>
              <a:rPr kumimoji="1" lang="ja-JP" altLang="en-US" sz="1200" dirty="0">
                <a:latin typeface="+mn-ea"/>
              </a:rPr>
              <a:t>横断歩道</a:t>
            </a:r>
            <a:r>
              <a:rPr kumimoji="1" lang="ja-JP" altLang="en-US" sz="1200" dirty="0" smtClean="0">
                <a:latin typeface="+mn-ea"/>
              </a:rPr>
              <a:t>で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「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一度止まって、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左</a:t>
            </a:r>
            <a:endParaRPr kumimoji="1" lang="en-US" altLang="ja-JP" sz="120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右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の確認をし、車や自転車が来ないかを確認し、安全だったら、手をあげて渡る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」</a:t>
            </a:r>
            <a:endParaRPr kumimoji="1" lang="en-US" altLang="ja-JP" sz="120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と</a:t>
            </a:r>
            <a:r>
              <a:rPr kumimoji="1" lang="ja-JP" altLang="en-US" sz="1200" dirty="0">
                <a:latin typeface="+mn-ea"/>
              </a:rPr>
              <a:t>いう、安全な行動を日々の生活の中で伝えて</a:t>
            </a:r>
            <a:r>
              <a:rPr kumimoji="1" lang="ja-JP" altLang="en-US" sz="1200" dirty="0" smtClean="0">
                <a:latin typeface="+mn-ea"/>
              </a:rPr>
              <a:t>あげてください</a:t>
            </a:r>
            <a:r>
              <a:rPr kumimoji="1" lang="ja-JP" altLang="en-US" sz="1200" dirty="0">
                <a:latin typeface="+mn-ea"/>
              </a:rPr>
              <a:t>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50" name="楕円 49"/>
          <p:cNvSpPr/>
          <p:nvPr/>
        </p:nvSpPr>
        <p:spPr>
          <a:xfrm rot="1456078">
            <a:off x="6361064" y="8793004"/>
            <a:ext cx="125946" cy="127275"/>
          </a:xfrm>
          <a:prstGeom prst="ellipse">
            <a:avLst/>
          </a:prstGeom>
          <a:solidFill>
            <a:srgbClr val="FF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51" name="楕円 50"/>
          <p:cNvSpPr/>
          <p:nvPr/>
        </p:nvSpPr>
        <p:spPr>
          <a:xfrm rot="1456078">
            <a:off x="4896755" y="9181384"/>
            <a:ext cx="138160" cy="147788"/>
          </a:xfrm>
          <a:prstGeom prst="ellipse">
            <a:avLst/>
          </a:prstGeom>
          <a:solidFill>
            <a:srgbClr val="FFCD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52" name="楕円 51"/>
          <p:cNvSpPr/>
          <p:nvPr/>
        </p:nvSpPr>
        <p:spPr>
          <a:xfrm rot="1456078">
            <a:off x="6585764" y="9181946"/>
            <a:ext cx="154909" cy="134693"/>
          </a:xfrm>
          <a:prstGeom prst="ellipse">
            <a:avLst/>
          </a:prstGeom>
          <a:solidFill>
            <a:srgbClr val="F96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sp>
        <p:nvSpPr>
          <p:cNvPr id="53" name="楕円 52"/>
          <p:cNvSpPr/>
          <p:nvPr/>
        </p:nvSpPr>
        <p:spPr>
          <a:xfrm rot="1456078" flipH="1">
            <a:off x="4532661" y="9019813"/>
            <a:ext cx="126661" cy="128539"/>
          </a:xfrm>
          <a:prstGeom prst="ellipse">
            <a:avLst/>
          </a:prstGeom>
          <a:solidFill>
            <a:srgbClr val="F96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ECB58"/>
              </a:solidFill>
            </a:endParaRPr>
          </a:p>
        </p:txBody>
      </p:sp>
      <p:pic>
        <p:nvPicPr>
          <p:cNvPr id="54" name="図 5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38" y="5569279"/>
            <a:ext cx="673823" cy="620789"/>
          </a:xfrm>
          <a:prstGeom prst="rect">
            <a:avLst/>
          </a:prstGeom>
        </p:spPr>
      </p:pic>
      <p:sp>
        <p:nvSpPr>
          <p:cNvPr id="83" name="楕円 82"/>
          <p:cNvSpPr/>
          <p:nvPr/>
        </p:nvSpPr>
        <p:spPr>
          <a:xfrm>
            <a:off x="4511842" y="9426189"/>
            <a:ext cx="2206365" cy="13792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-4754" y="10139886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７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77" y="8691480"/>
            <a:ext cx="605584" cy="8397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60" y="8694651"/>
            <a:ext cx="620595" cy="860559"/>
          </a:xfrm>
          <a:prstGeom prst="rect">
            <a:avLst/>
          </a:prstGeom>
        </p:spPr>
      </p:pic>
      <p:cxnSp>
        <p:nvCxnSpPr>
          <p:cNvPr id="58" name="直線コネクタ 57"/>
          <p:cNvCxnSpPr/>
          <p:nvPr/>
        </p:nvCxnSpPr>
        <p:spPr>
          <a:xfrm flipV="1">
            <a:off x="2454340" y="2227573"/>
            <a:ext cx="1072654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V="1">
            <a:off x="2454340" y="2689050"/>
            <a:ext cx="1381499" cy="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V="1">
            <a:off x="2454340" y="3202438"/>
            <a:ext cx="2141651" cy="164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/>
          <p:cNvSpPr/>
          <p:nvPr/>
        </p:nvSpPr>
        <p:spPr>
          <a:xfrm rot="16990722">
            <a:off x="6481946" y="6238551"/>
            <a:ext cx="142562" cy="150805"/>
          </a:xfrm>
          <a:prstGeom prst="ellipse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 rot="16990722">
            <a:off x="5859522" y="6982783"/>
            <a:ext cx="142562" cy="150805"/>
          </a:xfrm>
          <a:prstGeom prst="ellipse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 rot="16990722">
            <a:off x="843136" y="5667940"/>
            <a:ext cx="142562" cy="150805"/>
          </a:xfrm>
          <a:prstGeom prst="ellipse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/>
          <p:cNvSpPr/>
          <p:nvPr/>
        </p:nvSpPr>
        <p:spPr>
          <a:xfrm rot="16990722">
            <a:off x="619303" y="5945577"/>
            <a:ext cx="142562" cy="150805"/>
          </a:xfrm>
          <a:prstGeom prst="ellipse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/>
          <p:nvPr/>
        </p:nvSpPr>
        <p:spPr>
          <a:xfrm rot="16990722">
            <a:off x="1236277" y="5575540"/>
            <a:ext cx="142562" cy="150805"/>
          </a:xfrm>
          <a:prstGeom prst="ellipse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1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82887" y="-37803"/>
            <a:ext cx="125848" cy="10342243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11421" y="2719"/>
            <a:ext cx="111226" cy="10301721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800897" y="5925757"/>
            <a:ext cx="5912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03324" y="1353785"/>
            <a:ext cx="287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594639"/>
                </a:solidFill>
                <a:latin typeface="+mn-ea"/>
              </a:rPr>
              <a:t>横断歩道の渡り方</a:t>
            </a:r>
            <a:endParaRPr kumimoji="1" lang="en-US" altLang="ja-JP" sz="1600" b="1" dirty="0">
              <a:solidFill>
                <a:srgbClr val="594639"/>
              </a:solidFill>
              <a:latin typeface="+mn-ea"/>
            </a:endParaRPr>
          </a:p>
        </p:txBody>
      </p:sp>
      <p:sp>
        <p:nvSpPr>
          <p:cNvPr id="39" name="楕円 38"/>
          <p:cNvSpPr/>
          <p:nvPr/>
        </p:nvSpPr>
        <p:spPr>
          <a:xfrm>
            <a:off x="1195472" y="226545"/>
            <a:ext cx="51950" cy="58828"/>
          </a:xfrm>
          <a:prstGeom prst="ellipse">
            <a:avLst/>
          </a:prstGeom>
          <a:solidFill>
            <a:srgbClr val="90A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858474" y="1873914"/>
            <a:ext cx="2661511" cy="26439"/>
          </a:xfrm>
          <a:prstGeom prst="line">
            <a:avLst/>
          </a:prstGeom>
          <a:ln w="28575">
            <a:solidFill>
              <a:srgbClr val="FEEBAC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858474" y="2524340"/>
            <a:ext cx="996383" cy="4896"/>
          </a:xfrm>
          <a:prstGeom prst="line">
            <a:avLst/>
          </a:prstGeom>
          <a:ln w="28575">
            <a:solidFill>
              <a:srgbClr val="FEEBAC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58474" y="3037454"/>
            <a:ext cx="3096443" cy="14386"/>
          </a:xfrm>
          <a:prstGeom prst="line">
            <a:avLst/>
          </a:prstGeom>
          <a:ln w="28575">
            <a:solidFill>
              <a:srgbClr val="FEEBAC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858474" y="3526627"/>
            <a:ext cx="1846475" cy="0"/>
          </a:xfrm>
          <a:prstGeom prst="line">
            <a:avLst/>
          </a:prstGeom>
          <a:ln w="28575">
            <a:solidFill>
              <a:srgbClr val="FEEBAC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角丸四角形 76"/>
          <p:cNvSpPr/>
          <p:nvPr/>
        </p:nvSpPr>
        <p:spPr>
          <a:xfrm>
            <a:off x="385776" y="834511"/>
            <a:ext cx="6385928" cy="39985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ホームベース 62"/>
          <p:cNvSpPr/>
          <p:nvPr/>
        </p:nvSpPr>
        <p:spPr>
          <a:xfrm>
            <a:off x="1649996" y="301547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510982" y="1510149"/>
            <a:ext cx="4279658" cy="2546507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26563" y="1683949"/>
            <a:ext cx="389670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①</a:t>
            </a:r>
            <a:r>
              <a:rPr kumimoji="1" lang="ja-JP" altLang="en-US" sz="1400" b="1" dirty="0">
                <a:latin typeface="+mn-ea"/>
              </a:rPr>
              <a:t>横断歩道の前</a:t>
            </a:r>
            <a:r>
              <a:rPr kumimoji="1" lang="ja-JP" altLang="en-US" sz="1400" b="1" dirty="0" smtClean="0">
                <a:latin typeface="+mn-ea"/>
              </a:rPr>
              <a:t>に来たら</a:t>
            </a:r>
            <a:r>
              <a:rPr kumimoji="1" lang="ja-JP" altLang="en-US" sz="1400" b="1" dirty="0">
                <a:latin typeface="+mn-ea"/>
              </a:rPr>
              <a:t>、まず止まる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　</a:t>
            </a:r>
            <a:r>
              <a:rPr kumimoji="1" lang="ja-JP" altLang="en-US" sz="1100" dirty="0" smtClean="0">
                <a:latin typeface="+mn-ea"/>
              </a:rPr>
              <a:t>左折をしてくる車</a:t>
            </a:r>
            <a:r>
              <a:rPr kumimoji="1" lang="ja-JP" altLang="en-US" sz="1100" dirty="0">
                <a:latin typeface="+mn-ea"/>
              </a:rPr>
              <a:t>に巻き込まれないように、横断</a:t>
            </a:r>
            <a:r>
              <a:rPr kumimoji="1" lang="ja-JP" altLang="en-US" sz="1100" dirty="0" smtClean="0">
                <a:latin typeface="+mn-ea"/>
              </a:rPr>
              <a:t>歩道</a:t>
            </a:r>
            <a:endParaRPr kumimoji="1" lang="en-US" altLang="ja-JP" sz="1100" dirty="0" smtClean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　</a:t>
            </a:r>
            <a:r>
              <a:rPr kumimoji="1" lang="ja-JP" altLang="en-US" sz="1100" dirty="0" smtClean="0">
                <a:latin typeface="+mn-ea"/>
              </a:rPr>
              <a:t>から</a:t>
            </a:r>
            <a:r>
              <a:rPr kumimoji="1" lang="ja-JP" altLang="en-US" sz="1100" dirty="0">
                <a:latin typeface="+mn-ea"/>
              </a:rPr>
              <a:t>少し離れた場所で</a:t>
            </a:r>
            <a:r>
              <a:rPr kumimoji="1" lang="ja-JP" altLang="en-US" sz="1100" dirty="0" smtClean="0">
                <a:latin typeface="+mn-ea"/>
              </a:rPr>
              <a:t>待ちましょう</a:t>
            </a:r>
            <a:endParaRPr kumimoji="1" lang="en-US" altLang="ja-JP" sz="1100" dirty="0" smtClean="0">
              <a:latin typeface="+mn-ea"/>
            </a:endParaRPr>
          </a:p>
          <a:p>
            <a:endParaRPr kumimoji="1" lang="en-US" altLang="ja-JP" sz="900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②手を</a:t>
            </a:r>
            <a:r>
              <a:rPr kumimoji="1" lang="ja-JP" altLang="en-US" sz="1400" b="1" dirty="0" smtClean="0">
                <a:latin typeface="+mn-ea"/>
              </a:rPr>
              <a:t>あげる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　</a:t>
            </a:r>
            <a:r>
              <a:rPr kumimoji="1" lang="ja-JP" altLang="en-US" sz="1100" dirty="0" smtClean="0">
                <a:latin typeface="+mn-ea"/>
              </a:rPr>
              <a:t>ここ</a:t>
            </a:r>
            <a:r>
              <a:rPr kumimoji="1" lang="ja-JP" altLang="en-US" sz="1100" dirty="0">
                <a:latin typeface="+mn-ea"/>
              </a:rPr>
              <a:t>を渡りたいという意思表示に</a:t>
            </a:r>
            <a:r>
              <a:rPr kumimoji="1" lang="ja-JP" altLang="en-US" sz="1100" dirty="0" smtClean="0">
                <a:latin typeface="+mn-ea"/>
              </a:rPr>
              <a:t>なります</a:t>
            </a:r>
            <a:endParaRPr kumimoji="1" lang="en-US" altLang="ja-JP" sz="1100" dirty="0" smtClean="0">
              <a:latin typeface="+mn-ea"/>
            </a:endParaRPr>
          </a:p>
          <a:p>
            <a:endParaRPr kumimoji="1" lang="en-US" altLang="ja-JP" sz="900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③右、左、右で、車が来ないかしっかり</a:t>
            </a:r>
            <a:r>
              <a:rPr kumimoji="1" lang="ja-JP" altLang="en-US" sz="1400" b="1" dirty="0" smtClean="0">
                <a:latin typeface="+mn-ea"/>
              </a:rPr>
              <a:t>確認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　</a:t>
            </a:r>
            <a:r>
              <a:rPr kumimoji="1" lang="ja-JP" altLang="en-US" sz="1100" dirty="0" smtClean="0">
                <a:latin typeface="+mn-ea"/>
              </a:rPr>
              <a:t>音</a:t>
            </a:r>
            <a:r>
              <a:rPr kumimoji="1" lang="ja-JP" altLang="en-US" sz="1100" dirty="0">
                <a:latin typeface="+mn-ea"/>
              </a:rPr>
              <a:t>でも確認</a:t>
            </a:r>
            <a:r>
              <a:rPr kumimoji="1" lang="ja-JP" altLang="en-US" sz="1100" dirty="0" smtClean="0">
                <a:latin typeface="+mn-ea"/>
              </a:rPr>
              <a:t>！</a:t>
            </a:r>
            <a:endParaRPr kumimoji="1" lang="en-US" altLang="ja-JP" sz="1100" dirty="0" smtClean="0">
              <a:latin typeface="+mn-ea"/>
            </a:endParaRPr>
          </a:p>
          <a:p>
            <a:r>
              <a:rPr kumimoji="1" lang="ja-JP" altLang="en-US" sz="1100" dirty="0">
                <a:latin typeface="+mn-ea"/>
              </a:rPr>
              <a:t>　</a:t>
            </a:r>
            <a:r>
              <a:rPr kumimoji="1" lang="ja-JP" altLang="en-US" sz="1100" dirty="0" smtClean="0">
                <a:latin typeface="+mn-ea"/>
              </a:rPr>
              <a:t>見えていなくても、角を曲がって</a:t>
            </a:r>
            <a:r>
              <a:rPr kumimoji="1" lang="ja-JP" altLang="en-US" sz="1100" dirty="0">
                <a:latin typeface="+mn-ea"/>
              </a:rPr>
              <a:t>くる車もいます</a:t>
            </a:r>
            <a:r>
              <a:rPr kumimoji="1" lang="ja-JP" altLang="en-US" sz="1100" dirty="0" smtClean="0">
                <a:latin typeface="+mn-ea"/>
              </a:rPr>
              <a:t>！</a:t>
            </a:r>
            <a:endParaRPr kumimoji="1" lang="en-US" altLang="ja-JP" sz="1100" dirty="0" smtClean="0">
              <a:latin typeface="+mn-ea"/>
            </a:endParaRPr>
          </a:p>
          <a:p>
            <a:endParaRPr kumimoji="1" lang="en-US" altLang="ja-JP" sz="800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④手をしっかりあげて渡る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9805" y="328680"/>
            <a:ext cx="698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交通</a:t>
            </a:r>
            <a:r>
              <a:rPr kumimoji="1" lang="ja-JP" altLang="en-US" b="1" dirty="0" smtClean="0"/>
              <a:t>安全教室後（文例③）</a:t>
            </a:r>
            <a:endParaRPr kumimoji="1" lang="en-US" altLang="ja-JP" b="1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82263" y="901119"/>
            <a:ext cx="523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横浜市</a:t>
            </a:r>
            <a:r>
              <a:rPr kumimoji="1" lang="ja-JP" altLang="en-US" sz="1200" dirty="0">
                <a:latin typeface="+mn-ea"/>
              </a:rPr>
              <a:t>の交通安全教室に参加しました</a:t>
            </a:r>
            <a:r>
              <a:rPr kumimoji="1" lang="ja-JP" altLang="en-US" sz="1200" dirty="0" smtClean="0">
                <a:latin typeface="+mn-ea"/>
              </a:rPr>
              <a:t>。子どもたちは信号</a:t>
            </a:r>
            <a:r>
              <a:rPr kumimoji="1" lang="ja-JP" altLang="en-US" sz="1200" dirty="0">
                <a:latin typeface="+mn-ea"/>
              </a:rPr>
              <a:t>の約束</a:t>
            </a:r>
            <a:r>
              <a:rPr kumimoji="1" lang="ja-JP" altLang="en-US" sz="1200" dirty="0" smtClean="0">
                <a:latin typeface="+mn-ea"/>
              </a:rPr>
              <a:t>や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道路の歩く場所など、基本的</a:t>
            </a:r>
            <a:r>
              <a:rPr kumimoji="1" lang="ja-JP" altLang="en-US" sz="1200" dirty="0">
                <a:latin typeface="+mn-ea"/>
              </a:rPr>
              <a:t>な交通ルールと横断歩道の渡り方</a:t>
            </a:r>
            <a:r>
              <a:rPr kumimoji="1" lang="ja-JP" altLang="en-US" sz="1200" dirty="0" smtClean="0">
                <a:latin typeface="+mn-ea"/>
              </a:rPr>
              <a:t>を勉強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しました</a:t>
            </a:r>
            <a:r>
              <a:rPr kumimoji="1" lang="ja-JP" altLang="en-US" sz="1200" dirty="0">
                <a:latin typeface="+mn-ea"/>
              </a:rPr>
              <a:t>。</a:t>
            </a:r>
            <a:endParaRPr kumimoji="1" lang="en-US" altLang="ja-JP" sz="1200" dirty="0">
              <a:latin typeface="+mn-ea"/>
            </a:endParaRPr>
          </a:p>
          <a:p>
            <a:endParaRPr kumimoji="1" lang="en-US" altLang="ja-JP" sz="1200" b="1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876" y="1785824"/>
            <a:ext cx="1821726" cy="215087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52" y="2289306"/>
            <a:ext cx="939689" cy="8262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529">
            <a:off x="271350" y="286983"/>
            <a:ext cx="568273" cy="66855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785" flipH="1">
            <a:off x="1077499" y="333622"/>
            <a:ext cx="357912" cy="446257"/>
          </a:xfrm>
          <a:prstGeom prst="rect">
            <a:avLst/>
          </a:prstGeom>
        </p:spPr>
      </p:pic>
      <p:sp>
        <p:nvSpPr>
          <p:cNvPr id="10" name="楕円 9"/>
          <p:cNvSpPr/>
          <p:nvPr/>
        </p:nvSpPr>
        <p:spPr>
          <a:xfrm>
            <a:off x="922685" y="287572"/>
            <a:ext cx="116402" cy="119893"/>
          </a:xfrm>
          <a:prstGeom prst="ellipse">
            <a:avLst/>
          </a:prstGeom>
          <a:solidFill>
            <a:srgbClr val="90A3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1471080" y="720778"/>
            <a:ext cx="116402" cy="119893"/>
          </a:xfrm>
          <a:prstGeom prst="ellipse">
            <a:avLst/>
          </a:prstGeom>
          <a:solidFill>
            <a:srgbClr val="49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734077" y="712115"/>
            <a:ext cx="51950" cy="58828"/>
          </a:xfrm>
          <a:prstGeom prst="ellipse">
            <a:avLst/>
          </a:prstGeom>
          <a:solidFill>
            <a:srgbClr val="49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58599" y="4097365"/>
            <a:ext cx="57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+mn-ea"/>
              </a:rPr>
              <a:t>　点滅</a:t>
            </a:r>
            <a:r>
              <a:rPr kumimoji="1" lang="ja-JP" altLang="en-US" sz="1200" b="1" dirty="0">
                <a:latin typeface="+mn-ea"/>
              </a:rPr>
              <a:t>信号は「注意」ではありません。点滅が始まったら、渡らないよう</a:t>
            </a:r>
            <a:r>
              <a:rPr kumimoji="1" lang="ja-JP" altLang="en-US" sz="1200" b="1" dirty="0" smtClean="0">
                <a:latin typeface="+mn-ea"/>
              </a:rPr>
              <a:t>に</a:t>
            </a:r>
            <a:endParaRPr kumimoji="1" lang="en-US" altLang="ja-JP" sz="1200" b="1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しましょう。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「途中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で点滅になったら、引き返すか走らずに早歩きで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渡ろうね」</a:t>
            </a:r>
            <a:endParaRPr kumimoji="1" lang="en-US" altLang="ja-JP" sz="120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と子どもたちには伝えて</a:t>
            </a:r>
            <a:r>
              <a:rPr kumimoji="1" lang="ja-JP" altLang="en-US" sz="1200" b="1" dirty="0">
                <a:latin typeface="+mn-ea"/>
              </a:rPr>
              <a:t>います。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-11421" y="10147204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８</a:t>
            </a:r>
          </a:p>
        </p:txBody>
      </p:sp>
      <p:grpSp>
        <p:nvGrpSpPr>
          <p:cNvPr id="58" name="グループ化 57"/>
          <p:cNvGrpSpPr/>
          <p:nvPr/>
        </p:nvGrpSpPr>
        <p:grpSpPr>
          <a:xfrm>
            <a:off x="13882" y="4907328"/>
            <a:ext cx="7091881" cy="3529869"/>
            <a:chOff x="13882" y="5552370"/>
            <a:chExt cx="7091881" cy="3748844"/>
          </a:xfrm>
        </p:grpSpPr>
        <p:sp>
          <p:nvSpPr>
            <p:cNvPr id="59" name="角丸四角形 58"/>
            <p:cNvSpPr/>
            <p:nvPr/>
          </p:nvSpPr>
          <p:spPr>
            <a:xfrm>
              <a:off x="385684" y="6516703"/>
              <a:ext cx="6335387" cy="27845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ホームベース 60"/>
            <p:cNvSpPr/>
            <p:nvPr/>
          </p:nvSpPr>
          <p:spPr>
            <a:xfrm>
              <a:off x="1738595" y="6047064"/>
              <a:ext cx="3923363" cy="369332"/>
            </a:xfrm>
            <a:prstGeom prst="homePlate">
              <a:avLst/>
            </a:prstGeom>
            <a:solidFill>
              <a:srgbClr val="FDE28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13882" y="5552370"/>
              <a:ext cx="7069005" cy="373387"/>
            </a:xfrm>
            <a:prstGeom prst="rect">
              <a:avLst/>
            </a:prstGeom>
            <a:solidFill>
              <a:srgbClr val="A2D7D4"/>
            </a:solidFill>
            <a:ln>
              <a:solidFill>
                <a:srgbClr val="A2D7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180373" y="5584107"/>
              <a:ext cx="4827055" cy="39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solidFill>
                    <a:schemeClr val="bg1"/>
                  </a:solidFill>
                </a:rPr>
                <a:t>９　小学校入学に向けて（</a:t>
              </a:r>
              <a:r>
                <a:rPr kumimoji="1" lang="en-US" altLang="ja-JP" b="1" dirty="0" smtClean="0">
                  <a:solidFill>
                    <a:schemeClr val="bg1"/>
                  </a:solidFill>
                </a:rPr>
                <a:t>12</a:t>
              </a:r>
              <a:r>
                <a:rPr kumimoji="1" lang="ja-JP" altLang="en-US" b="1" dirty="0" smtClean="0">
                  <a:solidFill>
                    <a:schemeClr val="bg1"/>
                  </a:solidFill>
                </a:rPr>
                <a:t>月～２月）</a:t>
              </a:r>
              <a:endParaRPr kumimoji="1" lang="ja-JP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99805" y="6051950"/>
              <a:ext cx="7005958" cy="392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/>
                <a:t>小学校入学前の交通安全</a:t>
              </a:r>
              <a:endParaRPr kumimoji="1" lang="ja-JP" altLang="en-US" b="1" dirty="0"/>
            </a:p>
          </p:txBody>
        </p:sp>
        <p:sp>
          <p:nvSpPr>
            <p:cNvPr id="74" name="テキスト ボックス 36"/>
            <p:cNvSpPr txBox="1"/>
            <p:nvPr/>
          </p:nvSpPr>
          <p:spPr>
            <a:xfrm>
              <a:off x="697412" y="6630682"/>
              <a:ext cx="5785112" cy="10131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200" dirty="0"/>
                <a:t>　</a:t>
              </a:r>
              <a:r>
                <a:rPr kumimoji="1" lang="ja-JP" altLang="en-US" sz="1200" dirty="0" smtClean="0"/>
                <a:t>小学校</a:t>
              </a:r>
              <a:r>
                <a:rPr kumimoji="1" lang="ja-JP" altLang="en-US" sz="1200" dirty="0"/>
                <a:t>に入学すると、子ども</a:t>
              </a:r>
              <a:r>
                <a:rPr kumimoji="1" lang="ja-JP" altLang="en-US" sz="1200" dirty="0" smtClean="0"/>
                <a:t>の行動</a:t>
              </a:r>
              <a:r>
                <a:rPr kumimoji="1" lang="ja-JP" altLang="en-US" sz="1200" dirty="0"/>
                <a:t>範囲はグッと広がります。だから</a:t>
              </a:r>
              <a:r>
                <a:rPr kumimoji="1" lang="ja-JP" altLang="en-US" sz="1200" dirty="0" smtClean="0"/>
                <a:t>といって</a:t>
              </a:r>
              <a:endParaRPr kumimoji="1" lang="en-US" altLang="ja-JP" sz="1200" dirty="0" smtClean="0"/>
            </a:p>
            <a:p>
              <a:r>
                <a:rPr kumimoji="1" lang="ja-JP" altLang="en-US" sz="1200" dirty="0" smtClean="0"/>
                <a:t>いつでも</a:t>
              </a:r>
              <a:r>
                <a:rPr kumimoji="1" lang="ja-JP" altLang="en-US" sz="1200" dirty="0"/>
                <a:t>どこ</a:t>
              </a:r>
              <a:r>
                <a:rPr kumimoji="1" lang="ja-JP" altLang="en-US" sz="1200" dirty="0" smtClean="0"/>
                <a:t>へ</a:t>
              </a:r>
              <a:r>
                <a:rPr kumimoji="1" lang="ja-JP" altLang="en-US" sz="1200" dirty="0"/>
                <a:t>でも保護者が一緒に行くこと</a:t>
              </a:r>
              <a:r>
                <a:rPr kumimoji="1" lang="ja-JP" altLang="en-US" sz="1200" dirty="0" smtClean="0"/>
                <a:t>は</a:t>
              </a:r>
              <a:r>
                <a:rPr kumimoji="1" lang="ja-JP" altLang="en-US" sz="1200" dirty="0"/>
                <a:t>でき</a:t>
              </a:r>
              <a:r>
                <a:rPr kumimoji="1" lang="ja-JP" altLang="en-US" sz="1200" dirty="0" smtClean="0"/>
                <a:t>なく</a:t>
              </a:r>
              <a:r>
                <a:rPr kumimoji="1" lang="ja-JP" altLang="en-US" sz="1200" dirty="0"/>
                <a:t>なり、</a:t>
              </a:r>
              <a:r>
                <a:rPr kumimoji="1" lang="ja-JP" altLang="en-US" sz="1200" b="1" dirty="0" smtClean="0">
                  <a:solidFill>
                    <a:srgbClr val="458FC5"/>
                  </a:solidFill>
                </a:rPr>
                <a:t>子どもは一人</a:t>
              </a:r>
              <a:r>
                <a:rPr kumimoji="1" lang="ja-JP" altLang="en-US" sz="1200" b="1" dirty="0">
                  <a:solidFill>
                    <a:srgbClr val="458FC5"/>
                  </a:solidFill>
                </a:rPr>
                <a:t>で判断して行動していかなくてはなりません</a:t>
              </a:r>
              <a:r>
                <a:rPr kumimoji="1" lang="ja-JP" altLang="en-US" sz="1200" dirty="0"/>
                <a:t>。</a:t>
              </a:r>
              <a:endParaRPr kumimoji="1" lang="en-US" altLang="ja-JP" sz="1200" dirty="0"/>
            </a:p>
            <a:p>
              <a:r>
                <a:rPr kumimoji="1" lang="ja-JP" altLang="en-US" sz="1200" dirty="0" smtClean="0"/>
                <a:t>　一人</a:t>
              </a:r>
              <a:r>
                <a:rPr kumimoji="1" lang="ja-JP" altLang="en-US" sz="1200" dirty="0"/>
                <a:t>できちんと</a:t>
              </a:r>
              <a:r>
                <a:rPr kumimoji="1" lang="ja-JP" altLang="en-US" sz="1200" dirty="0" smtClean="0"/>
                <a:t>行動</a:t>
              </a:r>
              <a:r>
                <a:rPr kumimoji="1" lang="ja-JP" altLang="en-US" sz="1200" dirty="0"/>
                <a:t>でき</a:t>
              </a:r>
              <a:r>
                <a:rPr kumimoji="1" lang="ja-JP" altLang="en-US" sz="1200" dirty="0" smtClean="0"/>
                <a:t>るように</a:t>
              </a:r>
              <a:r>
                <a:rPr kumimoji="1" lang="ja-JP" altLang="en-US" sz="1200" dirty="0"/>
                <a:t>、</a:t>
              </a:r>
              <a:r>
                <a:rPr kumimoji="1" lang="ja-JP" altLang="en-US" sz="1200" dirty="0" smtClean="0"/>
                <a:t>小さいときから</a:t>
              </a:r>
              <a:r>
                <a:rPr kumimoji="1" lang="ja-JP" altLang="en-US" sz="1200" dirty="0"/>
                <a:t>繰り返し交通ルールを</a:t>
              </a:r>
              <a:r>
                <a:rPr kumimoji="1" lang="ja-JP" altLang="en-US" sz="1200" dirty="0" smtClean="0"/>
                <a:t>教えておきましょう。</a:t>
              </a:r>
              <a:endParaRPr kumimoji="1" lang="en-US" altLang="ja-JP" sz="1200" dirty="0" smtClean="0"/>
            </a:p>
            <a:p>
              <a:endParaRPr kumimoji="1" lang="en-US" altLang="ja-JP" sz="1200" dirty="0" smtClean="0"/>
            </a:p>
            <a:p>
              <a:endParaRPr kumimoji="1" lang="en-US" altLang="ja-JP" sz="1200" dirty="0" smtClean="0"/>
            </a:p>
            <a:p>
              <a:endParaRPr kumimoji="1" lang="en-US" altLang="ja-JP" sz="1200" b="1" dirty="0" smtClean="0">
                <a:solidFill>
                  <a:srgbClr val="458FC5"/>
                </a:solidFill>
              </a:endParaRPr>
            </a:p>
          </p:txBody>
        </p:sp>
        <p:pic>
          <p:nvPicPr>
            <p:cNvPr id="79" name="図 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98" y="7818141"/>
              <a:ext cx="1647987" cy="1404216"/>
            </a:xfrm>
            <a:prstGeom prst="rect">
              <a:avLst/>
            </a:prstGeom>
          </p:spPr>
        </p:pic>
      </p:grpSp>
      <p:pic>
        <p:nvPicPr>
          <p:cNvPr id="67" name="図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49" y="6773197"/>
            <a:ext cx="688497" cy="401335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5" y="1297659"/>
            <a:ext cx="827307" cy="4822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16787" y="7102845"/>
            <a:ext cx="39549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458FC5"/>
                </a:solidFill>
              </a:rPr>
              <a:t>交通ルールは命に直結する大切なルール</a:t>
            </a:r>
            <a:r>
              <a:rPr kumimoji="1" lang="ja-JP" altLang="en-US" sz="1200" dirty="0"/>
              <a:t>です。</a:t>
            </a:r>
            <a:endParaRPr kumimoji="1" lang="en-US" altLang="ja-JP" sz="1200" dirty="0"/>
          </a:p>
          <a:p>
            <a:r>
              <a:rPr kumimoji="1" lang="ja-JP" altLang="en-US" sz="1200" dirty="0"/>
              <a:t>日々の生活のなかで、繰り返し伝えていきましょう。</a:t>
            </a:r>
            <a:endParaRPr kumimoji="1" lang="en-US" altLang="ja-JP" sz="1200" dirty="0"/>
          </a:p>
          <a:p>
            <a:r>
              <a:rPr kumimoji="1" lang="ja-JP" altLang="en-US" sz="1200" dirty="0"/>
              <a:t>そして、正しい</a:t>
            </a:r>
            <a:r>
              <a:rPr kumimoji="1" lang="ja-JP" altLang="en-US" sz="1200" dirty="0" smtClean="0"/>
              <a:t>ルールを伝える</a:t>
            </a:r>
            <a:r>
              <a:rPr kumimoji="1" lang="ja-JP" altLang="en-US" sz="1200" dirty="0"/>
              <a:t>ためにも、そば</a:t>
            </a:r>
            <a:r>
              <a:rPr kumimoji="1" lang="ja-JP" altLang="en-US" sz="1200" dirty="0" smtClean="0"/>
              <a:t>に</a:t>
            </a:r>
            <a:r>
              <a:rPr kumimoji="1" lang="ja-JP" altLang="en-US" sz="1200" dirty="0" err="1" smtClean="0"/>
              <a:t>い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る大人</a:t>
            </a:r>
            <a:r>
              <a:rPr kumimoji="1" lang="ja-JP" altLang="en-US" sz="1200" dirty="0"/>
              <a:t>が正しい行動をとり、見せていく</a:t>
            </a:r>
            <a:r>
              <a:rPr kumimoji="1" lang="ja-JP" altLang="en-US" sz="1200" dirty="0" smtClean="0"/>
              <a:t>ことが</a:t>
            </a:r>
            <a:r>
              <a:rPr kumimoji="1" lang="ja-JP" altLang="en-US" sz="1200" dirty="0"/>
              <a:t>何</a:t>
            </a:r>
            <a:r>
              <a:rPr kumimoji="1" lang="ja-JP" altLang="en-US" sz="1200" dirty="0" smtClean="0"/>
              <a:t>よ</a:t>
            </a:r>
            <a:endParaRPr kumimoji="1" lang="en-US" altLang="ja-JP" sz="1200" dirty="0" smtClean="0"/>
          </a:p>
          <a:p>
            <a:r>
              <a:rPr kumimoji="1" lang="ja-JP" altLang="en-US" sz="1200" dirty="0" err="1" smtClean="0"/>
              <a:t>りも</a:t>
            </a:r>
            <a:r>
              <a:rPr kumimoji="1" lang="ja-JP" altLang="en-US" sz="1200" dirty="0"/>
              <a:t>重要です。</a:t>
            </a:r>
            <a:r>
              <a:rPr kumimoji="1" lang="ja-JP" altLang="en-US" sz="1200" dirty="0" smtClean="0"/>
              <a:t>子どもたちの</a:t>
            </a:r>
            <a:r>
              <a:rPr kumimoji="1" lang="ja-JP" altLang="en-US" sz="1200" dirty="0"/>
              <a:t>手</a:t>
            </a:r>
            <a:r>
              <a:rPr kumimoji="1" lang="ja-JP" altLang="en-US" sz="1200" dirty="0" smtClean="0"/>
              <a:t>本</a:t>
            </a:r>
            <a:r>
              <a:rPr kumimoji="1" lang="ja-JP" altLang="en-US" sz="1200" dirty="0"/>
              <a:t>と</a:t>
            </a:r>
            <a:r>
              <a:rPr kumimoji="1" lang="ja-JP" altLang="en-US" sz="1200" dirty="0" smtClean="0"/>
              <a:t>して</a:t>
            </a:r>
            <a:r>
              <a:rPr kumimoji="1" lang="ja-JP" altLang="en-US" sz="1200" dirty="0"/>
              <a:t>、</a:t>
            </a:r>
            <a:r>
              <a:rPr kumimoji="1" lang="ja-JP" altLang="en-US" sz="1200" dirty="0" smtClean="0"/>
              <a:t>まず</a:t>
            </a:r>
            <a:r>
              <a:rPr kumimoji="1" lang="ja-JP" altLang="en-US" sz="1200" dirty="0"/>
              <a:t>は</a:t>
            </a:r>
            <a:r>
              <a:rPr kumimoji="1" lang="ja-JP" altLang="en-US" sz="1200" dirty="0" smtClean="0"/>
              <a:t>大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人</a:t>
            </a:r>
            <a:r>
              <a:rPr kumimoji="1" lang="ja-JP" altLang="en-US" sz="1200" dirty="0"/>
              <a:t>が交通ルールを守っていきましょうね。</a:t>
            </a:r>
          </a:p>
        </p:txBody>
      </p:sp>
      <p:sp>
        <p:nvSpPr>
          <p:cNvPr id="97" name="角丸四角形 96"/>
          <p:cNvSpPr/>
          <p:nvPr/>
        </p:nvSpPr>
        <p:spPr>
          <a:xfrm>
            <a:off x="356042" y="8535071"/>
            <a:ext cx="6335387" cy="1485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36"/>
          <p:cNvSpPr txBox="1"/>
          <p:nvPr/>
        </p:nvSpPr>
        <p:spPr>
          <a:xfrm>
            <a:off x="967746" y="9075288"/>
            <a:ext cx="5539449" cy="9540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endParaRPr kumimoji="1" lang="en-US" altLang="ja-JP" sz="1200" b="1" dirty="0" smtClean="0">
              <a:solidFill>
                <a:srgbClr val="458FC5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635774" y="8671620"/>
            <a:ext cx="3888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</a:t>
            </a:r>
            <a:r>
              <a:rPr kumimoji="1" lang="ja-JP" altLang="en-US" sz="1100" dirty="0" smtClean="0"/>
              <a:t>小学生になると、地域によって保護者のみなさまに</a:t>
            </a:r>
            <a:endParaRPr kumimoji="1" lang="en-US" altLang="ja-JP" sz="1100" dirty="0" smtClean="0"/>
          </a:p>
          <a:p>
            <a:r>
              <a:rPr kumimoji="1" lang="ja-JP" altLang="en-US" sz="1100" b="1" dirty="0" smtClean="0">
                <a:solidFill>
                  <a:srgbClr val="458FC5"/>
                </a:solidFill>
              </a:rPr>
              <a:t>「通学路のはたふり当番」</a:t>
            </a:r>
            <a:r>
              <a:rPr kumimoji="1" lang="ja-JP" altLang="en-US" sz="1100" dirty="0" smtClean="0"/>
              <a:t>がまわってくることもある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そうです。</a:t>
            </a:r>
            <a:endParaRPr kumimoji="1" lang="en-US" altLang="ja-JP" sz="1100" dirty="0" smtClean="0"/>
          </a:p>
          <a:p>
            <a:r>
              <a:rPr kumimoji="1" lang="ja-JP" altLang="en-US" sz="1100" dirty="0"/>
              <a:t>　</a:t>
            </a:r>
            <a:r>
              <a:rPr kumimoji="1" lang="ja-JP" altLang="en-US" sz="1100" dirty="0" smtClean="0"/>
              <a:t>横浜市より</a:t>
            </a:r>
            <a:r>
              <a:rPr kumimoji="1" lang="ja-JP" altLang="en-US" sz="1100" b="1" dirty="0" smtClean="0">
                <a:solidFill>
                  <a:srgbClr val="458FC5"/>
                </a:solidFill>
              </a:rPr>
              <a:t>「通学路のはたふり誘導」</a:t>
            </a:r>
            <a:r>
              <a:rPr kumimoji="1" lang="ja-JP" altLang="en-US" sz="1100" dirty="0" smtClean="0"/>
              <a:t>の動画をご紹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介いただきました。横断旗の使い方、服装や誘導時の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注意点などが動画で紹介されていますので、入学前に</a:t>
            </a:r>
            <a:endParaRPr kumimoji="1" lang="en-US" altLang="ja-JP" sz="1100" dirty="0" smtClean="0"/>
          </a:p>
          <a:p>
            <a:r>
              <a:rPr kumimoji="1" lang="ja-JP" altLang="en-US" sz="1100" dirty="0" smtClean="0"/>
              <a:t>ご確認ください。</a:t>
            </a:r>
            <a:endParaRPr kumimoji="1" lang="ja-JP" altLang="en-US" sz="11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9902" y="8601835"/>
            <a:ext cx="1495052" cy="107190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10"/>
          <a:srcRect l="7822" r="5436" b="7626"/>
          <a:stretch/>
        </p:blipFill>
        <p:spPr>
          <a:xfrm>
            <a:off x="5809534" y="8746724"/>
            <a:ext cx="827314" cy="85198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259902" y="9750324"/>
            <a:ext cx="1370767" cy="225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5635853" y="9750324"/>
            <a:ext cx="460625" cy="225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29464" y="9758433"/>
            <a:ext cx="14386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/>
              <a:t>横浜市 はたふり誘導</a:t>
            </a:r>
            <a:endParaRPr kumimoji="1" lang="ja-JP" altLang="en-US" sz="105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637270" y="9758433"/>
            <a:ext cx="59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検索</a:t>
            </a: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896325" y="1923209"/>
            <a:ext cx="3111667" cy="678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896325" y="2623147"/>
            <a:ext cx="1152332" cy="33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896325" y="3163960"/>
            <a:ext cx="3606144" cy="16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96325" y="3832432"/>
            <a:ext cx="2192605" cy="8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6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ホームベース 6"/>
          <p:cNvSpPr/>
          <p:nvPr/>
        </p:nvSpPr>
        <p:spPr>
          <a:xfrm>
            <a:off x="1004321" y="353515"/>
            <a:ext cx="5257265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50998" y="2046105"/>
            <a:ext cx="6335387" cy="6291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23"/>
          <p:cNvSpPr txBox="1"/>
          <p:nvPr/>
        </p:nvSpPr>
        <p:spPr>
          <a:xfrm>
            <a:off x="609682" y="383975"/>
            <a:ext cx="5924550" cy="4241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latin typeface="+mn-ea"/>
              </a:rPr>
              <a:t>入学するまでに覚えておきたい交通ルール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18" name="テキスト ボックス 23"/>
          <p:cNvSpPr txBox="1"/>
          <p:nvPr/>
        </p:nvSpPr>
        <p:spPr>
          <a:xfrm>
            <a:off x="929062" y="909923"/>
            <a:ext cx="5332524" cy="10187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　これから一人で歩いて通学する</a:t>
            </a:r>
            <a:r>
              <a:rPr lang="ja-JP" altLang="en-US" sz="1200" dirty="0" smtClean="0">
                <a:latin typeface="+mn-ea"/>
              </a:rPr>
              <a:t>子ども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たち。子育てに心配は尽きない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ですよね。</a:t>
            </a:r>
            <a:r>
              <a:rPr lang="ja-JP" altLang="en-US" sz="1200" dirty="0">
                <a:latin typeface="+mn-ea"/>
              </a:rPr>
              <a:t>子ども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たちも嬉しさのなかに、不安を抱えていると思います。少しでも安心</a:t>
            </a:r>
            <a:r>
              <a:rPr lang="ja-JP" altLang="en-US" sz="1200" dirty="0" smtClean="0">
                <a:latin typeface="+mn-ea"/>
              </a:rPr>
              <a:t>できるよう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、入学までに通学路を歩く練習をしておきまし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ょう。どこが危ないか、気をつけて歩く場所を一緒に考えながら、歩</a:t>
            </a:r>
            <a:r>
              <a:rPr lang="ja-JP" altLang="en-US" sz="1200" b="0" i="0" u="none" strike="noStrike" dirty="0" err="1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い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ea"/>
                <a:cs typeface="+mn-cs"/>
              </a:rPr>
              <a:t>てみてください。　　　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ea"/>
              <a:cs typeface="+mn-cs"/>
            </a:endParaRPr>
          </a:p>
          <a:p>
            <a:endParaRPr kumimoji="1" lang="en-US" altLang="ja-JP" sz="1100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en-US" sz="11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22188" y="7503545"/>
            <a:ext cx="4392184" cy="8098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/>
              <a:t>さあ、</a:t>
            </a:r>
            <a:r>
              <a:rPr kumimoji="1" lang="en-US" altLang="ja-JP" sz="1200" b="1" dirty="0" smtClean="0"/>
              <a:t>10</a:t>
            </a:r>
            <a:r>
              <a:rPr kumimoji="1" lang="ja-JP" altLang="en-US" sz="1200" b="1" dirty="0" smtClean="0"/>
              <a:t>個</a:t>
            </a:r>
            <a:r>
              <a:rPr kumimoji="1" lang="ja-JP" altLang="en-US" sz="1200" b="1" dirty="0"/>
              <a:t>のチェック項目を</a:t>
            </a:r>
            <a:r>
              <a:rPr kumimoji="1" lang="ja-JP" altLang="en-US" sz="1200" b="1" dirty="0" smtClean="0"/>
              <a:t>クリア</a:t>
            </a:r>
            <a:r>
              <a:rPr kumimoji="1" lang="ja-JP" altLang="en-US" sz="1200" b="1" dirty="0"/>
              <a:t>でき</a:t>
            </a:r>
            <a:r>
              <a:rPr kumimoji="1" lang="ja-JP" altLang="en-US" sz="1200" b="1" dirty="0" smtClean="0"/>
              <a:t>ました</a:t>
            </a:r>
            <a:r>
              <a:rPr kumimoji="1" lang="ja-JP" altLang="en-US" sz="1200" b="1" dirty="0"/>
              <a:t>か</a:t>
            </a:r>
            <a:r>
              <a:rPr kumimoji="1" lang="ja-JP" altLang="en-US" sz="1200" b="1" dirty="0" smtClean="0"/>
              <a:t>？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もし</a:t>
            </a:r>
            <a:r>
              <a:rPr kumimoji="1" lang="ja-JP" altLang="en-US" sz="1200" b="1" dirty="0"/>
              <a:t>でき</a:t>
            </a:r>
            <a:r>
              <a:rPr kumimoji="1" lang="ja-JP" altLang="en-US" sz="1200" b="1" dirty="0" smtClean="0"/>
              <a:t>ていないこと</a:t>
            </a:r>
            <a:r>
              <a:rPr kumimoji="1" lang="ja-JP" altLang="en-US" sz="1200" b="1" dirty="0"/>
              <a:t>があれば</a:t>
            </a:r>
            <a:r>
              <a:rPr kumimoji="1" lang="ja-JP" altLang="en-US" sz="1200" b="1" dirty="0" smtClean="0"/>
              <a:t>、正しい</a:t>
            </a:r>
            <a:r>
              <a:rPr kumimoji="1" lang="ja-JP" altLang="en-US" sz="1200" b="1" dirty="0"/>
              <a:t>やり方やルールを</a:t>
            </a:r>
            <a:r>
              <a:rPr kumimoji="1" lang="ja-JP" altLang="en-US" sz="1200" b="1" dirty="0" smtClean="0"/>
              <a:t>、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/>
              <a:t>具体的に</a:t>
            </a:r>
            <a:r>
              <a:rPr kumimoji="1" lang="ja-JP" altLang="en-US" sz="1200" b="1" dirty="0"/>
              <a:t>教えて</a:t>
            </a:r>
            <a:r>
              <a:rPr kumimoji="1" lang="ja-JP" altLang="en-US" sz="1200" b="1" dirty="0" smtClean="0"/>
              <a:t>あげて</a:t>
            </a:r>
            <a:r>
              <a:rPr kumimoji="1" lang="ja-JP" altLang="en-US" sz="1200" b="1" dirty="0"/>
              <a:t>くだ</a:t>
            </a:r>
            <a:r>
              <a:rPr kumimoji="1" lang="ja-JP" altLang="en-US" sz="1200" b="1" dirty="0" smtClean="0"/>
              <a:t>さい</a:t>
            </a:r>
            <a:r>
              <a:rPr kumimoji="1" lang="ja-JP" altLang="en-US" sz="1200" b="1" dirty="0"/>
              <a:t>。</a:t>
            </a:r>
            <a:endParaRPr kumimoji="1" lang="en-US" altLang="ja-JP" sz="1200" b="1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1523590" y="8589238"/>
            <a:ext cx="4875160" cy="1415779"/>
          </a:xfrm>
          <a:prstGeom prst="wedgeRoundRectCallout">
            <a:avLst>
              <a:gd name="adj1" fmla="val -57918"/>
              <a:gd name="adj2" fmla="val -5849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6"/>
          <p:cNvSpPr txBox="1"/>
          <p:nvPr/>
        </p:nvSpPr>
        <p:spPr>
          <a:xfrm>
            <a:off x="1754528" y="8852316"/>
            <a:ext cx="4589369" cy="1018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/>
              <a:t>　</a:t>
            </a:r>
            <a:r>
              <a:rPr kumimoji="1" lang="ja-JP" altLang="en-US" sz="1200" dirty="0"/>
              <a:t>小学生になると、自転車で行動することも増えると思います</a:t>
            </a:r>
            <a:r>
              <a:rPr kumimoji="1" lang="ja-JP" altLang="en-US" sz="1200" dirty="0" smtClean="0"/>
              <a:t>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自転車</a:t>
            </a:r>
            <a:r>
              <a:rPr kumimoji="1" lang="ja-JP" altLang="en-US" sz="1200" dirty="0"/>
              <a:t>に</a:t>
            </a:r>
            <a:r>
              <a:rPr kumimoji="1" lang="ja-JP" altLang="en-US" sz="1200" dirty="0" smtClean="0"/>
              <a:t>乗るときには</a:t>
            </a:r>
            <a:r>
              <a:rPr kumimoji="1" lang="ja-JP" altLang="en-US" sz="1200" dirty="0"/>
              <a:t>、必ずヘルメット</a:t>
            </a:r>
            <a:r>
              <a:rPr kumimoji="1" lang="ja-JP" altLang="en-US" sz="1200" dirty="0" smtClean="0"/>
              <a:t>をかぶるように</a:t>
            </a:r>
            <a:r>
              <a:rPr kumimoji="1" lang="ja-JP" altLang="en-US" sz="1200" dirty="0"/>
              <a:t>、</a:t>
            </a:r>
            <a:r>
              <a:rPr kumimoji="1" lang="ja-JP" altLang="en-US" sz="1200" dirty="0" smtClean="0"/>
              <a:t>約束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しましょう。</a:t>
            </a:r>
            <a:r>
              <a:rPr kumimoji="1" lang="ja-JP" altLang="en-US" sz="1200" dirty="0"/>
              <a:t>また、</a:t>
            </a:r>
            <a:r>
              <a:rPr kumimoji="1" lang="ja-JP" altLang="en-US" sz="1200" dirty="0" smtClean="0"/>
              <a:t>事故</a:t>
            </a:r>
            <a:r>
              <a:rPr kumimoji="1" lang="ja-JP" altLang="en-US" sz="1200" dirty="0"/>
              <a:t>の加害者になってしまい、</a:t>
            </a:r>
            <a:r>
              <a:rPr kumimoji="1" lang="ja-JP" altLang="en-US" sz="1200" dirty="0" smtClean="0"/>
              <a:t>賠償請求さ</a:t>
            </a:r>
            <a:endParaRPr kumimoji="1" lang="en-US" altLang="ja-JP" sz="1200" dirty="0" smtClean="0"/>
          </a:p>
          <a:p>
            <a:r>
              <a:rPr kumimoji="1" lang="ja-JP" altLang="en-US" sz="1200" dirty="0" err="1" smtClean="0"/>
              <a:t>れた</a:t>
            </a:r>
            <a:r>
              <a:rPr kumimoji="1" lang="ja-JP" altLang="en-US" sz="1200" dirty="0" smtClean="0"/>
              <a:t>事例</a:t>
            </a:r>
            <a:r>
              <a:rPr kumimoji="1" lang="ja-JP" altLang="en-US" sz="1200" dirty="0"/>
              <a:t>もあります</a:t>
            </a:r>
            <a:r>
              <a:rPr kumimoji="1" lang="ja-JP" altLang="en-US" sz="1200" dirty="0" smtClean="0"/>
              <a:t>。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県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条例により、自転車の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保険に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加入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する</a:t>
            </a:r>
            <a:endParaRPr kumimoji="1" lang="en-US" altLang="ja-JP" sz="12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</a:rPr>
              <a:t>ことが義務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となっています</a:t>
            </a:r>
            <a:r>
              <a:rPr kumimoji="1" lang="ja-JP" altLang="en-US" sz="1200" dirty="0"/>
              <a:t>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9" y="9225840"/>
            <a:ext cx="1094570" cy="95100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163134" y="2561276"/>
            <a:ext cx="2667000" cy="369458"/>
          </a:xfrm>
          <a:prstGeom prst="roundRect">
            <a:avLst/>
          </a:prstGeom>
          <a:solidFill>
            <a:srgbClr val="FEE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3"/>
          <p:cNvSpPr txBox="1"/>
          <p:nvPr/>
        </p:nvSpPr>
        <p:spPr>
          <a:xfrm>
            <a:off x="1926070" y="2591037"/>
            <a:ext cx="3141128" cy="42414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i="0" u="none" strike="noStrike" dirty="0" smtClean="0">
                <a:effectLst/>
                <a:latin typeface="+mn-ea"/>
              </a:rPr>
              <a:t>一緒に確認して欲しいこと</a:t>
            </a:r>
            <a:endParaRPr kumimoji="1" lang="en-US" altLang="ja-JP" sz="1600" b="1" i="0" u="none" strike="noStrike" dirty="0">
              <a:effectLst/>
              <a:latin typeface="+mn-ea"/>
            </a:endParaRPr>
          </a:p>
          <a:p>
            <a:pPr algn="ctr"/>
            <a:r>
              <a:rPr kumimoji="1" lang="ja-JP" altLang="en-US" sz="1600" b="1" i="0" u="none" strike="noStrike" dirty="0">
                <a:solidFill>
                  <a:schemeClr val="tx1"/>
                </a:solidFill>
                <a:effectLst/>
                <a:latin typeface="+mn-ea"/>
              </a:rPr>
              <a:t>　</a:t>
            </a:r>
            <a:endParaRPr kumimoji="1" lang="ja-JP" altLang="en-US" sz="16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73" y="8576606"/>
            <a:ext cx="741249" cy="41111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99" y="2583506"/>
            <a:ext cx="902719" cy="92495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17" y="2231073"/>
            <a:ext cx="904133" cy="125444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47" y="2170055"/>
            <a:ext cx="961348" cy="161266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709962" y="3150511"/>
            <a:ext cx="5816636" cy="4249030"/>
          </a:xfrm>
          <a:prstGeom prst="rect">
            <a:avLst/>
          </a:prstGeom>
          <a:solidFill>
            <a:srgbClr val="CEE6C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23"/>
          <p:cNvSpPr txBox="1"/>
          <p:nvPr/>
        </p:nvSpPr>
        <p:spPr>
          <a:xfrm>
            <a:off x="823020" y="3276297"/>
            <a:ext cx="6002811" cy="39837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1200" b="0" i="0" u="none" strike="noStrike" dirty="0">
              <a:solidFill>
                <a:schemeClr val="tx1"/>
              </a:solidFill>
              <a:effectLst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□通学路の</a:t>
            </a:r>
            <a:r>
              <a:rPr lang="ja-JP" altLang="en-US" sz="1200" b="1" dirty="0" smtClean="0">
                <a:latin typeface="+mn-ea"/>
              </a:rPr>
              <a:t>確認はしました</a:t>
            </a:r>
            <a:r>
              <a:rPr lang="ja-JP" altLang="en-US" sz="1200" b="1" dirty="0">
                <a:latin typeface="+mn-ea"/>
              </a:rPr>
              <a:t>か？一緒に歩いて、練習を</a:t>
            </a:r>
            <a:r>
              <a:rPr lang="ja-JP" altLang="en-US" sz="1200" b="1" dirty="0" smtClean="0">
                <a:latin typeface="+mn-ea"/>
              </a:rPr>
              <a:t>しましょう。</a:t>
            </a:r>
            <a:endParaRPr lang="en-US" altLang="ja-JP" sz="1200" b="1" dirty="0" smtClean="0">
              <a:latin typeface="+mn-ea"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　　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□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信号</a:t>
            </a:r>
            <a:r>
              <a:rPr lang="ja-JP" altLang="en-US" sz="1200" b="1" dirty="0" smtClean="0">
                <a:latin typeface="+mn-ea"/>
              </a:rPr>
              <a:t>の</a:t>
            </a:r>
            <a:r>
              <a:rPr lang="ja-JP" altLang="en-US" sz="1200" b="1" dirty="0">
                <a:latin typeface="+mn-ea"/>
              </a:rPr>
              <a:t>ルールは守れていますか？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　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□正しい場所を歩くことが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できています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か？　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□横断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歩道の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手前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で一度止まって、車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や自転車が来ない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か確認できて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いますか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？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□「とまれ」の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標識や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曲がり角で、止まって確認できていますか？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□警報音が鳴ったら踏切に入らないなど、踏切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での約束を知っていますか？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□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路上に車が止まって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いるとき、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安全に車の横を通ることができますか？</a:t>
            </a:r>
            <a:r>
              <a:rPr lang="ja-JP" altLang="en-US" sz="1200" b="1" dirty="0">
                <a:latin typeface="+mn-ea"/>
              </a:rPr>
              <a:t> 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　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□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雨の日にはどんなことに注意して歩けば良いか、知っていますか？　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□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緊急車両が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来たとき</a:t>
            </a:r>
            <a:r>
              <a:rPr lang="ja-JP" altLang="en-US" sz="1200" b="1" dirty="0" smtClean="0">
                <a:latin typeface="+mn-ea"/>
              </a:rPr>
              <a:t> 、どうするか知っていますか？</a:t>
            </a:r>
            <a:endParaRPr lang="en-US" altLang="ja-JP" sz="1200" b="1" dirty="0" smtClean="0">
              <a:latin typeface="+mn-ea"/>
            </a:endParaRPr>
          </a:p>
          <a:p>
            <a:r>
              <a:rPr lang="ja-JP" altLang="en-US" sz="1200" b="1" dirty="0">
                <a:latin typeface="+mn-ea"/>
              </a:rPr>
              <a:t>　</a:t>
            </a:r>
            <a:r>
              <a:rPr lang="ja-JP" altLang="en-US" sz="1200" b="1" dirty="0" smtClean="0">
                <a:latin typeface="+mn-ea"/>
              </a:rPr>
              <a:t>立ち止まって</a:t>
            </a:r>
            <a:r>
              <a:rPr lang="ja-JP" altLang="en-US" sz="1200" b="1" dirty="0">
                <a:latin typeface="+mn-ea"/>
              </a:rPr>
              <a:t>どこから</a:t>
            </a:r>
            <a:r>
              <a:rPr lang="ja-JP" altLang="en-US" sz="1200" b="1" dirty="0" smtClean="0">
                <a:latin typeface="+mn-ea"/>
              </a:rPr>
              <a:t>車が来るか</a:t>
            </a:r>
            <a:r>
              <a:rPr lang="ja-JP" altLang="en-US" sz="1200" b="1" dirty="0">
                <a:latin typeface="+mn-ea"/>
              </a:rPr>
              <a:t>確認できて</a:t>
            </a:r>
            <a:r>
              <a:rPr lang="ja-JP" altLang="en-US" sz="1200" b="1" dirty="0" smtClean="0">
                <a:latin typeface="+mn-ea"/>
              </a:rPr>
              <a:t>いますか</a:t>
            </a:r>
            <a:r>
              <a:rPr lang="ja-JP" altLang="en-US" sz="1200" b="1" dirty="0">
                <a:latin typeface="+mn-ea"/>
              </a:rPr>
              <a:t>？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　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lang="en-US" altLang="ja-JP" sz="1200" b="1" i="0" u="none" strike="noStrike" dirty="0" smtClean="0">
              <a:solidFill>
                <a:schemeClr val="tx1"/>
              </a:solidFill>
              <a:effectLst/>
              <a:latin typeface="+mn-ea"/>
            </a:endParaRPr>
          </a:p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□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事故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に</a:t>
            </a:r>
            <a:r>
              <a:rPr lang="ja-JP" altLang="en-US" sz="1200" b="1" dirty="0" smtClean="0">
                <a:latin typeface="+mn-ea"/>
              </a:rPr>
              <a:t>遭ったときに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  <a:latin typeface="+mn-ea"/>
              </a:rPr>
              <a:t>、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どのように行動すれば良いか知っていますか？</a:t>
            </a:r>
            <a:endParaRPr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endParaRPr kumimoji="1" lang="en-US" altLang="ja-JP" sz="1200" b="1" i="0" u="none" strike="noStrike" dirty="0">
              <a:solidFill>
                <a:schemeClr val="tx1"/>
              </a:solidFill>
              <a:effectLst/>
              <a:latin typeface="+mn-ea"/>
            </a:endParaRPr>
          </a:p>
          <a:p>
            <a:r>
              <a:rPr kumimoji="1" lang="ja-JP" altLang="en-US" sz="1200" b="1" i="0" u="none" strike="noStrike" dirty="0">
                <a:solidFill>
                  <a:schemeClr val="tx1"/>
                </a:solidFill>
                <a:effectLst/>
                <a:latin typeface="+mn-ea"/>
              </a:rPr>
              <a:t>　</a:t>
            </a:r>
            <a:endParaRPr kumimoji="1" lang="ja-JP" altLang="en-US" sz="1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楕円 24"/>
          <p:cNvSpPr/>
          <p:nvPr/>
        </p:nvSpPr>
        <p:spPr>
          <a:xfrm>
            <a:off x="2219732" y="2289976"/>
            <a:ext cx="229270" cy="214685"/>
          </a:xfrm>
          <a:prstGeom prst="ellipse">
            <a:avLst/>
          </a:prstGeom>
          <a:solidFill>
            <a:srgbClr val="AC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2927875" y="2141425"/>
            <a:ext cx="185610" cy="173413"/>
          </a:xfrm>
          <a:prstGeom prst="ellipse">
            <a:avLst/>
          </a:prstGeom>
          <a:solidFill>
            <a:srgbClr val="FF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4661370" y="2177978"/>
            <a:ext cx="154858" cy="140508"/>
          </a:xfrm>
          <a:prstGeom prst="ellipse">
            <a:avLst/>
          </a:prstGeom>
          <a:solidFill>
            <a:srgbClr val="AC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5443312" y="2144998"/>
            <a:ext cx="229270" cy="214685"/>
          </a:xfrm>
          <a:prstGeom prst="ellipse">
            <a:avLst/>
          </a:prstGeom>
          <a:solidFill>
            <a:srgbClr val="FF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661071" y="2732941"/>
            <a:ext cx="185610" cy="173413"/>
          </a:xfrm>
          <a:prstGeom prst="ellipse">
            <a:avLst/>
          </a:prstGeom>
          <a:solidFill>
            <a:srgbClr val="FF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6506404" y="2799011"/>
            <a:ext cx="229270" cy="214685"/>
          </a:xfrm>
          <a:prstGeom prst="ellipse">
            <a:avLst/>
          </a:prstGeom>
          <a:solidFill>
            <a:srgbClr val="AC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3754668" y="2242595"/>
            <a:ext cx="229270" cy="214685"/>
          </a:xfrm>
          <a:prstGeom prst="ellipse">
            <a:avLst/>
          </a:prstGeom>
          <a:solidFill>
            <a:srgbClr val="FFF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-19379" y="10151021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９</a:t>
            </a:r>
          </a:p>
        </p:txBody>
      </p:sp>
    </p:spTree>
    <p:extLst>
      <p:ext uri="{BB962C8B-B14F-4D97-AF65-F5344CB8AC3E}">
        <p14:creationId xmlns:p14="http://schemas.microsoft.com/office/powerpoint/2010/main" val="1583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621268" y="7613287"/>
            <a:ext cx="5793848" cy="1682716"/>
          </a:xfrm>
          <a:prstGeom prst="roundRect">
            <a:avLst/>
          </a:prstGeom>
          <a:solidFill>
            <a:srgbClr val="E9F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420894" y="1350525"/>
            <a:ext cx="6348859" cy="8638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/>
          <p:cNvSpPr/>
          <p:nvPr/>
        </p:nvSpPr>
        <p:spPr>
          <a:xfrm>
            <a:off x="546517" y="3271974"/>
            <a:ext cx="3915530" cy="1769610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ホームベース 62"/>
          <p:cNvSpPr/>
          <p:nvPr/>
        </p:nvSpPr>
        <p:spPr>
          <a:xfrm>
            <a:off x="1461674" y="827772"/>
            <a:ext cx="4329014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2630450" y="5877823"/>
            <a:ext cx="3893989" cy="1404601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80593" y="2237975"/>
            <a:ext cx="5275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　</a:t>
            </a:r>
            <a:endParaRPr kumimoji="1" lang="en-US" altLang="ja-JP" sz="1050" b="1" dirty="0">
              <a:latin typeface="+mj-ea"/>
            </a:endParaRPr>
          </a:p>
        </p:txBody>
      </p:sp>
      <p:sp>
        <p:nvSpPr>
          <p:cNvPr id="23" name="テキスト ボックス 31"/>
          <p:cNvSpPr txBox="1"/>
          <p:nvPr/>
        </p:nvSpPr>
        <p:spPr>
          <a:xfrm>
            <a:off x="658206" y="2875524"/>
            <a:ext cx="5243694" cy="34519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600" b="1" dirty="0" smtClean="0">
                <a:solidFill>
                  <a:srgbClr val="594639"/>
                </a:solidFill>
              </a:rPr>
              <a:t>①</a:t>
            </a:r>
            <a:r>
              <a:rPr kumimoji="1" lang="ja-JP" altLang="en-US" sz="1600" b="1" dirty="0" smtClean="0"/>
              <a:t>キックボードやキックバイクは道路では走らせない</a:t>
            </a:r>
            <a:endParaRPr kumimoji="1" lang="en-US" altLang="ja-JP" sz="16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58206" y="5173651"/>
            <a:ext cx="5859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+mn-ea"/>
              </a:rPr>
              <a:t>②就学前の子どもを一人歩き</a:t>
            </a:r>
            <a:r>
              <a:rPr lang="ja-JP" altLang="en-US" sz="1600" b="1" dirty="0" smtClean="0">
                <a:latin typeface="+mn-ea"/>
              </a:rPr>
              <a:t>させない</a:t>
            </a:r>
            <a:endParaRPr lang="en-US" altLang="ja-JP" sz="1600" b="1" dirty="0" smtClean="0">
              <a:latin typeface="+mn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8990" y="852055"/>
            <a:ext cx="699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実は知らなかった、ルール違反となること</a:t>
            </a:r>
            <a:endParaRPr kumimoji="1" lang="ja-JP" altLang="en-US" sz="1600" b="1" dirty="0">
              <a:solidFill>
                <a:srgbClr val="594639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8117" y="268141"/>
            <a:ext cx="7043701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7301" y="293814"/>
            <a:ext cx="567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10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　実は</a:t>
            </a:r>
            <a:r>
              <a:rPr kumimoji="1" lang="ja-JP" altLang="en-US" b="1" dirty="0">
                <a:solidFill>
                  <a:schemeClr val="bg1"/>
                </a:solidFill>
              </a:rPr>
              <a:t>違反となってしまう交通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ルール（通年）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1"/>
          <p:cNvSpPr txBox="1"/>
          <p:nvPr/>
        </p:nvSpPr>
        <p:spPr>
          <a:xfrm>
            <a:off x="617625" y="3387538"/>
            <a:ext cx="3844422" cy="15980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 smtClean="0">
                <a:latin typeface="+mn-ea"/>
              </a:rPr>
              <a:t>　</a:t>
            </a:r>
            <a:r>
              <a:rPr kumimoji="1" lang="ja-JP" altLang="en-US" sz="1200" dirty="0" smtClean="0">
                <a:latin typeface="+mn-ea"/>
              </a:rPr>
              <a:t>最近流行りの「キックボード」や「キックバイク」ですが、 そもそもブレーキもなく、 道路で走って良いようには作られていません。道路で使用すると、道路交通法で違反となってしまう場合があります。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　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ブレーキがないことで、止まれずに事故になってしまっているケースも起きています。</a:t>
            </a:r>
            <a:r>
              <a:rPr kumimoji="1" lang="ja-JP" altLang="en-US" sz="1200" dirty="0" smtClean="0">
                <a:latin typeface="+mn-ea"/>
              </a:rPr>
              <a:t>遊んでも良い公園などで、ヘルメットをかぶり、楽しむようにしてください。</a:t>
            </a:r>
            <a:endParaRPr kumimoji="1" lang="en-US" altLang="ja-JP" sz="1200" dirty="0" smtClean="0">
              <a:latin typeface="+mn-ea"/>
            </a:endParaRPr>
          </a:p>
          <a:p>
            <a:endParaRPr lang="en-US" altLang="ja-JP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82727" y="6082039"/>
            <a:ext cx="3680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就学前の</a:t>
            </a:r>
            <a:r>
              <a:rPr lang="ja-JP" altLang="en-US" sz="1200" dirty="0">
                <a:latin typeface="+mn-ea"/>
              </a:rPr>
              <a:t>子ども</a:t>
            </a:r>
            <a:r>
              <a:rPr lang="ja-JP" altLang="ja-JP" sz="1200" dirty="0" smtClean="0">
                <a:latin typeface="+mn-ea"/>
              </a:rPr>
              <a:t>を</a:t>
            </a:r>
            <a:r>
              <a:rPr lang="ja-JP" altLang="ja-JP" sz="1200" dirty="0">
                <a:latin typeface="+mn-ea"/>
              </a:rPr>
              <a:t>、道路で遊ばせたり一人</a:t>
            </a:r>
            <a:r>
              <a:rPr lang="ja-JP" altLang="ja-JP" sz="1200" dirty="0" smtClean="0">
                <a:latin typeface="+mn-ea"/>
              </a:rPr>
              <a:t>歩きさせ</a:t>
            </a:r>
            <a:r>
              <a:rPr lang="ja-JP" altLang="en-US" sz="1200" dirty="0" smtClean="0">
                <a:latin typeface="+mn-ea"/>
              </a:rPr>
              <a:t>たり</a:t>
            </a:r>
            <a:r>
              <a:rPr lang="ja-JP" altLang="en-US" sz="1200" dirty="0">
                <a:latin typeface="+mn-ea"/>
              </a:rPr>
              <a:t>すると</a:t>
            </a:r>
            <a:r>
              <a:rPr lang="ja-JP" altLang="ja-JP" sz="1200" dirty="0" smtClean="0">
                <a:latin typeface="+mn-ea"/>
              </a:rPr>
              <a:t>、</a:t>
            </a:r>
            <a:r>
              <a:rPr lang="ja-JP" altLang="ja-JP" sz="1200" b="1" dirty="0" smtClean="0">
                <a:solidFill>
                  <a:srgbClr val="458FC5"/>
                </a:solidFill>
                <a:latin typeface="+mn-ea"/>
              </a:rPr>
              <a:t>道路</a:t>
            </a:r>
            <a:r>
              <a:rPr lang="ja-JP" altLang="ja-JP" sz="1200" b="1" dirty="0">
                <a:solidFill>
                  <a:srgbClr val="458FC5"/>
                </a:solidFill>
                <a:latin typeface="+mn-ea"/>
              </a:rPr>
              <a:t>交通法</a:t>
            </a:r>
            <a:r>
              <a:rPr lang="ja-JP" altLang="ja-JP" sz="1200" b="1" dirty="0" smtClean="0">
                <a:solidFill>
                  <a:srgbClr val="458FC5"/>
                </a:solidFill>
                <a:latin typeface="+mn-ea"/>
              </a:rPr>
              <a:t>で</a:t>
            </a:r>
            <a:r>
              <a:rPr lang="ja-JP" altLang="en-US" sz="1200" b="1" dirty="0" smtClean="0">
                <a:solidFill>
                  <a:srgbClr val="458FC5"/>
                </a:solidFill>
                <a:latin typeface="+mn-ea"/>
              </a:rPr>
              <a:t>は</a:t>
            </a:r>
            <a:r>
              <a:rPr lang="ja-JP" altLang="ja-JP" sz="1200" b="1" dirty="0" smtClean="0">
                <a:solidFill>
                  <a:srgbClr val="458FC5"/>
                </a:solidFill>
                <a:latin typeface="+mn-ea"/>
              </a:rPr>
              <a:t>保護者</a:t>
            </a:r>
            <a:r>
              <a:rPr lang="ja-JP" altLang="ja-JP" sz="1200" b="1" dirty="0">
                <a:solidFill>
                  <a:srgbClr val="458FC5"/>
                </a:solidFill>
                <a:latin typeface="+mn-ea"/>
              </a:rPr>
              <a:t>と</a:t>
            </a:r>
            <a:r>
              <a:rPr lang="ja-JP" altLang="ja-JP" sz="1200" b="1" dirty="0" smtClean="0">
                <a:solidFill>
                  <a:srgbClr val="458FC5"/>
                </a:solidFill>
                <a:latin typeface="+mn-ea"/>
              </a:rPr>
              <a:t>して</a:t>
            </a:r>
            <a:r>
              <a:rPr lang="ja-JP" altLang="en-US" sz="1200" b="1" dirty="0" smtClean="0">
                <a:solidFill>
                  <a:srgbClr val="458FC5"/>
                </a:solidFill>
                <a:latin typeface="+mn-ea"/>
              </a:rPr>
              <a:t>の責任を問われることがあります</a:t>
            </a:r>
            <a:r>
              <a:rPr lang="ja-JP" altLang="ja-JP" sz="1200" dirty="0" smtClean="0">
                <a:solidFill>
                  <a:srgbClr val="458FC5"/>
                </a:solidFill>
                <a:latin typeface="+mn-ea"/>
              </a:rPr>
              <a:t>。</a:t>
            </a:r>
            <a:endParaRPr lang="en-US" altLang="ja-JP" sz="1200" dirty="0">
              <a:solidFill>
                <a:srgbClr val="458FC5"/>
              </a:solidFill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　</a:t>
            </a:r>
            <a:r>
              <a:rPr lang="ja-JP" altLang="ja-JP" sz="1200" dirty="0" smtClean="0">
                <a:latin typeface="+mn-ea"/>
              </a:rPr>
              <a:t>そして</a:t>
            </a:r>
            <a:r>
              <a:rPr lang="ja-JP" altLang="ja-JP" sz="1200" dirty="0">
                <a:latin typeface="+mn-ea"/>
              </a:rPr>
              <a:t>何より危険</a:t>
            </a:r>
            <a:r>
              <a:rPr lang="ja-JP" altLang="ja-JP" sz="1200" dirty="0" smtClean="0">
                <a:latin typeface="+mn-ea"/>
              </a:rPr>
              <a:t>です</a:t>
            </a:r>
            <a:r>
              <a:rPr lang="ja-JP" altLang="en-US" sz="1200" dirty="0" smtClean="0">
                <a:latin typeface="+mn-ea"/>
              </a:rPr>
              <a:t>ので、</a:t>
            </a:r>
            <a:r>
              <a:rPr lang="ja-JP" altLang="ja-JP" sz="1200" dirty="0" smtClean="0">
                <a:latin typeface="+mn-ea"/>
              </a:rPr>
              <a:t>一人歩き</a:t>
            </a:r>
            <a:r>
              <a:rPr lang="ja-JP" altLang="en-US" sz="1200" dirty="0" smtClean="0">
                <a:latin typeface="+mn-ea"/>
              </a:rPr>
              <a:t>は絶対にさせて</a:t>
            </a:r>
            <a:r>
              <a:rPr lang="ja-JP" altLang="en-US" sz="1200" dirty="0">
                <a:latin typeface="+mn-ea"/>
              </a:rPr>
              <a:t>は</a:t>
            </a:r>
            <a:r>
              <a:rPr lang="ja-JP" altLang="en-US" sz="1200" dirty="0" smtClean="0">
                <a:latin typeface="+mn-ea"/>
              </a:rPr>
              <a:t>いけません。</a:t>
            </a:r>
            <a:r>
              <a:rPr lang="ja-JP" altLang="ja-JP" sz="1200" dirty="0">
                <a:latin typeface="+mn-ea"/>
              </a:rPr>
              <a:t>　　</a:t>
            </a:r>
            <a:r>
              <a:rPr lang="ja-JP" altLang="ja-JP" sz="1100" dirty="0">
                <a:latin typeface="+mn-ea"/>
              </a:rPr>
              <a:t>　</a:t>
            </a:r>
            <a:endParaRPr lang="en-US" altLang="ja-JP" sz="1100" dirty="0">
              <a:latin typeface="+mn-ea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617626" y="8089870"/>
            <a:ext cx="3820445" cy="1592182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5944" y="8191439"/>
            <a:ext cx="33494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594639"/>
                </a:solidFill>
              </a:rPr>
              <a:t> </a:t>
            </a:r>
            <a:r>
              <a:rPr lang="ja-JP" altLang="en-US" sz="1600" b="1" dirty="0" smtClean="0">
                <a:solidFill>
                  <a:srgbClr val="594639"/>
                </a:solidFill>
              </a:rPr>
              <a:t>  </a:t>
            </a:r>
            <a:r>
              <a:rPr lang="ja-JP" altLang="en-US" sz="1200" dirty="0" smtClean="0"/>
              <a:t>道路</a:t>
            </a:r>
            <a:r>
              <a:rPr lang="ja-JP" altLang="en-US" sz="1200" dirty="0"/>
              <a:t>や駐車場で遊んだりしていませんか</a:t>
            </a:r>
            <a:r>
              <a:rPr lang="ja-JP" altLang="en-US" sz="1200" dirty="0" smtClean="0"/>
              <a:t>？家の前は車</a:t>
            </a:r>
            <a:r>
              <a:rPr lang="ja-JP" altLang="en-US" sz="1200" dirty="0"/>
              <a:t>が来ないから</a:t>
            </a:r>
            <a:r>
              <a:rPr lang="ja-JP" altLang="en-US" sz="1200" dirty="0" smtClean="0"/>
              <a:t>と遊ばせている</a:t>
            </a:r>
            <a:r>
              <a:rPr lang="ja-JP" altLang="en-US" sz="1200" dirty="0"/>
              <a:t>と</a:t>
            </a:r>
            <a:r>
              <a:rPr lang="ja-JP" altLang="en-US" sz="1200" dirty="0" smtClean="0"/>
              <a:t>、子どもは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どこの</a:t>
            </a:r>
            <a:r>
              <a:rPr lang="ja-JP" altLang="en-US" sz="1200" b="1" dirty="0">
                <a:solidFill>
                  <a:srgbClr val="458FC5"/>
                </a:solidFill>
              </a:rPr>
              <a:t>道路や駐車場でも遊んで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大丈夫</a:t>
            </a:r>
            <a:r>
              <a:rPr lang="ja-JP" altLang="en-US" sz="1200" dirty="0"/>
              <a:t>と</a:t>
            </a:r>
            <a:r>
              <a:rPr lang="ja-JP" altLang="en-US" sz="1200" dirty="0" smtClean="0"/>
              <a:t>勘違いしてしまいます。「ルール</a:t>
            </a:r>
            <a:r>
              <a:rPr lang="ja-JP" altLang="en-US" sz="1200" dirty="0"/>
              <a:t>を</a:t>
            </a:r>
            <a:r>
              <a:rPr lang="ja-JP" altLang="en-US" sz="1200" dirty="0" smtClean="0"/>
              <a:t>守ること」を</a:t>
            </a:r>
            <a:r>
              <a:rPr lang="ja-JP" altLang="en-US" sz="1200" dirty="0"/>
              <a:t>学ぶ</a:t>
            </a:r>
            <a:r>
              <a:rPr lang="ja-JP" altLang="en-US" sz="1200" dirty="0" smtClean="0"/>
              <a:t>という意味でも、約束を</a:t>
            </a:r>
            <a:r>
              <a:rPr lang="ja-JP" altLang="en-US" sz="1200" dirty="0"/>
              <a:t>守る</a:t>
            </a:r>
            <a:r>
              <a:rPr lang="ja-JP" altLang="en-US" sz="1200" dirty="0" smtClean="0"/>
              <a:t>ことに</a:t>
            </a:r>
            <a:r>
              <a:rPr lang="ja-JP" altLang="en-US" sz="1200" dirty="0"/>
              <a:t>例外</a:t>
            </a:r>
            <a:r>
              <a:rPr lang="ja-JP" altLang="en-US" sz="1200" dirty="0" smtClean="0"/>
              <a:t>は作らないようにしましょう。</a:t>
            </a:r>
            <a:endParaRPr lang="ja-JP" altLang="ja-JP" sz="12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5573" y="7579576"/>
            <a:ext cx="5859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③路上や駐車場で</a:t>
            </a:r>
            <a:r>
              <a:rPr lang="ja-JP" altLang="en-US" sz="1600" b="1" dirty="0" smtClean="0"/>
              <a:t>遊ばせない</a:t>
            </a:r>
            <a:endParaRPr lang="en-US" altLang="ja-JP" sz="1600" b="1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75324" y="3447423"/>
            <a:ext cx="2032763" cy="13051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509">
            <a:off x="4998754" y="3731328"/>
            <a:ext cx="1158603" cy="115857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0" y="3765462"/>
            <a:ext cx="790635" cy="8838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53" y="4105810"/>
            <a:ext cx="469847" cy="642007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14034" y="5734311"/>
            <a:ext cx="1341331" cy="164915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36" y="6325392"/>
            <a:ext cx="440239" cy="550990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14" y="6731116"/>
            <a:ext cx="469847" cy="64200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74" y="8283749"/>
            <a:ext cx="2047555" cy="129319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1" y="8932163"/>
            <a:ext cx="469847" cy="64200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4790055" y="8939721"/>
            <a:ext cx="846433" cy="576359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0" t="-6498" b="-7798"/>
          <a:stretch/>
        </p:blipFill>
        <p:spPr>
          <a:xfrm rot="10800000" flipV="1">
            <a:off x="5644459" y="8327168"/>
            <a:ext cx="631564" cy="430049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734842" y="3171545"/>
            <a:ext cx="4909873" cy="8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34842" y="5454595"/>
            <a:ext cx="3491040" cy="115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734842" y="7839271"/>
            <a:ext cx="2703787" cy="76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-11421" y="10119650"/>
            <a:ext cx="7210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/>
              <a:t>10</a:t>
            </a:r>
          </a:p>
          <a:p>
            <a:pPr algn="ctr"/>
            <a:endParaRPr kumimoji="1" lang="ja-JP" altLang="en-US" sz="1100" b="1" dirty="0"/>
          </a:p>
        </p:txBody>
      </p:sp>
      <p:sp>
        <p:nvSpPr>
          <p:cNvPr id="25" name="テキスト ボックス 31"/>
          <p:cNvSpPr txBox="1"/>
          <p:nvPr/>
        </p:nvSpPr>
        <p:spPr>
          <a:xfrm>
            <a:off x="885638" y="1596633"/>
            <a:ext cx="5699288" cy="11998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/>
              <a:t>　交通</a:t>
            </a:r>
            <a:r>
              <a:rPr kumimoji="1" lang="ja-JP" altLang="en-US" sz="1200" dirty="0"/>
              <a:t>ルールは毎日の生活のなか</a:t>
            </a:r>
            <a:r>
              <a:rPr kumimoji="1" lang="ja-JP" altLang="en-US" sz="1200" dirty="0" smtClean="0"/>
              <a:t>でも、</a:t>
            </a:r>
            <a:r>
              <a:rPr kumimoji="1" lang="ja-JP" altLang="en-US" sz="1200" dirty="0"/>
              <a:t>一番身近なルールです。だからこそ</a:t>
            </a:r>
            <a:r>
              <a:rPr kumimoji="1" lang="ja-JP" altLang="en-US" sz="1200" dirty="0" smtClean="0"/>
              <a:t>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改めて</a:t>
            </a:r>
            <a:r>
              <a:rPr kumimoji="1" lang="ja-JP" altLang="en-US" sz="1200" dirty="0"/>
              <a:t>考えたり、意識</a:t>
            </a:r>
            <a:r>
              <a:rPr kumimoji="1" lang="ja-JP" altLang="en-US" sz="1200" dirty="0" smtClean="0"/>
              <a:t>すること</a:t>
            </a:r>
            <a:r>
              <a:rPr kumimoji="1" lang="ja-JP" altLang="en-US" sz="1200" dirty="0"/>
              <a:t>が少ない</a:t>
            </a:r>
            <a:r>
              <a:rPr kumimoji="1" lang="ja-JP" altLang="en-US" sz="1200" dirty="0" smtClean="0"/>
              <a:t>のかもしれませんね。交通ルールは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命</a:t>
            </a:r>
            <a:r>
              <a:rPr kumimoji="1" lang="ja-JP" altLang="en-US" sz="1200" dirty="0"/>
              <a:t>に</a:t>
            </a:r>
            <a:r>
              <a:rPr kumimoji="1" lang="ja-JP" altLang="en-US" sz="1200" dirty="0" smtClean="0"/>
              <a:t>関わるルール</a:t>
            </a:r>
            <a:r>
              <a:rPr kumimoji="1" lang="ja-JP" altLang="en-US" sz="1200" dirty="0"/>
              <a:t>です。知っているつもりで、実は</a:t>
            </a:r>
            <a:r>
              <a:rPr kumimoji="1" lang="ja-JP" altLang="en-US" sz="1200" dirty="0" smtClean="0"/>
              <a:t>知らないでいると</a:t>
            </a:r>
            <a:r>
              <a:rPr kumimoji="1" lang="ja-JP" altLang="en-US" sz="1200" dirty="0"/>
              <a:t>、</a:t>
            </a:r>
            <a:r>
              <a:rPr kumimoji="1" lang="ja-JP" altLang="en-US" sz="1200" dirty="0" smtClean="0"/>
              <a:t>事故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に</a:t>
            </a:r>
            <a:r>
              <a:rPr kumimoji="1" lang="ja-JP" altLang="en-US" sz="1200" dirty="0"/>
              <a:t>遭って</a:t>
            </a:r>
            <a:r>
              <a:rPr kumimoji="1" lang="ja-JP" altLang="en-US" sz="1200" dirty="0" smtClean="0"/>
              <a:t>しまったときに、保護者としての責任を問われることがあります。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何より</a:t>
            </a:r>
            <a:r>
              <a:rPr kumimoji="1" lang="ja-JP" altLang="en-US" sz="1200" dirty="0"/>
              <a:t>も</a:t>
            </a:r>
            <a:r>
              <a:rPr kumimoji="1" lang="ja-JP" altLang="en-US" sz="1200" dirty="0" smtClean="0"/>
              <a:t>、</a:t>
            </a:r>
            <a:r>
              <a:rPr kumimoji="1" lang="ja-JP" altLang="en-US" sz="1200" dirty="0"/>
              <a:t>子ども</a:t>
            </a:r>
            <a:r>
              <a:rPr kumimoji="1" lang="ja-JP" altLang="en-US" sz="1200" dirty="0" smtClean="0"/>
              <a:t>の</a:t>
            </a:r>
            <a:r>
              <a:rPr kumimoji="1" lang="ja-JP" altLang="en-US" sz="1200" dirty="0"/>
              <a:t>大切な命を守る</a:t>
            </a:r>
            <a:r>
              <a:rPr kumimoji="1" lang="ja-JP" altLang="en-US" sz="1200" dirty="0" smtClean="0"/>
              <a:t>ためにも、正しい</a:t>
            </a:r>
            <a:r>
              <a:rPr kumimoji="1" lang="ja-JP" altLang="en-US" sz="1200" dirty="0"/>
              <a:t>交通ルールを伝えて</a:t>
            </a:r>
            <a:r>
              <a:rPr kumimoji="1" lang="ja-JP" altLang="en-US" sz="1200" dirty="0" err="1" smtClean="0"/>
              <a:t>い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きましょう</a:t>
            </a:r>
            <a:r>
              <a:rPr kumimoji="1" lang="ja-JP" altLang="en-US" sz="1200" dirty="0"/>
              <a:t>。</a:t>
            </a:r>
            <a:endParaRPr kumimoji="1" lang="en-US" altLang="ja-JP" sz="1200" dirty="0"/>
          </a:p>
          <a:p>
            <a:r>
              <a:rPr kumimoji="1" lang="ja-JP" altLang="en-US" sz="1200" b="1" dirty="0"/>
              <a:t>　　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　</a:t>
            </a:r>
            <a:endParaRPr lang="ja-JP" altLang="ja-JP" sz="1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07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8685" y="0"/>
            <a:ext cx="7207997" cy="1033145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8685" y="318905"/>
            <a:ext cx="7199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もくじ</a:t>
            </a:r>
            <a:endParaRPr kumimoji="1"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71476" y="4098228"/>
            <a:ext cx="3007655" cy="959442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4639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166" y="996013"/>
            <a:ext cx="272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入園時のおたより文例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       （４・５月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3836" y="8723274"/>
            <a:ext cx="2342026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雨の日の文例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（６月）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0250" y="7094895"/>
            <a:ext cx="2501396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道路の歩き方の文例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（５月）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2972" y="5346617"/>
            <a:ext cx="2418684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交通事故防止の文例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（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9755" y="3502682"/>
            <a:ext cx="2637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飛び出しの危険の文例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                    （５月）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72570" y="996013"/>
            <a:ext cx="2211272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夏休み前の文例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        （７月）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43953" y="4823151"/>
            <a:ext cx="2616518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交通安全教室後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の文例（</a:t>
            </a:r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通年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72570" y="2944657"/>
            <a:ext cx="2659141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初めての自転車の文例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（８月）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81421" y="7094895"/>
            <a:ext cx="2389484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小学校入学に向けて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（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月～２月）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93880" y="8723274"/>
            <a:ext cx="2778265" cy="584775"/>
          </a:xfrm>
          <a:prstGeom prst="rect">
            <a:avLst/>
          </a:prstGeom>
          <a:solidFill>
            <a:srgbClr val="A2D7D4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10.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実は違反となってしまう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kumimoji="1" lang="ja-JP" altLang="en-US" sz="1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交通ルール（通年）</a:t>
            </a:r>
            <a:endParaRPr kumimoji="1" lang="en-US" altLang="ja-JP" sz="16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3" name="楕円 72"/>
          <p:cNvSpPr/>
          <p:nvPr/>
        </p:nvSpPr>
        <p:spPr>
          <a:xfrm rot="20059325">
            <a:off x="1211254" y="138272"/>
            <a:ext cx="852680" cy="793148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75" name="図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4295">
            <a:off x="1283515" y="283321"/>
            <a:ext cx="672716" cy="605676"/>
          </a:xfrm>
          <a:prstGeom prst="rect">
            <a:avLst/>
          </a:prstGeom>
        </p:spPr>
      </p:pic>
      <p:sp>
        <p:nvSpPr>
          <p:cNvPr id="77" name="楕円 76"/>
          <p:cNvSpPr/>
          <p:nvPr/>
        </p:nvSpPr>
        <p:spPr>
          <a:xfrm>
            <a:off x="4398871" y="219686"/>
            <a:ext cx="336412" cy="315792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/>
          <p:nvPr/>
        </p:nvSpPr>
        <p:spPr>
          <a:xfrm>
            <a:off x="742562" y="267332"/>
            <a:ext cx="297507" cy="315792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/>
          <p:cNvSpPr/>
          <p:nvPr/>
        </p:nvSpPr>
        <p:spPr>
          <a:xfrm>
            <a:off x="299070" y="512485"/>
            <a:ext cx="223754" cy="221898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/>
          <p:nvPr/>
        </p:nvSpPr>
        <p:spPr>
          <a:xfrm>
            <a:off x="2544124" y="555521"/>
            <a:ext cx="223754" cy="221898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/>
          <p:cNvSpPr/>
          <p:nvPr/>
        </p:nvSpPr>
        <p:spPr>
          <a:xfrm>
            <a:off x="6620757" y="710577"/>
            <a:ext cx="166183" cy="160738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71476" y="1548403"/>
            <a:ext cx="3014897" cy="16135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0572" y="1744278"/>
            <a:ext cx="30635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徒歩通園のおうち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の方へ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・・・・・・・１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自転車通園のおうちの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方へ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車通園のおうちの方へ・・・・・・・・２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バス通園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おうち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の方へ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・・・・・・・２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0572" y="4406599"/>
            <a:ext cx="334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危ない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道路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の飛び出し・・・・・・３</a:t>
            </a:r>
            <a:endParaRPr kumimoji="1"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71476" y="5946555"/>
            <a:ext cx="3007655" cy="959442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4639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0572" y="6340406"/>
            <a:ext cx="3516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交通事故を防ぐためのポイント・</a:t>
            </a:r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・・３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3857249" y="1548403"/>
            <a:ext cx="3014897" cy="1288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4978" y="1795377"/>
            <a:ext cx="3188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夏休みの交通安全・・・・・・・・・・５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駐車場での交通安全・・・・・・・・・５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857249" y="3536735"/>
            <a:ext cx="3014897" cy="9910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84978" y="3813164"/>
            <a:ext cx="3005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子どもが一人で自転車に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乗れるようになったら・・・６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857249" y="5411578"/>
            <a:ext cx="3014897" cy="14451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992789" y="5735556"/>
            <a:ext cx="30667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交通安全教室後（文例①）・・・・・・７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交通安全教室後（文例②）・・・・・・７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交通安全教室後（文例③）・・・・・・８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3825093" y="9244291"/>
            <a:ext cx="3014897" cy="9394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37299" y="9565005"/>
            <a:ext cx="31010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実は知らなかった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、ルール違反</a:t>
            </a:r>
            <a:endParaRPr kumimoji="1"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         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となること・・</a:t>
            </a:r>
            <a:r>
              <a:rPr kumimoji="1"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  <a:p>
            <a:endParaRPr kumimoji="1"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371476" y="9253595"/>
            <a:ext cx="3014897" cy="9394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0572" y="9565005"/>
            <a:ext cx="2935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雨の日に気をつけて欲しいこと・・・・４</a:t>
            </a:r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371476" y="7623529"/>
            <a:ext cx="3007655" cy="959442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4639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3169" y="8013114"/>
            <a:ext cx="31852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道路のどこを歩く？・・・・・・・・・４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844764" y="7623529"/>
            <a:ext cx="3014897" cy="10457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84978" y="7759199"/>
            <a:ext cx="3101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小学校入学前の交通安全・・・・・・・８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入学するまでに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覚えておきたい交通ルール・・・９</a:t>
            </a:r>
            <a:endParaRPr kumimoji="1" lang="en-US" altLang="ja-JP" sz="11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楕円 44"/>
          <p:cNvSpPr/>
          <p:nvPr/>
        </p:nvSpPr>
        <p:spPr>
          <a:xfrm>
            <a:off x="4933976" y="445477"/>
            <a:ext cx="290416" cy="310865"/>
          </a:xfrm>
          <a:prstGeom prst="ellipse">
            <a:avLst/>
          </a:prstGeom>
          <a:solidFill>
            <a:srgbClr val="FCE8A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/>
        </p:nvSpPr>
        <p:spPr>
          <a:xfrm>
            <a:off x="5496077" y="162873"/>
            <a:ext cx="918232" cy="862807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572">
            <a:off x="5671511" y="315762"/>
            <a:ext cx="591573" cy="5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8685" y="0"/>
            <a:ext cx="7207997" cy="1033145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角丸四角形 46"/>
          <p:cNvSpPr/>
          <p:nvPr/>
        </p:nvSpPr>
        <p:spPr>
          <a:xfrm>
            <a:off x="327113" y="423081"/>
            <a:ext cx="6489995" cy="9703558"/>
          </a:xfrm>
          <a:prstGeom prst="roundRect">
            <a:avLst/>
          </a:prstGeom>
          <a:solidFill>
            <a:schemeClr val="bg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4639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02316" y="2199329"/>
            <a:ext cx="2367538" cy="3250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77550" y="2435849"/>
            <a:ext cx="202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〇月 園だより</a:t>
            </a:r>
            <a:endParaRPr kumimoji="1" lang="ja-JP" altLang="en-US" sz="14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477661" y="2401070"/>
            <a:ext cx="2171651" cy="392159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50" y="2259388"/>
            <a:ext cx="341270" cy="551283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52" y="2239460"/>
            <a:ext cx="365550" cy="551283"/>
          </a:xfrm>
          <a:prstGeom prst="rect">
            <a:avLst/>
          </a:prstGeom>
        </p:spPr>
      </p:pic>
      <p:sp>
        <p:nvSpPr>
          <p:cNvPr id="57" name="角丸四角形 56"/>
          <p:cNvSpPr/>
          <p:nvPr/>
        </p:nvSpPr>
        <p:spPr>
          <a:xfrm>
            <a:off x="2551265" y="2931737"/>
            <a:ext cx="2052800" cy="894222"/>
          </a:xfrm>
          <a:prstGeom prst="roundRect">
            <a:avLst/>
          </a:prstGeom>
          <a:noFill/>
          <a:ln w="19050">
            <a:solidFill>
              <a:srgbClr val="FCE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915692" y="2954839"/>
            <a:ext cx="13387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0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0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行事予定表</a:t>
            </a:r>
            <a:r>
              <a:rPr lang="en-US" altLang="ja-JP" sz="10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r>
              <a:rPr lang="ja-JP" altLang="ja-JP" sz="1000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〇月</a:t>
            </a:r>
            <a:r>
              <a:rPr lang="ja-JP" altLang="ja-JP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◇日　</a:t>
            </a:r>
            <a:r>
              <a:rPr lang="ja-JP" altLang="en-US" sz="1000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遠足</a:t>
            </a:r>
            <a:endParaRPr lang="ja-JP" altLang="ja-JP" sz="1000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〇月■日　</a:t>
            </a:r>
            <a:r>
              <a:rPr lang="ja-JP" altLang="en-US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誕生</a:t>
            </a:r>
            <a:r>
              <a:rPr lang="ja-JP" altLang="en-US" sz="1000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日会</a:t>
            </a:r>
            <a:endParaRPr lang="en-US" altLang="ja-JP" sz="1000" dirty="0" smtClean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〇月◇日　</a:t>
            </a:r>
            <a:r>
              <a:rPr lang="ja-JP" altLang="en-US" sz="1000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保護者会</a:t>
            </a:r>
            <a:endParaRPr lang="ja-JP" altLang="ja-JP" sz="1000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〇月■日　</a:t>
            </a:r>
            <a:r>
              <a:rPr lang="ja-JP" altLang="en-US" sz="1000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保育参観</a:t>
            </a:r>
            <a:endParaRPr lang="ja-JP" altLang="ja-JP" sz="1000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ja-JP" sz="1000" dirty="0"/>
          </a:p>
        </p:txBody>
      </p:sp>
      <p:sp>
        <p:nvSpPr>
          <p:cNvPr id="70" name="角丸四角形 69"/>
          <p:cNvSpPr/>
          <p:nvPr/>
        </p:nvSpPr>
        <p:spPr>
          <a:xfrm>
            <a:off x="2550398" y="3924037"/>
            <a:ext cx="2052800" cy="875606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128814" y="4172243"/>
            <a:ext cx="105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文例①</a:t>
            </a:r>
            <a:endParaRPr lang="ja-JP" altLang="ja-JP" sz="16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2402316" y="6182888"/>
            <a:ext cx="2367538" cy="32509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569930" y="6363932"/>
            <a:ext cx="202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交通</a:t>
            </a:r>
            <a:r>
              <a:rPr kumimoji="1" lang="ja-JP" altLang="en-US" sz="14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安全文例集</a:t>
            </a:r>
            <a:endParaRPr kumimoji="1" lang="ja-JP" altLang="en-US" sz="14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8" name="角丸四角形 77"/>
          <p:cNvSpPr/>
          <p:nvPr/>
        </p:nvSpPr>
        <p:spPr>
          <a:xfrm>
            <a:off x="2477661" y="6327742"/>
            <a:ext cx="2171651" cy="392159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角丸四角形 86"/>
          <p:cNvSpPr/>
          <p:nvPr/>
        </p:nvSpPr>
        <p:spPr>
          <a:xfrm>
            <a:off x="2532179" y="7780391"/>
            <a:ext cx="2052800" cy="71331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030121" y="7070708"/>
            <a:ext cx="105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文例①</a:t>
            </a:r>
            <a:endParaRPr lang="ja-JP" altLang="ja-JP" sz="16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271" y="6327742"/>
            <a:ext cx="466109" cy="400853"/>
          </a:xfrm>
          <a:prstGeom prst="rect">
            <a:avLst/>
          </a:prstGeom>
        </p:spPr>
      </p:pic>
      <p:pic>
        <p:nvPicPr>
          <p:cNvPr id="63" name="図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47" y="6327742"/>
            <a:ext cx="466108" cy="400853"/>
          </a:xfrm>
          <a:prstGeom prst="rect">
            <a:avLst/>
          </a:prstGeom>
        </p:spPr>
      </p:pic>
      <p:sp>
        <p:nvSpPr>
          <p:cNvPr id="89" name="角丸四角形 88"/>
          <p:cNvSpPr/>
          <p:nvPr/>
        </p:nvSpPr>
        <p:spPr>
          <a:xfrm>
            <a:off x="2532179" y="6947784"/>
            <a:ext cx="2052800" cy="64741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030121" y="7931688"/>
            <a:ext cx="105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文例②</a:t>
            </a:r>
            <a:endParaRPr lang="ja-JP" altLang="ja-JP" sz="16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2532179" y="8644307"/>
            <a:ext cx="2052800" cy="713312"/>
          </a:xfrm>
          <a:prstGeom prst="round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030121" y="8795604"/>
            <a:ext cx="105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solidFill>
                  <a:srgbClr val="59463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文例③</a:t>
            </a:r>
            <a:endParaRPr lang="ja-JP" altLang="ja-JP" sz="1600" b="1" dirty="0">
              <a:solidFill>
                <a:srgbClr val="59463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577550" y="4897722"/>
            <a:ext cx="2029000" cy="422138"/>
          </a:xfrm>
          <a:prstGeom prst="roundRect">
            <a:avLst/>
          </a:prstGeom>
          <a:noFill/>
          <a:ln w="19050">
            <a:solidFill>
              <a:srgbClr val="FCE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角丸四角形 64"/>
          <p:cNvSpPr/>
          <p:nvPr/>
        </p:nvSpPr>
        <p:spPr>
          <a:xfrm>
            <a:off x="2467803" y="6862345"/>
            <a:ext cx="2193235" cy="792002"/>
          </a:xfrm>
          <a:prstGeom prst="roundRect">
            <a:avLst/>
          </a:prstGeom>
          <a:noFill/>
          <a:ln w="38100">
            <a:solidFill>
              <a:srgbClr val="458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左カーブ矢印 66"/>
          <p:cNvSpPr/>
          <p:nvPr/>
        </p:nvSpPr>
        <p:spPr>
          <a:xfrm rot="10800000">
            <a:off x="1157933" y="4067693"/>
            <a:ext cx="1224566" cy="3341569"/>
          </a:xfrm>
          <a:prstGeom prst="curvedLeftArrow">
            <a:avLst/>
          </a:prstGeom>
          <a:solidFill>
            <a:srgbClr val="45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2043823" y="1226387"/>
            <a:ext cx="3928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 smtClean="0">
                <a:latin typeface="+mn-ea"/>
              </a:rPr>
              <a:t>文例の使い方の一例です。</a:t>
            </a:r>
            <a:endParaRPr lang="en-US" altLang="ja-JP" sz="12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sz="1200" b="1" dirty="0" smtClean="0">
                <a:latin typeface="+mn-ea"/>
              </a:rPr>
              <a:t>その</a:t>
            </a:r>
            <a:r>
              <a:rPr lang="ja-JP" altLang="ja-JP" sz="1200" b="1" dirty="0">
                <a:latin typeface="+mn-ea"/>
              </a:rPr>
              <a:t>まま文章</a:t>
            </a:r>
            <a:r>
              <a:rPr lang="ja-JP" altLang="ja-JP" sz="1200" b="1" dirty="0" smtClean="0">
                <a:latin typeface="+mn-ea"/>
              </a:rPr>
              <a:t>を</a:t>
            </a:r>
            <a:r>
              <a:rPr lang="ja-JP" altLang="en-US" sz="1200" b="1" dirty="0">
                <a:latin typeface="+mn-ea"/>
              </a:rPr>
              <a:t> </a:t>
            </a:r>
            <a:r>
              <a:rPr lang="ja-JP" altLang="ja-JP" sz="1200" b="1" dirty="0" smtClean="0">
                <a:latin typeface="+mn-ea"/>
              </a:rPr>
              <a:t>コピー</a:t>
            </a:r>
            <a:r>
              <a:rPr lang="ja-JP" altLang="ja-JP" sz="1200" b="1" dirty="0">
                <a:latin typeface="+mn-ea"/>
              </a:rPr>
              <a:t>していただいても、</a:t>
            </a:r>
          </a:p>
          <a:p>
            <a:pPr>
              <a:lnSpc>
                <a:spcPct val="150000"/>
              </a:lnSpc>
            </a:pPr>
            <a:r>
              <a:rPr lang="ja-JP" altLang="ja-JP" sz="1200" b="1" dirty="0">
                <a:latin typeface="+mn-ea"/>
              </a:rPr>
              <a:t>アレンジしていただいても構いません</a:t>
            </a:r>
            <a:r>
              <a:rPr lang="ja-JP" altLang="ja-JP" sz="1200" b="1" dirty="0" smtClean="0">
                <a:latin typeface="+mn-ea"/>
              </a:rPr>
              <a:t>。</a:t>
            </a:r>
            <a:endParaRPr lang="ja-JP" altLang="ja-JP" sz="1200" b="1" dirty="0">
              <a:latin typeface="+mn-ea"/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1031889" y="1536683"/>
            <a:ext cx="4876038" cy="28009"/>
          </a:xfrm>
          <a:prstGeom prst="line">
            <a:avLst/>
          </a:prstGeom>
          <a:ln w="19050">
            <a:solidFill>
              <a:srgbClr val="458F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1157933" y="1780380"/>
            <a:ext cx="4738661" cy="23883"/>
          </a:xfrm>
          <a:prstGeom prst="line">
            <a:avLst/>
          </a:prstGeom>
          <a:ln w="19050">
            <a:solidFill>
              <a:srgbClr val="458F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891273" y="2067281"/>
            <a:ext cx="5137115" cy="6004"/>
          </a:xfrm>
          <a:prstGeom prst="line">
            <a:avLst/>
          </a:prstGeom>
          <a:ln w="19050">
            <a:solidFill>
              <a:srgbClr val="458F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ホームベース 113"/>
          <p:cNvSpPr/>
          <p:nvPr/>
        </p:nvSpPr>
        <p:spPr>
          <a:xfrm>
            <a:off x="2190306" y="702320"/>
            <a:ext cx="2970419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077714" y="711299"/>
            <a:ext cx="29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+mn-ea"/>
              </a:rPr>
              <a:t>使　用　例 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52364" y="2964575"/>
            <a:ext cx="1894253" cy="1972040"/>
          </a:xfrm>
          <a:prstGeom prst="rect">
            <a:avLst/>
          </a:prstGeom>
          <a:solidFill>
            <a:srgbClr val="CEE6C1"/>
          </a:solidFill>
        </p:spPr>
      </p:pic>
      <p:sp>
        <p:nvSpPr>
          <p:cNvPr id="97" name="テキスト ボックス 96"/>
          <p:cNvSpPr txBox="1"/>
          <p:nvPr/>
        </p:nvSpPr>
        <p:spPr>
          <a:xfrm>
            <a:off x="5271266" y="3282707"/>
            <a:ext cx="15142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いつも</a:t>
            </a:r>
            <a:r>
              <a:rPr kumimoji="1" lang="ja-JP" altLang="en-US" sz="1400" b="1" dirty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園で</a:t>
            </a:r>
            <a:endParaRPr kumimoji="1" lang="en-US" altLang="ja-JP" sz="1400" b="1" dirty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発行されている</a:t>
            </a:r>
            <a:endParaRPr kumimoji="1" lang="en-US" altLang="ja-JP" sz="1400" b="1" dirty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園だより</a:t>
            </a:r>
            <a:endParaRPr kumimoji="1" lang="en-US" altLang="ja-JP" sz="1400" b="1" dirty="0" smtClean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5191255" y="4167666"/>
            <a:ext cx="159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保護者向け</a:t>
            </a:r>
            <a:endParaRPr kumimoji="1" lang="en-US" altLang="ja-JP" sz="1400" b="1" dirty="0" smtClean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   お手紙</a:t>
            </a:r>
            <a:r>
              <a:rPr kumimoji="1" lang="en-US" altLang="ja-JP" sz="1400" b="1" dirty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</a:p>
        </p:txBody>
      </p:sp>
      <p:pic>
        <p:nvPicPr>
          <p:cNvPr id="121" name="図 1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9525" y="6778318"/>
            <a:ext cx="1781908" cy="1950069"/>
          </a:xfrm>
          <a:prstGeom prst="rect">
            <a:avLst/>
          </a:prstGeom>
        </p:spPr>
      </p:pic>
      <p:sp>
        <p:nvSpPr>
          <p:cNvPr id="98" name="テキスト ボックス 97"/>
          <p:cNvSpPr txBox="1"/>
          <p:nvPr/>
        </p:nvSpPr>
        <p:spPr>
          <a:xfrm>
            <a:off x="4896602" y="7278431"/>
            <a:ext cx="2022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交通安全文例集</a:t>
            </a:r>
          </a:p>
          <a:p>
            <a:pPr algn="ctr"/>
            <a:endParaRPr kumimoji="1" lang="en-US" altLang="ja-JP" sz="1400" dirty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en-US" altLang="ja-JP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【</a:t>
            </a:r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横浜市道路局</a:t>
            </a:r>
            <a:endParaRPr kumimoji="1" lang="en-US" altLang="ja-JP" sz="1400" b="1" dirty="0" smtClean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　　　作成</a:t>
            </a:r>
            <a:r>
              <a:rPr kumimoji="1" lang="en-US" altLang="ja-JP" sz="1400" b="1" dirty="0" smtClean="0">
                <a:solidFill>
                  <a:srgbClr val="594639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】</a:t>
            </a:r>
            <a:endParaRPr kumimoji="1" lang="ja-JP" altLang="en-US" sz="1400" b="1" dirty="0">
              <a:solidFill>
                <a:srgbClr val="594639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24" name="図 1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273" y="9346660"/>
            <a:ext cx="4209187" cy="795588"/>
          </a:xfrm>
          <a:prstGeom prst="rect">
            <a:avLst/>
          </a:prstGeom>
        </p:spPr>
      </p:pic>
      <p:pic>
        <p:nvPicPr>
          <p:cNvPr id="130" name="図 1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59" y="1123269"/>
            <a:ext cx="1170719" cy="1006818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5" y="1120174"/>
            <a:ext cx="1181707" cy="1016269"/>
          </a:xfrm>
          <a:prstGeom prst="rect">
            <a:avLst/>
          </a:prstGeom>
        </p:spPr>
      </p:pic>
      <p:pic>
        <p:nvPicPr>
          <p:cNvPr id="141" name="図 1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71562" y="606521"/>
            <a:ext cx="1205053" cy="461987"/>
          </a:xfrm>
          <a:prstGeom prst="rect">
            <a:avLst/>
          </a:prstGeom>
        </p:spPr>
      </p:pic>
      <p:pic>
        <p:nvPicPr>
          <p:cNvPr id="142" name="図 1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94068" y="642738"/>
            <a:ext cx="1205053" cy="461987"/>
          </a:xfrm>
          <a:prstGeom prst="rect">
            <a:avLst/>
          </a:prstGeom>
        </p:spPr>
      </p:pic>
      <p:pic>
        <p:nvPicPr>
          <p:cNvPr id="147" name="図 14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359"/>
          <a:stretch/>
        </p:blipFill>
        <p:spPr>
          <a:xfrm>
            <a:off x="4813470" y="9357325"/>
            <a:ext cx="1479142" cy="84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角丸四角形 101"/>
          <p:cNvSpPr/>
          <p:nvPr/>
        </p:nvSpPr>
        <p:spPr>
          <a:xfrm>
            <a:off x="229425" y="6108872"/>
            <a:ext cx="6756638" cy="2786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角丸四角形 85"/>
          <p:cNvSpPr/>
          <p:nvPr/>
        </p:nvSpPr>
        <p:spPr>
          <a:xfrm>
            <a:off x="229425" y="1928966"/>
            <a:ext cx="6756638" cy="3444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>
            <a:off x="7115683" y="34716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57850" y="422673"/>
            <a:ext cx="68282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>
                <a:solidFill>
                  <a:srgbClr val="594639"/>
                </a:solidFill>
                <a:latin typeface="+mn-ea"/>
              </a:rPr>
              <a:t>園だより 文例集</a:t>
            </a:r>
            <a:endParaRPr kumimoji="1" lang="ja-JP" altLang="en-US" sz="2400" b="1" dirty="0">
              <a:solidFill>
                <a:srgbClr val="594639"/>
              </a:solidFill>
              <a:latin typeface="+mn-ea"/>
            </a:endParaRPr>
          </a:p>
        </p:txBody>
      </p:sp>
      <p:cxnSp>
        <p:nvCxnSpPr>
          <p:cNvPr id="67" name="直線コネクタ 66"/>
          <p:cNvCxnSpPr/>
          <p:nvPr/>
        </p:nvCxnSpPr>
        <p:spPr>
          <a:xfrm flipV="1">
            <a:off x="640592" y="319297"/>
            <a:ext cx="5774967" cy="1548"/>
          </a:xfrm>
          <a:prstGeom prst="line">
            <a:avLst/>
          </a:prstGeom>
          <a:ln w="38100">
            <a:solidFill>
              <a:srgbClr val="5946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683748" y="903116"/>
            <a:ext cx="5731811" cy="23234"/>
          </a:xfrm>
          <a:prstGeom prst="line">
            <a:avLst/>
          </a:prstGeom>
          <a:ln w="38100">
            <a:solidFill>
              <a:srgbClr val="59463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図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2" y="325185"/>
            <a:ext cx="714967" cy="614871"/>
          </a:xfrm>
          <a:prstGeom prst="rect">
            <a:avLst/>
          </a:prstGeom>
        </p:spPr>
      </p:pic>
      <p:pic>
        <p:nvPicPr>
          <p:cNvPr id="71" name="図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55" y="281121"/>
            <a:ext cx="778720" cy="66969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47" y="322671"/>
            <a:ext cx="825716" cy="619287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104" y="304669"/>
            <a:ext cx="825716" cy="61928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19524" y="2045211"/>
            <a:ext cx="546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園</a:t>
            </a:r>
            <a:r>
              <a:rPr kumimoji="1" lang="ja-JP" altLang="en-US" sz="1200" dirty="0">
                <a:latin typeface="+mn-ea"/>
              </a:rPr>
              <a:t>まで</a:t>
            </a:r>
            <a:r>
              <a:rPr kumimoji="1" lang="ja-JP" altLang="en-US" sz="1200" dirty="0" smtClean="0">
                <a:latin typeface="+mn-ea"/>
              </a:rPr>
              <a:t>歩いている</a:t>
            </a:r>
            <a:r>
              <a:rPr kumimoji="1" lang="ja-JP" altLang="en-US" sz="1200" dirty="0">
                <a:latin typeface="+mn-ea"/>
              </a:rPr>
              <a:t>と、季節の移り変わりを発見</a:t>
            </a:r>
            <a:r>
              <a:rPr kumimoji="1" lang="ja-JP" altLang="en-US" sz="1200" dirty="0" smtClean="0">
                <a:latin typeface="+mn-ea"/>
              </a:rPr>
              <a:t>したり</a:t>
            </a:r>
            <a:r>
              <a:rPr kumimoji="1" lang="ja-JP" altLang="en-US" sz="1200" dirty="0">
                <a:latin typeface="+mn-ea"/>
              </a:rPr>
              <a:t>子ども</a:t>
            </a:r>
            <a:r>
              <a:rPr kumimoji="1" lang="ja-JP" altLang="en-US" sz="1200" dirty="0" smtClean="0">
                <a:latin typeface="+mn-ea"/>
              </a:rPr>
              <a:t>の成長を感じたり、親子</a:t>
            </a:r>
            <a:r>
              <a:rPr kumimoji="1" lang="ja-JP" altLang="en-US" sz="1200" dirty="0">
                <a:latin typeface="+mn-ea"/>
              </a:rPr>
              <a:t>での素敵な時間になりますね。そして、交通ルール</a:t>
            </a:r>
            <a:r>
              <a:rPr kumimoji="1" lang="ja-JP" altLang="en-US" sz="1200" dirty="0" smtClean="0">
                <a:latin typeface="+mn-ea"/>
              </a:rPr>
              <a:t>を覚えるチャンスでも</a:t>
            </a:r>
            <a:r>
              <a:rPr kumimoji="1" lang="ja-JP" altLang="en-US" sz="1200" dirty="0">
                <a:latin typeface="+mn-ea"/>
              </a:rPr>
              <a:t>あります</a:t>
            </a:r>
            <a:r>
              <a:rPr kumimoji="1" lang="ja-JP" altLang="en-US" sz="1200" dirty="0" smtClean="0">
                <a:latin typeface="+mn-ea"/>
              </a:rPr>
              <a:t>。「</a:t>
            </a:r>
            <a:r>
              <a:rPr kumimoji="1" lang="ja-JP" altLang="en-US" sz="1200" dirty="0">
                <a:latin typeface="+mn-ea"/>
              </a:rPr>
              <a:t>まだ</a:t>
            </a:r>
            <a:r>
              <a:rPr kumimoji="1" lang="ja-JP" altLang="en-US" sz="1200" dirty="0" smtClean="0">
                <a:latin typeface="+mn-ea"/>
              </a:rPr>
              <a:t>一人だけで歩かせないから</a:t>
            </a:r>
            <a:r>
              <a:rPr kumimoji="1" lang="ja-JP" altLang="en-US" sz="1200" dirty="0">
                <a:latin typeface="+mn-ea"/>
              </a:rPr>
              <a:t>、交通</a:t>
            </a:r>
            <a:r>
              <a:rPr kumimoji="1" lang="ja-JP" altLang="en-US" sz="1200" dirty="0" smtClean="0">
                <a:latin typeface="+mn-ea"/>
              </a:rPr>
              <a:t>ルール</a:t>
            </a:r>
            <a:r>
              <a:rPr kumimoji="1" lang="ja-JP" altLang="en-US" sz="1200" dirty="0">
                <a:latin typeface="+mn-ea"/>
              </a:rPr>
              <a:t>は</a:t>
            </a:r>
            <a:r>
              <a:rPr kumimoji="1" lang="ja-JP" altLang="en-US" sz="1200" dirty="0" smtClean="0">
                <a:latin typeface="+mn-ea"/>
              </a:rPr>
              <a:t>まだ早い</a:t>
            </a:r>
            <a:r>
              <a:rPr kumimoji="1" lang="ja-JP" altLang="en-US" sz="1200" dirty="0">
                <a:latin typeface="+mn-ea"/>
              </a:rPr>
              <a:t>。</a:t>
            </a:r>
            <a:r>
              <a:rPr kumimoji="1" lang="ja-JP" altLang="en-US" sz="1200" dirty="0" smtClean="0">
                <a:latin typeface="+mn-ea"/>
              </a:rPr>
              <a:t>」と思って</a:t>
            </a:r>
            <a:r>
              <a:rPr kumimoji="1" lang="ja-JP" altLang="en-US" sz="1200" dirty="0">
                <a:latin typeface="+mn-ea"/>
              </a:rPr>
              <a:t>いませんか？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入学前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に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急いで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も、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交通ルール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はすぐに身に付く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こと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では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ありません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。小さいうちから正しい交通ルールを、繰り返し伝えてあげることが大切です。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9446" y="4217736"/>
            <a:ext cx="5815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一度間違った手本を見せて</a:t>
            </a:r>
            <a:r>
              <a:rPr kumimoji="1" lang="ja-JP" altLang="en-US" sz="1200" dirty="0">
                <a:latin typeface="+mn-ea"/>
              </a:rPr>
              <a:t>しまうと</a:t>
            </a:r>
            <a:r>
              <a:rPr kumimoji="1" lang="ja-JP" altLang="en-US" sz="1200" dirty="0" smtClean="0">
                <a:latin typeface="+mn-ea"/>
              </a:rPr>
              <a:t>、子どもは間違えたまま覚えてし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まいます。</a:t>
            </a:r>
            <a:r>
              <a:rPr kumimoji="1" lang="ja-JP" altLang="en-US" sz="1200" dirty="0">
                <a:latin typeface="+mn-ea"/>
              </a:rPr>
              <a:t>交通ルール</a:t>
            </a:r>
            <a:r>
              <a:rPr kumimoji="1" lang="ja-JP" altLang="en-US" sz="1200" dirty="0" smtClean="0">
                <a:latin typeface="+mn-ea"/>
              </a:rPr>
              <a:t>を守ることは、生活</a:t>
            </a:r>
            <a:r>
              <a:rPr kumimoji="1" lang="ja-JP" altLang="en-US" sz="1200" dirty="0">
                <a:latin typeface="+mn-ea"/>
              </a:rPr>
              <a:t>の中でいろいろな約束</a:t>
            </a:r>
            <a:r>
              <a:rPr kumimoji="1" lang="ja-JP" altLang="en-US" sz="1200" dirty="0" smtClean="0">
                <a:latin typeface="+mn-ea"/>
              </a:rPr>
              <a:t>を守る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こと</a:t>
            </a:r>
            <a:r>
              <a:rPr kumimoji="1" lang="ja-JP" altLang="en-US" sz="1200" dirty="0">
                <a:latin typeface="+mn-ea"/>
              </a:rPr>
              <a:t>にもつながります</a:t>
            </a:r>
            <a:r>
              <a:rPr kumimoji="1" lang="ja-JP" altLang="en-US" sz="1200" dirty="0" smtClean="0">
                <a:latin typeface="+mn-ea"/>
              </a:rPr>
              <a:t>。</a:t>
            </a:r>
            <a:endParaRPr kumimoji="1" lang="en-US" altLang="ja-JP" sz="1200" dirty="0" smtClean="0">
              <a:latin typeface="+mn-ea"/>
            </a:endParaRPr>
          </a:p>
          <a:p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　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大人がしっかり正しいルールを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守る姿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をお子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さんに見せて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あげてください</a:t>
            </a:r>
            <a:r>
              <a:rPr kumimoji="1" lang="ja-JP" altLang="en-US" sz="1200" b="1" dirty="0">
                <a:solidFill>
                  <a:srgbClr val="458FC5"/>
                </a:solidFill>
                <a:latin typeface="+mn-ea"/>
              </a:rPr>
              <a:t>。</a:t>
            </a:r>
            <a:endParaRPr kumimoji="1" lang="en-US" altLang="ja-JP" sz="1200" b="1" dirty="0">
              <a:solidFill>
                <a:srgbClr val="458FC5"/>
              </a:solidFill>
              <a:latin typeface="+mn-ea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7499" y="995290"/>
            <a:ext cx="7115794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正方形/長方形 96"/>
          <p:cNvSpPr/>
          <p:nvPr/>
        </p:nvSpPr>
        <p:spPr>
          <a:xfrm>
            <a:off x="1163507" y="5811304"/>
            <a:ext cx="54424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050" b="1" dirty="0">
              <a:latin typeface="+mj-ea"/>
              <a:ea typeface="+mj-ea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908160" y="6168464"/>
            <a:ext cx="54424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ja-JP" sz="1050" b="1" dirty="0">
              <a:latin typeface="+mj-ea"/>
              <a:ea typeface="+mj-ea"/>
            </a:endParaRPr>
          </a:p>
        </p:txBody>
      </p:sp>
      <p:sp>
        <p:nvSpPr>
          <p:cNvPr id="99" name="正方形/長方形 98"/>
          <p:cNvSpPr/>
          <p:nvPr/>
        </p:nvSpPr>
        <p:spPr>
          <a:xfrm>
            <a:off x="822684" y="6226519"/>
            <a:ext cx="58926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　　　　　　　　　　　　自転車</a:t>
            </a:r>
            <a:r>
              <a:rPr kumimoji="1" lang="ja-JP" altLang="en-US" sz="1200" dirty="0">
                <a:latin typeface="+mn-ea"/>
              </a:rPr>
              <a:t>はとっても便利な移動手段</a:t>
            </a:r>
            <a:r>
              <a:rPr kumimoji="1" lang="ja-JP" altLang="en-US" sz="1200" dirty="0" smtClean="0">
                <a:latin typeface="+mn-ea"/>
              </a:rPr>
              <a:t>ですよね。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　　　　　　　　　　　　でも実際に、こんな事故が起きています。</a:t>
            </a:r>
            <a:endParaRPr kumimoji="1" lang="en-US" altLang="ja-JP" sz="1200" dirty="0" smtClean="0">
              <a:latin typeface="+mn-ea"/>
            </a:endParaRPr>
          </a:p>
          <a:p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「</a:t>
            </a:r>
            <a:r>
              <a:rPr kumimoji="1" lang="ja-JP" altLang="en-US" sz="1200" b="1" dirty="0">
                <a:latin typeface="+mn-ea"/>
              </a:rPr>
              <a:t>幼児用後部座席</a:t>
            </a:r>
            <a:r>
              <a:rPr kumimoji="1" lang="ja-JP" altLang="en-US" sz="1200" b="1" dirty="0" smtClean="0">
                <a:latin typeface="+mn-ea"/>
              </a:rPr>
              <a:t>に子どもを座らせたまま、保護者が</a:t>
            </a:r>
            <a:r>
              <a:rPr kumimoji="1" lang="ja-JP" altLang="ja-JP" sz="1200" b="1" dirty="0" smtClean="0">
                <a:latin typeface="+mn-ea"/>
              </a:rPr>
              <a:t>ヘルメット</a:t>
            </a:r>
            <a:r>
              <a:rPr kumimoji="1" lang="ja-JP" altLang="ja-JP" sz="1200" b="1" dirty="0">
                <a:latin typeface="+mn-ea"/>
              </a:rPr>
              <a:t>を取りに</a:t>
            </a:r>
            <a:r>
              <a:rPr kumimoji="1" lang="ja-JP" altLang="en-US" sz="1200" b="1" dirty="0">
                <a:latin typeface="+mn-ea"/>
              </a:rPr>
              <a:t>行った</a:t>
            </a:r>
            <a:r>
              <a:rPr kumimoji="1" lang="ja-JP" altLang="en-US" sz="1200" b="1" dirty="0" smtClean="0">
                <a:latin typeface="+mn-ea"/>
              </a:rPr>
              <a:t>際自転車</a:t>
            </a:r>
            <a:r>
              <a:rPr kumimoji="1" lang="ja-JP" altLang="en-US" sz="1200" b="1" dirty="0">
                <a:latin typeface="+mn-ea"/>
              </a:rPr>
              <a:t>が</a:t>
            </a:r>
            <a:r>
              <a:rPr kumimoji="1" lang="ja-JP" altLang="en-US" sz="1200" b="1" dirty="0" smtClean="0">
                <a:latin typeface="+mn-ea"/>
              </a:rPr>
              <a:t>倒れ、子どもがブロック塀で左側</a:t>
            </a:r>
            <a:r>
              <a:rPr kumimoji="1" lang="ja-JP" altLang="en-US" sz="1200" b="1" dirty="0">
                <a:latin typeface="+mn-ea"/>
              </a:rPr>
              <a:t>頭部</a:t>
            </a:r>
            <a:r>
              <a:rPr kumimoji="1" lang="ja-JP" altLang="en-US" sz="1200" b="1" dirty="0" smtClean="0">
                <a:latin typeface="+mn-ea"/>
              </a:rPr>
              <a:t>を打撲</a:t>
            </a:r>
            <a:r>
              <a:rPr kumimoji="1" lang="ja-JP" altLang="en-US" sz="1200" b="1" dirty="0">
                <a:latin typeface="+mn-ea"/>
              </a:rPr>
              <a:t>した。</a:t>
            </a:r>
            <a:r>
              <a:rPr kumimoji="1" lang="ja-JP" altLang="en-US" sz="1200" b="1" dirty="0" smtClean="0">
                <a:latin typeface="+mn-ea"/>
              </a:rPr>
              <a:t>」</a:t>
            </a:r>
            <a:r>
              <a:rPr kumimoji="1" lang="ja-JP" altLang="en-US" sz="800" dirty="0" smtClean="0">
                <a:latin typeface="+mn-ea"/>
              </a:rPr>
              <a:t>＊１</a:t>
            </a:r>
            <a:endParaRPr kumimoji="1" lang="en-US" altLang="ja-JP" sz="800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　　　　　　　　　　　　　　　　　　　　　</a:t>
            </a:r>
            <a:endParaRPr kumimoji="1" lang="en-US" altLang="ja-JP" sz="1200" b="1" dirty="0" smtClean="0">
              <a:latin typeface="+mn-ea"/>
            </a:endParaRPr>
          </a:p>
          <a:p>
            <a:r>
              <a:rPr kumimoji="1" lang="ja-JP" altLang="en-US" sz="1200" dirty="0">
                <a:latin typeface="+mn-ea"/>
              </a:rPr>
              <a:t>　</a:t>
            </a:r>
            <a:r>
              <a:rPr kumimoji="1" lang="ja-JP" altLang="en-US" sz="1200" dirty="0" smtClean="0">
                <a:latin typeface="+mn-ea"/>
              </a:rPr>
              <a:t>ご自身でも</a:t>
            </a:r>
            <a:r>
              <a:rPr kumimoji="1" lang="ja-JP" altLang="en-US" sz="1200" dirty="0" err="1" smtClean="0">
                <a:latin typeface="+mn-ea"/>
              </a:rPr>
              <a:t>ひやっ</a:t>
            </a:r>
            <a:r>
              <a:rPr kumimoji="1" lang="ja-JP" altLang="en-US" sz="1200" dirty="0" smtClean="0">
                <a:latin typeface="+mn-ea"/>
              </a:rPr>
              <a:t>としたことはありませんか？</a:t>
            </a:r>
            <a:r>
              <a:rPr kumimoji="1" lang="ja-JP" altLang="en-US" sz="1200" b="1" dirty="0" smtClean="0">
                <a:solidFill>
                  <a:srgbClr val="0070C0"/>
                </a:solidFill>
                <a:latin typeface="+mn-ea"/>
              </a:rPr>
              <a:t>自転車</a:t>
            </a:r>
            <a:r>
              <a:rPr kumimoji="1" lang="ja-JP" altLang="en-US" sz="1200" b="1" dirty="0">
                <a:solidFill>
                  <a:srgbClr val="0070C0"/>
                </a:solidFill>
                <a:latin typeface="+mn-ea"/>
              </a:rPr>
              <a:t>事故で死亡した人</a:t>
            </a:r>
            <a:r>
              <a:rPr kumimoji="1" lang="ja-JP" altLang="en-US" sz="1200" b="1" dirty="0" smtClean="0">
                <a:solidFill>
                  <a:srgbClr val="0070C0"/>
                </a:solidFill>
                <a:latin typeface="+mn-ea"/>
              </a:rPr>
              <a:t>の６割が、頭部</a:t>
            </a:r>
            <a:r>
              <a:rPr kumimoji="1" lang="ja-JP" altLang="en-US" sz="1200" b="1" dirty="0">
                <a:solidFill>
                  <a:srgbClr val="0070C0"/>
                </a:solidFill>
                <a:latin typeface="+mn-ea"/>
              </a:rPr>
              <a:t>に致命傷を負っています</a:t>
            </a:r>
            <a:r>
              <a:rPr kumimoji="1" lang="ja-JP" altLang="en-US" sz="1200" b="1" dirty="0" smtClean="0">
                <a:solidFill>
                  <a:srgbClr val="0070C0"/>
                </a:solidFill>
                <a:latin typeface="+mn-ea"/>
              </a:rPr>
              <a:t>。</a:t>
            </a:r>
            <a:r>
              <a:rPr kumimoji="1" lang="ja-JP" altLang="en-US" sz="800" dirty="0" smtClean="0">
                <a:latin typeface="+mn-ea"/>
              </a:rPr>
              <a:t>＊２　</a:t>
            </a:r>
            <a:r>
              <a:rPr kumimoji="1" lang="ja-JP" altLang="en-US" sz="1200" dirty="0" smtClean="0">
                <a:latin typeface="+mn-ea"/>
              </a:rPr>
              <a:t>「もしあのとき・</a:t>
            </a:r>
            <a:r>
              <a:rPr kumimoji="1" lang="ja-JP" altLang="en-US" sz="1200" dirty="0">
                <a:latin typeface="+mn-ea"/>
              </a:rPr>
              <a:t>・・。」と後悔する</a:t>
            </a:r>
            <a:r>
              <a:rPr kumimoji="1" lang="ja-JP" altLang="en-US" sz="1200" dirty="0" smtClean="0">
                <a:latin typeface="+mn-ea"/>
              </a:rPr>
              <a:t>こと</a:t>
            </a:r>
            <a:r>
              <a:rPr kumimoji="1" lang="ja-JP" altLang="en-US" sz="1200" dirty="0">
                <a:latin typeface="+mn-ea"/>
              </a:rPr>
              <a:t>のない</a:t>
            </a:r>
            <a:r>
              <a:rPr kumimoji="1" lang="ja-JP" altLang="en-US" sz="1200" dirty="0" smtClean="0">
                <a:latin typeface="+mn-ea"/>
              </a:rPr>
              <a:t>よう、</a:t>
            </a:r>
            <a:r>
              <a:rPr kumimoji="1" lang="ja-JP" altLang="en-US" sz="1200" dirty="0">
                <a:latin typeface="+mn-ea"/>
              </a:rPr>
              <a:t>次</a:t>
            </a:r>
            <a:r>
              <a:rPr kumimoji="1" lang="ja-JP" altLang="en-US" sz="1200" dirty="0" smtClean="0">
                <a:latin typeface="+mn-ea"/>
              </a:rPr>
              <a:t>のチェックポイントを確認</a:t>
            </a:r>
            <a:r>
              <a:rPr kumimoji="1" lang="ja-JP" altLang="en-US" sz="1200" dirty="0">
                <a:latin typeface="+mn-ea"/>
              </a:rPr>
              <a:t>しま</a:t>
            </a:r>
            <a:r>
              <a:rPr kumimoji="1" lang="ja-JP" altLang="en-US" sz="1200" dirty="0" smtClean="0">
                <a:latin typeface="+mn-ea"/>
              </a:rPr>
              <a:t>しょう。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3379" y="1021444"/>
            <a:ext cx="677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</a:t>
            </a:r>
            <a:r>
              <a:rPr kumimoji="1" lang="ja-JP" altLang="en-US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入園時のおたより文例（４・５月）</a:t>
            </a:r>
            <a:endParaRPr kumimoji="1" lang="ja-JP" altLang="en-US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77047" y="5469672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"/>
          <p:cNvSpPr txBox="1"/>
          <p:nvPr/>
        </p:nvSpPr>
        <p:spPr>
          <a:xfrm>
            <a:off x="672726" y="9414244"/>
            <a:ext cx="6181853" cy="42064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>
                <a:latin typeface="+mn-ea"/>
              </a:rPr>
              <a:t>・</a:t>
            </a:r>
            <a:r>
              <a:rPr kumimoji="1" lang="ja-JP" altLang="en-US" sz="1200" b="1" dirty="0">
                <a:latin typeface="+mn-ea"/>
              </a:rPr>
              <a:t>子ども</a:t>
            </a:r>
            <a:r>
              <a:rPr kumimoji="1" lang="ja-JP" altLang="en-US" sz="1200" b="1" dirty="0" smtClean="0">
                <a:latin typeface="+mn-ea"/>
              </a:rPr>
              <a:t>を</a:t>
            </a:r>
            <a:r>
              <a:rPr kumimoji="1" lang="ja-JP" altLang="en-US" sz="1200" b="1" dirty="0">
                <a:solidFill>
                  <a:srgbClr val="0070C0"/>
                </a:solidFill>
                <a:latin typeface="+mn-ea"/>
              </a:rPr>
              <a:t>前に抱っこした状態で自転車を運転</a:t>
            </a:r>
            <a:r>
              <a:rPr kumimoji="1" lang="ja-JP" altLang="en-US" sz="1200" b="1" dirty="0">
                <a:latin typeface="+mn-ea"/>
              </a:rPr>
              <a:t>している方を見かけます</a:t>
            </a:r>
            <a:r>
              <a:rPr kumimoji="1" lang="ja-JP" altLang="en-US" sz="1200" b="1" dirty="0" smtClean="0">
                <a:latin typeface="+mn-ea"/>
              </a:rPr>
              <a:t>。</a:t>
            </a:r>
            <a:endParaRPr kumimoji="1" lang="en-US" altLang="ja-JP" sz="1200" b="1" dirty="0" smtClean="0">
              <a:latin typeface="+mn-ea"/>
            </a:endParaRPr>
          </a:p>
          <a:p>
            <a:r>
              <a:rPr kumimoji="1" lang="ja-JP" altLang="en-US" sz="1200" b="1" dirty="0">
                <a:latin typeface="+mn-ea"/>
              </a:rPr>
              <a:t>　</a:t>
            </a:r>
            <a:r>
              <a:rPr kumimoji="1" lang="ja-JP" altLang="en-US" sz="1200" b="1" dirty="0" smtClean="0">
                <a:latin typeface="+mn-ea"/>
              </a:rPr>
              <a:t>倒れたときに、抱っこしている</a:t>
            </a:r>
            <a:r>
              <a:rPr kumimoji="1" lang="ja-JP" altLang="en-US" sz="1200" b="1" dirty="0">
                <a:latin typeface="+mn-ea"/>
              </a:rPr>
              <a:t>子ども</a:t>
            </a:r>
            <a:r>
              <a:rPr kumimoji="1" lang="ja-JP" altLang="en-US" sz="1200" b="1" dirty="0" smtClean="0">
                <a:latin typeface="+mn-ea"/>
              </a:rPr>
              <a:t>が</a:t>
            </a:r>
            <a:r>
              <a:rPr kumimoji="1" lang="ja-JP" altLang="en-US" sz="1200" b="1" dirty="0">
                <a:latin typeface="+mn-ea"/>
              </a:rPr>
              <a:t>怪我をする恐れがあるので、やめましょう。</a:t>
            </a:r>
          </a:p>
        </p:txBody>
      </p:sp>
      <p:sp>
        <p:nvSpPr>
          <p:cNvPr id="51" name="楕円 50"/>
          <p:cNvSpPr/>
          <p:nvPr/>
        </p:nvSpPr>
        <p:spPr>
          <a:xfrm>
            <a:off x="5809566" y="4976319"/>
            <a:ext cx="1005660" cy="269499"/>
          </a:xfrm>
          <a:prstGeom prst="ellipse">
            <a:avLst/>
          </a:prstGeom>
          <a:solidFill>
            <a:srgbClr val="A29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ホームベース 110"/>
          <p:cNvSpPr/>
          <p:nvPr/>
        </p:nvSpPr>
        <p:spPr>
          <a:xfrm>
            <a:off x="1765519" y="1492979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141722" y="1501958"/>
            <a:ext cx="297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+mn-ea"/>
              </a:rPr>
              <a:t>徒歩通園のおうちの方へ 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55" b="-10165"/>
          <a:stretch/>
        </p:blipFill>
        <p:spPr>
          <a:xfrm>
            <a:off x="6332097" y="4168004"/>
            <a:ext cx="571499" cy="362067"/>
          </a:xfrm>
          <a:prstGeom prst="rect">
            <a:avLst/>
          </a:prstGeom>
        </p:spPr>
      </p:pic>
      <p:sp>
        <p:nvSpPr>
          <p:cNvPr id="56" name="角丸四角形 55"/>
          <p:cNvSpPr/>
          <p:nvPr/>
        </p:nvSpPr>
        <p:spPr>
          <a:xfrm>
            <a:off x="340388" y="3237898"/>
            <a:ext cx="3171772" cy="839816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2331" y="3324125"/>
            <a:ext cx="312458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+mj-ea"/>
              </a:rPr>
              <a:t>□　</a:t>
            </a:r>
            <a:r>
              <a:rPr kumimoji="1" lang="ja-JP" altLang="en-US" sz="1000" b="1" dirty="0">
                <a:latin typeface="+mj-ea"/>
              </a:rPr>
              <a:t>子ども</a:t>
            </a:r>
            <a:r>
              <a:rPr kumimoji="1" lang="ja-JP" altLang="en-US" sz="1000" b="1" dirty="0" smtClean="0">
                <a:latin typeface="+mj-ea"/>
              </a:rPr>
              <a:t>と</a:t>
            </a:r>
            <a:r>
              <a:rPr kumimoji="1" lang="ja-JP" altLang="en-US" sz="1000" b="1" dirty="0">
                <a:latin typeface="+mj-ea"/>
              </a:rPr>
              <a:t>手をつないでいますか</a:t>
            </a:r>
            <a:r>
              <a:rPr kumimoji="1" lang="ja-JP" altLang="en-US" sz="1000" b="1" dirty="0" smtClean="0">
                <a:latin typeface="+mj-ea"/>
              </a:rPr>
              <a:t>？</a:t>
            </a:r>
            <a:endParaRPr kumimoji="1" lang="en-US" altLang="ja-JP" sz="1000" b="1" dirty="0" smtClean="0">
              <a:latin typeface="+mj-ea"/>
            </a:endParaRPr>
          </a:p>
          <a:p>
            <a:endParaRPr kumimoji="1" lang="en-US" altLang="ja-JP" sz="900" b="1" dirty="0">
              <a:latin typeface="+mj-ea"/>
            </a:endParaRPr>
          </a:p>
          <a:p>
            <a:r>
              <a:rPr kumimoji="1" lang="ja-JP" altLang="en-US" sz="1000" b="1" dirty="0" smtClean="0">
                <a:latin typeface="+mj-ea"/>
              </a:rPr>
              <a:t>□　歩く</a:t>
            </a:r>
            <a:r>
              <a:rPr kumimoji="1" lang="ja-JP" altLang="en-US" sz="1000" b="1" dirty="0">
                <a:latin typeface="+mj-ea"/>
              </a:rPr>
              <a:t>とき</a:t>
            </a:r>
            <a:r>
              <a:rPr kumimoji="1" lang="ja-JP" altLang="en-US" sz="1000" b="1" dirty="0" smtClean="0">
                <a:latin typeface="+mj-ea"/>
              </a:rPr>
              <a:t>、</a:t>
            </a:r>
            <a:r>
              <a:rPr kumimoji="1" lang="ja-JP" altLang="en-US" sz="1000" b="1" dirty="0">
                <a:latin typeface="+mj-ea"/>
              </a:rPr>
              <a:t>大人が車道側を歩いていますか</a:t>
            </a:r>
            <a:r>
              <a:rPr kumimoji="1" lang="ja-JP" altLang="en-US" sz="1000" b="1" dirty="0" smtClean="0">
                <a:latin typeface="+mj-ea"/>
              </a:rPr>
              <a:t>？</a:t>
            </a:r>
            <a:endParaRPr kumimoji="1" lang="en-US" altLang="ja-JP" sz="1000" b="1" dirty="0" smtClean="0">
              <a:latin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3050" y="8069986"/>
            <a:ext cx="5730183" cy="711629"/>
          </a:xfrm>
          <a:prstGeom prst="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05413" y="8079461"/>
            <a:ext cx="3438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+mn-ea"/>
              </a:rPr>
              <a:t>□　子ども</a:t>
            </a:r>
            <a:r>
              <a:rPr kumimoji="1" lang="ja-JP" altLang="en-US" sz="1000" b="1" dirty="0" smtClean="0">
                <a:latin typeface="+mn-ea"/>
              </a:rPr>
              <a:t>に</a:t>
            </a:r>
            <a:r>
              <a:rPr kumimoji="1" lang="ja-JP" altLang="en-US" sz="1000" b="1" dirty="0">
                <a:latin typeface="+mn-ea"/>
              </a:rPr>
              <a:t>ヘルメット</a:t>
            </a:r>
            <a:r>
              <a:rPr kumimoji="1" lang="ja-JP" altLang="en-US" sz="1000" b="1" dirty="0" smtClean="0">
                <a:latin typeface="+mn-ea"/>
              </a:rPr>
              <a:t>をかぶせました</a:t>
            </a:r>
            <a:r>
              <a:rPr kumimoji="1" lang="ja-JP" altLang="en-US" sz="1000" b="1" dirty="0">
                <a:latin typeface="+mn-ea"/>
              </a:rPr>
              <a:t>か</a:t>
            </a:r>
            <a:r>
              <a:rPr kumimoji="1" lang="ja-JP" altLang="en-US" sz="1000" b="1" dirty="0" smtClean="0">
                <a:latin typeface="+mn-ea"/>
              </a:rPr>
              <a:t>？</a:t>
            </a:r>
            <a:endParaRPr kumimoji="1" lang="en-US" altLang="ja-JP" sz="1000" b="1" dirty="0" smtClean="0">
              <a:latin typeface="+mn-ea"/>
            </a:endParaRPr>
          </a:p>
          <a:p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□　子ども</a:t>
            </a:r>
            <a:r>
              <a:rPr kumimoji="1" lang="ja-JP" altLang="en-US" sz="1000" b="1" dirty="0" smtClean="0">
                <a:latin typeface="+mn-ea"/>
              </a:rPr>
              <a:t>を乗せるときには</a:t>
            </a:r>
            <a:r>
              <a:rPr kumimoji="1" lang="ja-JP" altLang="en-US" sz="1000" b="1" dirty="0">
                <a:latin typeface="+mn-ea"/>
              </a:rPr>
              <a:t>、専用の座席</a:t>
            </a:r>
            <a:r>
              <a:rPr kumimoji="1" lang="ja-JP" altLang="en-US" sz="1000" b="1" dirty="0" smtClean="0">
                <a:latin typeface="+mn-ea"/>
              </a:rPr>
              <a:t>に</a:t>
            </a:r>
            <a:endParaRPr kumimoji="1" lang="en-US" altLang="ja-JP" sz="1000" b="1" dirty="0" smtClean="0">
              <a:latin typeface="+mn-ea"/>
            </a:endParaRPr>
          </a:p>
          <a:p>
            <a:r>
              <a:rPr kumimoji="1" lang="en-US" altLang="ja-JP" sz="1000" b="1" dirty="0">
                <a:latin typeface="+mn-ea"/>
              </a:rPr>
              <a:t> </a:t>
            </a:r>
            <a:r>
              <a:rPr kumimoji="1" lang="en-US" altLang="ja-JP" sz="1000" b="1" dirty="0" smtClean="0">
                <a:latin typeface="+mn-ea"/>
              </a:rPr>
              <a:t>      </a:t>
            </a:r>
            <a:r>
              <a:rPr kumimoji="1" lang="ja-JP" altLang="en-US" sz="1000" b="1" dirty="0" smtClean="0">
                <a:latin typeface="+mn-ea"/>
              </a:rPr>
              <a:t>座らせ、ベルト</a:t>
            </a:r>
            <a:r>
              <a:rPr kumimoji="1" lang="ja-JP" altLang="en-US" sz="1000" b="1" dirty="0">
                <a:latin typeface="+mn-ea"/>
              </a:rPr>
              <a:t>も</a:t>
            </a:r>
            <a:r>
              <a:rPr kumimoji="1" lang="ja-JP" altLang="en-US" sz="1000" b="1" dirty="0" smtClean="0">
                <a:latin typeface="+mn-ea"/>
              </a:rPr>
              <a:t>しっかりしめましたか？</a:t>
            </a:r>
            <a:endParaRPr kumimoji="1" lang="en-US" altLang="ja-JP" sz="1000" b="1" dirty="0" smtClean="0">
              <a:latin typeface="+mn-ea"/>
            </a:endParaRPr>
          </a:p>
          <a:p>
            <a:endParaRPr kumimoji="1" lang="en-US" altLang="ja-JP" sz="1000" b="1" dirty="0">
              <a:latin typeface="+mn-e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3748" y="8952579"/>
            <a:ext cx="603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・</a:t>
            </a:r>
            <a:r>
              <a:rPr kumimoji="1" lang="ja-JP" altLang="en-US" sz="1200" b="1" dirty="0"/>
              <a:t>子ども</a:t>
            </a:r>
            <a:r>
              <a:rPr kumimoji="1" lang="ja-JP" altLang="en-US" sz="1200" b="1" dirty="0" smtClean="0"/>
              <a:t>を２人乗せる</a:t>
            </a:r>
            <a:r>
              <a:rPr kumimoji="1" lang="ja-JP" altLang="en-US" sz="1200" b="1" dirty="0"/>
              <a:t>とき</a:t>
            </a:r>
            <a:r>
              <a:rPr kumimoji="1" lang="ja-JP" altLang="en-US" sz="1200" b="1" dirty="0" smtClean="0"/>
              <a:t>は、２人同乗のための安全性が確保されている</a:t>
            </a:r>
            <a:endParaRPr kumimoji="1" lang="en-US" altLang="ja-JP" sz="1200" b="1" dirty="0" smtClean="0"/>
          </a:p>
          <a:p>
            <a:r>
              <a:rPr kumimoji="1" lang="ja-JP" altLang="en-US" sz="1200" b="1" dirty="0" smtClean="0">
                <a:solidFill>
                  <a:srgbClr val="0070C0"/>
                </a:solidFill>
              </a:rPr>
              <a:t>「幼児２人</a:t>
            </a:r>
            <a:r>
              <a:rPr kumimoji="1" lang="ja-JP" altLang="en-US" sz="1200" b="1" dirty="0">
                <a:solidFill>
                  <a:srgbClr val="0070C0"/>
                </a:solidFill>
              </a:rPr>
              <a:t>同乗用自転車</a:t>
            </a:r>
            <a:r>
              <a:rPr kumimoji="1" lang="ja-JP" altLang="en-US" sz="1200" b="1" dirty="0" smtClean="0">
                <a:solidFill>
                  <a:srgbClr val="0070C0"/>
                </a:solidFill>
              </a:rPr>
              <a:t>」</a:t>
            </a:r>
            <a:r>
              <a:rPr kumimoji="1" lang="ja-JP" altLang="en-US" sz="1200" b="1" dirty="0" smtClean="0"/>
              <a:t>を利用しましょう。</a:t>
            </a:r>
            <a:endParaRPr kumimoji="1" lang="en-US" altLang="ja-JP" sz="12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54">
            <a:off x="604831" y="1352008"/>
            <a:ext cx="489230" cy="62322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357">
            <a:off x="1239447" y="1532859"/>
            <a:ext cx="422437" cy="410006"/>
          </a:xfrm>
          <a:prstGeom prst="rect">
            <a:avLst/>
          </a:prstGeom>
        </p:spPr>
      </p:pic>
      <p:sp>
        <p:nvSpPr>
          <p:cNvPr id="61" name="楕円 60"/>
          <p:cNvSpPr/>
          <p:nvPr/>
        </p:nvSpPr>
        <p:spPr>
          <a:xfrm>
            <a:off x="569282" y="6478403"/>
            <a:ext cx="1944189" cy="31587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ホームベース 61"/>
          <p:cNvSpPr/>
          <p:nvPr/>
        </p:nvSpPr>
        <p:spPr>
          <a:xfrm>
            <a:off x="1895562" y="5656865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754288" y="5671157"/>
            <a:ext cx="426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+mn-ea"/>
              </a:rPr>
              <a:t>自転車通園のおうちの方</a:t>
            </a:r>
            <a:r>
              <a:rPr kumimoji="1" lang="ja-JP" altLang="en-US" b="1" dirty="0">
                <a:latin typeface="+mn-ea"/>
              </a:rPr>
              <a:t>へ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63" name="図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81" y="7922726"/>
            <a:ext cx="813124" cy="4509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04832">
            <a:off x="398332" y="5794673"/>
            <a:ext cx="501640" cy="375916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-11421" y="10147204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１</a:t>
            </a:r>
          </a:p>
        </p:txBody>
      </p:sp>
      <p:sp>
        <p:nvSpPr>
          <p:cNvPr id="72" name="角丸四角形 71"/>
          <p:cNvSpPr/>
          <p:nvPr/>
        </p:nvSpPr>
        <p:spPr>
          <a:xfrm>
            <a:off x="3621403" y="3229123"/>
            <a:ext cx="3233176" cy="834721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678683" y="3322184"/>
            <a:ext cx="33201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+mj-ea"/>
              </a:rPr>
              <a:t>□　道路を渡るとき、「止まる」「左右の確認」</a:t>
            </a:r>
            <a:endParaRPr kumimoji="1" lang="en-US" altLang="ja-JP" sz="1000" b="1" dirty="0" smtClean="0">
              <a:latin typeface="+mj-ea"/>
            </a:endParaRPr>
          </a:p>
          <a:p>
            <a:r>
              <a:rPr kumimoji="1" lang="ja-JP" altLang="en-US" sz="1000" b="1" dirty="0" smtClean="0">
                <a:latin typeface="+mj-ea"/>
              </a:rPr>
              <a:t>　　「手をあげて渡る」を日々行っていますか？</a:t>
            </a:r>
            <a:endParaRPr kumimoji="1" lang="en-US" altLang="ja-JP" sz="300" b="1" dirty="0" smtClean="0">
              <a:latin typeface="+mj-ea"/>
            </a:endParaRPr>
          </a:p>
          <a:p>
            <a:endParaRPr kumimoji="1" lang="en-US" altLang="ja-JP" sz="800" b="1" dirty="0" smtClean="0">
              <a:latin typeface="+mj-ea"/>
            </a:endParaRPr>
          </a:p>
          <a:p>
            <a:r>
              <a:rPr kumimoji="1" lang="ja-JP" altLang="en-US" sz="1000" b="1" dirty="0" smtClean="0">
                <a:latin typeface="+mj-ea"/>
              </a:rPr>
              <a:t>□　点滅信号のとき、つい渡り始めていませんか？</a:t>
            </a:r>
            <a:endParaRPr kumimoji="1" lang="en-US" altLang="ja-JP" sz="1000" b="1" dirty="0" smtClean="0">
              <a:latin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4755" y="4073891"/>
            <a:ext cx="776952" cy="109955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36588" y="5656779"/>
            <a:ext cx="1028153" cy="1069781"/>
          </a:xfrm>
          <a:prstGeom prst="rect">
            <a:avLst/>
          </a:prstGeom>
        </p:spPr>
      </p:pic>
      <p:sp>
        <p:nvSpPr>
          <p:cNvPr id="54" name="テキスト ボックス 53"/>
          <p:cNvSpPr txBox="1"/>
          <p:nvPr/>
        </p:nvSpPr>
        <p:spPr>
          <a:xfrm>
            <a:off x="3739114" y="8381505"/>
            <a:ext cx="273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+mn-ea"/>
              </a:rPr>
              <a:t>□</a:t>
            </a:r>
            <a:r>
              <a:rPr kumimoji="1" lang="ja-JP" altLang="en-US" sz="1000" b="1" dirty="0">
                <a:latin typeface="+mn-ea"/>
              </a:rPr>
              <a:t>　子ども</a:t>
            </a:r>
            <a:r>
              <a:rPr kumimoji="1" lang="ja-JP" altLang="en-US" sz="1000" b="1" dirty="0" smtClean="0">
                <a:latin typeface="+mn-ea"/>
              </a:rPr>
              <a:t>を</a:t>
            </a:r>
            <a:r>
              <a:rPr kumimoji="1" lang="ja-JP" altLang="en-US" sz="1000" b="1" dirty="0">
                <a:latin typeface="+mn-ea"/>
              </a:rPr>
              <a:t>乗せた</a:t>
            </a:r>
            <a:r>
              <a:rPr kumimoji="1" lang="ja-JP" altLang="en-US" sz="1000" b="1" dirty="0" smtClean="0">
                <a:latin typeface="+mn-ea"/>
              </a:rPr>
              <a:t>まま自転車</a:t>
            </a:r>
            <a:r>
              <a:rPr kumimoji="1" lang="ja-JP" altLang="en-US" sz="1000" b="1" dirty="0">
                <a:latin typeface="+mn-ea"/>
              </a:rPr>
              <a:t>から</a:t>
            </a:r>
            <a:r>
              <a:rPr kumimoji="1" lang="ja-JP" altLang="en-US" sz="1000" b="1" dirty="0" smtClean="0">
                <a:latin typeface="+mn-ea"/>
              </a:rPr>
              <a:t>離れ</a:t>
            </a:r>
            <a:endParaRPr kumimoji="1" lang="en-US" altLang="ja-JP" sz="1000" b="1" dirty="0" smtClean="0">
              <a:latin typeface="+mn-ea"/>
            </a:endParaRPr>
          </a:p>
          <a:p>
            <a:r>
              <a:rPr kumimoji="1" lang="en-US" altLang="ja-JP" sz="1000" b="1" dirty="0">
                <a:latin typeface="+mn-ea"/>
              </a:rPr>
              <a:t> </a:t>
            </a:r>
            <a:r>
              <a:rPr kumimoji="1" lang="en-US" altLang="ja-JP" sz="1000" b="1" dirty="0" smtClean="0">
                <a:latin typeface="+mn-ea"/>
              </a:rPr>
              <a:t>      </a:t>
            </a:r>
            <a:r>
              <a:rPr kumimoji="1" lang="ja-JP" altLang="en-US" sz="1000" b="1" dirty="0" smtClean="0">
                <a:latin typeface="+mn-ea"/>
              </a:rPr>
              <a:t>たり、目を離したり</a:t>
            </a:r>
            <a:r>
              <a:rPr kumimoji="1" lang="ja-JP" altLang="en-US" sz="1000" b="1" dirty="0">
                <a:latin typeface="+mn-ea"/>
              </a:rPr>
              <a:t>して</a:t>
            </a:r>
            <a:r>
              <a:rPr kumimoji="1" lang="ja-JP" altLang="en-US" sz="1000" b="1" dirty="0" smtClean="0">
                <a:latin typeface="+mn-ea"/>
              </a:rPr>
              <a:t>いません</a:t>
            </a:r>
            <a:r>
              <a:rPr kumimoji="1" lang="ja-JP" altLang="en-US" sz="1000" b="1" dirty="0">
                <a:latin typeface="+mn-ea"/>
              </a:rPr>
              <a:t>か</a:t>
            </a:r>
            <a:r>
              <a:rPr kumimoji="1" lang="ja-JP" altLang="en-US" sz="1000" b="1" dirty="0" smtClean="0">
                <a:latin typeface="+mn-ea"/>
              </a:rPr>
              <a:t>？</a:t>
            </a:r>
            <a:endParaRPr kumimoji="1" lang="en-US" altLang="ja-JP" sz="1000" b="1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047" y="9933583"/>
            <a:ext cx="7038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　　　　　　＊１</a:t>
            </a:r>
            <a:r>
              <a:rPr kumimoji="1" lang="ja-JP" altLang="en-US" sz="800" dirty="0"/>
              <a:t>　</a:t>
            </a:r>
            <a:r>
              <a:rPr kumimoji="1" lang="ja-JP" altLang="en-US" sz="800" dirty="0" smtClean="0"/>
              <a:t>消費者庁ウェブサイトより　　　　＊２</a:t>
            </a:r>
            <a:r>
              <a:rPr kumimoji="1" lang="ja-JP" altLang="en-US" sz="800" dirty="0"/>
              <a:t>　</a:t>
            </a:r>
            <a:r>
              <a:rPr kumimoji="1" lang="ja-JP" altLang="en-US" sz="800" dirty="0" smtClean="0"/>
              <a:t>警視庁ウェブサイトより（平成</a:t>
            </a:r>
            <a:r>
              <a:rPr kumimoji="1" lang="en-US" altLang="ja-JP" sz="800" dirty="0" smtClean="0"/>
              <a:t>28</a:t>
            </a:r>
            <a:r>
              <a:rPr kumimoji="1" lang="ja-JP" altLang="en-US" sz="800" dirty="0" smtClean="0"/>
              <a:t>年～令和２年）</a:t>
            </a:r>
            <a:endParaRPr kumimoji="1" lang="ja-JP" altLang="en-US" sz="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05" y="2994565"/>
            <a:ext cx="738228" cy="40943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79" y="5418801"/>
            <a:ext cx="693531" cy="66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角丸四角形 80"/>
          <p:cNvSpPr/>
          <p:nvPr/>
        </p:nvSpPr>
        <p:spPr>
          <a:xfrm>
            <a:off x="465258" y="6712644"/>
            <a:ext cx="6335387" cy="3240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390567" y="961070"/>
            <a:ext cx="6377808" cy="4781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904989" y="1092826"/>
            <a:ext cx="558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n-ea"/>
              </a:rPr>
              <a:t>　車</a:t>
            </a:r>
            <a:r>
              <a:rPr kumimoji="1" lang="ja-JP" altLang="en-US" sz="1200" dirty="0">
                <a:latin typeface="+mn-ea"/>
              </a:rPr>
              <a:t>で通園されていて、「あぶない！」と</a:t>
            </a:r>
            <a:r>
              <a:rPr kumimoji="1" lang="ja-JP" altLang="en-US" sz="1200" dirty="0" smtClean="0">
                <a:latin typeface="+mn-ea"/>
              </a:rPr>
              <a:t>感じたことは</a:t>
            </a:r>
            <a:r>
              <a:rPr kumimoji="1" lang="ja-JP" altLang="en-US" sz="1200" dirty="0">
                <a:latin typeface="+mn-ea"/>
              </a:rPr>
              <a:t>ありませんか</a:t>
            </a:r>
            <a:r>
              <a:rPr kumimoji="1" lang="ja-JP" altLang="en-US" sz="1200" dirty="0" smtClean="0">
                <a:latin typeface="+mn-ea"/>
              </a:rPr>
              <a:t>？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送迎時に子どもが</a:t>
            </a:r>
            <a:r>
              <a:rPr kumimoji="1" lang="ja-JP" altLang="en-US" sz="1200" dirty="0">
                <a:latin typeface="+mn-ea"/>
              </a:rPr>
              <a:t>ひかれてしまうという悲しい交通事故の</a:t>
            </a:r>
            <a:r>
              <a:rPr kumimoji="1" lang="ja-JP" altLang="en-US" sz="1200" dirty="0" smtClean="0">
                <a:latin typeface="+mn-ea"/>
              </a:rPr>
              <a:t>ニュースを耳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にします。これは、どこの</a:t>
            </a:r>
            <a:r>
              <a:rPr kumimoji="1" lang="ja-JP" altLang="en-US" sz="1200" dirty="0">
                <a:latin typeface="+mn-ea"/>
              </a:rPr>
              <a:t>園でも起こりうる事故だ</a:t>
            </a:r>
            <a:r>
              <a:rPr kumimoji="1" lang="ja-JP" altLang="en-US" sz="1200" dirty="0" smtClean="0">
                <a:latin typeface="+mn-ea"/>
              </a:rPr>
              <a:t>と考えて</a:t>
            </a:r>
            <a:r>
              <a:rPr kumimoji="1" lang="ja-JP" altLang="en-US" sz="1200" dirty="0">
                <a:latin typeface="+mn-ea"/>
              </a:rPr>
              <a:t>い</a:t>
            </a:r>
            <a:r>
              <a:rPr kumimoji="1" lang="ja-JP" altLang="en-US" sz="1200" dirty="0" smtClean="0">
                <a:latin typeface="+mn-ea"/>
              </a:rPr>
              <a:t>ます</a:t>
            </a:r>
            <a:r>
              <a:rPr kumimoji="1" lang="ja-JP" altLang="en-US" sz="1200" dirty="0">
                <a:latin typeface="+mn-ea"/>
              </a:rPr>
              <a:t>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1129762" y="4129849"/>
            <a:ext cx="53381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　</a:t>
            </a:r>
            <a:r>
              <a:rPr kumimoji="1" lang="ja-JP" altLang="en-US" sz="1200" b="1" dirty="0" smtClean="0">
                <a:latin typeface="+mn-ea"/>
              </a:rPr>
              <a:t>園の駐車場内で起きた事故は</a:t>
            </a:r>
            <a:r>
              <a:rPr kumimoji="1" lang="ja-JP" altLang="en-US" sz="1200" b="1" smtClean="0">
                <a:latin typeface="+mn-ea"/>
              </a:rPr>
              <a:t>、</a:t>
            </a:r>
            <a:r>
              <a:rPr kumimoji="1" lang="ja-JP" altLang="en-US" sz="1200" b="1" smtClean="0">
                <a:solidFill>
                  <a:srgbClr val="0070C0"/>
                </a:solidFill>
                <a:latin typeface="+mn-ea"/>
              </a:rPr>
              <a:t>保護者同士</a:t>
            </a:r>
            <a:r>
              <a:rPr kumimoji="1" lang="ja-JP" altLang="en-US" sz="1200" b="1" dirty="0" smtClean="0">
                <a:solidFill>
                  <a:srgbClr val="0070C0"/>
                </a:solidFill>
                <a:latin typeface="+mn-ea"/>
              </a:rPr>
              <a:t>が被害者・加害者になってしまうこともあります</a:t>
            </a:r>
            <a:r>
              <a:rPr kumimoji="1" lang="ja-JP" altLang="en-US" sz="1200" b="1" dirty="0" smtClean="0">
                <a:latin typeface="+mn-ea"/>
              </a:rPr>
              <a:t>。悲しい思いをしないためにも、子どもから絶対に目を離さないようお願いします。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63" name="ホームベース 62"/>
          <p:cNvSpPr/>
          <p:nvPr/>
        </p:nvSpPr>
        <p:spPr>
          <a:xfrm>
            <a:off x="1861069" y="331778"/>
            <a:ext cx="3928453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2891" y="362903"/>
            <a:ext cx="699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+mn-ea"/>
              </a:rPr>
              <a:t>車通園のおうちの方</a:t>
            </a:r>
            <a:r>
              <a:rPr kumimoji="1" lang="ja-JP" altLang="en-US" b="1" dirty="0">
                <a:latin typeface="+mn-ea"/>
              </a:rPr>
              <a:t>へ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91899" y="5849784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ホームベース 67"/>
          <p:cNvSpPr/>
          <p:nvPr/>
        </p:nvSpPr>
        <p:spPr>
          <a:xfrm>
            <a:off x="1759894" y="6155655"/>
            <a:ext cx="3675885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91899" y="6153873"/>
            <a:ext cx="6899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+mn-ea"/>
              </a:rPr>
              <a:t>バス通園のおうちの方</a:t>
            </a:r>
            <a:r>
              <a:rPr kumimoji="1" lang="ja-JP" altLang="en-US" b="1" dirty="0">
                <a:latin typeface="+mn-ea"/>
              </a:rPr>
              <a:t>へ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629785" y="1817121"/>
            <a:ext cx="2860480" cy="966859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"/>
          <p:cNvSpPr txBox="1"/>
          <p:nvPr/>
        </p:nvSpPr>
        <p:spPr>
          <a:xfrm>
            <a:off x="804191" y="6775608"/>
            <a:ext cx="5766351" cy="10242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+mn-ea"/>
              </a:rPr>
              <a:t>　バス</a:t>
            </a:r>
            <a:r>
              <a:rPr kumimoji="1" lang="ja-JP" altLang="en-US" sz="1200" dirty="0">
                <a:latin typeface="+mn-ea"/>
              </a:rPr>
              <a:t>での通園にもだんだん慣れてきて、保護者</a:t>
            </a:r>
            <a:r>
              <a:rPr kumimoji="1" lang="ja-JP" altLang="en-US" sz="1200" dirty="0" smtClean="0">
                <a:latin typeface="+mn-ea"/>
              </a:rPr>
              <a:t>のみなさまも</a:t>
            </a:r>
            <a:r>
              <a:rPr kumimoji="1" lang="ja-JP" altLang="en-US" sz="1200" dirty="0">
                <a:latin typeface="+mn-ea"/>
              </a:rPr>
              <a:t>ホッと</a:t>
            </a:r>
            <a:r>
              <a:rPr kumimoji="1" lang="ja-JP" altLang="en-US" sz="1200" dirty="0" smtClean="0">
                <a:latin typeface="+mn-ea"/>
              </a:rPr>
              <a:t>されている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頃かと</a:t>
            </a:r>
            <a:r>
              <a:rPr kumimoji="1" lang="ja-JP" altLang="en-US" sz="1200" dirty="0">
                <a:latin typeface="+mn-ea"/>
              </a:rPr>
              <a:t>思います</a:t>
            </a:r>
            <a:r>
              <a:rPr kumimoji="1" lang="ja-JP" altLang="en-US" sz="1200" dirty="0" smtClean="0">
                <a:latin typeface="+mn-ea"/>
              </a:rPr>
              <a:t>。ただ</a:t>
            </a:r>
            <a:r>
              <a:rPr kumimoji="1" lang="ja-JP" altLang="en-US" sz="1200" dirty="0">
                <a:latin typeface="+mn-ea"/>
              </a:rPr>
              <a:t>通園バスでの事故のニュースも、報道でたびたび耳</a:t>
            </a:r>
            <a:r>
              <a:rPr kumimoji="1" lang="ja-JP" altLang="en-US" sz="1200" dirty="0" smtClean="0">
                <a:latin typeface="+mn-ea"/>
              </a:rPr>
              <a:t>にしま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す。悲しい</a:t>
            </a:r>
            <a:r>
              <a:rPr kumimoji="1" lang="ja-JP" altLang="en-US" sz="1200" dirty="0">
                <a:latin typeface="+mn-ea"/>
              </a:rPr>
              <a:t>事故が起こらないよう、園でもバスの運行には細心の注意</a:t>
            </a:r>
            <a:r>
              <a:rPr kumimoji="1" lang="ja-JP" altLang="en-US" sz="1200" dirty="0" smtClean="0">
                <a:latin typeface="+mn-ea"/>
              </a:rPr>
              <a:t>をはらって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まいりますが、子ども</a:t>
            </a:r>
            <a:r>
              <a:rPr kumimoji="1" lang="ja-JP" altLang="en-US" sz="1200" dirty="0">
                <a:latin typeface="+mn-ea"/>
              </a:rPr>
              <a:t>たち</a:t>
            </a:r>
            <a:r>
              <a:rPr kumimoji="1" lang="ja-JP" altLang="en-US" sz="1200" dirty="0" smtClean="0">
                <a:latin typeface="+mn-ea"/>
              </a:rPr>
              <a:t>の大切な命</a:t>
            </a:r>
            <a:r>
              <a:rPr kumimoji="1" lang="ja-JP" altLang="en-US" sz="1200" dirty="0">
                <a:latin typeface="+mn-ea"/>
              </a:rPr>
              <a:t>を守るためにも、バスを利用</a:t>
            </a:r>
            <a:r>
              <a:rPr kumimoji="1" lang="ja-JP" altLang="en-US" sz="1200" dirty="0" smtClean="0">
                <a:latin typeface="+mn-ea"/>
              </a:rPr>
              <a:t>されている</a:t>
            </a:r>
            <a:r>
              <a:rPr kumimoji="1" lang="ja-JP" altLang="en-US" sz="1200" dirty="0" err="1" smtClean="0">
                <a:latin typeface="+mn-ea"/>
              </a:rPr>
              <a:t>ご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家庭のみなさまは</a:t>
            </a:r>
            <a:r>
              <a:rPr kumimoji="1" lang="ja-JP" altLang="en-US" sz="1200" dirty="0">
                <a:latin typeface="+mn-ea"/>
              </a:rPr>
              <a:t>次</a:t>
            </a:r>
            <a:r>
              <a:rPr kumimoji="1" lang="ja-JP" altLang="en-US" sz="1200" dirty="0" smtClean="0">
                <a:latin typeface="+mn-ea"/>
              </a:rPr>
              <a:t>の</a:t>
            </a:r>
            <a:r>
              <a:rPr kumimoji="1" lang="ja-JP" altLang="en-US" sz="1200" dirty="0">
                <a:latin typeface="+mn-ea"/>
              </a:rPr>
              <a:t>約束を守るよう、再度ご協力を</a:t>
            </a:r>
            <a:r>
              <a:rPr kumimoji="1" lang="ja-JP" altLang="en-US" sz="1200" dirty="0" smtClean="0">
                <a:latin typeface="+mn-ea"/>
              </a:rPr>
              <a:t>お願いいたします。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36069" y="2900954"/>
            <a:ext cx="2854196" cy="1175462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191" y="2995867"/>
            <a:ext cx="2792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☆子どもの身長</a:t>
            </a:r>
            <a:r>
              <a:rPr kumimoji="1" lang="ja-JP" altLang="en-US" sz="1200" b="1" dirty="0"/>
              <a:t>や体重</a:t>
            </a:r>
            <a:r>
              <a:rPr kumimoji="1" lang="ja-JP" altLang="en-US" sz="1200" b="1" dirty="0" smtClean="0"/>
              <a:t>などから</a:t>
            </a:r>
            <a:endParaRPr kumimoji="1" lang="en-US" altLang="ja-JP" sz="1200" b="1" dirty="0" smtClean="0"/>
          </a:p>
          <a:p>
            <a:r>
              <a:rPr kumimoji="1" lang="ja-JP" altLang="en-US" sz="12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体に合ったチャイルドシート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r>
              <a:rPr kumimoji="1" lang="ja-JP" altLang="en-US" sz="12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1200" b="1" dirty="0" smtClean="0">
                <a:solidFill>
                  <a:srgbClr val="FF0000"/>
                </a:solidFill>
              </a:rPr>
              <a:t>やジュニアシート</a:t>
            </a:r>
            <a:r>
              <a:rPr kumimoji="1" lang="ja-JP" altLang="en-US" sz="1200" b="1" dirty="0" smtClean="0"/>
              <a:t>を正しく使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err="1" smtClean="0"/>
              <a:t>用</a:t>
            </a:r>
            <a:r>
              <a:rPr kumimoji="1" lang="ja-JP" altLang="en-US" sz="1200" b="1" dirty="0" err="1"/>
              <a:t>し</a:t>
            </a:r>
            <a:r>
              <a:rPr kumimoji="1" lang="ja-JP" altLang="en-US" sz="1200" b="1" dirty="0" smtClean="0"/>
              <a:t>、ベルトも忘れずにしめ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err="1" smtClean="0"/>
              <a:t>て</a:t>
            </a:r>
            <a:r>
              <a:rPr kumimoji="1" lang="ja-JP" altLang="en-US" sz="1200" b="1" dirty="0" smtClean="0"/>
              <a:t>ください。</a:t>
            </a:r>
            <a:r>
              <a:rPr kumimoji="1" lang="ja-JP" altLang="en-US" sz="1200" b="1" dirty="0"/>
              <a:t>　　</a:t>
            </a:r>
            <a:endParaRPr kumimoji="1" lang="en-US" altLang="ja-JP" sz="1050" b="1" dirty="0">
              <a:latin typeface="+mj-ea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717389" y="1817121"/>
            <a:ext cx="2829403" cy="945731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04191" y="1968116"/>
            <a:ext cx="247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☆駐車場では</a:t>
            </a:r>
            <a:r>
              <a:rPr kumimoji="1" lang="ja-JP" altLang="en-US" sz="1200" b="1" dirty="0" smtClean="0"/>
              <a:t>、</a:t>
            </a:r>
            <a:r>
              <a:rPr kumimoji="1" lang="ja-JP" altLang="en-US" sz="1200" b="1" dirty="0"/>
              <a:t>子ども</a:t>
            </a:r>
            <a:r>
              <a:rPr kumimoji="1" lang="ja-JP" altLang="en-US" sz="1200" b="1" dirty="0" smtClean="0"/>
              <a:t>から目を</a:t>
            </a:r>
            <a:endParaRPr kumimoji="1" lang="en-US" altLang="ja-JP" sz="1200" b="1" dirty="0" smtClean="0"/>
          </a:p>
          <a:p>
            <a:r>
              <a:rPr kumimoji="1" lang="en-US" altLang="ja-JP" sz="1200" b="1" dirty="0"/>
              <a:t> </a:t>
            </a:r>
            <a:r>
              <a:rPr kumimoji="1" lang="en-US" altLang="ja-JP" sz="1200" b="1" dirty="0" smtClean="0"/>
              <a:t>   </a:t>
            </a:r>
            <a:r>
              <a:rPr kumimoji="1" lang="ja-JP" altLang="en-US" sz="1200" b="1" dirty="0" smtClean="0"/>
              <a:t>離さず、しっかり</a:t>
            </a:r>
            <a:r>
              <a:rPr kumimoji="1" lang="ja-JP" altLang="en-US" sz="1200" b="1" dirty="0"/>
              <a:t>手</a:t>
            </a:r>
            <a:r>
              <a:rPr kumimoji="1" lang="ja-JP" altLang="en-US" sz="1200" b="1" dirty="0" smtClean="0"/>
              <a:t>を</a:t>
            </a:r>
            <a:r>
              <a:rPr kumimoji="1" lang="ja-JP" altLang="en-US" sz="1200" b="1" dirty="0" err="1" smtClean="0"/>
              <a:t>つ</a:t>
            </a:r>
            <a:r>
              <a:rPr kumimoji="1" lang="ja-JP" altLang="en-US" sz="1200" b="1" dirty="0" smtClean="0"/>
              <a:t>ない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でください。</a:t>
            </a:r>
            <a:endParaRPr kumimoji="1" lang="en-US" altLang="ja-JP" sz="1200" b="1" dirty="0" smtClean="0"/>
          </a:p>
        </p:txBody>
      </p:sp>
      <p:sp>
        <p:nvSpPr>
          <p:cNvPr id="34" name="楕円 33"/>
          <p:cNvSpPr/>
          <p:nvPr/>
        </p:nvSpPr>
        <p:spPr>
          <a:xfrm>
            <a:off x="4188639" y="3584515"/>
            <a:ext cx="2058256" cy="539636"/>
          </a:xfrm>
          <a:prstGeom prst="ellipse">
            <a:avLst/>
          </a:prstGeom>
          <a:solidFill>
            <a:srgbClr val="A29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24" y="2913276"/>
            <a:ext cx="1290044" cy="9921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510">
            <a:off x="541550" y="276504"/>
            <a:ext cx="827240" cy="7049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81" y="489015"/>
            <a:ext cx="388783" cy="533512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530865" y="486958"/>
            <a:ext cx="72286" cy="75564"/>
          </a:xfrm>
          <a:prstGeom prst="ellipse">
            <a:avLst/>
          </a:prstGeom>
          <a:solidFill>
            <a:srgbClr val="FFCD5A"/>
          </a:solidFill>
          <a:ln>
            <a:solidFill>
              <a:srgbClr val="FFC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264888" y="562084"/>
            <a:ext cx="72286" cy="75564"/>
          </a:xfrm>
          <a:prstGeom prst="ellipse">
            <a:avLst/>
          </a:prstGeom>
          <a:solidFill>
            <a:srgbClr val="FFCD5A"/>
          </a:solidFill>
          <a:ln>
            <a:solidFill>
              <a:srgbClr val="FFC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/>
        </p:nvSpPr>
        <p:spPr>
          <a:xfrm>
            <a:off x="2086453" y="747667"/>
            <a:ext cx="72286" cy="75564"/>
          </a:xfrm>
          <a:prstGeom prst="ellipse">
            <a:avLst/>
          </a:prstGeom>
          <a:solidFill>
            <a:srgbClr val="F96D66"/>
          </a:solidFill>
          <a:ln>
            <a:solidFill>
              <a:srgbClr val="F96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/>
          <p:nvPr/>
        </p:nvSpPr>
        <p:spPr>
          <a:xfrm>
            <a:off x="1820476" y="822793"/>
            <a:ext cx="72286" cy="75564"/>
          </a:xfrm>
          <a:prstGeom prst="ellipse">
            <a:avLst/>
          </a:prstGeom>
          <a:solidFill>
            <a:srgbClr val="F96D66"/>
          </a:solidFill>
          <a:ln>
            <a:solidFill>
              <a:srgbClr val="F96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21" y="8063686"/>
            <a:ext cx="1867793" cy="7366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40" y="7889283"/>
            <a:ext cx="996687" cy="98201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852256" y="7778322"/>
            <a:ext cx="2667027" cy="1148486"/>
          </a:xfrm>
          <a:prstGeom prst="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30"/>
          <p:cNvSpPr txBox="1"/>
          <p:nvPr/>
        </p:nvSpPr>
        <p:spPr>
          <a:xfrm>
            <a:off x="918439" y="7905185"/>
            <a:ext cx="2698492" cy="90330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050" b="1" dirty="0" smtClean="0">
                <a:latin typeface="+mn-ea"/>
              </a:rPr>
              <a:t>・バス</a:t>
            </a:r>
            <a:r>
              <a:rPr kumimoji="1" lang="ja-JP" altLang="en-US" sz="1050" b="1" dirty="0">
                <a:latin typeface="+mn-ea"/>
              </a:rPr>
              <a:t>の到着時や出発</a:t>
            </a:r>
            <a:r>
              <a:rPr kumimoji="1" lang="ja-JP" altLang="en-US" sz="1050" b="1" dirty="0" smtClean="0">
                <a:latin typeface="+mn-ea"/>
              </a:rPr>
              <a:t>のときには</a:t>
            </a:r>
            <a:r>
              <a:rPr kumimoji="1" lang="ja-JP" altLang="en-US" sz="1050" b="1" dirty="0">
                <a:latin typeface="+mn-ea"/>
              </a:rPr>
              <a:t>、</a:t>
            </a:r>
            <a:r>
              <a:rPr kumimoji="1" lang="ja-JP" altLang="en-US" sz="1050" b="1" dirty="0" smtClean="0">
                <a:latin typeface="+mn-ea"/>
              </a:rPr>
              <a:t>必</a:t>
            </a:r>
            <a:endParaRPr kumimoji="1" lang="en-US" altLang="ja-JP" sz="1050" b="1" dirty="0" smtClean="0">
              <a:latin typeface="+mn-ea"/>
            </a:endParaRPr>
          </a:p>
          <a:p>
            <a:r>
              <a:rPr kumimoji="1" lang="ja-JP" altLang="en-US" sz="1050" b="1" dirty="0">
                <a:latin typeface="+mn-ea"/>
              </a:rPr>
              <a:t>　</a:t>
            </a:r>
            <a:r>
              <a:rPr kumimoji="1" lang="ja-JP" altLang="en-US" sz="1050" b="1" dirty="0" err="1" smtClean="0">
                <a:latin typeface="+mn-ea"/>
              </a:rPr>
              <a:t>ず</a:t>
            </a:r>
            <a:r>
              <a:rPr kumimoji="1" lang="ja-JP" altLang="en-US" sz="1050" b="1" dirty="0" smtClean="0">
                <a:latin typeface="+mn-ea"/>
              </a:rPr>
              <a:t>お子さんと</a:t>
            </a:r>
            <a:r>
              <a:rPr kumimoji="1" lang="ja-JP" altLang="en-US" sz="1050" b="1" dirty="0">
                <a:latin typeface="+mn-ea"/>
              </a:rPr>
              <a:t>手をつないで、</a:t>
            </a:r>
            <a:r>
              <a:rPr kumimoji="1" lang="ja-JP" altLang="en-US" sz="1050" b="1" dirty="0" smtClean="0">
                <a:latin typeface="+mn-ea"/>
              </a:rPr>
              <a:t>待ちま</a:t>
            </a:r>
            <a:endParaRPr kumimoji="1" lang="en-US" altLang="ja-JP" sz="1050" b="1" dirty="0" smtClean="0">
              <a:latin typeface="+mn-ea"/>
            </a:endParaRPr>
          </a:p>
          <a:p>
            <a:r>
              <a:rPr kumimoji="1" lang="ja-JP" altLang="en-US" sz="1050" b="1" dirty="0">
                <a:latin typeface="+mn-ea"/>
              </a:rPr>
              <a:t>　</a:t>
            </a:r>
            <a:r>
              <a:rPr kumimoji="1" lang="ja-JP" altLang="en-US" sz="1050" b="1" dirty="0" smtClean="0">
                <a:latin typeface="+mn-ea"/>
              </a:rPr>
              <a:t>しょう。</a:t>
            </a:r>
            <a:r>
              <a:rPr kumimoji="1" lang="ja-JP" altLang="en-US" sz="1050" b="1" dirty="0" smtClean="0">
                <a:solidFill>
                  <a:srgbClr val="458FC5"/>
                </a:solidFill>
                <a:latin typeface="+mn-ea"/>
              </a:rPr>
              <a:t>（小さい</a:t>
            </a:r>
            <a:r>
              <a:rPr kumimoji="1" lang="ja-JP" altLang="en-US" sz="1050" b="1" dirty="0">
                <a:solidFill>
                  <a:srgbClr val="458FC5"/>
                </a:solidFill>
                <a:latin typeface="+mn-ea"/>
              </a:rPr>
              <a:t>きょうだい</a:t>
            </a:r>
            <a:r>
              <a:rPr kumimoji="1" lang="ja-JP" altLang="en-US" sz="1050" b="1" dirty="0" smtClean="0">
                <a:solidFill>
                  <a:srgbClr val="458FC5"/>
                </a:solidFill>
                <a:latin typeface="+mn-ea"/>
              </a:rPr>
              <a:t>をお連</a:t>
            </a:r>
            <a:endParaRPr kumimoji="1" lang="en-US" altLang="ja-JP" sz="105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rgbClr val="458FC5"/>
                </a:solidFill>
                <a:latin typeface="+mn-ea"/>
              </a:rPr>
              <a:t>　</a:t>
            </a:r>
            <a:r>
              <a:rPr kumimoji="1" lang="ja-JP" altLang="en-US" sz="1050" b="1" dirty="0" err="1" smtClean="0">
                <a:solidFill>
                  <a:srgbClr val="458FC5"/>
                </a:solidFill>
                <a:latin typeface="+mn-ea"/>
              </a:rPr>
              <a:t>れの</a:t>
            </a:r>
            <a:r>
              <a:rPr kumimoji="1" lang="ja-JP" altLang="en-US" sz="1050" b="1" dirty="0" smtClean="0">
                <a:solidFill>
                  <a:srgbClr val="458FC5"/>
                </a:solidFill>
                <a:latin typeface="+mn-ea"/>
              </a:rPr>
              <a:t>場合は、下の子も必ず手をつな</a:t>
            </a:r>
            <a:endParaRPr kumimoji="1" lang="en-US" altLang="ja-JP" sz="1050" b="1" dirty="0" smtClean="0">
              <a:solidFill>
                <a:srgbClr val="458FC5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rgbClr val="458FC5"/>
                </a:solidFill>
                <a:latin typeface="+mn-ea"/>
              </a:rPr>
              <a:t>　</a:t>
            </a:r>
            <a:r>
              <a:rPr kumimoji="1" lang="ja-JP" altLang="en-US" sz="1050" b="1" dirty="0" smtClean="0">
                <a:solidFill>
                  <a:srgbClr val="458FC5"/>
                </a:solidFill>
                <a:latin typeface="+mn-ea"/>
              </a:rPr>
              <a:t>ぎ、目を離さないでください。</a:t>
            </a:r>
            <a:r>
              <a:rPr kumimoji="1" lang="en-US" altLang="ja-JP" sz="1050" b="1" dirty="0" smtClean="0">
                <a:solidFill>
                  <a:srgbClr val="458FC5"/>
                </a:solidFill>
                <a:latin typeface="+mn-ea"/>
              </a:rPr>
              <a:t>)</a:t>
            </a:r>
            <a:r>
              <a:rPr kumimoji="1" lang="ja-JP" altLang="en-US" sz="1200" dirty="0"/>
              <a:t>　</a:t>
            </a:r>
            <a:endParaRPr kumimoji="1" lang="en-US" altLang="ja-JP" sz="1200" dirty="0"/>
          </a:p>
          <a:p>
            <a:endParaRPr kumimoji="1" lang="en-US" altLang="ja-JP" sz="1050" dirty="0"/>
          </a:p>
        </p:txBody>
      </p:sp>
      <p:sp>
        <p:nvSpPr>
          <p:cNvPr id="50" name="正方形/長方形 49"/>
          <p:cNvSpPr/>
          <p:nvPr/>
        </p:nvSpPr>
        <p:spPr>
          <a:xfrm>
            <a:off x="3947304" y="8955928"/>
            <a:ext cx="2598282" cy="881029"/>
          </a:xfrm>
          <a:prstGeom prst="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30"/>
          <p:cNvSpPr txBox="1"/>
          <p:nvPr/>
        </p:nvSpPr>
        <p:spPr>
          <a:xfrm>
            <a:off x="3912965" y="9017201"/>
            <a:ext cx="2590983" cy="7186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ja-JP" altLang="en-US" sz="1050" b="1" dirty="0" smtClean="0">
                <a:latin typeface="+mn-ea"/>
              </a:rPr>
              <a:t>・ご近所</a:t>
            </a:r>
            <a:r>
              <a:rPr kumimoji="1" lang="ja-JP" altLang="en-US" sz="1050" b="1" dirty="0">
                <a:latin typeface="+mn-ea"/>
              </a:rPr>
              <a:t>の方の迷惑になるので</a:t>
            </a:r>
            <a:r>
              <a:rPr kumimoji="1" lang="ja-JP" altLang="en-US" sz="1050" b="1" dirty="0" smtClean="0">
                <a:latin typeface="+mn-ea"/>
              </a:rPr>
              <a:t>、集合</a:t>
            </a:r>
            <a:endParaRPr kumimoji="1" lang="en-US" altLang="ja-JP" sz="105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b="1" dirty="0">
                <a:latin typeface="+mn-ea"/>
              </a:rPr>
              <a:t>　</a:t>
            </a:r>
            <a:r>
              <a:rPr kumimoji="1" lang="ja-JP" altLang="en-US" sz="1050" b="1" dirty="0" smtClean="0">
                <a:latin typeface="+mn-ea"/>
              </a:rPr>
              <a:t>場所</a:t>
            </a:r>
            <a:r>
              <a:rPr kumimoji="1" lang="ja-JP" altLang="en-US" sz="1050" b="1" dirty="0">
                <a:latin typeface="+mn-ea"/>
              </a:rPr>
              <a:t>で遊んだり、</a:t>
            </a:r>
            <a:r>
              <a:rPr kumimoji="1" lang="ja-JP" altLang="en-US" sz="1050" b="1" dirty="0" smtClean="0">
                <a:latin typeface="+mn-ea"/>
              </a:rPr>
              <a:t>保護者同士</a:t>
            </a:r>
            <a:r>
              <a:rPr kumimoji="1" lang="ja-JP" altLang="en-US" sz="1050" b="1" dirty="0">
                <a:latin typeface="+mn-ea"/>
              </a:rPr>
              <a:t>で</a:t>
            </a:r>
            <a:r>
              <a:rPr kumimoji="1" lang="ja-JP" altLang="en-US" sz="1050" b="1" dirty="0" smtClean="0">
                <a:latin typeface="+mn-ea"/>
              </a:rPr>
              <a:t>話し</a:t>
            </a:r>
            <a:endParaRPr kumimoji="1" lang="en-US" altLang="ja-JP" sz="105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b="1" dirty="0">
                <a:latin typeface="+mn-ea"/>
              </a:rPr>
              <a:t>　</a:t>
            </a:r>
            <a:r>
              <a:rPr kumimoji="1" lang="ja-JP" altLang="en-US" sz="1050" b="1" dirty="0" smtClean="0">
                <a:latin typeface="+mn-ea"/>
              </a:rPr>
              <a:t>こんだり</a:t>
            </a:r>
            <a:r>
              <a:rPr kumimoji="1" lang="ja-JP" altLang="en-US" sz="1050" b="1" dirty="0">
                <a:latin typeface="+mn-ea"/>
              </a:rPr>
              <a:t>しない</a:t>
            </a:r>
            <a:r>
              <a:rPr kumimoji="1" lang="ja-JP" altLang="en-US" sz="1050" b="1" dirty="0" smtClean="0">
                <a:latin typeface="+mn-ea"/>
              </a:rPr>
              <a:t>ように</a:t>
            </a:r>
            <a:r>
              <a:rPr kumimoji="1" lang="ja-JP" altLang="en-US" sz="1050" b="1" dirty="0">
                <a:latin typeface="+mn-ea"/>
              </a:rPr>
              <a:t>しましょう。</a:t>
            </a:r>
            <a:endParaRPr kumimoji="1" lang="en-US" altLang="ja-JP" sz="105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050" dirty="0"/>
              <a:t>　</a:t>
            </a:r>
            <a:endParaRPr kumimoji="1" lang="en-US" altLang="ja-JP" sz="1050" dirty="0"/>
          </a:p>
          <a:p>
            <a:endParaRPr kumimoji="1" lang="en-US" altLang="ja-JP" sz="1050" dirty="0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63"/>
          <a:stretch/>
        </p:blipFill>
        <p:spPr>
          <a:xfrm flipH="1">
            <a:off x="4054179" y="2819737"/>
            <a:ext cx="563261" cy="377238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55" b="-10165"/>
          <a:stretch/>
        </p:blipFill>
        <p:spPr>
          <a:xfrm flipH="1">
            <a:off x="5948204" y="3033454"/>
            <a:ext cx="597381" cy="3982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96" y="3137023"/>
            <a:ext cx="367352" cy="49038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87" y="3374751"/>
            <a:ext cx="346974" cy="42425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-11421" y="10147204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２</a:t>
            </a: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510">
            <a:off x="5306916" y="6031151"/>
            <a:ext cx="827240" cy="704902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47" y="6227278"/>
            <a:ext cx="388783" cy="533512"/>
          </a:xfrm>
          <a:prstGeom prst="rect">
            <a:avLst/>
          </a:prstGeom>
        </p:spPr>
      </p:pic>
      <p:sp>
        <p:nvSpPr>
          <p:cNvPr id="54" name="楕円 53"/>
          <p:cNvSpPr/>
          <p:nvPr/>
        </p:nvSpPr>
        <p:spPr>
          <a:xfrm>
            <a:off x="5476484" y="6080180"/>
            <a:ext cx="72286" cy="75564"/>
          </a:xfrm>
          <a:prstGeom prst="ellipse">
            <a:avLst/>
          </a:prstGeom>
          <a:solidFill>
            <a:srgbClr val="FFCD5A"/>
          </a:solidFill>
          <a:ln>
            <a:solidFill>
              <a:srgbClr val="FFC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/>
        </p:nvSpPr>
        <p:spPr>
          <a:xfrm>
            <a:off x="5097516" y="6289552"/>
            <a:ext cx="72286" cy="75564"/>
          </a:xfrm>
          <a:prstGeom prst="ellipse">
            <a:avLst/>
          </a:prstGeom>
          <a:solidFill>
            <a:srgbClr val="FFCD5A"/>
          </a:solidFill>
          <a:ln>
            <a:solidFill>
              <a:srgbClr val="FFCD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/>
        </p:nvSpPr>
        <p:spPr>
          <a:xfrm>
            <a:off x="6879581" y="6406542"/>
            <a:ext cx="72286" cy="75564"/>
          </a:xfrm>
          <a:prstGeom prst="ellipse">
            <a:avLst/>
          </a:prstGeom>
          <a:solidFill>
            <a:srgbClr val="F96D66"/>
          </a:solidFill>
          <a:ln>
            <a:solidFill>
              <a:srgbClr val="F96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>
            <a:off x="6585451" y="6559116"/>
            <a:ext cx="72286" cy="75564"/>
          </a:xfrm>
          <a:prstGeom prst="ellipse">
            <a:avLst/>
          </a:prstGeom>
          <a:solidFill>
            <a:srgbClr val="F96D66"/>
          </a:solidFill>
          <a:ln>
            <a:solidFill>
              <a:srgbClr val="F96D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36672" y="1884665"/>
            <a:ext cx="261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/>
              <a:t>☆</a:t>
            </a:r>
            <a:r>
              <a:rPr kumimoji="1" lang="ja-JP" altLang="en-US" sz="1200" b="1" dirty="0"/>
              <a:t>路上駐車</a:t>
            </a:r>
            <a:r>
              <a:rPr kumimoji="1" lang="ja-JP" altLang="en-US" sz="1200" b="1" dirty="0" smtClean="0"/>
              <a:t>は、他</a:t>
            </a:r>
            <a:r>
              <a:rPr kumimoji="1" lang="ja-JP" altLang="en-US" sz="1200" b="1" dirty="0"/>
              <a:t>の車の迷惑</a:t>
            </a:r>
            <a:r>
              <a:rPr kumimoji="1" lang="ja-JP" altLang="en-US" sz="1200" b="1" dirty="0" smtClean="0"/>
              <a:t>に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なるだけでなく</a:t>
            </a:r>
            <a:r>
              <a:rPr kumimoji="1" lang="ja-JP" altLang="en-US" sz="1200" b="1" dirty="0"/>
              <a:t>、歩行者に</a:t>
            </a:r>
            <a:r>
              <a:rPr kumimoji="1" lang="ja-JP" altLang="en-US" sz="1200" b="1" dirty="0" smtClean="0"/>
              <a:t>と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って</a:t>
            </a:r>
            <a:r>
              <a:rPr kumimoji="1" lang="ja-JP" altLang="en-US" sz="1200" b="1" dirty="0" err="1" smtClean="0"/>
              <a:t>も</a:t>
            </a:r>
            <a:r>
              <a:rPr kumimoji="1" lang="ja-JP" altLang="en-US" sz="1200" b="1" dirty="0" smtClean="0"/>
              <a:t>危険</a:t>
            </a:r>
            <a:r>
              <a:rPr kumimoji="1" lang="ja-JP" altLang="en-US" sz="1200" b="1" dirty="0"/>
              <a:t>です</a:t>
            </a:r>
            <a:r>
              <a:rPr kumimoji="1" lang="ja-JP" altLang="en-US" sz="1200" b="1" dirty="0" smtClean="0"/>
              <a:t>。駐車場</a:t>
            </a:r>
            <a:r>
              <a:rPr kumimoji="1" lang="ja-JP" altLang="en-US" sz="1200" b="1" dirty="0"/>
              <a:t>に</a:t>
            </a:r>
            <a:r>
              <a:rPr kumimoji="1" lang="ja-JP" altLang="en-US" sz="1200" b="1" dirty="0" smtClean="0"/>
              <a:t>止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err="1" smtClean="0"/>
              <a:t>めて</a:t>
            </a:r>
            <a:r>
              <a:rPr kumimoji="1" lang="ja-JP" altLang="en-US" sz="1200" b="1" dirty="0" smtClean="0"/>
              <a:t>ください。</a:t>
            </a:r>
            <a:endParaRPr kumimoji="1" lang="en-US" altLang="ja-JP" sz="1200" b="1" dirty="0" smtClean="0"/>
          </a:p>
        </p:txBody>
      </p:sp>
      <p:sp>
        <p:nvSpPr>
          <p:cNvPr id="58" name="テキスト ボックス 30"/>
          <p:cNvSpPr txBox="1"/>
          <p:nvPr/>
        </p:nvSpPr>
        <p:spPr>
          <a:xfrm>
            <a:off x="1710419" y="9183621"/>
            <a:ext cx="2019436" cy="6907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000" dirty="0">
                <a:solidFill>
                  <a:srgbClr val="0070C0"/>
                </a:solidFill>
                <a:latin typeface="+mn-ea"/>
              </a:rPr>
              <a:t> </a:t>
            </a:r>
            <a:r>
              <a:rPr kumimoji="1" lang="ja-JP" altLang="en-US" sz="1000" dirty="0" smtClean="0">
                <a:latin typeface="+mn-ea"/>
              </a:rPr>
              <a:t>家</a:t>
            </a:r>
            <a:r>
              <a:rPr kumimoji="1" lang="ja-JP" altLang="en-US" sz="1000" dirty="0">
                <a:latin typeface="+mn-ea"/>
              </a:rPr>
              <a:t>を</a:t>
            </a:r>
            <a:r>
              <a:rPr kumimoji="1" lang="ja-JP" altLang="en-US" sz="1000" dirty="0" smtClean="0">
                <a:latin typeface="+mn-ea"/>
              </a:rPr>
              <a:t>出るときに、必ず</a:t>
            </a:r>
            <a:r>
              <a:rPr kumimoji="1" lang="ja-JP" altLang="en-US" sz="1000" dirty="0">
                <a:latin typeface="+mn-ea"/>
              </a:rPr>
              <a:t>手</a:t>
            </a:r>
            <a:r>
              <a:rPr kumimoji="1" lang="ja-JP" altLang="en-US" sz="1000" dirty="0" smtClean="0">
                <a:latin typeface="+mn-ea"/>
              </a:rPr>
              <a:t>を</a:t>
            </a:r>
            <a:r>
              <a:rPr kumimoji="1" lang="ja-JP" altLang="en-US" sz="1000" dirty="0">
                <a:latin typeface="+mn-ea"/>
              </a:rPr>
              <a:t>つな</a:t>
            </a:r>
            <a:r>
              <a:rPr kumimoji="1" lang="ja-JP" altLang="en-US" sz="1000" dirty="0" smtClean="0">
                <a:latin typeface="+mn-ea"/>
              </a:rPr>
              <a:t>ぐようにすると日々</a:t>
            </a:r>
            <a:r>
              <a:rPr kumimoji="1" lang="ja-JP" altLang="en-US" sz="1000" dirty="0">
                <a:latin typeface="+mn-ea"/>
              </a:rPr>
              <a:t>の</a:t>
            </a:r>
            <a:r>
              <a:rPr kumimoji="1" lang="ja-JP" altLang="en-US" sz="1000" dirty="0" smtClean="0">
                <a:latin typeface="+mn-ea"/>
              </a:rPr>
              <a:t>習慣</a:t>
            </a:r>
            <a:r>
              <a:rPr kumimoji="1" lang="ja-JP" altLang="en-US" sz="1000" dirty="0">
                <a:latin typeface="+mn-ea"/>
              </a:rPr>
              <a:t>となり、お子</a:t>
            </a:r>
            <a:r>
              <a:rPr kumimoji="1" lang="ja-JP" altLang="en-US" sz="1000" dirty="0" smtClean="0">
                <a:latin typeface="+mn-ea"/>
              </a:rPr>
              <a:t>さんから手を</a:t>
            </a:r>
            <a:r>
              <a:rPr kumimoji="1" lang="ja-JP" altLang="en-US" sz="1000" dirty="0">
                <a:latin typeface="+mn-ea"/>
              </a:rPr>
              <a:t>つな</a:t>
            </a:r>
            <a:r>
              <a:rPr kumimoji="1" lang="ja-JP" altLang="en-US" sz="1000" dirty="0" smtClean="0">
                <a:latin typeface="+mn-ea"/>
              </a:rPr>
              <a:t>ぐように</a:t>
            </a:r>
            <a:r>
              <a:rPr kumimoji="1" lang="ja-JP" altLang="en-US" sz="1000" dirty="0">
                <a:latin typeface="+mn-ea"/>
              </a:rPr>
              <a:t>なりますよ</a:t>
            </a:r>
            <a:r>
              <a:rPr kumimoji="1" lang="ja-JP" altLang="en-US" sz="1000" dirty="0" smtClean="0">
                <a:latin typeface="+mn-ea"/>
              </a:rPr>
              <a:t>。</a:t>
            </a:r>
            <a:endParaRPr kumimoji="1" lang="en-US" altLang="ja-JP" sz="1200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1660966" y="9129079"/>
            <a:ext cx="2034550" cy="745245"/>
          </a:xfrm>
          <a:prstGeom prst="wedgeRoundRectCallout">
            <a:avLst>
              <a:gd name="adj1" fmla="val -64567"/>
              <a:gd name="adj2" fmla="val 6737"/>
              <a:gd name="adj3" fmla="val 16667"/>
            </a:avLst>
          </a:prstGeom>
          <a:noFill/>
          <a:ln w="19050">
            <a:solidFill>
              <a:srgbClr val="A2D7D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04895" y="4858331"/>
            <a:ext cx="49499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駐車場での事故を防ぐために、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「子どもを車から降ろすのは</a:t>
            </a:r>
            <a:r>
              <a:rPr lang="ja-JP" altLang="en-US" sz="1200" b="1" dirty="0">
                <a:solidFill>
                  <a:srgbClr val="458FC5"/>
                </a:solidFill>
              </a:rPr>
              <a:t>１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番最後、</a:t>
            </a:r>
            <a:endParaRPr lang="en-US" altLang="ja-JP" sz="1200" b="1" dirty="0" smtClean="0">
              <a:solidFill>
                <a:srgbClr val="458FC5"/>
              </a:solidFill>
            </a:endParaRPr>
          </a:p>
          <a:p>
            <a:r>
              <a:rPr lang="ja-JP" altLang="en-US" sz="1200" b="1" dirty="0" smtClean="0">
                <a:solidFill>
                  <a:srgbClr val="458FC5"/>
                </a:solidFill>
              </a:rPr>
              <a:t>乗せるのは１番始め。」</a:t>
            </a:r>
            <a:r>
              <a:rPr lang="ja-JP" altLang="en-US" sz="1200" dirty="0" smtClean="0"/>
              <a:t>と決めておくことをおすすめします。</a:t>
            </a:r>
            <a:endParaRPr lang="en-US" altLang="ja-JP" sz="1200" dirty="0" smtClean="0"/>
          </a:p>
          <a:p>
            <a:r>
              <a:rPr lang="ja-JP" altLang="en-US" sz="1200" dirty="0" smtClean="0"/>
              <a:t>また、手は必ずつなぎましょう！</a:t>
            </a:r>
            <a:r>
              <a:rPr lang="ja-JP" altLang="ja-JP" sz="1400" dirty="0"/>
              <a:t>　　</a:t>
            </a:r>
            <a:endParaRPr lang="ja-JP" altLang="ja-JP" sz="1200" dirty="0"/>
          </a:p>
        </p:txBody>
      </p:sp>
      <p:sp>
        <p:nvSpPr>
          <p:cNvPr id="61" name="角丸四角形吹き出し 60"/>
          <p:cNvSpPr/>
          <p:nvPr/>
        </p:nvSpPr>
        <p:spPr>
          <a:xfrm>
            <a:off x="669702" y="4807804"/>
            <a:ext cx="4980812" cy="764262"/>
          </a:xfrm>
          <a:prstGeom prst="wedgeRoundRectCallout">
            <a:avLst>
              <a:gd name="adj1" fmla="val 53670"/>
              <a:gd name="adj2" fmla="val 15675"/>
              <a:gd name="adj3" fmla="val 16667"/>
            </a:avLst>
          </a:prstGeom>
          <a:noFill/>
          <a:ln w="19050">
            <a:solidFill>
              <a:srgbClr val="A2D7D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887655" y="4732162"/>
            <a:ext cx="733939" cy="9852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86" y="8947429"/>
            <a:ext cx="475764" cy="27733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3" y="9082133"/>
            <a:ext cx="856312" cy="8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角丸四角形 41"/>
          <p:cNvSpPr/>
          <p:nvPr/>
        </p:nvSpPr>
        <p:spPr>
          <a:xfrm>
            <a:off x="429329" y="1137383"/>
            <a:ext cx="6353802" cy="37129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ホームベース 62"/>
          <p:cNvSpPr/>
          <p:nvPr/>
        </p:nvSpPr>
        <p:spPr>
          <a:xfrm>
            <a:off x="1805752" y="707924"/>
            <a:ext cx="3560537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角丸四角形 71"/>
          <p:cNvSpPr/>
          <p:nvPr/>
        </p:nvSpPr>
        <p:spPr>
          <a:xfrm>
            <a:off x="979468" y="2897098"/>
            <a:ext cx="5094929" cy="859422"/>
          </a:xfrm>
          <a:prstGeom prst="roundRect">
            <a:avLst/>
          </a:prstGeom>
          <a:solidFill>
            <a:srgbClr val="CEE6C1">
              <a:alpha val="5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30"/>
          <p:cNvSpPr txBox="1"/>
          <p:nvPr/>
        </p:nvSpPr>
        <p:spPr>
          <a:xfrm>
            <a:off x="844768" y="8318568"/>
            <a:ext cx="5753100" cy="1666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endParaRPr kumimoji="1" lang="en-US" altLang="ja-JP" sz="1200" dirty="0"/>
          </a:p>
          <a:p>
            <a:endParaRPr kumimoji="1" lang="en-US" altLang="ja-JP" sz="1050" dirty="0"/>
          </a:p>
        </p:txBody>
      </p:sp>
      <p:sp>
        <p:nvSpPr>
          <p:cNvPr id="21" name="正方形/長方形 20"/>
          <p:cNvSpPr/>
          <p:nvPr/>
        </p:nvSpPr>
        <p:spPr>
          <a:xfrm>
            <a:off x="73474" y="201826"/>
            <a:ext cx="7043701" cy="343685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249793" y="722200"/>
            <a:ext cx="303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危ない！ 道路の飛び出し</a:t>
            </a:r>
            <a:endParaRPr kumimoji="1" lang="ja-JP" altLang="en-US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38" y="2741828"/>
            <a:ext cx="742059" cy="432557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13882" y="5057679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59742" y="8292767"/>
            <a:ext cx="6019801" cy="610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05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40542" y="8484165"/>
            <a:ext cx="6019801" cy="6102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050" dirty="0"/>
          </a:p>
        </p:txBody>
      </p:sp>
      <p:sp>
        <p:nvSpPr>
          <p:cNvPr id="36" name="テキスト ボックス 22"/>
          <p:cNvSpPr txBox="1"/>
          <p:nvPr/>
        </p:nvSpPr>
        <p:spPr>
          <a:xfrm>
            <a:off x="1390299" y="3077745"/>
            <a:ext cx="4290866" cy="38311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dirty="0">
                <a:solidFill>
                  <a:srgbClr val="491A00"/>
                </a:solidFill>
              </a:rPr>
              <a:t>「</a:t>
            </a:r>
            <a:r>
              <a:rPr kumimoji="1" lang="ja-JP" altLang="en-US" sz="1400" b="1" dirty="0">
                <a:solidFill>
                  <a:srgbClr val="491A00"/>
                </a:solidFill>
              </a:rPr>
              <a:t>一度止まって、左右の確認をし</a:t>
            </a:r>
            <a:r>
              <a:rPr kumimoji="1" lang="ja-JP" altLang="en-US" sz="1400" b="1" dirty="0" smtClean="0">
                <a:solidFill>
                  <a:srgbClr val="491A00"/>
                </a:solidFill>
              </a:rPr>
              <a:t>、</a:t>
            </a:r>
            <a:endParaRPr kumimoji="1" lang="en-US" altLang="ja-JP" sz="1400" b="1" dirty="0" smtClean="0">
              <a:solidFill>
                <a:srgbClr val="491A00"/>
              </a:solidFill>
            </a:endParaRPr>
          </a:p>
          <a:p>
            <a:r>
              <a:rPr kumimoji="1" lang="en-US" altLang="ja-JP" sz="1400" b="1" dirty="0">
                <a:solidFill>
                  <a:srgbClr val="491A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491A00"/>
                </a:solidFill>
              </a:rPr>
              <a:t>                                  </a:t>
            </a:r>
            <a:r>
              <a:rPr kumimoji="1" lang="ja-JP" altLang="en-US" sz="1400" b="1" dirty="0" smtClean="0">
                <a:solidFill>
                  <a:srgbClr val="491A00"/>
                </a:solidFill>
              </a:rPr>
              <a:t>安全</a:t>
            </a:r>
            <a:r>
              <a:rPr kumimoji="1" lang="ja-JP" altLang="en-US" sz="1400" b="1" dirty="0">
                <a:solidFill>
                  <a:srgbClr val="491A00"/>
                </a:solidFill>
              </a:rPr>
              <a:t>を確認してから歩く」</a:t>
            </a:r>
            <a:endParaRPr kumimoji="1" lang="en-US" altLang="ja-JP" sz="1400" b="1" dirty="0">
              <a:solidFill>
                <a:srgbClr val="491A00"/>
              </a:solidFill>
            </a:endParaRPr>
          </a:p>
          <a:p>
            <a:r>
              <a:rPr kumimoji="1" lang="ja-JP" altLang="en-US" sz="1400" dirty="0">
                <a:solidFill>
                  <a:srgbClr val="491A00"/>
                </a:solidFill>
              </a:rPr>
              <a:t>　</a:t>
            </a:r>
            <a:endParaRPr kumimoji="1" lang="en-US" altLang="ja-JP" sz="1400" dirty="0">
              <a:solidFill>
                <a:srgbClr val="491A00"/>
              </a:solidFill>
            </a:endParaRPr>
          </a:p>
          <a:p>
            <a:endParaRPr kumimoji="1" lang="ja-JP" altLang="en-US" sz="1400" b="1" dirty="0">
              <a:solidFill>
                <a:srgbClr val="491A00"/>
              </a:solidFill>
              <a:latin typeface="+mn-ea"/>
            </a:endParaRPr>
          </a:p>
        </p:txBody>
      </p:sp>
      <p:sp>
        <p:nvSpPr>
          <p:cNvPr id="41" name="テキスト ボックス 22"/>
          <p:cNvSpPr txBox="1"/>
          <p:nvPr/>
        </p:nvSpPr>
        <p:spPr>
          <a:xfrm>
            <a:off x="805065" y="3886514"/>
            <a:ext cx="5832506" cy="61827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>
                <a:latin typeface="+mn-ea"/>
              </a:rPr>
              <a:t>　交通</a:t>
            </a:r>
            <a:r>
              <a:rPr kumimoji="1" lang="ja-JP" altLang="en-US" sz="1200" b="1" dirty="0">
                <a:latin typeface="+mn-ea"/>
              </a:rPr>
              <a:t>ルールは繰り返し練習してこそ身</a:t>
            </a:r>
            <a:r>
              <a:rPr kumimoji="1" lang="ja-JP" altLang="en-US" sz="1200" b="1" dirty="0" smtClean="0">
                <a:latin typeface="+mn-ea"/>
              </a:rPr>
              <a:t>につきます</a:t>
            </a:r>
            <a:r>
              <a:rPr kumimoji="1" lang="ja-JP" altLang="en-US" sz="1200" b="1" dirty="0">
                <a:latin typeface="+mn-ea"/>
              </a:rPr>
              <a:t>。飛び出しでの事故に</a:t>
            </a:r>
            <a:r>
              <a:rPr kumimoji="1" lang="ja-JP" altLang="en-US" sz="1200" b="1" dirty="0" smtClean="0">
                <a:latin typeface="+mn-ea"/>
              </a:rPr>
              <a:t>遭わない</a:t>
            </a:r>
            <a:r>
              <a:rPr kumimoji="1" lang="ja-JP" altLang="en-US" sz="1200" b="1" dirty="0">
                <a:latin typeface="+mn-ea"/>
              </a:rPr>
              <a:t>ためにも、</a:t>
            </a:r>
            <a:r>
              <a:rPr kumimoji="1" lang="ja-JP" altLang="en-US" sz="1200" b="1" dirty="0" smtClean="0">
                <a:latin typeface="+mn-ea"/>
              </a:rPr>
              <a:t>小さいときから</a:t>
            </a:r>
            <a:r>
              <a:rPr kumimoji="1" lang="ja-JP" altLang="en-US" sz="1200" b="1" dirty="0">
                <a:latin typeface="+mn-ea"/>
              </a:rPr>
              <a:t>日々の生活のなかで、交通ルールを</a:t>
            </a:r>
            <a:r>
              <a:rPr kumimoji="1" lang="ja-JP" altLang="en-US" sz="1200" b="1" dirty="0" smtClean="0">
                <a:latin typeface="+mn-ea"/>
              </a:rPr>
              <a:t>繰り返し伝えてあげてください</a:t>
            </a:r>
            <a:r>
              <a:rPr kumimoji="1" lang="ja-JP" altLang="en-US" sz="1200" b="1" dirty="0">
                <a:latin typeface="+mn-ea"/>
              </a:rPr>
              <a:t>。</a:t>
            </a:r>
            <a:endParaRPr kumimoji="1" lang="en-US" altLang="ja-JP" sz="1200" b="1" dirty="0">
              <a:latin typeface="+mn-ea"/>
            </a:endParaRPr>
          </a:p>
          <a:p>
            <a:endParaRPr kumimoji="1" lang="ja-JP" altLang="en-US" sz="1200" b="1" dirty="0">
              <a:latin typeface="+mn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77" y="2988656"/>
            <a:ext cx="759485" cy="806534"/>
          </a:xfrm>
          <a:prstGeom prst="rect">
            <a:avLst/>
          </a:prstGeom>
        </p:spPr>
      </p:pic>
      <p:sp>
        <p:nvSpPr>
          <p:cNvPr id="43" name="テキスト ボックス 22"/>
          <p:cNvSpPr txBox="1"/>
          <p:nvPr/>
        </p:nvSpPr>
        <p:spPr>
          <a:xfrm>
            <a:off x="859035" y="1283891"/>
            <a:ext cx="5738833" cy="15885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aseline="0" dirty="0" smtClean="0">
                <a:latin typeface="+mn-ea"/>
              </a:rPr>
              <a:t>　神奈川</a:t>
            </a:r>
            <a:r>
              <a:rPr kumimoji="1" lang="ja-JP" altLang="en-US" sz="1200" baseline="0" dirty="0">
                <a:latin typeface="+mn-ea"/>
              </a:rPr>
              <a:t>県内では、</a:t>
            </a:r>
            <a:r>
              <a:rPr kumimoji="1" lang="ja-JP" altLang="en-US" sz="1200" baseline="0" dirty="0" smtClean="0">
                <a:latin typeface="+mn-ea"/>
              </a:rPr>
              <a:t>平成</a:t>
            </a:r>
            <a:r>
              <a:rPr kumimoji="1" lang="en-US" altLang="ja-JP" sz="1200" dirty="0" smtClean="0">
                <a:latin typeface="+mn-ea"/>
              </a:rPr>
              <a:t>28</a:t>
            </a:r>
            <a:r>
              <a:rPr kumimoji="1" lang="ja-JP" altLang="en-US" sz="1200" baseline="0" dirty="0" smtClean="0">
                <a:latin typeface="+mn-ea"/>
              </a:rPr>
              <a:t>年</a:t>
            </a:r>
            <a:r>
              <a:rPr kumimoji="1" lang="ja-JP" altLang="en-US" sz="1200" baseline="0" dirty="0">
                <a:latin typeface="+mn-ea"/>
              </a:rPr>
              <a:t>から令和２年まで</a:t>
            </a:r>
            <a:r>
              <a:rPr kumimoji="1" lang="ja-JP" altLang="en-US" sz="1200" baseline="0" dirty="0" smtClean="0">
                <a:latin typeface="+mn-ea"/>
              </a:rPr>
              <a:t>の</a:t>
            </a:r>
            <a:r>
              <a:rPr kumimoji="1" lang="ja-JP" altLang="en-US" sz="1200" dirty="0">
                <a:latin typeface="+mn-ea"/>
              </a:rPr>
              <a:t>５</a:t>
            </a:r>
            <a:r>
              <a:rPr kumimoji="1" lang="ja-JP" altLang="en-US" sz="1200" baseline="0" dirty="0" smtClean="0">
                <a:latin typeface="+mn-ea"/>
              </a:rPr>
              <a:t>年間</a:t>
            </a:r>
            <a:r>
              <a:rPr kumimoji="1" lang="ja-JP" altLang="en-US" sz="1200" baseline="0" dirty="0">
                <a:latin typeface="+mn-ea"/>
              </a:rPr>
              <a:t>で、歩行中</a:t>
            </a:r>
            <a:r>
              <a:rPr kumimoji="1" lang="ja-JP" altLang="en-US" sz="1200" baseline="0" dirty="0" smtClean="0">
                <a:latin typeface="+mn-ea"/>
              </a:rPr>
              <a:t>に交通</a:t>
            </a:r>
            <a:r>
              <a:rPr kumimoji="1" lang="ja-JP" altLang="en-US" sz="1200" dirty="0">
                <a:latin typeface="+mn-ea"/>
              </a:rPr>
              <a:t>事故で</a:t>
            </a:r>
            <a:endParaRPr kumimoji="1" lang="en-US" altLang="ja-JP" sz="1200" dirty="0">
              <a:latin typeface="+mn-ea"/>
            </a:endParaRPr>
          </a:p>
          <a:p>
            <a:r>
              <a:rPr kumimoji="1" lang="ja-JP" altLang="en-US" sz="1200" baseline="0" dirty="0" smtClean="0">
                <a:latin typeface="+mn-ea"/>
              </a:rPr>
              <a:t>死傷された</a:t>
            </a:r>
            <a:r>
              <a:rPr kumimoji="1" lang="ja-JP" altLang="en-US" sz="1200" baseline="0" dirty="0">
                <a:latin typeface="+mn-ea"/>
              </a:rPr>
              <a:t>方の年齢は７歳（</a:t>
            </a:r>
            <a:r>
              <a:rPr kumimoji="1" lang="ja-JP" altLang="en-US" sz="1200" baseline="0" dirty="0" smtClean="0">
                <a:latin typeface="+mn-ea"/>
              </a:rPr>
              <a:t>１・２年生</a:t>
            </a:r>
            <a:r>
              <a:rPr kumimoji="1" lang="ja-JP" altLang="en-US" sz="1200" baseline="0" dirty="0">
                <a:latin typeface="+mn-ea"/>
              </a:rPr>
              <a:t>）が最も</a:t>
            </a:r>
            <a:r>
              <a:rPr kumimoji="1" lang="ja-JP" altLang="en-US" sz="1200" baseline="0" dirty="0" smtClean="0">
                <a:latin typeface="+mn-ea"/>
              </a:rPr>
              <a:t>多く、その</a:t>
            </a:r>
            <a:r>
              <a:rPr kumimoji="1" lang="ja-JP" altLang="en-US" sz="1200" baseline="0" dirty="0">
                <a:latin typeface="+mn-ea"/>
              </a:rPr>
              <a:t>原因の</a:t>
            </a:r>
            <a:r>
              <a:rPr kumimoji="1" lang="ja-JP" altLang="en-US" sz="1200" baseline="0" dirty="0" smtClean="0">
                <a:latin typeface="+mn-ea"/>
              </a:rPr>
              <a:t>ほとんどは飛び出しによる</a:t>
            </a:r>
            <a:r>
              <a:rPr kumimoji="1" lang="ja-JP" altLang="en-US" sz="1200" baseline="0" dirty="0">
                <a:latin typeface="+mn-ea"/>
              </a:rPr>
              <a:t>ものです</a:t>
            </a:r>
            <a:r>
              <a:rPr kumimoji="1" lang="ja-JP" altLang="en-US" sz="1200" baseline="0" dirty="0" smtClean="0">
                <a:latin typeface="+mn-ea"/>
              </a:rPr>
              <a:t>。</a:t>
            </a:r>
            <a:r>
              <a:rPr kumimoji="1" lang="ja-JP" altLang="en-US" sz="800" baseline="0" dirty="0" smtClean="0">
                <a:latin typeface="+mn-ea"/>
              </a:rPr>
              <a:t>＊１　</a:t>
            </a:r>
            <a:r>
              <a:rPr kumimoji="1" lang="ja-JP" altLang="en-US" sz="1200" dirty="0" smtClean="0">
                <a:latin typeface="+mn-ea"/>
              </a:rPr>
              <a:t>子ども</a:t>
            </a:r>
            <a:r>
              <a:rPr kumimoji="1" lang="ja-JP" altLang="en-US" sz="1200" dirty="0">
                <a:latin typeface="+mn-ea"/>
              </a:rPr>
              <a:t>の特性として、一つのことに</a:t>
            </a:r>
            <a:r>
              <a:rPr kumimoji="1" lang="ja-JP" altLang="en-US" sz="1200" dirty="0" smtClean="0">
                <a:latin typeface="+mn-ea"/>
              </a:rPr>
              <a:t>夢中になると周り</a:t>
            </a:r>
            <a:r>
              <a:rPr kumimoji="1" lang="ja-JP" altLang="en-US" sz="1200" dirty="0">
                <a:latin typeface="+mn-ea"/>
              </a:rPr>
              <a:t>が</a:t>
            </a:r>
            <a:r>
              <a:rPr kumimoji="1" lang="ja-JP" altLang="en-US" sz="1200" dirty="0" smtClean="0">
                <a:latin typeface="+mn-ea"/>
              </a:rPr>
              <a:t>見えにくく</a:t>
            </a:r>
            <a:r>
              <a:rPr kumimoji="1" lang="ja-JP" altLang="en-US" sz="1200" dirty="0">
                <a:latin typeface="+mn-ea"/>
              </a:rPr>
              <a:t>なって</a:t>
            </a:r>
            <a:r>
              <a:rPr kumimoji="1" lang="ja-JP" altLang="en-US" sz="1200" dirty="0" smtClean="0">
                <a:latin typeface="+mn-ea"/>
              </a:rPr>
              <a:t>しまう</a:t>
            </a:r>
            <a:r>
              <a:rPr kumimoji="1" lang="ja-JP" altLang="en-US" sz="1200" dirty="0">
                <a:latin typeface="+mn-ea"/>
              </a:rPr>
              <a:t>と</a:t>
            </a:r>
            <a:r>
              <a:rPr kumimoji="1" lang="ja-JP" altLang="en-US" sz="1200" dirty="0" smtClean="0">
                <a:latin typeface="+mn-ea"/>
              </a:rPr>
              <a:t>いう点があります。だから</a:t>
            </a:r>
            <a:r>
              <a:rPr kumimoji="1" lang="ja-JP" altLang="en-US" sz="1200" dirty="0">
                <a:latin typeface="+mn-ea"/>
              </a:rPr>
              <a:t>飛び出しが</a:t>
            </a:r>
            <a:r>
              <a:rPr kumimoji="1" lang="ja-JP" altLang="en-US" sz="1200" dirty="0" smtClean="0">
                <a:latin typeface="+mn-ea"/>
              </a:rPr>
              <a:t>多くなって</a:t>
            </a:r>
            <a:r>
              <a:rPr kumimoji="1" lang="ja-JP" altLang="en-US" sz="1200" dirty="0">
                <a:latin typeface="+mn-ea"/>
              </a:rPr>
              <a:t>しまうのですね</a:t>
            </a:r>
            <a:r>
              <a:rPr kumimoji="1" lang="ja-JP" altLang="en-US" sz="1200" dirty="0" smtClean="0">
                <a:latin typeface="+mn-ea"/>
              </a:rPr>
              <a:t>。小学校</a:t>
            </a:r>
            <a:r>
              <a:rPr kumimoji="1" lang="ja-JP" altLang="en-US" sz="1200" dirty="0">
                <a:latin typeface="+mn-ea"/>
              </a:rPr>
              <a:t>に入学して一人で歩くようになることを</a:t>
            </a:r>
            <a:r>
              <a:rPr kumimoji="1" lang="ja-JP" altLang="en-US" sz="1200" dirty="0" smtClean="0">
                <a:latin typeface="+mn-ea"/>
              </a:rPr>
              <a:t>考える</a:t>
            </a:r>
            <a:r>
              <a:rPr kumimoji="1" lang="ja-JP" altLang="en-US" sz="1200" dirty="0">
                <a:latin typeface="+mn-ea"/>
              </a:rPr>
              <a:t>と、安全に歩ける</a:t>
            </a:r>
            <a:r>
              <a:rPr kumimoji="1" lang="ja-JP" altLang="en-US" sz="1200" dirty="0" smtClean="0">
                <a:latin typeface="+mn-ea"/>
              </a:rPr>
              <a:t>ようにしておきたいですね。特に危険な場所では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「いったん止まって確認する」</a:t>
            </a:r>
            <a:r>
              <a:rPr kumimoji="1" lang="ja-JP" altLang="en-US" sz="1200" dirty="0" smtClean="0">
                <a:latin typeface="+mn-ea"/>
              </a:rPr>
              <a:t>など落ち着いた行動をとることや、正しい</a:t>
            </a:r>
            <a:r>
              <a:rPr kumimoji="1" lang="ja-JP" altLang="en-US" sz="1200" dirty="0">
                <a:latin typeface="+mn-ea"/>
              </a:rPr>
              <a:t>行動を身</a:t>
            </a:r>
            <a:r>
              <a:rPr kumimoji="1" lang="ja-JP" altLang="en-US" sz="1200" dirty="0" smtClean="0">
                <a:latin typeface="+mn-ea"/>
              </a:rPr>
              <a:t>につけることを、繰り返し伝えていきましょう。</a:t>
            </a:r>
            <a:endParaRPr kumimoji="1" lang="en-US" altLang="ja-JP" sz="1200" dirty="0" smtClean="0">
              <a:latin typeface="+mn-ea"/>
            </a:endParaRPr>
          </a:p>
          <a:p>
            <a:endParaRPr kumimoji="1" lang="en-US" altLang="ja-JP" sz="1200" dirty="0"/>
          </a:p>
          <a:p>
            <a:endParaRPr kumimoji="1" lang="en-US" altLang="ja-JP" sz="1050" dirty="0" smtClean="0"/>
          </a:p>
        </p:txBody>
      </p:sp>
      <p:cxnSp>
        <p:nvCxnSpPr>
          <p:cNvPr id="45" name="直線コネクタ 44"/>
          <p:cNvCxnSpPr/>
          <p:nvPr/>
        </p:nvCxnSpPr>
        <p:spPr>
          <a:xfrm flipV="1">
            <a:off x="928703" y="4096487"/>
            <a:ext cx="3461203" cy="16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角丸四角形 48"/>
          <p:cNvSpPr/>
          <p:nvPr/>
        </p:nvSpPr>
        <p:spPr>
          <a:xfrm>
            <a:off x="406541" y="6083685"/>
            <a:ext cx="6353802" cy="33925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/>
        </p:nvSpPr>
        <p:spPr>
          <a:xfrm>
            <a:off x="1689945" y="5600093"/>
            <a:ext cx="3753790" cy="369332"/>
          </a:xfrm>
          <a:prstGeom prst="homePlate">
            <a:avLst/>
          </a:prstGeom>
          <a:solidFill>
            <a:srgbClr val="FDE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45169" y="5631961"/>
            <a:ext cx="416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交通</a:t>
            </a:r>
            <a:r>
              <a:rPr kumimoji="1" lang="ja-JP" altLang="en-US" b="1" dirty="0" smtClean="0"/>
              <a:t>事故を防ぐためのポイント</a:t>
            </a:r>
            <a:endParaRPr kumimoji="1" lang="ja-JP" altLang="en-US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80905" y="6204391"/>
            <a:ext cx="6009057" cy="9813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+mn-ea"/>
              </a:rPr>
              <a:t>　子ども</a:t>
            </a:r>
            <a:r>
              <a:rPr kumimoji="1" lang="ja-JP" altLang="en-US" sz="1200" dirty="0">
                <a:latin typeface="+mn-ea"/>
              </a:rPr>
              <a:t>の歩行中の事故は「飛び出し」が原因である場合が多いと</a:t>
            </a:r>
            <a:r>
              <a:rPr kumimoji="1" lang="ja-JP" altLang="en-US" sz="1200" dirty="0" smtClean="0">
                <a:latin typeface="+mn-ea"/>
              </a:rPr>
              <a:t>いうことです。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また、道路を安全に利用するための知識や習慣は、大人から子どもたちへしっかり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伝える必要があります。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　そこで、子ども</a:t>
            </a:r>
            <a:r>
              <a:rPr kumimoji="1" lang="ja-JP" altLang="en-US" sz="1200" dirty="0">
                <a:latin typeface="+mn-ea"/>
              </a:rPr>
              <a:t>の事故を防ぐためのポイントをあげてみました。</a:t>
            </a:r>
            <a:endParaRPr kumimoji="1" lang="en-US" altLang="ja-JP" sz="1200" dirty="0">
              <a:latin typeface="+mn-ea"/>
            </a:endParaRPr>
          </a:p>
          <a:p>
            <a:endParaRPr kumimoji="1" lang="en-US" altLang="ja-JP" sz="1050" b="1" dirty="0">
              <a:latin typeface="+mn-ea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40542" y="7299332"/>
            <a:ext cx="5706892" cy="1990916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3"/>
          <p:cNvSpPr txBox="1"/>
          <p:nvPr/>
        </p:nvSpPr>
        <p:spPr>
          <a:xfrm>
            <a:off x="878948" y="7173563"/>
            <a:ext cx="6019801" cy="20125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05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/>
              <a:t>①繰り返し交通ルールを伝える</a:t>
            </a:r>
            <a:endParaRPr kumimoji="1" lang="en-US" altLang="ja-JP" sz="1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>
                <a:solidFill>
                  <a:schemeClr val="tx1"/>
                </a:solidFill>
                <a:effectLst/>
              </a:rPr>
              <a:t>　</a:t>
            </a:r>
            <a:r>
              <a:rPr kumimoji="1" lang="ja-JP" altLang="en-US" sz="1050" b="0" dirty="0">
                <a:solidFill>
                  <a:schemeClr val="tx1"/>
                </a:solidFill>
                <a:effectLst/>
              </a:rPr>
              <a:t>横断歩道を</a:t>
            </a:r>
            <a:r>
              <a:rPr kumimoji="1" lang="ja-JP" altLang="en-US" sz="1050" b="0" dirty="0" smtClean="0">
                <a:solidFill>
                  <a:schemeClr val="tx1"/>
                </a:solidFill>
                <a:effectLst/>
              </a:rPr>
              <a:t>渡るとき、</a:t>
            </a:r>
            <a:r>
              <a:rPr kumimoji="1" lang="ja-JP" altLang="en-US" sz="1050" b="0" dirty="0">
                <a:solidFill>
                  <a:schemeClr val="tx1"/>
                </a:solidFill>
                <a:effectLst/>
              </a:rPr>
              <a:t>曲がり角、交差点では「とまる！」が大切</a:t>
            </a:r>
            <a:r>
              <a:rPr kumimoji="1" lang="ja-JP" altLang="en-US" sz="1050" b="1" dirty="0" smtClean="0">
                <a:solidFill>
                  <a:schemeClr val="tx1"/>
                </a:solidFill>
                <a:effectLst/>
              </a:rPr>
              <a:t>。</a:t>
            </a:r>
            <a:endParaRPr kumimoji="1" lang="en-US" altLang="ja-JP" sz="1050" b="1" dirty="0" smtClean="0">
              <a:solidFill>
                <a:schemeClr val="tx1"/>
              </a:solidFill>
              <a:effectLst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1" dirty="0">
              <a:solidFill>
                <a:schemeClr val="tx1"/>
              </a:solidFill>
              <a:effectLst/>
            </a:endParaRPr>
          </a:p>
          <a:p>
            <a:r>
              <a:rPr kumimoji="1" lang="ja-JP" altLang="en-US" sz="1200" b="1" dirty="0"/>
              <a:t>②どうして危ないのか、具体的に伝える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050" b="0" dirty="0"/>
              <a:t>「止まらないと車</a:t>
            </a:r>
            <a:r>
              <a:rPr kumimoji="1" lang="ja-JP" altLang="en-US" sz="1050" b="0" dirty="0" smtClean="0"/>
              <a:t>が来るかもよ</a:t>
            </a:r>
            <a:r>
              <a:rPr kumimoji="1" lang="ja-JP" altLang="en-US" sz="1050" b="0" dirty="0"/>
              <a:t>。</a:t>
            </a:r>
            <a:r>
              <a:rPr kumimoji="1" lang="ja-JP" altLang="en-US" sz="1050" b="0" dirty="0" smtClean="0"/>
              <a:t>」</a:t>
            </a:r>
            <a:endParaRPr kumimoji="1" lang="en-US" altLang="ja-JP" sz="300" b="0" dirty="0" smtClean="0"/>
          </a:p>
          <a:p>
            <a:endParaRPr kumimoji="1" lang="en-US" altLang="ja-JP" sz="400" b="0" dirty="0" smtClean="0"/>
          </a:p>
          <a:p>
            <a:r>
              <a:rPr kumimoji="1" lang="ja-JP" altLang="en-US" sz="1050" dirty="0"/>
              <a:t>　</a:t>
            </a:r>
            <a:r>
              <a:rPr kumimoji="1" lang="ja-JP" altLang="en-US" sz="1050" b="0" dirty="0" smtClean="0"/>
              <a:t>「</a:t>
            </a:r>
            <a:r>
              <a:rPr kumimoji="1" lang="ja-JP" altLang="en-US" sz="1050" b="0" dirty="0"/>
              <a:t>運転手さんから見えていないんだよ。</a:t>
            </a:r>
            <a:r>
              <a:rPr kumimoji="1" lang="ja-JP" altLang="en-US" sz="1050" b="1" dirty="0"/>
              <a:t>」</a:t>
            </a:r>
            <a:r>
              <a:rPr kumimoji="1" lang="ja-JP" altLang="en-US" sz="1050" b="0" dirty="0"/>
              <a:t>等</a:t>
            </a:r>
            <a:r>
              <a:rPr kumimoji="1" lang="ja-JP" altLang="en-US" sz="1050" b="1" dirty="0" smtClean="0"/>
              <a:t>。</a:t>
            </a:r>
            <a:endParaRPr kumimoji="1" lang="en-US" altLang="ja-JP" sz="1050" b="1" dirty="0" smtClean="0"/>
          </a:p>
          <a:p>
            <a:endParaRPr kumimoji="1" lang="en-US" altLang="ja-JP" sz="1200" b="1" dirty="0"/>
          </a:p>
          <a:p>
            <a:r>
              <a:rPr kumimoji="1" lang="ja-JP" altLang="en-US" sz="1200" b="1" dirty="0"/>
              <a:t>③道路では遊ばせない、目を離さない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050" b="0" dirty="0" smtClean="0"/>
              <a:t>例外</a:t>
            </a:r>
            <a:r>
              <a:rPr kumimoji="1" lang="ja-JP" altLang="en-US" sz="1050" b="0" dirty="0"/>
              <a:t>を作らない。まだ応用</a:t>
            </a:r>
            <a:r>
              <a:rPr kumimoji="1" lang="ja-JP" altLang="en-US" sz="1050" b="0" dirty="0" smtClean="0"/>
              <a:t>が</a:t>
            </a:r>
            <a:r>
              <a:rPr kumimoji="1" lang="ja-JP" altLang="en-US" sz="1050" dirty="0" smtClean="0"/>
              <a:t>でき</a:t>
            </a:r>
            <a:r>
              <a:rPr kumimoji="1" lang="ja-JP" altLang="en-US" sz="1050" b="0" dirty="0" smtClean="0"/>
              <a:t>ない</a:t>
            </a:r>
            <a:r>
              <a:rPr kumimoji="1" lang="ja-JP" altLang="en-US" sz="1050" dirty="0" smtClean="0"/>
              <a:t>子どもたち</a:t>
            </a:r>
            <a:r>
              <a:rPr kumimoji="1" lang="ja-JP" altLang="en-US" sz="1050" b="0" dirty="0" smtClean="0"/>
              <a:t>は、</a:t>
            </a:r>
            <a:endParaRPr kumimoji="1" lang="en-US" altLang="ja-JP" sz="300" b="0" dirty="0" smtClean="0"/>
          </a:p>
          <a:p>
            <a:endParaRPr kumimoji="1" lang="en-US" altLang="ja-JP" sz="300" b="0" dirty="0" smtClean="0"/>
          </a:p>
          <a:p>
            <a:r>
              <a:rPr kumimoji="1" lang="ja-JP" altLang="en-US" sz="1050" b="0" dirty="0" smtClean="0"/>
              <a:t>　一度「大丈夫」と</a:t>
            </a:r>
            <a:r>
              <a:rPr kumimoji="1" lang="ja-JP" altLang="en-US" sz="1050" b="0" dirty="0"/>
              <a:t>言われた</a:t>
            </a:r>
            <a:r>
              <a:rPr kumimoji="1" lang="ja-JP" altLang="en-US" sz="1050" b="0" dirty="0" smtClean="0"/>
              <a:t>ことは</a:t>
            </a:r>
            <a:r>
              <a:rPr kumimoji="1" lang="ja-JP" altLang="en-US" sz="1050" b="0" dirty="0"/>
              <a:t>その後</a:t>
            </a:r>
            <a:r>
              <a:rPr kumimoji="1" lang="ja-JP" altLang="en-US" sz="1050" b="0" dirty="0" smtClean="0"/>
              <a:t>もやって</a:t>
            </a:r>
            <a:r>
              <a:rPr kumimoji="1" lang="ja-JP" altLang="en-US" sz="1050" b="0" dirty="0"/>
              <a:t>も良いと思ってしまいます。　</a:t>
            </a:r>
            <a:endParaRPr kumimoji="1" lang="en-US" altLang="ja-JP" sz="1050" b="0" dirty="0" smtClean="0"/>
          </a:p>
          <a:p>
            <a:r>
              <a:rPr kumimoji="1" lang="ja-JP" altLang="en-US" sz="1050" b="0" dirty="0"/>
              <a:t>　　</a:t>
            </a:r>
            <a:endParaRPr kumimoji="1" lang="en-US" altLang="ja-JP" sz="1050" b="0" dirty="0"/>
          </a:p>
          <a:p>
            <a:endParaRPr kumimoji="1" lang="en-US" altLang="ja-JP" sz="1200" dirty="0"/>
          </a:p>
          <a:p>
            <a:r>
              <a:rPr kumimoji="1" lang="ja-JP" altLang="en-US" sz="1200" dirty="0"/>
              <a:t>　</a:t>
            </a:r>
            <a:endParaRPr kumimoji="1" lang="ja-JP" altLang="en-US" sz="1200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80905" y="9571732"/>
            <a:ext cx="5856666" cy="48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>
                <a:latin typeface="+mn-ea"/>
              </a:rPr>
              <a:t>　園でも散歩のとき等、子どもたちに伝えていきますが、ぜひご家庭でも日頃</a:t>
            </a:r>
            <a:endParaRPr kumimoji="1" lang="en-US" altLang="ja-JP" sz="1200" b="1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+mn-ea"/>
              </a:rPr>
              <a:t>からの声掛けをお願いいたします。</a:t>
            </a:r>
            <a:endParaRPr kumimoji="1" lang="en-US" altLang="ja-JP" sz="1200" b="1" dirty="0">
              <a:latin typeface="+mn-ea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979025" y="7564152"/>
            <a:ext cx="2124706" cy="2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979025" y="8103112"/>
            <a:ext cx="2692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962684" y="8831856"/>
            <a:ext cx="2578642" cy="2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277" y="616013"/>
            <a:ext cx="500912" cy="566002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769" y="751757"/>
            <a:ext cx="374200" cy="432959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3" y="6999511"/>
            <a:ext cx="703526" cy="410095"/>
          </a:xfrm>
          <a:prstGeom prst="rect">
            <a:avLst/>
          </a:prstGeom>
        </p:spPr>
      </p:pic>
      <p:sp>
        <p:nvSpPr>
          <p:cNvPr id="44" name="楕円 43"/>
          <p:cNvSpPr/>
          <p:nvPr/>
        </p:nvSpPr>
        <p:spPr>
          <a:xfrm>
            <a:off x="4633854" y="8752869"/>
            <a:ext cx="1605839" cy="295216"/>
          </a:xfrm>
          <a:prstGeom prst="ellipse">
            <a:avLst/>
          </a:prstGeom>
          <a:solidFill>
            <a:srgbClr val="A29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338" y="7737769"/>
            <a:ext cx="2005476" cy="1246684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-1383" y="10136451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３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3474" y="195069"/>
            <a:ext cx="419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２　飛び出しの危険の文例（５月）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47142" y="5028716"/>
            <a:ext cx="7043701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7142" y="5052356"/>
            <a:ext cx="422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３　交通事故防止の文例（５月）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flipH="1">
            <a:off x="99804" y="4641525"/>
            <a:ext cx="6987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　　　　　　　＊１　神奈川県警察ウェブサイトより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963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107160" y="-61345"/>
            <a:ext cx="100112" cy="10280093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-19379" y="2720"/>
            <a:ext cx="90098" cy="1032873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3473" y="5565233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421" y="10147204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１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-19380" y="10205953"/>
            <a:ext cx="7218693" cy="12549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376117" y="1071260"/>
            <a:ext cx="6401710" cy="42130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ホームベース 12"/>
          <p:cNvSpPr/>
          <p:nvPr/>
        </p:nvSpPr>
        <p:spPr>
          <a:xfrm>
            <a:off x="1913859" y="632041"/>
            <a:ext cx="3402419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8585" y="1968585"/>
            <a:ext cx="652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+mn-ea"/>
              </a:rPr>
              <a:t>①歩道が</a:t>
            </a:r>
            <a:r>
              <a:rPr kumimoji="1" lang="ja-JP" altLang="en-US" sz="1400" b="1" dirty="0" smtClean="0">
                <a:latin typeface="+mn-ea"/>
              </a:rPr>
              <a:t>あるときは</a:t>
            </a:r>
            <a:r>
              <a:rPr kumimoji="1" lang="ja-JP" altLang="en-US" sz="1400" b="1" dirty="0">
                <a:latin typeface="+mn-ea"/>
              </a:rPr>
              <a:t>、歩道を</a:t>
            </a:r>
            <a:r>
              <a:rPr kumimoji="1" lang="ja-JP" altLang="en-US" sz="1400" b="1" dirty="0" smtClean="0">
                <a:latin typeface="+mn-ea"/>
              </a:rPr>
              <a:t>歩く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　（</a:t>
            </a:r>
            <a:r>
              <a:rPr kumimoji="1" lang="ja-JP" altLang="en-US" sz="1400" b="1" dirty="0">
                <a:latin typeface="+mn-ea"/>
              </a:rPr>
              <a:t>ガードレールのある道の方</a:t>
            </a:r>
            <a:r>
              <a:rPr kumimoji="1" lang="ja-JP" altLang="en-US" sz="1400" b="1" dirty="0" smtClean="0">
                <a:latin typeface="+mn-ea"/>
              </a:rPr>
              <a:t>がより</a:t>
            </a:r>
            <a:r>
              <a:rPr kumimoji="1" lang="ja-JP" altLang="en-US" sz="1400" b="1" dirty="0">
                <a:latin typeface="+mn-ea"/>
              </a:rPr>
              <a:t>安全です</a:t>
            </a:r>
            <a:r>
              <a:rPr kumimoji="1" lang="ja-JP" altLang="en-US" sz="1400" b="1" dirty="0" smtClean="0">
                <a:latin typeface="+mn-ea"/>
              </a:rPr>
              <a:t>）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756" y="184462"/>
            <a:ext cx="7114420" cy="350628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320" y="199193"/>
            <a:ext cx="388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４　道路の歩き方の文例（５月）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5025" y="1170972"/>
            <a:ext cx="61993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　</a:t>
            </a:r>
            <a:r>
              <a:rPr kumimoji="1" lang="ja-JP" altLang="en-US" sz="1200" dirty="0" smtClean="0">
                <a:latin typeface="+mn-ea"/>
              </a:rPr>
              <a:t>普段、何気なく</a:t>
            </a:r>
            <a:r>
              <a:rPr kumimoji="1" lang="ja-JP" altLang="en-US" sz="1200" dirty="0">
                <a:latin typeface="+mn-ea"/>
              </a:rPr>
              <a:t>歩いている道路。「どこを歩くの？」とお子さんに聞かれたら</a:t>
            </a:r>
            <a:r>
              <a:rPr kumimoji="1" lang="ja-JP" altLang="en-US" sz="1200" dirty="0" smtClean="0">
                <a:latin typeface="+mn-ea"/>
              </a:rPr>
              <a:t>、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どの</a:t>
            </a:r>
            <a:r>
              <a:rPr kumimoji="1" lang="ja-JP" altLang="en-US" sz="1200" dirty="0">
                <a:latin typeface="+mn-ea"/>
              </a:rPr>
              <a:t>ように</a:t>
            </a:r>
            <a:r>
              <a:rPr kumimoji="1" lang="ja-JP" altLang="en-US" sz="1200" dirty="0" smtClean="0">
                <a:latin typeface="+mn-ea"/>
              </a:rPr>
              <a:t>答えます</a:t>
            </a:r>
            <a:r>
              <a:rPr kumimoji="1" lang="ja-JP" altLang="en-US" sz="1200" dirty="0">
                <a:latin typeface="+mn-ea"/>
              </a:rPr>
              <a:t>か</a:t>
            </a:r>
            <a:r>
              <a:rPr kumimoji="1" lang="ja-JP" altLang="en-US" sz="1200" dirty="0" smtClean="0">
                <a:latin typeface="+mn-ea"/>
              </a:rPr>
              <a:t>？１年生</a:t>
            </a:r>
            <a:r>
              <a:rPr kumimoji="1" lang="ja-JP" altLang="en-US" sz="1200" dirty="0">
                <a:latin typeface="+mn-ea"/>
              </a:rPr>
              <a:t>になる</a:t>
            </a:r>
            <a:r>
              <a:rPr kumimoji="1" lang="ja-JP" altLang="en-US" sz="1200" dirty="0" smtClean="0">
                <a:latin typeface="+mn-ea"/>
              </a:rPr>
              <a:t>と、子どもたちは</a:t>
            </a:r>
            <a:r>
              <a:rPr kumimoji="1" lang="ja-JP" altLang="en-US" sz="1200" dirty="0">
                <a:latin typeface="+mn-ea"/>
              </a:rPr>
              <a:t>一人で学校</a:t>
            </a:r>
            <a:r>
              <a:rPr kumimoji="1" lang="ja-JP" altLang="en-US" sz="1200" dirty="0" smtClean="0">
                <a:latin typeface="+mn-ea"/>
              </a:rPr>
              <a:t>へ行きます。</a:t>
            </a:r>
            <a:endParaRPr kumimoji="1" lang="en-US" altLang="ja-JP" sz="1200" dirty="0" smtClean="0">
              <a:latin typeface="+mn-ea"/>
            </a:endParaRPr>
          </a:p>
          <a:p>
            <a:r>
              <a:rPr kumimoji="1" lang="ja-JP" altLang="en-US" sz="1200" dirty="0" smtClean="0">
                <a:latin typeface="+mn-ea"/>
              </a:rPr>
              <a:t>そのことを忘れずに、普段</a:t>
            </a:r>
            <a:r>
              <a:rPr kumimoji="1" lang="ja-JP" altLang="en-US" sz="1200" dirty="0">
                <a:latin typeface="+mn-ea"/>
              </a:rPr>
              <a:t>から「交通ルール」をしっかり伝えて</a:t>
            </a:r>
            <a:r>
              <a:rPr kumimoji="1" lang="ja-JP" altLang="en-US" sz="1200" dirty="0" smtClean="0">
                <a:latin typeface="+mn-ea"/>
              </a:rPr>
              <a:t>いきたい</a:t>
            </a:r>
            <a:r>
              <a:rPr kumimoji="1" lang="ja-JP" altLang="en-US" sz="1200" dirty="0">
                <a:latin typeface="+mn-ea"/>
              </a:rPr>
              <a:t>ですね</a:t>
            </a:r>
            <a:r>
              <a:rPr kumimoji="1" lang="ja-JP" altLang="en-US" sz="1200" dirty="0" smtClean="0">
                <a:latin typeface="+mn-ea"/>
              </a:rPr>
              <a:t>。</a:t>
            </a:r>
            <a:endParaRPr kumimoji="1" lang="en-US" altLang="ja-JP" sz="12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718" y="633888"/>
            <a:ext cx="703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道路のどこを歩く？</a:t>
            </a:r>
            <a:endParaRPr kumimoji="1" lang="ja-JP" altLang="en-US" b="1" dirty="0"/>
          </a:p>
        </p:txBody>
      </p:sp>
      <p:sp>
        <p:nvSpPr>
          <p:cNvPr id="19" name="角丸四角形 18"/>
          <p:cNvSpPr/>
          <p:nvPr/>
        </p:nvSpPr>
        <p:spPr>
          <a:xfrm>
            <a:off x="568467" y="3568712"/>
            <a:ext cx="6030726" cy="1612522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8585" y="2508668"/>
            <a:ext cx="5421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②</a:t>
            </a:r>
            <a:r>
              <a:rPr kumimoji="1" lang="ja-JP" altLang="en-US" sz="1400" b="1" dirty="0">
                <a:latin typeface="+mn-ea"/>
              </a:rPr>
              <a:t>歩道が無く白い線だけ</a:t>
            </a:r>
            <a:r>
              <a:rPr kumimoji="1" lang="ja-JP" altLang="en-US" sz="1400" b="1" dirty="0" smtClean="0">
                <a:latin typeface="+mn-ea"/>
              </a:rPr>
              <a:t>のときには、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　</a:t>
            </a:r>
            <a:r>
              <a:rPr kumimoji="1" lang="ja-JP" altLang="en-US" sz="1400" b="1" dirty="0" smtClean="0">
                <a:latin typeface="+mn-ea"/>
              </a:rPr>
              <a:t>白い</a:t>
            </a:r>
            <a:r>
              <a:rPr kumimoji="1" lang="ja-JP" altLang="en-US" sz="1400" b="1" dirty="0">
                <a:latin typeface="+mn-ea"/>
              </a:rPr>
              <a:t>線の内側を</a:t>
            </a:r>
            <a:r>
              <a:rPr kumimoji="1" lang="ja-JP" altLang="en-US" sz="1400" b="1" dirty="0" smtClean="0">
                <a:latin typeface="+mn-ea"/>
              </a:rPr>
              <a:t>歩く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08586" y="3046619"/>
            <a:ext cx="374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latin typeface="+mn-ea"/>
              </a:rPr>
              <a:t>③</a:t>
            </a:r>
            <a:r>
              <a:rPr kumimoji="1" lang="ja-JP" altLang="en-US" sz="1400" b="1" dirty="0">
                <a:latin typeface="+mn-ea"/>
              </a:rPr>
              <a:t>白い線も</a:t>
            </a:r>
            <a:r>
              <a:rPr kumimoji="1" lang="ja-JP" altLang="en-US" sz="1400" b="1" dirty="0" smtClean="0">
                <a:latin typeface="+mn-ea"/>
              </a:rPr>
              <a:t>ないときには、道路の右側</a:t>
            </a:r>
            <a:r>
              <a:rPr kumimoji="1" lang="ja-JP" altLang="en-US" sz="1400" b="1" dirty="0">
                <a:latin typeface="+mn-ea"/>
              </a:rPr>
              <a:t>を</a:t>
            </a:r>
            <a:r>
              <a:rPr kumimoji="1" lang="ja-JP" altLang="en-US" sz="1400" b="1" dirty="0" smtClean="0">
                <a:latin typeface="+mn-ea"/>
              </a:rPr>
              <a:t>歩く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　（</a:t>
            </a:r>
            <a:r>
              <a:rPr kumimoji="1" lang="ja-JP" altLang="en-US" sz="1400" b="1" dirty="0">
                <a:latin typeface="+mn-ea"/>
              </a:rPr>
              <a:t>右側通行</a:t>
            </a:r>
            <a:r>
              <a:rPr kumimoji="1" lang="ja-JP" altLang="en-US" sz="1400" b="1" dirty="0" smtClean="0">
                <a:latin typeface="+mn-ea"/>
              </a:rPr>
              <a:t>）</a:t>
            </a:r>
            <a:endParaRPr kumimoji="1" lang="en-US" altLang="ja-JP" sz="1400" b="1" dirty="0">
              <a:latin typeface="+mn-ea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" y="4217508"/>
            <a:ext cx="624923" cy="929057"/>
          </a:xfrm>
          <a:prstGeom prst="rect">
            <a:avLst/>
          </a:prstGeom>
        </p:spPr>
      </p:pic>
      <p:sp>
        <p:nvSpPr>
          <p:cNvPr id="25" name="テキスト ボックス 30"/>
          <p:cNvSpPr txBox="1"/>
          <p:nvPr/>
        </p:nvSpPr>
        <p:spPr>
          <a:xfrm>
            <a:off x="1305379" y="3635202"/>
            <a:ext cx="4998574" cy="15577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/>
              <a:t>　一緒</a:t>
            </a:r>
            <a:r>
              <a:rPr kumimoji="1" lang="ja-JP" altLang="en-US" sz="1200" b="1" dirty="0"/>
              <a:t>に歩くことで</a:t>
            </a:r>
            <a:r>
              <a:rPr kumimoji="1" lang="ja-JP" altLang="en-US" sz="1200" b="1" dirty="0" smtClean="0"/>
              <a:t>、いろいろと気がつくことが多いと思います。お子さんには、「ここは狭い道だけど、車が</a:t>
            </a:r>
            <a:r>
              <a:rPr kumimoji="1" lang="ja-JP" altLang="en-US" sz="1200" b="1" dirty="0"/>
              <a:t>たくさん</a:t>
            </a:r>
            <a:r>
              <a:rPr kumimoji="1" lang="ja-JP" altLang="en-US" sz="1200" b="1" dirty="0" smtClean="0"/>
              <a:t>通るね。」「この角は車が来ても見えにくいね。」「歩道がない道だね。」などと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具体的に伝え</a:t>
            </a:r>
            <a:r>
              <a:rPr kumimoji="1" lang="ja-JP" altLang="en-US" sz="1200" b="1" dirty="0" smtClean="0"/>
              <a:t>、時には「どう歩いたら安全だと思う？」など、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お子さんに考えてもらうこと</a:t>
            </a:r>
            <a:r>
              <a:rPr kumimoji="1" lang="ja-JP" altLang="en-US" sz="1200" b="1" dirty="0" smtClean="0"/>
              <a:t>もやってみてください。ご自身がお子さんの目線の高さにしゃがんでみると、今まで気がつかなかったことに気がつくかもしれません。　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年長児</a:t>
            </a:r>
            <a:r>
              <a:rPr kumimoji="1" lang="ja-JP" altLang="en-US" sz="1200" b="1" dirty="0"/>
              <a:t>の保護者の</a:t>
            </a:r>
            <a:r>
              <a:rPr kumimoji="1" lang="ja-JP" altLang="en-US" sz="1200" b="1" dirty="0" smtClean="0"/>
              <a:t>方は、通学</a:t>
            </a:r>
            <a:r>
              <a:rPr kumimoji="1" lang="ja-JP" altLang="en-US" sz="1200" b="1" dirty="0"/>
              <a:t>路を歩く練習</a:t>
            </a:r>
            <a:r>
              <a:rPr kumimoji="1" lang="ja-JP" altLang="en-US" sz="1200" b="1" dirty="0" smtClean="0"/>
              <a:t>をぜひお願い</a:t>
            </a:r>
            <a:r>
              <a:rPr kumimoji="1" lang="ja-JP" altLang="en-US" sz="1200" b="1" dirty="0"/>
              <a:t>いたします。</a:t>
            </a:r>
          </a:p>
        </p:txBody>
      </p:sp>
      <p:sp>
        <p:nvSpPr>
          <p:cNvPr id="26" name="楕円 25"/>
          <p:cNvSpPr/>
          <p:nvPr/>
        </p:nvSpPr>
        <p:spPr>
          <a:xfrm>
            <a:off x="1065989" y="3671506"/>
            <a:ext cx="177490" cy="175759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 rot="4588058">
            <a:off x="6221874" y="4820548"/>
            <a:ext cx="149293" cy="140130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>
            <a:off x="758686" y="2216305"/>
            <a:ext cx="2660720" cy="71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58686" y="2751615"/>
            <a:ext cx="2687096" cy="16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994016" y="2957885"/>
            <a:ext cx="1530012" cy="15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49309" y="3292877"/>
            <a:ext cx="3452550" cy="1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楕円 53"/>
          <p:cNvSpPr/>
          <p:nvPr/>
        </p:nvSpPr>
        <p:spPr>
          <a:xfrm>
            <a:off x="5892185" y="5919454"/>
            <a:ext cx="185753" cy="189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6634912" y="5991522"/>
            <a:ext cx="133388" cy="1413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56" name="楕円 55"/>
          <p:cNvSpPr/>
          <p:nvPr/>
        </p:nvSpPr>
        <p:spPr>
          <a:xfrm>
            <a:off x="6303953" y="5812468"/>
            <a:ext cx="141310" cy="145590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413069" y="6015499"/>
            <a:ext cx="185753" cy="1893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58" name="楕円 57"/>
          <p:cNvSpPr/>
          <p:nvPr/>
        </p:nvSpPr>
        <p:spPr>
          <a:xfrm>
            <a:off x="1177506" y="5978498"/>
            <a:ext cx="131947" cy="1204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59" name="楕円 58"/>
          <p:cNvSpPr/>
          <p:nvPr/>
        </p:nvSpPr>
        <p:spPr>
          <a:xfrm>
            <a:off x="794604" y="5887885"/>
            <a:ext cx="141310" cy="145590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58FC5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-28938" y="10161131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４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19" y="1851491"/>
            <a:ext cx="1659659" cy="165185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234" y="2793352"/>
            <a:ext cx="358225" cy="511391"/>
          </a:xfrm>
          <a:prstGeom prst="rect">
            <a:avLst/>
          </a:prstGeom>
        </p:spPr>
      </p:pic>
      <p:sp>
        <p:nvSpPr>
          <p:cNvPr id="64" name="ホームベース 63"/>
          <p:cNvSpPr/>
          <p:nvPr/>
        </p:nvSpPr>
        <p:spPr>
          <a:xfrm>
            <a:off x="1784189" y="5784680"/>
            <a:ext cx="4012388" cy="370090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42172" y="5324170"/>
            <a:ext cx="7069245" cy="374153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05101" y="5344901"/>
            <a:ext cx="3967890" cy="37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５　雨の日の文例（６月）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409579" y="6244424"/>
            <a:ext cx="6368248" cy="38393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4"/>
          <p:cNvSpPr txBox="1"/>
          <p:nvPr/>
        </p:nvSpPr>
        <p:spPr>
          <a:xfrm>
            <a:off x="1484432" y="9341029"/>
            <a:ext cx="4960832" cy="61575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/>
              <a:t>　小さい</a:t>
            </a:r>
            <a:r>
              <a:rPr kumimoji="1" lang="ja-JP" altLang="en-US" sz="1200" dirty="0"/>
              <a:t>うちに正しいことや気</a:t>
            </a:r>
            <a:r>
              <a:rPr kumimoji="1" lang="ja-JP" altLang="en-US" sz="1200" dirty="0" smtClean="0"/>
              <a:t>をつける</a:t>
            </a:r>
            <a:r>
              <a:rPr kumimoji="1" lang="ja-JP" altLang="en-US" sz="1200" dirty="0"/>
              <a:t>ことを、伝えておくのは</a:t>
            </a:r>
            <a:r>
              <a:rPr kumimoji="1" lang="ja-JP" altLang="en-US" sz="1200" dirty="0" smtClean="0"/>
              <a:t>重要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です。繰り返し伝えること</a:t>
            </a:r>
            <a:r>
              <a:rPr kumimoji="1" lang="ja-JP" altLang="en-US" sz="1200" dirty="0"/>
              <a:t>で、安全を意識した行動ができるように</a:t>
            </a:r>
            <a:r>
              <a:rPr kumimoji="1" lang="ja-JP" altLang="en-US" sz="1200" dirty="0" err="1" smtClean="0"/>
              <a:t>な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り</a:t>
            </a:r>
            <a:r>
              <a:rPr kumimoji="1" lang="ja-JP" altLang="en-US" sz="1200" dirty="0"/>
              <a:t>ます</a:t>
            </a:r>
            <a:r>
              <a:rPr kumimoji="1" lang="ja-JP" altLang="en-US" sz="1200" dirty="0" smtClean="0"/>
              <a:t>。日々</a:t>
            </a:r>
            <a:r>
              <a:rPr kumimoji="1" lang="ja-JP" altLang="en-US" sz="1200" dirty="0"/>
              <a:t>の声掛け、大切にしていきたいですね。　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094439" y="6289522"/>
            <a:ext cx="545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　雨</a:t>
            </a:r>
            <a:r>
              <a:rPr kumimoji="1" lang="ja-JP" altLang="en-US" sz="1200" dirty="0"/>
              <a:t>は</a:t>
            </a:r>
            <a:r>
              <a:rPr kumimoji="1" lang="ja-JP" altLang="en-US" sz="1200" dirty="0" smtClean="0"/>
              <a:t>恵みの</a:t>
            </a:r>
            <a:r>
              <a:rPr kumimoji="1" lang="ja-JP" altLang="en-US" sz="1200" dirty="0"/>
              <a:t>雨でもありますが</a:t>
            </a:r>
            <a:r>
              <a:rPr kumimoji="1" lang="ja-JP" altLang="en-US" sz="1200" dirty="0" smtClean="0"/>
              <a:t>、危険</a:t>
            </a:r>
            <a:r>
              <a:rPr kumimoji="1" lang="ja-JP" altLang="en-US" sz="1200" dirty="0"/>
              <a:t>なことも増えてきます。</a:t>
            </a:r>
            <a:endParaRPr kumimoji="1" lang="en-US" altLang="ja-JP" sz="1200" dirty="0"/>
          </a:p>
          <a:p>
            <a:r>
              <a:rPr kumimoji="1" lang="ja-JP" altLang="en-US" sz="1200" dirty="0" smtClean="0"/>
              <a:t>　お子</a:t>
            </a:r>
            <a:r>
              <a:rPr kumimoji="1" lang="ja-JP" altLang="en-US" sz="1200" dirty="0"/>
              <a:t>さんには日頃から、「雨の日は、晴れて</a:t>
            </a:r>
            <a:r>
              <a:rPr kumimoji="1" lang="ja-JP" altLang="en-US" sz="1200" dirty="0" smtClean="0"/>
              <a:t>いるときより</a:t>
            </a:r>
            <a:r>
              <a:rPr kumimoji="1" lang="ja-JP" altLang="en-US" sz="1200" dirty="0"/>
              <a:t>周りに気</a:t>
            </a:r>
            <a:r>
              <a:rPr kumimoji="1" lang="ja-JP" altLang="en-US" sz="1200" dirty="0" smtClean="0"/>
              <a:t>を</a:t>
            </a:r>
            <a:r>
              <a:rPr kumimoji="1" lang="ja-JP" altLang="en-US" sz="1200" dirty="0"/>
              <a:t>つけ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ないと、危ないこと</a:t>
            </a:r>
            <a:r>
              <a:rPr kumimoji="1" lang="ja-JP" altLang="en-US" sz="1200" dirty="0"/>
              <a:t>がたくさんあるよ。」と伝えてあげてください</a:t>
            </a:r>
            <a:r>
              <a:rPr kumimoji="1" lang="ja-JP" altLang="en-US" sz="1200" dirty="0" smtClean="0"/>
              <a:t>。できるだけ、具体的に伝えると理解しやすいと思います。　　　</a:t>
            </a:r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　</a:t>
            </a:r>
            <a:endParaRPr kumimoji="1" lang="en-US" altLang="ja-JP" sz="1200" dirty="0"/>
          </a:p>
        </p:txBody>
      </p:sp>
      <p:sp>
        <p:nvSpPr>
          <p:cNvPr id="70" name="角丸四角形 69"/>
          <p:cNvSpPr/>
          <p:nvPr/>
        </p:nvSpPr>
        <p:spPr>
          <a:xfrm>
            <a:off x="598822" y="7222186"/>
            <a:ext cx="6000371" cy="1923946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38246" y="7424410"/>
            <a:ext cx="5826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・</a:t>
            </a:r>
            <a:r>
              <a:rPr kumimoji="1" lang="ja-JP" altLang="en-US" sz="1200" b="1" dirty="0" smtClean="0"/>
              <a:t>傘</a:t>
            </a:r>
            <a:r>
              <a:rPr kumimoji="1" lang="ja-JP" altLang="en-US" sz="1200" b="1" dirty="0"/>
              <a:t>をさすと</a:t>
            </a:r>
            <a:r>
              <a:rPr kumimoji="1" lang="ja-JP" altLang="en-US" sz="1200" b="1" dirty="0" smtClean="0"/>
              <a:t>視界が遮られて車</a:t>
            </a:r>
            <a:r>
              <a:rPr kumimoji="1" lang="ja-JP" altLang="en-US" sz="1200" b="1" dirty="0"/>
              <a:t>を発見しにくく、また車の運転手さん</a:t>
            </a:r>
            <a:r>
              <a:rPr kumimoji="1" lang="ja-JP" altLang="en-US" sz="1200" b="1" dirty="0" smtClean="0"/>
              <a:t>も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雨粒で視界が</a:t>
            </a:r>
            <a:r>
              <a:rPr kumimoji="1" lang="ja-JP" altLang="en-US" sz="1200" b="1" dirty="0"/>
              <a:t>悪く</a:t>
            </a:r>
            <a:r>
              <a:rPr kumimoji="1" lang="ja-JP" altLang="en-US" sz="1200" b="1" dirty="0" smtClean="0"/>
              <a:t>なり、歩いて</a:t>
            </a:r>
            <a:r>
              <a:rPr kumimoji="1" lang="ja-JP" altLang="en-US" sz="1200" b="1" dirty="0"/>
              <a:t>いる人を</a:t>
            </a:r>
            <a:r>
              <a:rPr kumimoji="1" lang="ja-JP" altLang="en-US" sz="1200" b="1" dirty="0" smtClean="0"/>
              <a:t>見つけにくく</a:t>
            </a:r>
            <a:r>
              <a:rPr kumimoji="1" lang="ja-JP" altLang="en-US" sz="1200" b="1" dirty="0"/>
              <a:t>なります。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　傘をさして</a:t>
            </a:r>
            <a:r>
              <a:rPr kumimoji="1" lang="ja-JP" altLang="en-US" sz="1200" b="1" dirty="0" smtClean="0"/>
              <a:t>いるときには</a:t>
            </a:r>
            <a:r>
              <a:rPr kumimoji="1" lang="ja-JP" altLang="en-US" sz="1200" b="1" dirty="0"/>
              <a:t>、いつもより周りに注意して歩きましょう</a:t>
            </a:r>
            <a:r>
              <a:rPr kumimoji="1" lang="ja-JP" altLang="en-US" sz="1200" b="1" dirty="0" smtClean="0"/>
              <a:t>。</a:t>
            </a:r>
            <a:endParaRPr kumimoji="1" lang="en-US" altLang="ja-JP" sz="1200" b="1" dirty="0" smtClean="0"/>
          </a:p>
          <a:p>
            <a:endParaRPr kumimoji="1" lang="en-US" altLang="ja-JP" sz="1200" b="1" dirty="0"/>
          </a:p>
          <a:p>
            <a:r>
              <a:rPr kumimoji="1" lang="ja-JP" altLang="en-US" sz="1200" b="1" dirty="0"/>
              <a:t>・</a:t>
            </a:r>
            <a:r>
              <a:rPr kumimoji="1" lang="ja-JP" altLang="en-US" sz="1200" b="1" dirty="0" smtClean="0"/>
              <a:t>傘</a:t>
            </a:r>
            <a:r>
              <a:rPr kumimoji="1" lang="ja-JP" altLang="en-US" sz="1200" b="1" dirty="0"/>
              <a:t>やレインコートなどは、黄色など明るい色を選ぶと</a:t>
            </a:r>
            <a:r>
              <a:rPr kumimoji="1" lang="ja-JP" altLang="en-US" sz="1200" b="1" dirty="0" smtClean="0"/>
              <a:t>、</a:t>
            </a:r>
            <a:endParaRPr kumimoji="1" lang="en-US" altLang="ja-JP" sz="1200" b="1" dirty="0" smtClean="0"/>
          </a:p>
          <a:p>
            <a:r>
              <a:rPr kumimoji="1" lang="ja-JP" altLang="en-US" sz="1200" b="1" dirty="0"/>
              <a:t>　</a:t>
            </a:r>
            <a:r>
              <a:rPr kumimoji="1" lang="ja-JP" altLang="en-US" sz="1200" b="1" dirty="0" smtClean="0"/>
              <a:t>運転手</a:t>
            </a:r>
            <a:r>
              <a:rPr kumimoji="1" lang="ja-JP" altLang="en-US" sz="1200" b="1" dirty="0"/>
              <a:t>さんから</a:t>
            </a:r>
            <a:r>
              <a:rPr kumimoji="1" lang="ja-JP" altLang="en-US" sz="1200" b="1" dirty="0" smtClean="0"/>
              <a:t>見えやすい</a:t>
            </a:r>
            <a:r>
              <a:rPr kumimoji="1" lang="ja-JP" altLang="en-US" sz="1200" b="1" dirty="0"/>
              <a:t>です。</a:t>
            </a:r>
            <a:endParaRPr kumimoji="1" lang="en-US" altLang="ja-JP" sz="1200" b="1" dirty="0"/>
          </a:p>
          <a:p>
            <a:endParaRPr kumimoji="1" lang="en-US" altLang="ja-JP" sz="1200" b="1" dirty="0" smtClean="0"/>
          </a:p>
          <a:p>
            <a:r>
              <a:rPr kumimoji="1" lang="ja-JP" altLang="en-US" sz="1200" b="1" dirty="0"/>
              <a:t>・</a:t>
            </a:r>
            <a:r>
              <a:rPr kumimoji="1" lang="ja-JP" altLang="en-US" sz="1200" b="1" dirty="0" smtClean="0"/>
              <a:t>傘</a:t>
            </a:r>
            <a:r>
              <a:rPr kumimoji="1" lang="ja-JP" altLang="en-US" sz="1200" b="1" dirty="0"/>
              <a:t>を振り回すと人に当たってしまうので、正しく持つように気</a:t>
            </a:r>
            <a:r>
              <a:rPr kumimoji="1" lang="ja-JP" altLang="en-US" sz="1200" b="1" dirty="0" smtClean="0"/>
              <a:t>をつけましょう。</a:t>
            </a:r>
            <a:endParaRPr kumimoji="1" lang="en-US" altLang="ja-JP" sz="1200" b="1" dirty="0" smtClean="0"/>
          </a:p>
        </p:txBody>
      </p:sp>
      <p:pic>
        <p:nvPicPr>
          <p:cNvPr id="72" name="図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67" y="7820968"/>
            <a:ext cx="805777" cy="847238"/>
          </a:xfrm>
          <a:prstGeom prst="rect">
            <a:avLst/>
          </a:prstGeom>
        </p:spPr>
      </p:pic>
      <p:pic>
        <p:nvPicPr>
          <p:cNvPr id="73" name="図 7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" y="6991048"/>
            <a:ext cx="844983" cy="483239"/>
          </a:xfrm>
          <a:prstGeom prst="rect">
            <a:avLst/>
          </a:prstGeom>
        </p:spPr>
      </p:pic>
      <p:sp>
        <p:nvSpPr>
          <p:cNvPr id="74" name="テキスト ボックス 73"/>
          <p:cNvSpPr txBox="1"/>
          <p:nvPr/>
        </p:nvSpPr>
        <p:spPr>
          <a:xfrm>
            <a:off x="42172" y="5805111"/>
            <a:ext cx="706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雨の日に気をつけて欲しい</a:t>
            </a:r>
            <a:r>
              <a:rPr kumimoji="1" lang="ja-JP" altLang="en-US" b="1" dirty="0"/>
              <a:t>こと</a:t>
            </a: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1" y="1684327"/>
            <a:ext cx="786118" cy="339211"/>
          </a:xfrm>
          <a:prstGeom prst="rect">
            <a:avLst/>
          </a:prstGeom>
        </p:spPr>
      </p:pic>
      <p:sp>
        <p:nvSpPr>
          <p:cNvPr id="62" name="角丸四角形吹き出し 61"/>
          <p:cNvSpPr/>
          <p:nvPr/>
        </p:nvSpPr>
        <p:spPr>
          <a:xfrm>
            <a:off x="1484431" y="9313601"/>
            <a:ext cx="5047441" cy="670613"/>
          </a:xfrm>
          <a:prstGeom prst="wedgeRoundRectCallout">
            <a:avLst>
              <a:gd name="adj1" fmla="val -52989"/>
              <a:gd name="adj2" fmla="val 51"/>
              <a:gd name="adj3" fmla="val 16667"/>
            </a:avLst>
          </a:prstGeom>
          <a:noFill/>
          <a:ln w="19050">
            <a:solidFill>
              <a:srgbClr val="A2D7D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" y="9185693"/>
            <a:ext cx="887192" cy="770824"/>
          </a:xfrm>
          <a:prstGeom prst="rect">
            <a:avLst/>
          </a:prstGeom>
        </p:spPr>
      </p:pic>
      <p:sp>
        <p:nvSpPr>
          <p:cNvPr id="61" name="楕円 60"/>
          <p:cNvSpPr/>
          <p:nvPr/>
        </p:nvSpPr>
        <p:spPr>
          <a:xfrm rot="4588058">
            <a:off x="6355550" y="4551674"/>
            <a:ext cx="163473" cy="155228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 rot="4588058">
            <a:off x="843711" y="3916690"/>
            <a:ext cx="163473" cy="155228"/>
          </a:xfrm>
          <a:prstGeom prst="ellipse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4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ホームベース 8"/>
          <p:cNvSpPr/>
          <p:nvPr/>
        </p:nvSpPr>
        <p:spPr>
          <a:xfrm>
            <a:off x="2094307" y="805842"/>
            <a:ext cx="3275136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47142" y="270610"/>
            <a:ext cx="7043701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7835" y="310108"/>
            <a:ext cx="388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６　夏休み前の文例（７月）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472" y="822446"/>
            <a:ext cx="6991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/>
              <a:t>夏休みの交通安全</a:t>
            </a:r>
            <a:endParaRPr kumimoji="1" lang="ja-JP" altLang="en-US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82779" y="6045912"/>
            <a:ext cx="7043701" cy="124940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27630" y="1282785"/>
            <a:ext cx="6335387" cy="45408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22936" y="2222397"/>
            <a:ext cx="3790038" cy="854303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27"/>
          <p:cNvSpPr txBox="1"/>
          <p:nvPr/>
        </p:nvSpPr>
        <p:spPr>
          <a:xfrm>
            <a:off x="757089" y="2337904"/>
            <a:ext cx="3581280" cy="71118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・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</a:rPr>
              <a:t>車に乗ったら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、</a:t>
            </a:r>
            <a:r>
              <a:rPr lang="ja-JP" altLang="en-US" sz="1200" b="1" dirty="0"/>
              <a:t>子ども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は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</a:rPr>
              <a:t>チャイルドシート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や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200" b="1" dirty="0"/>
              <a:t>　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ジュニアシート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</a:rPr>
              <a:t>に座らせ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、ベルト</a:t>
            </a:r>
            <a:r>
              <a:rPr lang="ja-JP" altLang="en-US" sz="1200" b="1" i="0" u="none" strike="noStrike" dirty="0">
                <a:solidFill>
                  <a:schemeClr val="tx1"/>
                </a:solidFill>
                <a:effectLst/>
              </a:rPr>
              <a:t>も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しっかり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200" b="1" dirty="0"/>
              <a:t>　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と</a:t>
            </a:r>
            <a:r>
              <a:rPr lang="ja-JP" altLang="en-US" sz="1200" b="1" dirty="0" smtClean="0"/>
              <a:t>し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めましょう。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</a:endParaRPr>
          </a:p>
          <a:p>
            <a:endParaRPr lang="en-US" altLang="ja-JP" sz="1200" b="0" i="0" u="none" strike="noStrike" dirty="0">
              <a:solidFill>
                <a:schemeClr val="tx1"/>
              </a:solidFill>
              <a:effectLst/>
            </a:endParaRPr>
          </a:p>
          <a:p>
            <a:endParaRPr lang="en-US" altLang="ja-JP" sz="1200" b="0" i="0" u="none" strike="noStrik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554569" y="6757537"/>
            <a:ext cx="6205702" cy="32913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7"/>
          <p:cNvSpPr txBox="1"/>
          <p:nvPr/>
        </p:nvSpPr>
        <p:spPr>
          <a:xfrm>
            <a:off x="749997" y="1500569"/>
            <a:ext cx="6010274" cy="6579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lang="ja-JP" altLang="en-US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これから長いお休みに入ります。ご家族で公園で遊んだり、旅行に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行く方も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いらっしゃる</a:t>
            </a:r>
            <a:r>
              <a:rPr lang="ja-JP" altLang="en-US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でしょう。楽しいお休みになるよう、お出かけ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のときは</a:t>
            </a:r>
            <a:r>
              <a:rPr lang="ja-JP" altLang="en-US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交通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ルー</a:t>
            </a:r>
            <a:endParaRPr lang="en-US" altLang="ja-JP" sz="1200" b="0" i="0" u="none" strike="noStrike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ルを</a:t>
            </a:r>
            <a:r>
              <a:rPr lang="ja-JP" altLang="en-US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守って、事故に遭わないよう気</a:t>
            </a:r>
            <a:r>
              <a:rPr lang="ja-JP" altLang="en-US" sz="1200" b="0" i="0" u="none" strike="noStrike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をつけましょう</a:t>
            </a:r>
            <a:r>
              <a:rPr lang="ja-JP" altLang="en-US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ja-JP" sz="1200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ja-JP" sz="1050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sz="105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　</a:t>
            </a:r>
            <a:endParaRPr lang="en-US" altLang="ja-JP" sz="1050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2630675" y="3334172"/>
            <a:ext cx="3839195" cy="1089315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45621" y="3489380"/>
            <a:ext cx="389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・眠っていたとしても、車の中</a:t>
            </a:r>
            <a:r>
              <a:rPr lang="ja-JP" altLang="en-US" sz="1200" b="1" dirty="0" smtClean="0"/>
              <a:t>に</a:t>
            </a:r>
            <a:r>
              <a:rPr lang="ja-JP" altLang="en-US" sz="1200" b="1" dirty="0"/>
              <a:t>子ども</a:t>
            </a:r>
            <a:r>
              <a:rPr lang="ja-JP" altLang="en-US" sz="1200" b="1" dirty="0" smtClean="0"/>
              <a:t>を置いて</a:t>
            </a:r>
            <a:endParaRPr lang="en-US" altLang="ja-JP" sz="1200" b="1" dirty="0" smtClean="0"/>
          </a:p>
          <a:p>
            <a:r>
              <a:rPr lang="ja-JP" altLang="en-US" sz="1200" b="1" dirty="0"/>
              <a:t>　</a:t>
            </a:r>
            <a:r>
              <a:rPr lang="ja-JP" altLang="en-US" sz="1200" b="1" dirty="0" smtClean="0"/>
              <a:t>離れないようにしましょう。（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夏</a:t>
            </a:r>
            <a:r>
              <a:rPr lang="ja-JP" altLang="en-US" sz="1200" b="1" dirty="0">
                <a:solidFill>
                  <a:srgbClr val="458FC5"/>
                </a:solidFill>
              </a:rPr>
              <a:t>の車内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は、外</a:t>
            </a:r>
            <a:endParaRPr lang="en-US" altLang="ja-JP" sz="1200" b="1" dirty="0" smtClean="0">
              <a:solidFill>
                <a:srgbClr val="458FC5"/>
              </a:solidFill>
            </a:endParaRPr>
          </a:p>
          <a:p>
            <a:r>
              <a:rPr lang="ja-JP" altLang="en-US" sz="1200" b="1" dirty="0">
                <a:solidFill>
                  <a:srgbClr val="458FC5"/>
                </a:solidFill>
              </a:rPr>
              <a:t>　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の気温 </a:t>
            </a:r>
            <a:r>
              <a:rPr lang="ja-JP" altLang="en-US" sz="1200" b="1" dirty="0" smtClean="0">
                <a:solidFill>
                  <a:srgbClr val="458FC5"/>
                </a:solidFill>
                <a:latin typeface="+mn-ea"/>
              </a:rPr>
              <a:t> </a:t>
            </a:r>
            <a:r>
              <a:rPr lang="en-US" altLang="ja-JP" sz="1200" b="1" dirty="0" smtClean="0">
                <a:solidFill>
                  <a:srgbClr val="458FC5"/>
                </a:solidFill>
                <a:latin typeface="+mn-ea"/>
              </a:rPr>
              <a:t>35 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℃ の場合エアコン停止から</a:t>
            </a:r>
            <a:r>
              <a:rPr lang="en-US" altLang="ja-JP" sz="1200" b="1" dirty="0" smtClean="0">
                <a:solidFill>
                  <a:srgbClr val="458FC5"/>
                </a:solidFill>
                <a:latin typeface="+mn-ea"/>
              </a:rPr>
              <a:t>15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分</a:t>
            </a:r>
            <a:r>
              <a:rPr lang="ja-JP" altLang="en-US" sz="1200" b="1" dirty="0">
                <a:solidFill>
                  <a:srgbClr val="458FC5"/>
                </a:solidFill>
              </a:rPr>
              <a:t>で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人</a:t>
            </a:r>
            <a:endParaRPr lang="en-US" altLang="ja-JP" sz="1200" b="1" dirty="0" smtClean="0">
              <a:solidFill>
                <a:srgbClr val="458FC5"/>
              </a:solidFill>
            </a:endParaRPr>
          </a:p>
          <a:p>
            <a:r>
              <a:rPr lang="en-US" altLang="ja-JP" sz="1200" b="1" dirty="0">
                <a:solidFill>
                  <a:srgbClr val="458FC5"/>
                </a:solidFill>
              </a:rPr>
              <a:t> </a:t>
            </a:r>
            <a:r>
              <a:rPr lang="en-US" altLang="ja-JP" sz="1200" b="1" dirty="0" smtClean="0">
                <a:solidFill>
                  <a:srgbClr val="458FC5"/>
                </a:solidFill>
              </a:rPr>
              <a:t>   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体に影響を及ぼす</a:t>
            </a:r>
            <a:r>
              <a:rPr lang="ja-JP" altLang="en-US" sz="1200" b="1" dirty="0">
                <a:solidFill>
                  <a:srgbClr val="458FC5"/>
                </a:solidFill>
              </a:rPr>
              <a:t>温度に</a:t>
            </a:r>
            <a:r>
              <a:rPr lang="ja-JP" altLang="en-US" sz="1200" b="1" dirty="0" smtClean="0">
                <a:solidFill>
                  <a:srgbClr val="458FC5"/>
                </a:solidFill>
              </a:rPr>
              <a:t>なってしまいます。</a:t>
            </a:r>
            <a:r>
              <a:rPr lang="ja-JP" altLang="en-US" sz="1200" b="1" dirty="0" smtClean="0"/>
              <a:t>）</a:t>
            </a:r>
            <a:r>
              <a:rPr lang="ja-JP" altLang="en-US" sz="800" b="1" dirty="0" smtClean="0"/>
              <a:t>＊１</a:t>
            </a:r>
            <a:endParaRPr lang="en-US" altLang="ja-JP" sz="1200" b="1" dirty="0" smtClean="0"/>
          </a:p>
        </p:txBody>
      </p:sp>
      <p:sp>
        <p:nvSpPr>
          <p:cNvPr id="31" name="角丸四角形 30"/>
          <p:cNvSpPr/>
          <p:nvPr/>
        </p:nvSpPr>
        <p:spPr>
          <a:xfrm>
            <a:off x="646800" y="4698510"/>
            <a:ext cx="5844383" cy="775804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27"/>
          <p:cNvSpPr txBox="1"/>
          <p:nvPr/>
        </p:nvSpPr>
        <p:spPr>
          <a:xfrm>
            <a:off x="848384" y="4770564"/>
            <a:ext cx="5618072" cy="71118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・就学前の</a:t>
            </a:r>
            <a:r>
              <a:rPr lang="ja-JP" altLang="en-US" sz="1200" b="1" dirty="0"/>
              <a:t>子ども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を、道路で遊ばせたり一人歩きさせたりすると、道路</a:t>
            </a:r>
            <a:r>
              <a:rPr lang="ja-JP" altLang="en-US" sz="1200" b="1" dirty="0" smtClean="0"/>
              <a:t>交通法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では保護者としての</a:t>
            </a:r>
            <a:r>
              <a:rPr lang="ja-JP" altLang="en-US" sz="1200" b="1" dirty="0" smtClean="0"/>
              <a:t>責任を問われることがあります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。</a:t>
            </a:r>
            <a:r>
              <a:rPr lang="ja-JP" altLang="en-US" sz="1200" b="1" dirty="0" smtClean="0"/>
              <a:t>そして、何より危険ですので、</a:t>
            </a:r>
            <a:r>
              <a:rPr lang="ja-JP" altLang="en-US" sz="1200" b="1" i="0" u="none" strike="noStrike" dirty="0" smtClean="0">
                <a:solidFill>
                  <a:schemeClr val="tx1"/>
                </a:solidFill>
                <a:effectLst/>
              </a:rPr>
              <a:t>一人歩きは絶対にさせないようにしましょう。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</a:endParaRPr>
          </a:p>
          <a:p>
            <a:r>
              <a:rPr lang="ja-JP" altLang="en-US" sz="1200" b="1" dirty="0"/>
              <a:t>　</a:t>
            </a:r>
            <a:endParaRPr lang="en-US" altLang="ja-JP" sz="1200" b="1" i="0" u="none" strike="noStrike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35" name="テキスト ボックス 29"/>
          <p:cNvSpPr txBox="1"/>
          <p:nvPr/>
        </p:nvSpPr>
        <p:spPr>
          <a:xfrm>
            <a:off x="749997" y="6926751"/>
            <a:ext cx="5891835" cy="132658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dirty="0"/>
              <a:t>　</a:t>
            </a:r>
            <a:r>
              <a:rPr kumimoji="1" lang="ja-JP" altLang="en-US" sz="1200" dirty="0"/>
              <a:t>子ども</a:t>
            </a:r>
            <a:r>
              <a:rPr kumimoji="1" lang="ja-JP" altLang="en-US" sz="1200" dirty="0" smtClean="0"/>
              <a:t>たちに</a:t>
            </a:r>
            <a:r>
              <a:rPr kumimoji="1" lang="ja-JP" altLang="en-US" sz="1200" dirty="0"/>
              <a:t>「みんなは車の運転手さんからは見えにくいから。」</a:t>
            </a:r>
            <a:r>
              <a:rPr kumimoji="1" lang="ja-JP" altLang="en-US" sz="1200" dirty="0" smtClean="0"/>
              <a:t>と話をする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と</a:t>
            </a:r>
            <a:r>
              <a:rPr kumimoji="1" lang="ja-JP" altLang="en-US" sz="1200" dirty="0"/>
              <a:t>、「ミラーがあるよ。」「バックモニターもあるよ。」という答えが</a:t>
            </a:r>
            <a:r>
              <a:rPr kumimoji="1" lang="ja-JP" altLang="en-US" sz="1200" dirty="0" smtClean="0"/>
              <a:t>返ってく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る</a:t>
            </a:r>
            <a:r>
              <a:rPr kumimoji="1" lang="ja-JP" altLang="en-US" sz="1200" dirty="0"/>
              <a:t>ことがあります。大人は想像がつくと思いますが</a:t>
            </a:r>
            <a:r>
              <a:rPr kumimoji="1" lang="ja-JP" altLang="en-US" sz="1200" dirty="0" smtClean="0"/>
              <a:t>、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子どもは背が低いので、車</a:t>
            </a:r>
            <a:endParaRPr kumimoji="1" lang="en-US" altLang="ja-JP" sz="12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</a:rPr>
              <a:t>の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死角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に入って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しまうと全く姿を発見すること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が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でき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ません。</a:t>
            </a:r>
            <a:r>
              <a:rPr kumimoji="1" lang="ja-JP" altLang="en-US" sz="1200" dirty="0"/>
              <a:t>また</a:t>
            </a:r>
            <a:r>
              <a:rPr kumimoji="1" lang="ja-JP" altLang="en-US" sz="1200" dirty="0" smtClean="0"/>
              <a:t>、子どもは大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人</a:t>
            </a:r>
            <a:r>
              <a:rPr kumimoji="1" lang="ja-JP" altLang="en-US" sz="1200" dirty="0"/>
              <a:t>が</a:t>
            </a:r>
            <a:r>
              <a:rPr kumimoji="1" lang="ja-JP" altLang="en-US" sz="1200" dirty="0" smtClean="0"/>
              <a:t>想像</a:t>
            </a:r>
            <a:r>
              <a:rPr kumimoji="1" lang="ja-JP" altLang="en-US" sz="1200" dirty="0"/>
              <a:t>も</a:t>
            </a:r>
            <a:r>
              <a:rPr kumimoji="1" lang="ja-JP" altLang="en-US" sz="1200" dirty="0" smtClean="0"/>
              <a:t>しない行動を</a:t>
            </a:r>
            <a:r>
              <a:rPr kumimoji="1" lang="ja-JP" altLang="en-US" sz="1200" dirty="0"/>
              <a:t>します</a:t>
            </a:r>
            <a:r>
              <a:rPr kumimoji="1" lang="ja-JP" altLang="en-US" sz="1200" dirty="0" smtClean="0"/>
              <a:t>。そして悲しい</a:t>
            </a:r>
            <a:r>
              <a:rPr kumimoji="1" lang="ja-JP" altLang="en-US" sz="1200" dirty="0"/>
              <a:t>ことですが、安全確認を</a:t>
            </a:r>
            <a:r>
              <a:rPr kumimoji="1" lang="ja-JP" altLang="en-US" sz="1200" dirty="0" smtClean="0"/>
              <a:t>怠ってし</a:t>
            </a:r>
            <a:endParaRPr kumimoji="1" lang="en-US" altLang="ja-JP" sz="1200" dirty="0" smtClean="0"/>
          </a:p>
          <a:p>
            <a:r>
              <a:rPr kumimoji="1" lang="ja-JP" altLang="en-US" sz="1200" dirty="0" err="1" smtClean="0"/>
              <a:t>まう</a:t>
            </a:r>
            <a:r>
              <a:rPr kumimoji="1" lang="ja-JP" altLang="en-US" sz="1200" dirty="0" smtClean="0"/>
              <a:t>ドライバーも</a:t>
            </a:r>
            <a:r>
              <a:rPr kumimoji="1" lang="ja-JP" altLang="en-US" sz="1200" dirty="0"/>
              <a:t>います</a:t>
            </a:r>
            <a:r>
              <a:rPr kumimoji="1" lang="ja-JP" altLang="en-US" sz="1200" dirty="0" smtClean="0"/>
              <a:t>。</a:t>
            </a:r>
            <a:r>
              <a:rPr kumimoji="1" lang="ja-JP" altLang="en-US" sz="1200" dirty="0"/>
              <a:t>子ども</a:t>
            </a:r>
            <a:r>
              <a:rPr kumimoji="1" lang="ja-JP" altLang="en-US" sz="1200" dirty="0" smtClean="0"/>
              <a:t>たちが</a:t>
            </a:r>
            <a:r>
              <a:rPr kumimoji="1" lang="ja-JP" altLang="en-US" sz="1200" dirty="0"/>
              <a:t>事故に遭うことがないよう、</a:t>
            </a:r>
            <a:r>
              <a:rPr kumimoji="1" lang="ja-JP" altLang="en-US" sz="1200" dirty="0" smtClean="0"/>
              <a:t>ポイントを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あげて</a:t>
            </a:r>
            <a:r>
              <a:rPr kumimoji="1" lang="ja-JP" altLang="en-US" sz="1200" dirty="0"/>
              <a:t>みました。</a:t>
            </a:r>
            <a:endParaRPr kumimoji="1" lang="en-US" altLang="ja-JP" sz="1200" dirty="0"/>
          </a:p>
          <a:p>
            <a:endParaRPr kumimoji="1" lang="en-US" altLang="ja-JP" sz="1050" dirty="0"/>
          </a:p>
          <a:p>
            <a:r>
              <a:rPr kumimoji="1" lang="ja-JP" altLang="en-US" sz="1050" dirty="0"/>
              <a:t>　　　　</a:t>
            </a:r>
            <a:endParaRPr kumimoji="1" lang="en-US" altLang="ja-JP" sz="105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6" name="角丸四角形 35"/>
          <p:cNvSpPr/>
          <p:nvPr/>
        </p:nvSpPr>
        <p:spPr>
          <a:xfrm>
            <a:off x="686409" y="8345872"/>
            <a:ext cx="5801856" cy="1563492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9"/>
          <p:cNvSpPr txBox="1"/>
          <p:nvPr/>
        </p:nvSpPr>
        <p:spPr>
          <a:xfrm>
            <a:off x="757089" y="8511886"/>
            <a:ext cx="4231860" cy="12314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/>
              <a:t>☆</a:t>
            </a:r>
            <a:r>
              <a:rPr kumimoji="1" lang="ja-JP" altLang="en-US" sz="1200" b="1" dirty="0"/>
              <a:t>駐車場内を一人で歩かせない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☆日頃から</a:t>
            </a:r>
            <a:r>
              <a:rPr kumimoji="1" lang="ja-JP" altLang="en-US" sz="1200" b="1" dirty="0" smtClean="0"/>
              <a:t>駐車場や自宅の車庫で</a:t>
            </a:r>
            <a:r>
              <a:rPr kumimoji="1" lang="ja-JP" altLang="en-US" sz="1200" b="1" dirty="0"/>
              <a:t>遊ばせない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☆雨の日は晴れ</a:t>
            </a:r>
            <a:r>
              <a:rPr kumimoji="1" lang="ja-JP" altLang="en-US" sz="1200" b="1" dirty="0" smtClean="0"/>
              <a:t>のときより</a:t>
            </a:r>
            <a:r>
              <a:rPr kumimoji="1" lang="ja-JP" altLang="en-US" sz="1200" b="1" dirty="0"/>
              <a:t>周りが見えにくく、</a:t>
            </a:r>
            <a:r>
              <a:rPr kumimoji="1" lang="ja-JP" altLang="en-US" sz="1200" b="1" dirty="0" smtClean="0"/>
              <a:t>運転手</a:t>
            </a:r>
            <a:endParaRPr kumimoji="1" lang="en-US" altLang="ja-JP" sz="1200" b="1" dirty="0" smtClean="0"/>
          </a:p>
          <a:p>
            <a:r>
              <a:rPr kumimoji="1" lang="en-US" altLang="ja-JP" sz="1200" b="1" dirty="0"/>
              <a:t> </a:t>
            </a:r>
            <a:r>
              <a:rPr kumimoji="1" lang="en-US" altLang="ja-JP" sz="1200" b="1" dirty="0" smtClean="0"/>
              <a:t>   </a:t>
            </a:r>
            <a:r>
              <a:rPr kumimoji="1" lang="ja-JP" altLang="en-US" sz="1200" b="1" dirty="0" err="1" smtClean="0"/>
              <a:t>さん</a:t>
            </a:r>
            <a:r>
              <a:rPr kumimoji="1" lang="ja-JP" altLang="en-US" sz="1200" b="1" dirty="0" smtClean="0"/>
              <a:t>からも見えにくいことを</a:t>
            </a:r>
            <a:r>
              <a:rPr kumimoji="1" lang="ja-JP" altLang="en-US" sz="1200" b="1" dirty="0"/>
              <a:t>伝えて</a:t>
            </a:r>
            <a:r>
              <a:rPr kumimoji="1" lang="ja-JP" altLang="en-US" sz="1200" b="1" dirty="0" smtClean="0"/>
              <a:t>おく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☆車は急に止まれないこと、道路への飛び出しや</a:t>
            </a:r>
            <a:r>
              <a:rPr kumimoji="1" lang="ja-JP" altLang="en-US" sz="1200" b="1" dirty="0" smtClean="0"/>
              <a:t>車</a:t>
            </a:r>
            <a:endParaRPr kumimoji="1" lang="en-US" altLang="ja-JP" sz="1200" b="1" dirty="0" smtClean="0"/>
          </a:p>
          <a:p>
            <a:r>
              <a:rPr kumimoji="1" lang="en-US" altLang="ja-JP" sz="1200" b="1" dirty="0"/>
              <a:t> </a:t>
            </a:r>
            <a:r>
              <a:rPr kumimoji="1" lang="en-US" altLang="ja-JP" sz="1200" b="1" dirty="0" smtClean="0"/>
              <a:t>   </a:t>
            </a:r>
            <a:r>
              <a:rPr kumimoji="1" lang="ja-JP" altLang="en-US" sz="1200" b="1" dirty="0" smtClean="0"/>
              <a:t>の前後からの</a:t>
            </a:r>
            <a:r>
              <a:rPr kumimoji="1" lang="ja-JP" altLang="en-US" sz="1200" b="1" dirty="0"/>
              <a:t>横断</a:t>
            </a:r>
            <a:r>
              <a:rPr kumimoji="1" lang="ja-JP" altLang="en-US" sz="1200" b="1" dirty="0" smtClean="0"/>
              <a:t>は、絶対に</a:t>
            </a:r>
            <a:r>
              <a:rPr kumimoji="1" lang="ja-JP" altLang="en-US" sz="1200" b="1" dirty="0"/>
              <a:t>しないこと</a:t>
            </a:r>
            <a:r>
              <a:rPr kumimoji="1" lang="ja-JP" altLang="en-US" sz="1200" b="1" dirty="0" smtClean="0"/>
              <a:t>を伝えておく</a:t>
            </a:r>
            <a:r>
              <a:rPr kumimoji="1" lang="ja-JP" altLang="en-US" b="1" dirty="0"/>
              <a:t>　</a:t>
            </a:r>
            <a:r>
              <a:rPr kumimoji="1" lang="ja-JP" altLang="en-US" dirty="0"/>
              <a:t>　　　　　</a:t>
            </a:r>
            <a:endParaRPr kumimoji="1" lang="en-US" altLang="ja-JP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73" y="8621108"/>
            <a:ext cx="1544929" cy="975744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175" y="9189400"/>
            <a:ext cx="293070" cy="40045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V="1">
            <a:off x="4897043" y="9017712"/>
            <a:ext cx="742089" cy="50530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0" t="-6498" b="-7798"/>
          <a:stretch/>
        </p:blipFill>
        <p:spPr>
          <a:xfrm rot="10800000" flipV="1">
            <a:off x="5639131" y="8621109"/>
            <a:ext cx="667851" cy="454758"/>
          </a:xfrm>
          <a:prstGeom prst="rect">
            <a:avLst/>
          </a:prstGeom>
        </p:spPr>
      </p:pic>
      <p:sp>
        <p:nvSpPr>
          <p:cNvPr id="34" name="楕円 33"/>
          <p:cNvSpPr/>
          <p:nvPr/>
        </p:nvSpPr>
        <p:spPr>
          <a:xfrm>
            <a:off x="4594396" y="2950821"/>
            <a:ext cx="1822369" cy="269818"/>
          </a:xfrm>
          <a:prstGeom prst="ellipse">
            <a:avLst/>
          </a:prstGeom>
          <a:solidFill>
            <a:srgbClr val="A29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63"/>
          <a:stretch/>
        </p:blipFill>
        <p:spPr>
          <a:xfrm flipH="1">
            <a:off x="4669226" y="1945986"/>
            <a:ext cx="532575" cy="356686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55" b="-10165"/>
          <a:stretch/>
        </p:blipFill>
        <p:spPr>
          <a:xfrm flipH="1">
            <a:off x="5874026" y="2035572"/>
            <a:ext cx="485997" cy="32399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05" y="2547565"/>
            <a:ext cx="367352" cy="490385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35" y="2652865"/>
            <a:ext cx="346974" cy="42425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83" y="2246468"/>
            <a:ext cx="1027930" cy="79057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72573" y="3191758"/>
            <a:ext cx="1152294" cy="1416736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06" y="3792043"/>
            <a:ext cx="388022" cy="485638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96" y="4118387"/>
            <a:ext cx="347511" cy="474845"/>
          </a:xfrm>
          <a:prstGeom prst="rect">
            <a:avLst/>
          </a:prstGeom>
        </p:spPr>
      </p:pic>
      <p:sp>
        <p:nvSpPr>
          <p:cNvPr id="48" name="テキスト ボックス 47"/>
          <p:cNvSpPr txBox="1"/>
          <p:nvPr/>
        </p:nvSpPr>
        <p:spPr>
          <a:xfrm>
            <a:off x="-11421" y="10147204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100" b="1" dirty="0"/>
              <a:t>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flipH="1">
            <a:off x="1254644" y="5589359"/>
            <a:ext cx="2500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＊１　</a:t>
            </a:r>
            <a:r>
              <a:rPr kumimoji="1" lang="en-US" altLang="ja-JP" sz="800" dirty="0" smtClean="0"/>
              <a:t>JAF</a:t>
            </a:r>
            <a:r>
              <a:rPr kumimoji="1" lang="ja-JP" altLang="en-US" sz="800" dirty="0" smtClean="0"/>
              <a:t>ウェブサイトより</a:t>
            </a:r>
            <a:r>
              <a:rPr kumimoji="1" lang="en-US" altLang="ja-JP" sz="800" dirty="0" smtClean="0"/>
              <a:t/>
            </a:r>
            <a:br>
              <a:rPr kumimoji="1" lang="en-US" altLang="ja-JP" sz="800" dirty="0" smtClean="0"/>
            </a:br>
            <a:endParaRPr kumimoji="1" lang="ja-JP" altLang="en-US" sz="800" dirty="0"/>
          </a:p>
        </p:txBody>
      </p:sp>
      <p:sp>
        <p:nvSpPr>
          <p:cNvPr id="50" name="ホームベース 49"/>
          <p:cNvSpPr/>
          <p:nvPr/>
        </p:nvSpPr>
        <p:spPr>
          <a:xfrm>
            <a:off x="2019852" y="6295667"/>
            <a:ext cx="3275136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8264" y="6323256"/>
            <a:ext cx="24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駐車場での交通安全</a:t>
            </a:r>
            <a:endParaRPr kumimoji="1" lang="ja-JP" altLang="en-US" b="1" dirty="0">
              <a:solidFill>
                <a:srgbClr val="594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ホームベース 29"/>
          <p:cNvSpPr/>
          <p:nvPr/>
        </p:nvSpPr>
        <p:spPr>
          <a:xfrm>
            <a:off x="1164472" y="912494"/>
            <a:ext cx="5194462" cy="369332"/>
          </a:xfrm>
          <a:prstGeom prst="homePlate">
            <a:avLst/>
          </a:prstGeom>
          <a:solidFill>
            <a:srgbClr val="FDE28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-19378" y="10176841"/>
            <a:ext cx="7218692" cy="176610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-19379" y="-61345"/>
            <a:ext cx="7182672" cy="180779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090843" y="-37803"/>
            <a:ext cx="117891" cy="10207907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-19379" y="2720"/>
            <a:ext cx="119184" cy="10167384"/>
          </a:xfrm>
          <a:prstGeom prst="rect">
            <a:avLst/>
          </a:prstGeom>
          <a:solidFill>
            <a:srgbClr val="A2D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68117" y="268141"/>
            <a:ext cx="7043701" cy="373387"/>
          </a:xfrm>
          <a:prstGeom prst="rect">
            <a:avLst/>
          </a:prstGeom>
          <a:solidFill>
            <a:srgbClr val="A2D7D4"/>
          </a:solidFill>
          <a:ln>
            <a:solidFill>
              <a:srgbClr val="A2D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7300" y="293814"/>
            <a:ext cx="4202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７　初めての自転車の文例（８月）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2" y="3658932"/>
            <a:ext cx="827307" cy="482249"/>
          </a:xfrm>
          <a:prstGeom prst="rect">
            <a:avLst/>
          </a:prstGeom>
        </p:spPr>
      </p:pic>
      <p:sp>
        <p:nvSpPr>
          <p:cNvPr id="33" name="テキスト ボックス 44"/>
          <p:cNvSpPr txBox="1"/>
          <p:nvPr/>
        </p:nvSpPr>
        <p:spPr>
          <a:xfrm>
            <a:off x="671550" y="3676100"/>
            <a:ext cx="5524500" cy="21039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4" name="テキスト ボックス 44"/>
          <p:cNvSpPr txBox="1"/>
          <p:nvPr/>
        </p:nvSpPr>
        <p:spPr>
          <a:xfrm>
            <a:off x="782717" y="3977206"/>
            <a:ext cx="5524500" cy="18790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8" name="テキスト ボックス 44"/>
          <p:cNvSpPr txBox="1"/>
          <p:nvPr/>
        </p:nvSpPr>
        <p:spPr>
          <a:xfrm>
            <a:off x="555691" y="5164475"/>
            <a:ext cx="5524500" cy="68876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26" name="角丸四角形 25"/>
          <p:cNvSpPr/>
          <p:nvPr/>
        </p:nvSpPr>
        <p:spPr>
          <a:xfrm>
            <a:off x="416637" y="1428849"/>
            <a:ext cx="6335387" cy="8627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44"/>
          <p:cNvSpPr txBox="1"/>
          <p:nvPr/>
        </p:nvSpPr>
        <p:spPr>
          <a:xfrm>
            <a:off x="898576" y="3959011"/>
            <a:ext cx="5524500" cy="22017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sp>
        <p:nvSpPr>
          <p:cNvPr id="39" name="テキスト ボックス 44"/>
          <p:cNvSpPr txBox="1"/>
          <p:nvPr/>
        </p:nvSpPr>
        <p:spPr>
          <a:xfrm>
            <a:off x="765421" y="2209568"/>
            <a:ext cx="5524500" cy="249044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/>
              <a:t>①</a:t>
            </a:r>
            <a:r>
              <a:rPr kumimoji="1" lang="ja-JP" altLang="ja-JP" sz="1400" b="1" dirty="0"/>
              <a:t>必ず</a:t>
            </a:r>
            <a:r>
              <a:rPr kumimoji="1" lang="ja-JP" altLang="en-US" sz="1400" b="1" dirty="0" smtClean="0"/>
              <a:t>ヘルメットをかぶる。</a:t>
            </a:r>
            <a:endParaRPr kumimoji="1" lang="en-US" altLang="ja-JP" sz="1400" b="1" dirty="0" smtClean="0"/>
          </a:p>
          <a:p>
            <a:r>
              <a:rPr kumimoji="1" lang="en-US" altLang="ja-JP" sz="1400" b="1" dirty="0" smtClean="0"/>
              <a:t>  </a:t>
            </a:r>
            <a:endParaRPr kumimoji="1" lang="en-US" altLang="ja-JP" sz="14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400" b="1" dirty="0" smtClean="0">
                <a:solidFill>
                  <a:srgbClr val="458FC5"/>
                </a:solidFill>
              </a:rPr>
              <a:t>　</a:t>
            </a:r>
            <a:endParaRPr kumimoji="1" lang="en-US" altLang="ja-JP" sz="1400" b="1" dirty="0">
              <a:solidFill>
                <a:srgbClr val="458FC5"/>
              </a:solidFill>
            </a:endParaRPr>
          </a:p>
          <a:p>
            <a:r>
              <a:rPr kumimoji="1" lang="ja-JP" altLang="en-US" sz="1400" b="1" dirty="0" smtClean="0"/>
              <a:t>②歩いている人の迷惑にならないよう、</a:t>
            </a:r>
            <a:endParaRPr kumimoji="1" lang="en-US" altLang="ja-JP" sz="1400" b="1" dirty="0" smtClean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 smtClean="0"/>
              <a:t>スピードを出し過ぎないで運転</a:t>
            </a:r>
            <a:r>
              <a:rPr kumimoji="1" lang="ja-JP" altLang="en-US" sz="1400" b="1" dirty="0"/>
              <a:t>する</a:t>
            </a:r>
            <a:r>
              <a:rPr kumimoji="1" lang="ja-JP" altLang="en-US" sz="1400" b="1" dirty="0" smtClean="0"/>
              <a:t>。</a:t>
            </a:r>
            <a:endParaRPr kumimoji="1" lang="en-US" altLang="ja-JP" sz="1400" b="1" dirty="0" smtClean="0"/>
          </a:p>
          <a:p>
            <a:endParaRPr kumimoji="1" lang="en-US" altLang="ja-JP" sz="1400" b="1" dirty="0" smtClean="0"/>
          </a:p>
          <a:p>
            <a:r>
              <a:rPr kumimoji="1" lang="ja-JP" altLang="en-US" sz="1400" b="1" dirty="0"/>
              <a:t>③「とまれ」の標識やマークではとまる</a:t>
            </a:r>
            <a:r>
              <a:rPr kumimoji="1" lang="ja-JP" altLang="en-US" sz="1400" b="1" dirty="0" smtClean="0"/>
              <a:t>。</a:t>
            </a:r>
            <a:endParaRPr kumimoji="1" lang="en-US" altLang="ja-JP" sz="1400" b="1" dirty="0"/>
          </a:p>
          <a:p>
            <a:endParaRPr kumimoji="1" lang="en-US" altLang="ja-JP" sz="1400" b="1" dirty="0" smtClean="0"/>
          </a:p>
          <a:p>
            <a:r>
              <a:rPr kumimoji="1" lang="ja-JP" altLang="en-US" sz="1400" b="1" dirty="0"/>
              <a:t>④自転車のベルを歩行者によけてもらうために鳴らさない。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　</a:t>
            </a:r>
            <a:r>
              <a:rPr kumimoji="1" lang="ja-JP" altLang="en-US" sz="1400" b="1" dirty="0">
                <a:solidFill>
                  <a:srgbClr val="458FC5"/>
                </a:solidFill>
              </a:rPr>
              <a:t>（危険だと</a:t>
            </a:r>
            <a:r>
              <a:rPr kumimoji="1" lang="ja-JP" altLang="en-US" sz="1400" b="1" dirty="0" smtClean="0">
                <a:solidFill>
                  <a:srgbClr val="458FC5"/>
                </a:solidFill>
              </a:rPr>
              <a:t>感じたときのみ</a:t>
            </a:r>
            <a:r>
              <a:rPr kumimoji="1" lang="ja-JP" altLang="en-US" sz="1400" b="1" dirty="0">
                <a:solidFill>
                  <a:srgbClr val="458FC5"/>
                </a:solidFill>
              </a:rPr>
              <a:t>鳴らしてもよい</a:t>
            </a:r>
            <a:r>
              <a:rPr kumimoji="1" lang="ja-JP" altLang="en-US" sz="1400" b="1" dirty="0" smtClean="0">
                <a:solidFill>
                  <a:srgbClr val="458FC5"/>
                </a:solidFill>
              </a:rPr>
              <a:t>）</a:t>
            </a:r>
            <a:endParaRPr kumimoji="1" lang="en-US" altLang="ja-JP" sz="1400" b="1" dirty="0" smtClean="0"/>
          </a:p>
          <a:p>
            <a:endParaRPr kumimoji="1" lang="en-US" altLang="ja-JP" sz="1400" b="1" dirty="0">
              <a:solidFill>
                <a:srgbClr val="458FC5"/>
              </a:solidFill>
            </a:endParaRPr>
          </a:p>
        </p:txBody>
      </p:sp>
      <p:sp>
        <p:nvSpPr>
          <p:cNvPr id="40" name="テキスト ボックス 44"/>
          <p:cNvSpPr txBox="1"/>
          <p:nvPr/>
        </p:nvSpPr>
        <p:spPr>
          <a:xfrm>
            <a:off x="705146" y="4831750"/>
            <a:ext cx="5960314" cy="180810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/>
              <a:t>　年</a:t>
            </a:r>
            <a:r>
              <a:rPr kumimoji="1" lang="ja-JP" altLang="en-US" sz="1200" dirty="0"/>
              <a:t>に１度</a:t>
            </a:r>
            <a:r>
              <a:rPr kumimoji="1" lang="ja-JP" altLang="en-US" sz="1200" dirty="0" smtClean="0"/>
              <a:t>は自転車販売店などで、自転車</a:t>
            </a:r>
            <a:r>
              <a:rPr kumimoji="1" lang="ja-JP" altLang="en-US" sz="1200" dirty="0"/>
              <a:t>の</a:t>
            </a:r>
            <a:r>
              <a:rPr kumimoji="1" lang="ja-JP" altLang="en-US" sz="1200" dirty="0" smtClean="0"/>
              <a:t>点検をして</a:t>
            </a:r>
            <a:r>
              <a:rPr kumimoji="1" lang="ja-JP" altLang="en-US" sz="1200" dirty="0"/>
              <a:t>もらいましょう。</a:t>
            </a:r>
            <a:r>
              <a:rPr kumimoji="1" lang="ja-JP" altLang="en-US" sz="1200" dirty="0" smtClean="0"/>
              <a:t>サドル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の</a:t>
            </a:r>
            <a:r>
              <a:rPr kumimoji="1" lang="ja-JP" altLang="en-US" sz="1200" dirty="0"/>
              <a:t>高さや、ブレーキがきちんとかけられるようにハンドルを握れているかなど</a:t>
            </a:r>
            <a:r>
              <a:rPr kumimoji="1" lang="ja-JP" altLang="en-US" sz="1200" dirty="0" smtClean="0"/>
              <a:t>、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体に</a:t>
            </a:r>
            <a:r>
              <a:rPr kumimoji="1" lang="ja-JP" altLang="en-US" sz="1200" dirty="0"/>
              <a:t>合っているか確認することも大切です</a:t>
            </a:r>
            <a:r>
              <a:rPr kumimoji="1" lang="ja-JP" altLang="en-US" sz="1200" dirty="0" smtClean="0"/>
              <a:t>。自転車は便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利</a:t>
            </a:r>
            <a:r>
              <a:rPr kumimoji="1" lang="ja-JP" altLang="en-US" sz="1200" dirty="0"/>
              <a:t>で、楽しい乗り物</a:t>
            </a:r>
            <a:r>
              <a:rPr kumimoji="1" lang="ja-JP" altLang="en-US" sz="1200" dirty="0" smtClean="0"/>
              <a:t>ですが、ちょっと</a:t>
            </a:r>
            <a:r>
              <a:rPr kumimoji="1" lang="ja-JP" altLang="en-US" sz="1200" dirty="0"/>
              <a:t>油断すると、大</a:t>
            </a:r>
            <a:r>
              <a:rPr kumimoji="1" lang="ja-JP" altLang="en-US" sz="1200" dirty="0" err="1" smtClean="0"/>
              <a:t>け</a:t>
            </a:r>
            <a:endParaRPr kumimoji="1" lang="en-US" altLang="ja-JP" sz="1200" dirty="0" smtClean="0"/>
          </a:p>
          <a:p>
            <a:r>
              <a:rPr kumimoji="1" lang="ja-JP" altLang="en-US" sz="1200" dirty="0" err="1" smtClean="0"/>
              <a:t>がを</a:t>
            </a:r>
            <a:r>
              <a:rPr kumimoji="1" lang="ja-JP" altLang="en-US" sz="1200" dirty="0"/>
              <a:t>したり</a:t>
            </a:r>
            <a:r>
              <a:rPr kumimoji="1" lang="ja-JP" altLang="en-US" sz="1200" dirty="0" smtClean="0"/>
              <a:t>、事故の加害者</a:t>
            </a:r>
            <a:r>
              <a:rPr kumimoji="1" lang="ja-JP" altLang="en-US" sz="1200" dirty="0"/>
              <a:t>にもなってしまいます</a:t>
            </a:r>
            <a:r>
              <a:rPr kumimoji="1" lang="ja-JP" altLang="en-US" sz="1200" dirty="0" smtClean="0"/>
              <a:t>。</a:t>
            </a:r>
            <a:endParaRPr kumimoji="1" lang="en-US" altLang="ja-JP" sz="1200" dirty="0"/>
          </a:p>
          <a:p>
            <a:r>
              <a:rPr kumimoji="1" lang="ja-JP" altLang="en-US" sz="1200" b="1" dirty="0" smtClean="0">
                <a:solidFill>
                  <a:srgbClr val="458FC5"/>
                </a:solidFill>
              </a:rPr>
              <a:t>　自転車のルールを覚えるには、乗り始め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が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肝心です。</a:t>
            </a:r>
            <a:endParaRPr kumimoji="1" lang="en-US" altLang="ja-JP" sz="12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</a:rPr>
              <a:t>自転車は車の仲間であることをふまえ、親子で自転車の</a:t>
            </a:r>
            <a:endParaRPr kumimoji="1" lang="en-US" altLang="ja-JP" sz="1200" b="1" dirty="0" smtClean="0">
              <a:solidFill>
                <a:srgbClr val="458FC5"/>
              </a:solidFill>
            </a:endParaRPr>
          </a:p>
          <a:p>
            <a:r>
              <a:rPr kumimoji="1" lang="ja-JP" altLang="en-US" sz="1200" b="1" dirty="0" smtClean="0">
                <a:solidFill>
                  <a:srgbClr val="458FC5"/>
                </a:solidFill>
              </a:rPr>
              <a:t>ルール</a:t>
            </a:r>
            <a:r>
              <a:rPr kumimoji="1" lang="ja-JP" altLang="en-US" sz="1200" b="1" dirty="0">
                <a:solidFill>
                  <a:srgbClr val="458FC5"/>
                </a:solidFill>
              </a:rPr>
              <a:t>を</a:t>
            </a:r>
            <a:r>
              <a:rPr kumimoji="1" lang="ja-JP" altLang="en-US" sz="1200" b="1" dirty="0" smtClean="0">
                <a:solidFill>
                  <a:srgbClr val="458FC5"/>
                </a:solidFill>
              </a:rPr>
              <a:t>確認してください。</a:t>
            </a:r>
            <a:r>
              <a:rPr kumimoji="1" lang="ja-JP" altLang="en-US" sz="1200" dirty="0" smtClean="0"/>
              <a:t>楽しく安全に運転して、素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敵な思い出や経験が増えるといいですね。</a:t>
            </a:r>
            <a:endParaRPr kumimoji="1" lang="en-US" altLang="ja-JP" sz="1200" dirty="0"/>
          </a:p>
          <a:p>
            <a:endParaRPr kumimoji="1" lang="en-US" altLang="ja-JP" sz="1200" dirty="0"/>
          </a:p>
        </p:txBody>
      </p:sp>
      <p:sp>
        <p:nvSpPr>
          <p:cNvPr id="27" name="テキスト ボックス 44"/>
          <p:cNvSpPr txBox="1"/>
          <p:nvPr/>
        </p:nvSpPr>
        <p:spPr>
          <a:xfrm>
            <a:off x="1164472" y="1542818"/>
            <a:ext cx="4915719" cy="5610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100" dirty="0"/>
              <a:t>　　</a:t>
            </a:r>
            <a:r>
              <a:rPr kumimoji="1" lang="ja-JP" altLang="en-US" sz="1200" dirty="0" smtClean="0"/>
              <a:t>小学生</a:t>
            </a:r>
            <a:r>
              <a:rPr kumimoji="1" lang="ja-JP" altLang="en-US" sz="1200" dirty="0"/>
              <a:t>になると、一人で自転車に乗る機会もあるかと思います</a:t>
            </a:r>
            <a:r>
              <a:rPr kumimoji="1" lang="ja-JP" altLang="en-US" sz="1200" dirty="0" smtClean="0"/>
              <a:t>。</a:t>
            </a:r>
            <a:endParaRPr kumimoji="1" lang="en-US" altLang="ja-JP" sz="1200" dirty="0" smtClean="0"/>
          </a:p>
          <a:p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　これ</a:t>
            </a:r>
            <a:r>
              <a:rPr kumimoji="1" lang="ja-JP" altLang="en-US" sz="1200" dirty="0"/>
              <a:t>をきっかけ</a:t>
            </a:r>
            <a:r>
              <a:rPr kumimoji="1" lang="ja-JP" altLang="en-US" sz="1200" dirty="0" smtClean="0"/>
              <a:t>に安全</a:t>
            </a:r>
            <a:r>
              <a:rPr kumimoji="1" lang="ja-JP" altLang="en-US" sz="1200" dirty="0"/>
              <a:t>に自転車に乗るための約束を</a:t>
            </a:r>
            <a:r>
              <a:rPr kumimoji="1" lang="ja-JP" altLang="en-US" sz="1200" dirty="0" smtClean="0"/>
              <a:t>、</a:t>
            </a:r>
            <a:r>
              <a:rPr kumimoji="1" lang="ja-JP" altLang="en-US" sz="1200" dirty="0"/>
              <a:t>子ども</a:t>
            </a:r>
            <a:r>
              <a:rPr kumimoji="1" lang="ja-JP" altLang="en-US" sz="1200" dirty="0" smtClean="0"/>
              <a:t>と　</a:t>
            </a:r>
            <a:endParaRPr kumimoji="1" lang="en-US" altLang="ja-JP" sz="1200" dirty="0"/>
          </a:p>
          <a:p>
            <a:r>
              <a:rPr kumimoji="1" lang="ja-JP" altLang="en-US" sz="1100" dirty="0" smtClean="0"/>
              <a:t>　一緒に確認しましょう。</a:t>
            </a:r>
            <a:endParaRPr kumimoji="1" lang="en-US" altLang="ja-JP" sz="1100" dirty="0" smtClean="0"/>
          </a:p>
          <a:p>
            <a:endParaRPr kumimoji="1" lang="en-US" altLang="ja-JP" sz="1100" dirty="0"/>
          </a:p>
          <a:p>
            <a:endParaRPr kumimoji="1" lang="en-US" altLang="ja-JP" sz="1100" dirty="0"/>
          </a:p>
          <a:p>
            <a:endParaRPr kumimoji="1" lang="ja-JP" altLang="en-US" sz="1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056">
            <a:off x="4668562" y="5323796"/>
            <a:ext cx="863674" cy="993408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5" r="-3770"/>
          <a:stretch/>
        </p:blipFill>
        <p:spPr>
          <a:xfrm rot="421951">
            <a:off x="5750473" y="5647072"/>
            <a:ext cx="659436" cy="758490"/>
          </a:xfrm>
          <a:prstGeom prst="rect">
            <a:avLst/>
          </a:prstGeom>
        </p:spPr>
      </p:pic>
      <p:sp>
        <p:nvSpPr>
          <p:cNvPr id="44" name="楕円 43"/>
          <p:cNvSpPr/>
          <p:nvPr/>
        </p:nvSpPr>
        <p:spPr>
          <a:xfrm>
            <a:off x="4785673" y="3455326"/>
            <a:ext cx="1863346" cy="234490"/>
          </a:xfrm>
          <a:prstGeom prst="ellipse">
            <a:avLst/>
          </a:prstGeom>
          <a:solidFill>
            <a:srgbClr val="A29A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623" y="2571992"/>
            <a:ext cx="1064359" cy="1096372"/>
          </a:xfrm>
          <a:prstGeom prst="rect">
            <a:avLst/>
          </a:prstGeom>
        </p:spPr>
      </p:pic>
      <p:sp>
        <p:nvSpPr>
          <p:cNvPr id="45" name="テキスト ボックス 42"/>
          <p:cNvSpPr txBox="1"/>
          <p:nvPr/>
        </p:nvSpPr>
        <p:spPr>
          <a:xfrm>
            <a:off x="765421" y="9102528"/>
            <a:ext cx="3638363" cy="71672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b="1" dirty="0" smtClean="0">
                <a:latin typeface="+mn-ea"/>
              </a:rPr>
              <a:t>　神奈川県では</a:t>
            </a:r>
            <a:r>
              <a:rPr kumimoji="1" lang="ja-JP" altLang="en-US" sz="1200" b="1" dirty="0" smtClean="0">
                <a:solidFill>
                  <a:srgbClr val="458FC5"/>
                </a:solidFill>
                <a:latin typeface="+mn-ea"/>
              </a:rPr>
              <a:t>自転車保険の加入が義務</a:t>
            </a:r>
            <a:r>
              <a:rPr kumimoji="1" lang="ja-JP" altLang="en-US" sz="1200" b="1" dirty="0" smtClean="0">
                <a:latin typeface="+mn-ea"/>
              </a:rPr>
              <a:t>になっています。被害者にも加害者にもならないように、スピードに気をつけて、運転してくださいね。</a:t>
            </a:r>
            <a:endParaRPr kumimoji="1" lang="ja-JP" altLang="en-US" sz="1200" b="1" dirty="0">
              <a:latin typeface="+mn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164472" y="6739064"/>
            <a:ext cx="2519352" cy="387916"/>
          </a:xfrm>
          <a:prstGeom prst="roundRect">
            <a:avLst/>
          </a:prstGeom>
          <a:solidFill>
            <a:srgbClr val="FFC6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2"/>
          <p:cNvSpPr txBox="1"/>
          <p:nvPr/>
        </p:nvSpPr>
        <p:spPr>
          <a:xfrm>
            <a:off x="1183615" y="6796254"/>
            <a:ext cx="2801973" cy="3294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latin typeface="+mn-ea"/>
              </a:rPr>
              <a:t>知って</a:t>
            </a:r>
            <a:r>
              <a:rPr kumimoji="1" lang="ja-JP" altLang="en-US" sz="1400" b="1" dirty="0">
                <a:latin typeface="+mn-ea"/>
              </a:rPr>
              <a:t>いますか？</a:t>
            </a:r>
            <a:r>
              <a:rPr kumimoji="1" lang="ja-JP" altLang="en-US" sz="1400" b="1" dirty="0" smtClean="0">
                <a:latin typeface="+mn-ea"/>
              </a:rPr>
              <a:t>自転車五則</a:t>
            </a:r>
            <a:endParaRPr kumimoji="1" lang="en-US" altLang="ja-JP" sz="1400" b="1" dirty="0" smtClean="0">
              <a:latin typeface="+mn-ea"/>
            </a:endParaRPr>
          </a:p>
          <a:p>
            <a:endParaRPr kumimoji="1" lang="en-US" altLang="ja-JP" sz="1200" b="1" dirty="0">
              <a:latin typeface="+mn-ea"/>
            </a:endParaRPr>
          </a:p>
          <a:p>
            <a:endParaRPr kumimoji="1" lang="en-US" altLang="ja-JP" sz="1200" b="1" dirty="0">
              <a:latin typeface="+mn-ea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38" y="8429918"/>
            <a:ext cx="1811391" cy="1544597"/>
          </a:xfrm>
          <a:prstGeom prst="rect">
            <a:avLst/>
          </a:prstGeom>
        </p:spPr>
      </p:pic>
      <p:sp>
        <p:nvSpPr>
          <p:cNvPr id="37" name="テキスト ボックス 44"/>
          <p:cNvSpPr txBox="1"/>
          <p:nvPr/>
        </p:nvSpPr>
        <p:spPr>
          <a:xfrm>
            <a:off x="-9959" y="946715"/>
            <a:ext cx="7218693" cy="3702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sz="1600" b="1" dirty="0" smtClean="0"/>
              <a:t>【</a:t>
            </a:r>
            <a:r>
              <a:rPr kumimoji="1" lang="ja-JP" altLang="en-US" sz="1600" b="1" dirty="0" smtClean="0"/>
              <a:t>子どもが一人</a:t>
            </a:r>
            <a:r>
              <a:rPr kumimoji="1" lang="ja-JP" altLang="en-US" sz="1600" b="1" dirty="0"/>
              <a:t>で自転車に乗れるようになったら</a:t>
            </a:r>
            <a:r>
              <a:rPr kumimoji="1" lang="en-US" altLang="ja-JP" sz="1600" b="1" dirty="0"/>
              <a:t>】</a:t>
            </a:r>
          </a:p>
          <a:p>
            <a:pPr algn="ctr"/>
            <a:r>
              <a:rPr kumimoji="1" lang="ja-JP" altLang="en-US" sz="1200" dirty="0"/>
              <a:t>　</a:t>
            </a:r>
            <a:endParaRPr kumimoji="1" lang="en-US" altLang="ja-JP" sz="1100" dirty="0"/>
          </a:p>
          <a:p>
            <a:pPr algn="ctr"/>
            <a:endParaRPr kumimoji="1" lang="en-US" altLang="ja-JP" sz="1100" dirty="0"/>
          </a:p>
          <a:p>
            <a:pPr algn="ctr"/>
            <a:endParaRPr kumimoji="1" lang="ja-JP" altLang="en-US" sz="11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89" y="2347816"/>
            <a:ext cx="840222" cy="32212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13"/>
          <a:stretch/>
        </p:blipFill>
        <p:spPr>
          <a:xfrm>
            <a:off x="5051919" y="2043504"/>
            <a:ext cx="480317" cy="327638"/>
          </a:xfrm>
          <a:prstGeom prst="rect">
            <a:avLst/>
          </a:prstGeom>
        </p:spPr>
      </p:pic>
      <p:sp>
        <p:nvSpPr>
          <p:cNvPr id="50" name="角丸四角形 49"/>
          <p:cNvSpPr/>
          <p:nvPr/>
        </p:nvSpPr>
        <p:spPr>
          <a:xfrm>
            <a:off x="666435" y="7256472"/>
            <a:ext cx="3621406" cy="1723055"/>
          </a:xfrm>
          <a:prstGeom prst="roundRect">
            <a:avLst/>
          </a:prstGeom>
          <a:solidFill>
            <a:srgbClr val="CEE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2"/>
          <p:cNvSpPr txBox="1"/>
          <p:nvPr/>
        </p:nvSpPr>
        <p:spPr>
          <a:xfrm>
            <a:off x="848154" y="7402402"/>
            <a:ext cx="3472893" cy="14891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400" b="1" dirty="0" smtClean="0">
                <a:latin typeface="+mn-ea"/>
              </a:rPr>
              <a:t>①車道</a:t>
            </a:r>
            <a:r>
              <a:rPr kumimoji="1" lang="ja-JP" altLang="en-US" sz="1400" b="1" dirty="0">
                <a:latin typeface="+mn-ea"/>
              </a:rPr>
              <a:t>が原則、左側を</a:t>
            </a:r>
            <a:r>
              <a:rPr kumimoji="1" lang="ja-JP" altLang="en-US" sz="1400" b="1" dirty="0" smtClean="0">
                <a:latin typeface="+mn-ea"/>
              </a:rPr>
              <a:t>通行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   歩道</a:t>
            </a:r>
            <a:r>
              <a:rPr kumimoji="1" lang="ja-JP" altLang="en-US" sz="1400" b="1" dirty="0">
                <a:latin typeface="+mn-ea"/>
              </a:rPr>
              <a:t>は例外、歩行者を</a:t>
            </a:r>
            <a:r>
              <a:rPr kumimoji="1" lang="ja-JP" altLang="en-US" sz="1400" b="1" dirty="0" smtClean="0">
                <a:latin typeface="+mn-ea"/>
              </a:rPr>
              <a:t>優先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②交差点では信号と一時停止を</a:t>
            </a:r>
            <a:r>
              <a:rPr kumimoji="1" lang="ja-JP" altLang="en-US" sz="1400" b="1" dirty="0" smtClean="0">
                <a:latin typeface="+mn-ea"/>
              </a:rPr>
              <a:t>守って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　安全確認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③夜間はライトを</a:t>
            </a:r>
            <a:r>
              <a:rPr kumimoji="1" lang="ja-JP" altLang="en-US" sz="1400" b="1" dirty="0" smtClean="0">
                <a:latin typeface="+mn-ea"/>
              </a:rPr>
              <a:t>点灯</a:t>
            </a:r>
            <a:endParaRPr kumimoji="1" lang="en-US" altLang="ja-JP" sz="1400" b="1" dirty="0">
              <a:latin typeface="+mn-ea"/>
            </a:endParaRPr>
          </a:p>
          <a:p>
            <a:r>
              <a:rPr kumimoji="1" lang="ja-JP" altLang="en-US" sz="1400" b="1" dirty="0">
                <a:latin typeface="+mn-ea"/>
              </a:rPr>
              <a:t>④飲酒運転は</a:t>
            </a:r>
            <a:r>
              <a:rPr kumimoji="1" lang="ja-JP" altLang="en-US" sz="1400" b="1" dirty="0" smtClean="0">
                <a:latin typeface="+mn-ea"/>
              </a:rPr>
              <a:t>禁止</a:t>
            </a:r>
            <a:r>
              <a:rPr kumimoji="1" lang="ja-JP" altLang="en-US" sz="1400" b="1" dirty="0">
                <a:latin typeface="+mn-ea"/>
              </a:rPr>
              <a:t>　</a:t>
            </a:r>
            <a:endParaRPr kumimoji="1" lang="en-US" altLang="ja-JP" sz="1400" b="1" dirty="0" smtClean="0">
              <a:latin typeface="+mn-ea"/>
            </a:endParaRPr>
          </a:p>
          <a:p>
            <a:r>
              <a:rPr kumimoji="1" lang="ja-JP" altLang="en-US" sz="1400" b="1" dirty="0" smtClean="0">
                <a:latin typeface="+mn-ea"/>
              </a:rPr>
              <a:t>⑤</a:t>
            </a:r>
            <a:r>
              <a:rPr kumimoji="1" lang="ja-JP" altLang="en-US" sz="1400" b="1" dirty="0">
                <a:latin typeface="+mn-ea"/>
              </a:rPr>
              <a:t>ヘルメットを着用</a:t>
            </a:r>
            <a:endParaRPr kumimoji="1" lang="en-US" altLang="ja-JP" sz="1400" b="1" dirty="0" smtClean="0">
              <a:latin typeface="+mn-ea"/>
            </a:endParaRPr>
          </a:p>
          <a:p>
            <a:endParaRPr kumimoji="1" lang="en-US" altLang="ja-JP" sz="1200" b="1" dirty="0">
              <a:latin typeface="+mn-ea"/>
            </a:endParaRPr>
          </a:p>
          <a:p>
            <a:endParaRPr kumimoji="1" lang="en-US" altLang="ja-JP" sz="1200" b="1" dirty="0">
              <a:latin typeface="+mn-ea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-101670" y="10139680"/>
            <a:ext cx="7213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 smtClean="0"/>
              <a:t>６</a:t>
            </a:r>
            <a:endParaRPr kumimoji="1" lang="en-US" altLang="ja-JP" sz="1100" b="1" dirty="0" smtClean="0"/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35" y="6797762"/>
            <a:ext cx="1879417" cy="1719598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5" y="6965529"/>
            <a:ext cx="827307" cy="440263"/>
          </a:xfrm>
          <a:prstGeom prst="rect">
            <a:avLst/>
          </a:prstGeom>
        </p:spPr>
      </p:pic>
      <p:cxnSp>
        <p:nvCxnSpPr>
          <p:cNvPr id="53" name="直線コネクタ 52"/>
          <p:cNvCxnSpPr/>
          <p:nvPr/>
        </p:nvCxnSpPr>
        <p:spPr>
          <a:xfrm flipV="1">
            <a:off x="1025538" y="2436562"/>
            <a:ext cx="2070087" cy="16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1025538" y="3082704"/>
            <a:ext cx="2882805" cy="11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V="1">
            <a:off x="1025538" y="3301693"/>
            <a:ext cx="2987507" cy="107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1025538" y="4159217"/>
            <a:ext cx="4498108" cy="11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V="1">
            <a:off x="1025538" y="3748147"/>
            <a:ext cx="3089262" cy="77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91" y="2338474"/>
            <a:ext cx="677509" cy="64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4789</Words>
  <Application>Microsoft Office PowerPoint</Application>
  <PresentationFormat>ユーザー設定</PresentationFormat>
  <Paragraphs>435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HG丸ｺﾞｼｯｸM-PRO</vt:lpstr>
      <vt:lpstr>メイリオ</vt:lpstr>
      <vt:lpstr>游ゴシック</vt:lpstr>
      <vt:lpstr>游ゴシック Light</vt:lpstr>
      <vt:lpstr>游ゴシック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2023-01-24T09:09:13Z</dcterms:created>
  <dcterms:modified xsi:type="dcterms:W3CDTF">2024-04-09T06:25:24Z</dcterms:modified>
</cp:coreProperties>
</file>