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B0F0"/>
    <a:srgbClr val="F4F775"/>
    <a:srgbClr val="E766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8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350C8-1683-4735-9BE1-90E759B1F8C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233488"/>
            <a:ext cx="481171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A6592-379F-4635-B992-20D1A320D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59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0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70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3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379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94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34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31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98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89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78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35198-F621-4A2D-9A84-C227CB574999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2E73F7-F05E-43F8-92F1-9BC65C799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40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3A3C01-52CB-1266-0840-57EB3042EDAC}"/>
              </a:ext>
            </a:extLst>
          </p:cNvPr>
          <p:cNvSpPr txBox="1"/>
          <p:nvPr/>
        </p:nvSpPr>
        <p:spPr>
          <a:xfrm>
            <a:off x="317500" y="1028921"/>
            <a:ext cx="7755295" cy="39960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3CFF2826-C6E8-67AB-850F-85B2A71C9B58}"/>
              </a:ext>
            </a:extLst>
          </p:cNvPr>
          <p:cNvGrpSpPr/>
          <p:nvPr/>
        </p:nvGrpSpPr>
        <p:grpSpPr>
          <a:xfrm>
            <a:off x="93255" y="103250"/>
            <a:ext cx="9719490" cy="769441"/>
            <a:chOff x="93255" y="103250"/>
            <a:chExt cx="9719490" cy="769441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25F5E90B-CF1A-7B23-A142-51098E269DFA}"/>
                </a:ext>
              </a:extLst>
            </p:cNvPr>
            <p:cNvSpPr/>
            <p:nvPr/>
          </p:nvSpPr>
          <p:spPr>
            <a:xfrm>
              <a:off x="267837" y="548349"/>
              <a:ext cx="9341889" cy="262937"/>
            </a:xfrm>
            <a:prstGeom prst="rect">
              <a:avLst/>
            </a:prstGeom>
            <a:solidFill>
              <a:srgbClr val="FFFF6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073551BD-DBF3-C072-FBDC-F45F8FBCF786}"/>
                </a:ext>
              </a:extLst>
            </p:cNvPr>
            <p:cNvSpPr txBox="1"/>
            <p:nvPr/>
          </p:nvSpPr>
          <p:spPr>
            <a:xfrm>
              <a:off x="93255" y="103250"/>
              <a:ext cx="971949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400" b="1" spc="50" dirty="0">
                  <a:ln w="9525" cmpd="sng">
                    <a:solidFill>
                      <a:srgbClr val="0070C0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●●愛護会の活動に参加しませんか？</a:t>
              </a:r>
              <a:endParaRPr kumimoji="1" lang="en-US" altLang="ja-JP" sz="4400" b="1" spc="50" dirty="0">
                <a:ln w="9525" cmpd="sng">
                  <a:solidFill>
                    <a:srgbClr val="0070C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0ABE51EE-DD72-27E7-7AB0-A700B80741CF}"/>
              </a:ext>
            </a:extLst>
          </p:cNvPr>
          <p:cNvGrpSpPr/>
          <p:nvPr/>
        </p:nvGrpSpPr>
        <p:grpSpPr>
          <a:xfrm>
            <a:off x="317500" y="5352915"/>
            <a:ext cx="9140372" cy="1332000"/>
            <a:chOff x="317500" y="5352915"/>
            <a:chExt cx="9140372" cy="1332000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DAAD6385-6446-4C6D-6E67-57D7D87ABDB5}"/>
                </a:ext>
              </a:extLst>
            </p:cNvPr>
            <p:cNvSpPr txBox="1"/>
            <p:nvPr/>
          </p:nvSpPr>
          <p:spPr>
            <a:xfrm>
              <a:off x="317500" y="5352915"/>
              <a:ext cx="9140372" cy="13320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C284F5E5-FF1A-3F59-5024-CD3FCAB82FF1}"/>
                </a:ext>
              </a:extLst>
            </p:cNvPr>
            <p:cNvSpPr txBox="1"/>
            <p:nvPr/>
          </p:nvSpPr>
          <p:spPr>
            <a:xfrm>
              <a:off x="448128" y="5522621"/>
              <a:ext cx="7375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水辺愛護会は、横浜市に承認を受けた団体です。横浜市からの補助金を活動費の一部として活用しています。</a:t>
              </a:r>
              <a:endPara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13" name="図 12" descr="QR コ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5E1DEE4-5E95-856B-8025-BE69DCF7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25" t="4941" r="4609" b="4965"/>
            <a:stretch>
              <a:fillRect/>
            </a:stretch>
          </p:blipFill>
          <p:spPr>
            <a:xfrm>
              <a:off x="8122194" y="5465169"/>
              <a:ext cx="1123406" cy="1117555"/>
            </a:xfrm>
            <a:prstGeom prst="rect">
              <a:avLst/>
            </a:prstGeom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30F06928-904A-165D-6BDD-DB07D1063582}"/>
                </a:ext>
              </a:extLst>
            </p:cNvPr>
            <p:cNvSpPr txBox="1"/>
            <p:nvPr/>
          </p:nvSpPr>
          <p:spPr>
            <a:xfrm>
              <a:off x="3326656" y="6135855"/>
              <a:ext cx="46782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水辺愛護会についてはこちら（横浜市ＨＰ）→</a:t>
              </a:r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44" name="図 43">
            <a:extLst>
              <a:ext uri="{FF2B5EF4-FFF2-40B4-BE49-F238E27FC236}">
                <a16:creationId xmlns:a16="http://schemas.microsoft.com/office/drawing/2014/main" id="{33F70139-BD74-6BFF-7EB2-E25370463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0066" y="4450468"/>
            <a:ext cx="962360" cy="962360"/>
          </a:xfrm>
          <a:prstGeom prst="rect">
            <a:avLst/>
          </a:prstGeom>
        </p:spPr>
      </p:pic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B3480BF8-030B-A80F-8941-801EC394B0FF}"/>
              </a:ext>
            </a:extLst>
          </p:cNvPr>
          <p:cNvGrpSpPr/>
          <p:nvPr/>
        </p:nvGrpSpPr>
        <p:grpSpPr>
          <a:xfrm>
            <a:off x="398237" y="1048930"/>
            <a:ext cx="7674559" cy="988349"/>
            <a:chOff x="185964" y="1199910"/>
            <a:chExt cx="7674559" cy="98834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94182C1-04F9-CA3B-F7CD-1E2C622DCD60}"/>
                </a:ext>
              </a:extLst>
            </p:cNvPr>
            <p:cNvSpPr txBox="1"/>
            <p:nvPr/>
          </p:nvSpPr>
          <p:spPr>
            <a:xfrm>
              <a:off x="586333" y="1726594"/>
              <a:ext cx="72741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●●川の清掃活動、●●周辺の花壇の手入れ</a:t>
              </a:r>
              <a:endPara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4282EB43-41F9-8D83-6A0A-CF8179F8F206}"/>
                </a:ext>
              </a:extLst>
            </p:cNvPr>
            <p:cNvGrpSpPr/>
            <p:nvPr/>
          </p:nvGrpSpPr>
          <p:grpSpPr>
            <a:xfrm>
              <a:off x="185964" y="1199910"/>
              <a:ext cx="1924369" cy="520386"/>
              <a:chOff x="185964" y="1199910"/>
              <a:chExt cx="1924369" cy="520386"/>
            </a:xfrm>
          </p:grpSpPr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BF747413-9F95-B74B-4FCF-6CD8C5FE5B86}"/>
                  </a:ext>
                </a:extLst>
              </p:cNvPr>
              <p:cNvSpPr/>
              <p:nvPr/>
            </p:nvSpPr>
            <p:spPr>
              <a:xfrm>
                <a:off x="232602" y="1487746"/>
                <a:ext cx="1753263" cy="200825"/>
              </a:xfrm>
              <a:prstGeom prst="rect">
                <a:avLst/>
              </a:prstGeom>
              <a:solidFill>
                <a:srgbClr val="00B0F0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A73E4496-2232-27FA-EBFB-BA51374D9EE1}"/>
                  </a:ext>
                </a:extLst>
              </p:cNvPr>
              <p:cNvSpPr txBox="1"/>
              <p:nvPr/>
            </p:nvSpPr>
            <p:spPr>
              <a:xfrm>
                <a:off x="587828" y="1218814"/>
                <a:ext cx="15225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活動内容</a:t>
                </a:r>
                <a:endParaRPr kumimoji="1" lang="en-US" altLang="ja-JP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47" name="グラフィックス 46" descr="茎のない花 単色塗りつぶし">
                <a:extLst>
                  <a:ext uri="{FF2B5EF4-FFF2-40B4-BE49-F238E27FC236}">
                    <a16:creationId xmlns:a16="http://schemas.microsoft.com/office/drawing/2014/main" id="{5B598F86-1DE1-38A0-8E99-E5B96D544E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85964" y="1199910"/>
                <a:ext cx="520386" cy="520386"/>
              </a:xfrm>
              <a:prstGeom prst="rect">
                <a:avLst/>
              </a:prstGeom>
            </p:spPr>
          </p:pic>
        </p:grp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24386B7E-7700-805B-F21A-0B7029846B26}"/>
              </a:ext>
            </a:extLst>
          </p:cNvPr>
          <p:cNvGrpSpPr/>
          <p:nvPr/>
        </p:nvGrpSpPr>
        <p:grpSpPr>
          <a:xfrm>
            <a:off x="398237" y="2123076"/>
            <a:ext cx="5481171" cy="1388085"/>
            <a:chOff x="185964" y="2673785"/>
            <a:chExt cx="5481171" cy="1388085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07531189-4B68-1B4A-B322-55DE7803C754}"/>
                </a:ext>
              </a:extLst>
            </p:cNvPr>
            <p:cNvSpPr txBox="1"/>
            <p:nvPr/>
          </p:nvSpPr>
          <p:spPr>
            <a:xfrm>
              <a:off x="586333" y="3255789"/>
              <a:ext cx="45367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毎月第●●曜日　●時～●時</a:t>
              </a:r>
              <a:endPara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00E90C74-CD9E-1298-7E11-4BE5580A5391}"/>
                </a:ext>
              </a:extLst>
            </p:cNvPr>
            <p:cNvGrpSpPr/>
            <p:nvPr/>
          </p:nvGrpSpPr>
          <p:grpSpPr>
            <a:xfrm>
              <a:off x="185964" y="2673785"/>
              <a:ext cx="1924369" cy="520386"/>
              <a:chOff x="185964" y="2673785"/>
              <a:chExt cx="1924369" cy="520386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E3EF5ECC-9195-7E6C-899D-E8296B7BBFB4}"/>
                  </a:ext>
                </a:extLst>
              </p:cNvPr>
              <p:cNvSpPr/>
              <p:nvPr/>
            </p:nvSpPr>
            <p:spPr>
              <a:xfrm>
                <a:off x="232602" y="2961171"/>
                <a:ext cx="1753263" cy="200825"/>
              </a:xfrm>
              <a:prstGeom prst="rect">
                <a:avLst/>
              </a:prstGeom>
              <a:solidFill>
                <a:srgbClr val="00B0F0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717A049-1E8D-9F58-3DA7-3F5C91428186}"/>
                  </a:ext>
                </a:extLst>
              </p:cNvPr>
              <p:cNvSpPr txBox="1"/>
              <p:nvPr/>
            </p:nvSpPr>
            <p:spPr>
              <a:xfrm>
                <a:off x="587828" y="2692315"/>
                <a:ext cx="15225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活動日時</a:t>
                </a:r>
                <a:endParaRPr kumimoji="1" lang="en-US" altLang="ja-JP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49" name="グラフィックス 48" descr="茎のない花 単色塗りつぶし">
                <a:extLst>
                  <a:ext uri="{FF2B5EF4-FFF2-40B4-BE49-F238E27FC236}">
                    <a16:creationId xmlns:a16="http://schemas.microsoft.com/office/drawing/2014/main" id="{811991CA-E546-91C0-36AD-8F03CFABD0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85964" y="2673785"/>
                <a:ext cx="520386" cy="520386"/>
              </a:xfrm>
              <a:prstGeom prst="rect">
                <a:avLst/>
              </a:prstGeom>
            </p:spPr>
          </p:pic>
        </p:grp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1F16B2F9-E3E2-587D-7A3D-A767B01D1F7F}"/>
                </a:ext>
              </a:extLst>
            </p:cNvPr>
            <p:cNvSpPr txBox="1"/>
            <p:nvPr/>
          </p:nvSpPr>
          <p:spPr>
            <a:xfrm>
              <a:off x="586333" y="3661760"/>
              <a:ext cx="50808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＊●時に●●に集合して活動しています。</a:t>
              </a:r>
              <a:endPara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93423136-4C49-B6DA-EBAC-B1199DF3A228}"/>
              </a:ext>
            </a:extLst>
          </p:cNvPr>
          <p:cNvGrpSpPr/>
          <p:nvPr/>
        </p:nvGrpSpPr>
        <p:grpSpPr>
          <a:xfrm>
            <a:off x="398237" y="3603449"/>
            <a:ext cx="5876965" cy="1284798"/>
            <a:chOff x="185964" y="3970954"/>
            <a:chExt cx="5876965" cy="128479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3518EB-2E7E-0956-31CF-3B60F5B2DDBE}"/>
                </a:ext>
              </a:extLst>
            </p:cNvPr>
            <p:cNvSpPr txBox="1"/>
            <p:nvPr/>
          </p:nvSpPr>
          <p:spPr>
            <a:xfrm>
              <a:off x="586333" y="4490773"/>
              <a:ext cx="54765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●●－●●●－●●●　（担当：●●）</a:t>
              </a:r>
              <a:endPara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8C662061-E58A-7350-7293-075AD286DEDB}"/>
                </a:ext>
              </a:extLst>
            </p:cNvPr>
            <p:cNvGrpSpPr/>
            <p:nvPr/>
          </p:nvGrpSpPr>
          <p:grpSpPr>
            <a:xfrm>
              <a:off x="185964" y="3970954"/>
              <a:ext cx="1924369" cy="520386"/>
              <a:chOff x="185964" y="3970954"/>
              <a:chExt cx="1924369" cy="520386"/>
            </a:xfrm>
          </p:grpSpPr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94AEF23D-9665-4CCF-36D3-C7622C3809D4}"/>
                  </a:ext>
                </a:extLst>
              </p:cNvPr>
              <p:cNvSpPr/>
              <p:nvPr/>
            </p:nvSpPr>
            <p:spPr>
              <a:xfrm>
                <a:off x="232602" y="4242092"/>
                <a:ext cx="1448562" cy="200825"/>
              </a:xfrm>
              <a:prstGeom prst="rect">
                <a:avLst/>
              </a:prstGeom>
              <a:solidFill>
                <a:srgbClr val="00B0F0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A1214B93-B293-428F-FFDC-D40C3FAF2866}"/>
                  </a:ext>
                </a:extLst>
              </p:cNvPr>
              <p:cNvSpPr txBox="1"/>
              <p:nvPr/>
            </p:nvSpPr>
            <p:spPr>
              <a:xfrm>
                <a:off x="587828" y="3988803"/>
                <a:ext cx="15225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連絡先</a:t>
                </a:r>
                <a:endParaRPr kumimoji="1" lang="en-US" altLang="ja-JP" sz="24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50" name="グラフィックス 49" descr="茎のない花 単色塗りつぶし">
                <a:extLst>
                  <a:ext uri="{FF2B5EF4-FFF2-40B4-BE49-F238E27FC236}">
                    <a16:creationId xmlns:a16="http://schemas.microsoft.com/office/drawing/2014/main" id="{257081B0-118F-50EF-1149-FC183F95E6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85964" y="3970954"/>
                <a:ext cx="520386" cy="520386"/>
              </a:xfrm>
              <a:prstGeom prst="rect">
                <a:avLst/>
              </a:prstGeom>
            </p:spPr>
          </p:pic>
        </p:grp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A119D548-DCFE-692A-5CB5-E15E899E6D29}"/>
                </a:ext>
              </a:extLst>
            </p:cNvPr>
            <p:cNvSpPr txBox="1"/>
            <p:nvPr/>
          </p:nvSpPr>
          <p:spPr>
            <a:xfrm>
              <a:off x="586333" y="4855642"/>
              <a:ext cx="54765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＊興味のある方、お気軽にご連絡ください。</a:t>
              </a:r>
              <a:endPara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pic>
        <p:nvPicPr>
          <p:cNvPr id="60" name="図 59" descr="花の絵&#10;&#10;AI 生成コンテンツは誤りを含む可能性があります。">
            <a:extLst>
              <a:ext uri="{FF2B5EF4-FFF2-40B4-BE49-F238E27FC236}">
                <a16:creationId xmlns:a16="http://schemas.microsoft.com/office/drawing/2014/main" id="{5BDBD78E-6227-3F8D-9120-F86D05F4FD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5" y="4636615"/>
            <a:ext cx="794632" cy="794632"/>
          </a:xfrm>
          <a:prstGeom prst="rect">
            <a:avLst/>
          </a:prstGeom>
        </p:spPr>
      </p:pic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34C8EB58-C226-8C5C-BE9E-F466ED367E54}"/>
              </a:ext>
            </a:extLst>
          </p:cNvPr>
          <p:cNvGrpSpPr/>
          <p:nvPr/>
        </p:nvGrpSpPr>
        <p:grpSpPr>
          <a:xfrm>
            <a:off x="7011175" y="1032636"/>
            <a:ext cx="2667246" cy="2298863"/>
            <a:chOff x="7145499" y="934309"/>
            <a:chExt cx="2667246" cy="2298863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E90D2F98-F245-6A06-3F28-022B84E82902}"/>
                </a:ext>
              </a:extLst>
            </p:cNvPr>
            <p:cNvSpPr/>
            <p:nvPr/>
          </p:nvSpPr>
          <p:spPr>
            <a:xfrm>
              <a:off x="7145499" y="934309"/>
              <a:ext cx="2667246" cy="1973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写真</a:t>
              </a: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AF10591B-4C15-314A-9B4D-642299DBC4C7}"/>
                </a:ext>
              </a:extLst>
            </p:cNvPr>
            <p:cNvSpPr txBox="1"/>
            <p:nvPr/>
          </p:nvSpPr>
          <p:spPr>
            <a:xfrm>
              <a:off x="7673765" y="2894618"/>
              <a:ext cx="1610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●●の様子</a:t>
              </a:r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72C39A5A-D985-9B88-23BF-E04C13266A94}"/>
              </a:ext>
            </a:extLst>
          </p:cNvPr>
          <p:cNvGrpSpPr/>
          <p:nvPr/>
        </p:nvGrpSpPr>
        <p:grpSpPr>
          <a:xfrm>
            <a:off x="6211612" y="3419407"/>
            <a:ext cx="2193387" cy="1949444"/>
            <a:chOff x="6197743" y="3279065"/>
            <a:chExt cx="2193387" cy="1949444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6F606C06-8730-E7F0-449F-BE7E3CB12E0A}"/>
                </a:ext>
              </a:extLst>
            </p:cNvPr>
            <p:cNvSpPr/>
            <p:nvPr/>
          </p:nvSpPr>
          <p:spPr>
            <a:xfrm>
              <a:off x="6197743" y="3279065"/>
              <a:ext cx="2193387" cy="16228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写真</a:t>
              </a: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64EA5EC8-1B49-B7E1-3B17-4026CBD7A9A2}"/>
                </a:ext>
              </a:extLst>
            </p:cNvPr>
            <p:cNvSpPr txBox="1"/>
            <p:nvPr/>
          </p:nvSpPr>
          <p:spPr>
            <a:xfrm>
              <a:off x="6489079" y="4889955"/>
              <a:ext cx="16107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●●の様子</a:t>
              </a:r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4176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126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HGP創英角ﾎﾟｯﾌﾟ体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2026-03-25T07:45:18Z</dcterms:created>
  <dcterms:modified xsi:type="dcterms:W3CDTF">2026-03-25T07:45:20Z</dcterms:modified>
</cp:coreProperties>
</file>