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6858000" cy="9906000" type="A4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74" autoAdjust="0"/>
    <p:restoredTop sz="94660"/>
  </p:normalViewPr>
  <p:slideViewPr>
    <p:cSldViewPr snapToGrid="0">
      <p:cViewPr varScale="1">
        <p:scale>
          <a:sx n="51" d="100"/>
          <a:sy n="51" d="100"/>
        </p:scale>
        <p:origin x="25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154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451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625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051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632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558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42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84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181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733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78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255A5-3036-42CE-A3B8-B1036AC846D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D69C2C-4897-47B9-AA0E-A5B6A0300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89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6B4A61B-AA43-F228-355C-DCD3127D4CEB}"/>
              </a:ext>
            </a:extLst>
          </p:cNvPr>
          <p:cNvSpPr txBox="1">
            <a:spLocks/>
          </p:cNvSpPr>
          <p:nvPr/>
        </p:nvSpPr>
        <p:spPr>
          <a:xfrm>
            <a:off x="205832" y="2997871"/>
            <a:ext cx="6446336" cy="53280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E6494E8-8D8E-E27C-391D-6513206A115D}"/>
              </a:ext>
            </a:extLst>
          </p:cNvPr>
          <p:cNvSpPr/>
          <p:nvPr/>
        </p:nvSpPr>
        <p:spPr>
          <a:xfrm>
            <a:off x="1206500" y="1129464"/>
            <a:ext cx="4445000" cy="3937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ED872C8-1AE0-042A-A4FA-44E03C9E8D95}"/>
              </a:ext>
            </a:extLst>
          </p:cNvPr>
          <p:cNvSpPr/>
          <p:nvPr/>
        </p:nvSpPr>
        <p:spPr>
          <a:xfrm>
            <a:off x="671740" y="469900"/>
            <a:ext cx="5514520" cy="3937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C5BEA5F-BB1A-BE98-5F30-6EFA5A64C941}"/>
              </a:ext>
            </a:extLst>
          </p:cNvPr>
          <p:cNvSpPr txBox="1"/>
          <p:nvPr/>
        </p:nvSpPr>
        <p:spPr>
          <a:xfrm>
            <a:off x="205832" y="1681406"/>
            <a:ext cx="6446336" cy="11520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DF00DE7-16BA-D5BE-09DA-0F8E66FD9E99}"/>
              </a:ext>
            </a:extLst>
          </p:cNvPr>
          <p:cNvSpPr txBox="1"/>
          <p:nvPr/>
        </p:nvSpPr>
        <p:spPr>
          <a:xfrm>
            <a:off x="271147" y="1706853"/>
            <a:ext cx="6252207" cy="1012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●●川の水辺の清掃活動を行うボランティア団体です。年齢・性別を問わず、近隣住民を中心に活動しています。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興味のある方、ぜひ一緒に活動しませんか？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5153519-643A-4FD7-6FCA-DCBE4A174255}"/>
              </a:ext>
            </a:extLst>
          </p:cNvPr>
          <p:cNvSpPr txBox="1"/>
          <p:nvPr/>
        </p:nvSpPr>
        <p:spPr>
          <a:xfrm>
            <a:off x="140518" y="103250"/>
            <a:ext cx="65769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spc="50" dirty="0">
                <a:ln w="9525" cmpd="sng">
                  <a:solidFill>
                    <a:srgbClr val="0070C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●●愛護会の活動に</a:t>
            </a:r>
            <a:endParaRPr kumimoji="1" lang="en-US" altLang="ja-JP" sz="4400" b="1" spc="50" dirty="0">
              <a:ln w="9525" cmpd="sng">
                <a:solidFill>
                  <a:srgbClr val="0070C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kumimoji="1" lang="ja-JP" altLang="en-US" sz="4400" b="1" spc="50" dirty="0">
                <a:ln w="9525" cmpd="sng">
                  <a:solidFill>
                    <a:srgbClr val="0070C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参加しませんか？</a:t>
            </a:r>
            <a:endParaRPr kumimoji="1" lang="en-US" altLang="ja-JP" sz="4400" b="1" spc="50" dirty="0">
              <a:ln w="9525" cmpd="sng">
                <a:solidFill>
                  <a:srgbClr val="0070C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E6A752-6D51-7318-AEDB-CD16DAC3628E}"/>
              </a:ext>
            </a:extLst>
          </p:cNvPr>
          <p:cNvGrpSpPr/>
          <p:nvPr/>
        </p:nvGrpSpPr>
        <p:grpSpPr>
          <a:xfrm>
            <a:off x="205832" y="8490869"/>
            <a:ext cx="6446336" cy="1224000"/>
            <a:chOff x="382814" y="5391015"/>
            <a:chExt cx="6446336" cy="1224000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35D384E-5F61-3EBD-5E77-6F9DDC8D3D5C}"/>
                </a:ext>
              </a:extLst>
            </p:cNvPr>
            <p:cNvSpPr txBox="1"/>
            <p:nvPr/>
          </p:nvSpPr>
          <p:spPr>
            <a:xfrm>
              <a:off x="382814" y="5391015"/>
              <a:ext cx="6446336" cy="122400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E3D9904-1F56-46FB-FAB2-8C4986ABD146}"/>
                </a:ext>
              </a:extLst>
            </p:cNvPr>
            <p:cNvSpPr txBox="1"/>
            <p:nvPr/>
          </p:nvSpPr>
          <p:spPr>
            <a:xfrm>
              <a:off x="448128" y="5522621"/>
              <a:ext cx="48858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水辺愛護会は、横浜市に承認を受けた団体です。</a:t>
              </a:r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横浜市からの補助金を活動費の一部として活用しています。</a:t>
              </a:r>
              <a:endPara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pic>
          <p:nvPicPr>
            <p:cNvPr id="7" name="図 6" descr="QR コ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EC68BA8-FA61-0DA4-77FE-03A73B09BE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25" t="4941" r="4609" b="4965"/>
            <a:stretch>
              <a:fillRect/>
            </a:stretch>
          </p:blipFill>
          <p:spPr>
            <a:xfrm>
              <a:off x="5548748" y="5472963"/>
              <a:ext cx="1065653" cy="1060103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6E961A0-7806-A273-D12F-0947D41063F3}"/>
                </a:ext>
              </a:extLst>
            </p:cNvPr>
            <p:cNvSpPr txBox="1"/>
            <p:nvPr/>
          </p:nvSpPr>
          <p:spPr>
            <a:xfrm>
              <a:off x="1880714" y="6135855"/>
              <a:ext cx="3262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水辺愛護会についてはこちら（横浜市ＨＰ）→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264BC370-EF98-A29B-6563-0E05EEA8125F}"/>
              </a:ext>
            </a:extLst>
          </p:cNvPr>
          <p:cNvGrpSpPr/>
          <p:nvPr/>
        </p:nvGrpSpPr>
        <p:grpSpPr>
          <a:xfrm>
            <a:off x="334009" y="3021878"/>
            <a:ext cx="1151891" cy="369332"/>
            <a:chOff x="334009" y="3021878"/>
            <a:chExt cx="1151891" cy="369332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01F50EC3-A48F-9ACC-8518-303F9EAADE98}"/>
                </a:ext>
              </a:extLst>
            </p:cNvPr>
            <p:cNvSpPr/>
            <p:nvPr/>
          </p:nvSpPr>
          <p:spPr>
            <a:xfrm>
              <a:off x="334646" y="3235335"/>
              <a:ext cx="1151254" cy="155875"/>
            </a:xfrm>
            <a:prstGeom prst="rect">
              <a:avLst/>
            </a:prstGeom>
            <a:solidFill>
              <a:srgbClr val="0070C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effectLst>
                  <a:outerShdw blurRad="50800" dist="50800" dir="5400000" algn="ctr" rotWithShape="0">
                    <a:schemeClr val="bg1"/>
                  </a:outerShdw>
                </a:effectLst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C8422DC-0203-F0AF-6E70-3C1CAF00F3C5}"/>
                </a:ext>
              </a:extLst>
            </p:cNvPr>
            <p:cNvSpPr txBox="1"/>
            <p:nvPr/>
          </p:nvSpPr>
          <p:spPr>
            <a:xfrm>
              <a:off x="334009" y="3021878"/>
              <a:ext cx="11264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effectLst>
                    <a:outerShdw blurRad="50800" dist="50800" dir="5400000" algn="ctr" rotWithShape="0">
                      <a:schemeClr val="bg1"/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活動場所</a:t>
              </a:r>
              <a:endParaRPr kumimoji="1" lang="en-US" altLang="ja-JP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F6DA560-8FF1-4224-7656-132769B1F2BD}"/>
              </a:ext>
            </a:extLst>
          </p:cNvPr>
          <p:cNvSpPr txBox="1"/>
          <p:nvPr/>
        </p:nvSpPr>
        <p:spPr>
          <a:xfrm>
            <a:off x="334009" y="3391210"/>
            <a:ext cx="5904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●●川の●●橋～●●橋　（集合場所：●●）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A996AD0-E3FB-E2A0-4162-F2C7AD4D7AA8}"/>
              </a:ext>
            </a:extLst>
          </p:cNvPr>
          <p:cNvSpPr txBox="1"/>
          <p:nvPr/>
        </p:nvSpPr>
        <p:spPr>
          <a:xfrm>
            <a:off x="334009" y="4499206"/>
            <a:ext cx="3094991" cy="2343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00AA405-0DD8-CCB7-E19C-B7F985BF6E79}"/>
              </a:ext>
            </a:extLst>
          </p:cNvPr>
          <p:cNvSpPr txBox="1"/>
          <p:nvPr/>
        </p:nvSpPr>
        <p:spPr>
          <a:xfrm>
            <a:off x="3429000" y="4499206"/>
            <a:ext cx="3094991" cy="2343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●月●日（●）　●：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00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531EA01-D1FB-5290-1EC4-93A85F88BF11}"/>
              </a:ext>
            </a:extLst>
          </p:cNvPr>
          <p:cNvSpPr txBox="1"/>
          <p:nvPr/>
        </p:nvSpPr>
        <p:spPr>
          <a:xfrm>
            <a:off x="334009" y="7552363"/>
            <a:ext cx="6189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●●（電話：●●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-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●●●</a:t>
            </a:r>
            <a:r>
              <a:rPr kumimoji="1"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-</a:t>
            </a:r>
            <a:r>
              <a: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●●●）へお気軽にご連絡ください。活動日に集合場所に直接お越しいただいても構いません。</a:t>
            </a:r>
            <a:endParaRPr kumimoji="1" lang="en-US" altLang="ja-JP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33B9048A-278B-5322-3002-D6E59B80E230}"/>
              </a:ext>
            </a:extLst>
          </p:cNvPr>
          <p:cNvGrpSpPr/>
          <p:nvPr/>
        </p:nvGrpSpPr>
        <p:grpSpPr>
          <a:xfrm>
            <a:off x="334009" y="4129874"/>
            <a:ext cx="2454911" cy="369332"/>
            <a:chOff x="334009" y="4129874"/>
            <a:chExt cx="2454911" cy="369332"/>
          </a:xfrm>
        </p:grpSpPr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C389208F-5584-EECF-F266-7FEA6E36A082}"/>
                </a:ext>
              </a:extLst>
            </p:cNvPr>
            <p:cNvSpPr/>
            <p:nvPr/>
          </p:nvSpPr>
          <p:spPr>
            <a:xfrm>
              <a:off x="334646" y="4343331"/>
              <a:ext cx="2454274" cy="155875"/>
            </a:xfrm>
            <a:prstGeom prst="rect">
              <a:avLst/>
            </a:prstGeom>
            <a:solidFill>
              <a:srgbClr val="0070C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3404A8DA-9268-AE8C-EA90-CAE66CC2C8A6}"/>
                </a:ext>
              </a:extLst>
            </p:cNvPr>
            <p:cNvSpPr txBox="1"/>
            <p:nvPr/>
          </p:nvSpPr>
          <p:spPr>
            <a:xfrm>
              <a:off x="334009" y="4129874"/>
              <a:ext cx="24549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effectLst>
                    <a:outerShdw blurRad="50800" dist="50800" dir="5400000" algn="ctr" rotWithShape="0">
                      <a:schemeClr val="bg1"/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令和８年度の活動予定</a:t>
              </a:r>
              <a:endParaRPr kumimoji="1" lang="en-US" altLang="ja-JP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C3F035C3-E9DF-339A-61FD-E076087590D9}"/>
              </a:ext>
            </a:extLst>
          </p:cNvPr>
          <p:cNvGrpSpPr/>
          <p:nvPr/>
        </p:nvGrpSpPr>
        <p:grpSpPr>
          <a:xfrm>
            <a:off x="334009" y="7183031"/>
            <a:ext cx="2454911" cy="369332"/>
            <a:chOff x="334009" y="7183031"/>
            <a:chExt cx="2454911" cy="369332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4658A960-E341-B4A8-A216-5F816F8AE58B}"/>
                </a:ext>
              </a:extLst>
            </p:cNvPr>
            <p:cNvSpPr/>
            <p:nvPr/>
          </p:nvSpPr>
          <p:spPr>
            <a:xfrm>
              <a:off x="334646" y="7396488"/>
              <a:ext cx="2075179" cy="155875"/>
            </a:xfrm>
            <a:prstGeom prst="rect">
              <a:avLst/>
            </a:prstGeom>
            <a:solidFill>
              <a:srgbClr val="0070C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9C453C27-5D84-6896-4F0D-ADCB9A98597C}"/>
                </a:ext>
              </a:extLst>
            </p:cNvPr>
            <p:cNvSpPr txBox="1"/>
            <p:nvPr/>
          </p:nvSpPr>
          <p:spPr>
            <a:xfrm>
              <a:off x="334009" y="7183031"/>
              <a:ext cx="24549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effectLst>
                    <a:outerShdw blurRad="50800" dist="50800" dir="5400000" algn="ctr" rotWithShape="0">
                      <a:schemeClr val="bg1"/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興味のある方は・・・</a:t>
              </a:r>
              <a:endParaRPr kumimoji="1" lang="en-US" altLang="ja-JP" dirty="0">
                <a:effectLst>
                  <a:outerShdw blurRad="50800" dist="50800" dir="5400000" algn="ctr" rotWithShape="0">
                    <a:schemeClr val="bg1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pic>
        <p:nvPicPr>
          <p:cNvPr id="9" name="図 8">
            <a:extLst>
              <a:ext uri="{FF2B5EF4-FFF2-40B4-BE49-F238E27FC236}">
                <a16:creationId xmlns:a16="http://schemas.microsoft.com/office/drawing/2014/main" id="{13319890-6A1C-322A-FB72-FDACE9240C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500" y="2430278"/>
            <a:ext cx="1085850" cy="83375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32052C26-F9A7-118A-6902-E6200FEC169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5" y="9145695"/>
            <a:ext cx="409311" cy="695341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5D23FBBB-4563-F552-FE96-A3D3280EFC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418" y="9246197"/>
            <a:ext cx="350337" cy="594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881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304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HGP創英角ﾎﾟｯﾌﾟ体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2026-03-25T07:42:57Z</dcterms:created>
  <dcterms:modified xsi:type="dcterms:W3CDTF">2026-03-25T07:43:00Z</dcterms:modified>
</cp:coreProperties>
</file>