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918" autoAdjust="0"/>
    <p:restoredTop sz="96336" autoAdjust="0"/>
  </p:normalViewPr>
  <p:slideViewPr>
    <p:cSldViewPr snapToGrid="0">
      <p:cViewPr varScale="1">
        <p:scale>
          <a:sx n="52" d="100"/>
          <a:sy n="52" d="100"/>
        </p:scale>
        <p:origin x="1508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21E506-7076-9FC8-98B8-C4C9CCBE08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A75D6C3-BDB6-C23F-8721-6143591FD3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3D827A5-74C5-0AFD-42D2-78A613ED3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F6B33A1-3286-D3CC-1446-A4322F514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FB2C88-7BAD-3492-2A28-240ACAC8A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111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8B021B-4DB3-1AE1-C8D1-62282BD0E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9836567-8ECB-24BD-F348-F24DCE8016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3F831A7-6F2C-F59A-CD79-948D44358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437BA0F-1E02-CA9D-26C7-237E528D0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54A42CD-87EF-EC32-8E05-2D756EA80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533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B4458B3-654A-7FEE-A845-C1C8A55B37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62F5290-584E-B029-9BEF-769386F48C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4F92F17-E034-9759-0C2B-1AAA87D05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E995F71-084C-F8AF-B36D-5B6B04A28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DE01E2D-B48F-FC8B-A326-953E2E6D0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2135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845A09-FF4C-3861-076C-37D1B857D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C33C9F7-7F81-5735-B3FD-931FE3430C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52E3892-170D-3EDA-B4FB-782254277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176C892-CFB3-C6A9-98A6-5DCFCEABE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F25F5EB-81AA-0B85-9509-BC3C2E95D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5791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9743EC-9AF6-82AE-810C-C5339115F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473B76B-EE8C-7DD4-39BD-2CA73E5A07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F236540-9619-73A4-F3E5-81147A3E2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FCD80D7-7D2A-E2D5-96CA-95B89DBDC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4488B5B-F144-8DCB-C393-D274E7A66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2906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A52836-ADA0-39BC-AD4C-30681ADA6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6797E73-11E1-68FF-5869-3F42EB1132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66DEEFD-2DF1-0B67-4078-D41188953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E6D8B25-8AB0-1566-9932-36BF4DFF1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B585E3D-14C2-6DC8-AA92-7ADE19912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155CFA3-4011-DD08-371C-00A25FACE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4240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169378-0D64-3E31-0444-2BDF89E42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A922F7C-0CDC-D609-6129-48A10FF878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14ADC97-8C5D-CFEB-EE90-321D8C1593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785C93A-F37E-4D67-929A-D1256A2D71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C7BE570-8CFB-AA12-4571-D5F6C2DAAC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32FA485-69B4-A3AD-23A7-75B553298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24552E9-CBD1-ACB6-C213-F079857B3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8D3E860-CE21-4090-5D65-785B8735F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7514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71846C-AC1C-DFB1-BC00-D3A20B422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87261A1-881B-0D91-CAA8-EF5122E4F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C9C0609-08B8-175C-824B-549E6D259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CFD7DC6-275F-97E5-67AF-A82D56421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6573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CC4C078-1FFF-1FD6-2594-65C19EF10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27AEF12-CB9F-0943-A9B8-DF3A41A0C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FC77F59-122E-BE16-CA44-D0C1EB5E1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0209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4550B5-7901-6B82-1590-DD62C8D2A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6739E75-CB56-2C22-FA57-9A98F9698D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C42C662-40CD-C78D-7389-62FE2E2EDB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1978CDB-7ADC-C93F-43AC-845B5E187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73AFF47-5A55-9AC6-CB16-DF8ABD50E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92CF78A-6BBE-15C2-8E27-02EB91002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8989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D1A6EA-8A30-B426-36BD-584A04237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A128A80-3BA3-7FE5-1323-F8FB8583DD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8619476-B99C-B879-DC6E-05DD4678F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1AFB295-702B-D11D-FFE6-B69643728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9EE5C70-8B3A-3BF2-6B95-64B1D8E0A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7A25EE9-DD22-3F7B-4C35-3011F3113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8470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9F4B824-1603-5102-20A3-B6B854BEA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0830797-E8F2-D9DF-81F4-1803CB2E9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9921AFA-E752-9253-63E6-E0EFE0670C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E0C694-2001-4555-A2D2-CB63FFC57156}" type="datetimeFigureOut">
              <a:rPr kumimoji="1" lang="ja-JP" altLang="en-US" smtClean="0"/>
              <a:t>2026/1/21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4F331D8-0BF8-9B40-589C-9333C32508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7881F0F-2E69-58FA-FEB6-7734CF226C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2627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0AB14A2-6CB6-362A-CEB9-8DDD402BC7B8}"/>
              </a:ext>
            </a:extLst>
          </p:cNvPr>
          <p:cNvSpPr txBox="1"/>
          <p:nvPr/>
        </p:nvSpPr>
        <p:spPr>
          <a:xfrm>
            <a:off x="161602" y="83752"/>
            <a:ext cx="40831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pt-BR"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Requisição de certificado de tributos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4DD5B150-0C8A-E136-6F11-B767DAFE95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81" y="554417"/>
            <a:ext cx="3876129" cy="604809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939F5F3-46CF-BF26-A051-686C2FA8DC8C}"/>
              </a:ext>
            </a:extLst>
          </p:cNvPr>
          <p:cNvSpPr txBox="1"/>
          <p:nvPr/>
        </p:nvSpPr>
        <p:spPr>
          <a:xfrm>
            <a:off x="331804" y="1256069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</a:rPr>
              <a:t>①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EBBC34C-BD22-6E52-C625-FE979D09E319}"/>
              </a:ext>
            </a:extLst>
          </p:cNvPr>
          <p:cNvSpPr txBox="1"/>
          <p:nvPr/>
        </p:nvSpPr>
        <p:spPr>
          <a:xfrm>
            <a:off x="331804" y="1626357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</a:rPr>
              <a:t>②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E3FE103-C52E-FB5A-A7AB-BBED746D5D67}"/>
              </a:ext>
            </a:extLst>
          </p:cNvPr>
          <p:cNvSpPr txBox="1"/>
          <p:nvPr/>
        </p:nvSpPr>
        <p:spPr>
          <a:xfrm>
            <a:off x="2614142" y="1336467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</a:rPr>
              <a:t>③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8F7ED86-B361-4E2E-E05A-95081BFC5CF7}"/>
              </a:ext>
            </a:extLst>
          </p:cNvPr>
          <p:cNvSpPr txBox="1"/>
          <p:nvPr/>
        </p:nvSpPr>
        <p:spPr>
          <a:xfrm>
            <a:off x="2925623" y="1474966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</a:rPr>
              <a:t>④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5A145BE-55DC-E2F7-6FCA-7290959619C8}"/>
              </a:ext>
            </a:extLst>
          </p:cNvPr>
          <p:cNvSpPr txBox="1"/>
          <p:nvPr/>
        </p:nvSpPr>
        <p:spPr>
          <a:xfrm>
            <a:off x="331804" y="1807343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</a:rPr>
              <a:t>⑤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B2438C1-9580-DC08-776B-32C977E9339B}"/>
              </a:ext>
            </a:extLst>
          </p:cNvPr>
          <p:cNvSpPr txBox="1"/>
          <p:nvPr/>
        </p:nvSpPr>
        <p:spPr>
          <a:xfrm>
            <a:off x="331804" y="2184311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</a:rPr>
              <a:t>①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C4305784-CE7B-4578-2D13-DE66C29F33A0}"/>
              </a:ext>
            </a:extLst>
          </p:cNvPr>
          <p:cNvSpPr txBox="1"/>
          <p:nvPr/>
        </p:nvSpPr>
        <p:spPr>
          <a:xfrm>
            <a:off x="331804" y="2554599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</a:rPr>
              <a:t>②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5F7954CF-D690-C96D-ABDB-B1CFB00839AA}"/>
              </a:ext>
            </a:extLst>
          </p:cNvPr>
          <p:cNvSpPr txBox="1"/>
          <p:nvPr/>
        </p:nvSpPr>
        <p:spPr>
          <a:xfrm>
            <a:off x="2900222" y="2346218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</a:rPr>
              <a:t>③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21F43F72-BC3F-3E65-A2FF-791037FBAA56}"/>
              </a:ext>
            </a:extLst>
          </p:cNvPr>
          <p:cNvSpPr/>
          <p:nvPr/>
        </p:nvSpPr>
        <p:spPr>
          <a:xfrm>
            <a:off x="4895359" y="721085"/>
            <a:ext cx="7111557" cy="16029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pt-BR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Quem é a pessoa que veio ao balcão (requerente)?</a:t>
            </a:r>
          </a:p>
          <a:p>
            <a:r>
              <a:rPr kumimoji="1" lang="pt-BR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* No caso de uma corporação, traga uma procuração ou afixe o selo do representante.</a:t>
            </a:r>
          </a:p>
          <a:p>
            <a:r>
              <a:rPr lang="pt-BR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①Endereço</a:t>
            </a:r>
          </a:p>
          <a:p>
            <a:r>
              <a:rPr lang="pt-BR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②Nome</a:t>
            </a:r>
          </a:p>
          <a:p>
            <a:endParaRPr lang="en-US" altLang="ja-JP" sz="12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endParaRPr lang="en-US" altLang="ja-JP" sz="12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endParaRPr lang="en-US" altLang="ja-JP" sz="12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r>
              <a:rPr lang="pt-BR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* Uma procuração ou documento similar é necessária para um representante autorizado, etc.</a:t>
            </a:r>
          </a:p>
          <a:p>
            <a:endParaRPr lang="en-US" altLang="ja-JP" sz="12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7CBEFF11-F1AC-3FE3-D75C-358E24FC486E}"/>
              </a:ext>
            </a:extLst>
          </p:cNvPr>
          <p:cNvCxnSpPr>
            <a:cxnSpLocks/>
            <a:stCxn id="14" idx="1"/>
          </p:cNvCxnSpPr>
          <p:nvPr/>
        </p:nvCxnSpPr>
        <p:spPr>
          <a:xfrm flipH="1">
            <a:off x="4244771" y="1522560"/>
            <a:ext cx="650588" cy="90906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8AEC48D0-498D-B11E-BAFE-196B9E3390EC}"/>
              </a:ext>
            </a:extLst>
          </p:cNvPr>
          <p:cNvSpPr/>
          <p:nvPr/>
        </p:nvSpPr>
        <p:spPr>
          <a:xfrm>
            <a:off x="4895359" y="171441"/>
            <a:ext cx="7111557" cy="4755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sz="12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* Circule o distrito em que você está solicitando o certificado (distrito em que você é taxado).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588F289B-3B7F-2FC5-F470-27185D3AC296}"/>
              </a:ext>
            </a:extLst>
          </p:cNvPr>
          <p:cNvSpPr txBox="1"/>
          <p:nvPr/>
        </p:nvSpPr>
        <p:spPr>
          <a:xfrm>
            <a:off x="6201403" y="1080185"/>
            <a:ext cx="675291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200" dirty="0"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③Telefone</a:t>
            </a:r>
          </a:p>
          <a:p>
            <a:r>
              <a:rPr lang="pt-BR" sz="1200" dirty="0"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④Data de nascimento</a:t>
            </a:r>
          </a:p>
          <a:p>
            <a:r>
              <a:rPr kumimoji="1" lang="pt-BR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⑤Relação com a pessoa que está sendo certificada (contribuinte)</a:t>
            </a:r>
          </a:p>
          <a:p>
            <a:r>
              <a:rPr lang="pt-BR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□Eu  □Membro da família co-residente (cônjuge/filho(a))  </a:t>
            </a:r>
          </a:p>
          <a:p>
            <a:r>
              <a:rPr lang="pt-BR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□Representante autorizado, etc.  □Outro(s) 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A0F78611-7A99-5147-2FB9-1CB6E3722D10}"/>
              </a:ext>
            </a:extLst>
          </p:cNvPr>
          <p:cNvSpPr/>
          <p:nvPr/>
        </p:nvSpPr>
        <p:spPr>
          <a:xfrm>
            <a:off x="4893440" y="2398146"/>
            <a:ext cx="7111557" cy="8239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pt-BR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O certificado de quem é necessário?  * Se o endereço e o nome forem iguais aos acima, circule "Iguais aos acima".</a:t>
            </a:r>
          </a:p>
          <a:p>
            <a:r>
              <a:rPr lang="pt-BR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①Endereço</a:t>
            </a:r>
          </a:p>
          <a:p>
            <a:r>
              <a:rPr kumimoji="1" lang="pt-BR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②Nome</a:t>
            </a:r>
          </a:p>
        </p:txBody>
      </p: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BE40D1ED-B9CA-BCDE-2478-F910F242EF25}"/>
              </a:ext>
            </a:extLst>
          </p:cNvPr>
          <p:cNvCxnSpPr>
            <a:cxnSpLocks/>
            <a:stCxn id="18" idx="1"/>
          </p:cNvCxnSpPr>
          <p:nvPr/>
        </p:nvCxnSpPr>
        <p:spPr>
          <a:xfrm flipH="1">
            <a:off x="4244771" y="2810136"/>
            <a:ext cx="648669" cy="3870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B5E35BAA-77F4-7B51-BE61-5E1DDBAC9C05}"/>
              </a:ext>
            </a:extLst>
          </p:cNvPr>
          <p:cNvSpPr txBox="1"/>
          <p:nvPr/>
        </p:nvSpPr>
        <p:spPr>
          <a:xfrm>
            <a:off x="6027523" y="2784769"/>
            <a:ext cx="190574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pt-BR" sz="1200" b="0" i="0" u="none" strike="noStrike" cap="none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③Data de </a:t>
            </a:r>
            <a:r>
              <a:rPr lang="pt-BR" sz="120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nascimento</a:t>
            </a:r>
          </a:p>
        </p:txBody>
      </p: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8B3102AB-DDC9-C95C-7DEB-B0D36EE22614}"/>
              </a:ext>
            </a:extLst>
          </p:cNvPr>
          <p:cNvCxnSpPr>
            <a:cxnSpLocks/>
            <a:stCxn id="16" idx="1"/>
          </p:cNvCxnSpPr>
          <p:nvPr/>
        </p:nvCxnSpPr>
        <p:spPr>
          <a:xfrm flipH="1">
            <a:off x="4244771" y="409207"/>
            <a:ext cx="650588" cy="471326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24E562CE-F31B-A9AB-8ABD-495B2C841333}"/>
              </a:ext>
            </a:extLst>
          </p:cNvPr>
          <p:cNvSpPr/>
          <p:nvPr/>
        </p:nvSpPr>
        <p:spPr>
          <a:xfrm>
            <a:off x="4893440" y="3292518"/>
            <a:ext cx="7111557" cy="19605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pt-BR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O que é necessário? Insira o ano e o número de casos na seção do tipo de imposto para o qual a certificação é obrigatória.</a:t>
            </a:r>
          </a:p>
          <a:p>
            <a:r>
              <a:rPr kumimoji="1" lang="pt-BR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1. Imposto Municipal de Residência, Imposto Estadual de Residência e Imposto Ambiental Florestal(cobrança especial, cobrança regular)</a:t>
            </a:r>
          </a:p>
          <a:p>
            <a:r>
              <a:rPr lang="pt-BR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2. Tributo sobre ativo fixo (terrenos, edifícios, bens depreciáveis) e tributo sobre o planejamento urbano</a:t>
            </a:r>
          </a:p>
          <a:p>
            <a:r>
              <a:rPr kumimoji="1" lang="pt-BR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3. Imposto sobre veículo leve (imposto baseado em categoria)</a:t>
            </a:r>
          </a:p>
          <a:p>
            <a:r>
              <a:rPr kumimoji="1" lang="pt-BR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4. Imposto municipal corporativo</a:t>
            </a:r>
          </a:p>
          <a:p>
            <a:r>
              <a:rPr kumimoji="1" lang="pt-BR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5. Imposto sobre escritórios</a:t>
            </a:r>
          </a:p>
          <a:p>
            <a:r>
              <a:rPr kumimoji="1" lang="pt-BR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6. Outros</a:t>
            </a:r>
          </a:p>
        </p:txBody>
      </p: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7D097F14-E89E-C6AF-FF4A-7E1173B3C21C}"/>
              </a:ext>
            </a:extLst>
          </p:cNvPr>
          <p:cNvCxnSpPr>
            <a:cxnSpLocks/>
            <a:stCxn id="26" idx="1"/>
          </p:cNvCxnSpPr>
          <p:nvPr/>
        </p:nvCxnSpPr>
        <p:spPr>
          <a:xfrm flipH="1">
            <a:off x="4242852" y="4272778"/>
            <a:ext cx="650588" cy="674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825385C1-708A-CF58-5048-703046CEA73A}"/>
              </a:ext>
            </a:extLst>
          </p:cNvPr>
          <p:cNvSpPr/>
          <p:nvPr/>
        </p:nvSpPr>
        <p:spPr>
          <a:xfrm>
            <a:off x="4893440" y="5316125"/>
            <a:ext cx="7095335" cy="12863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pt-BR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Qual a razão para a necessidade do certificado? * Circule a opção relevante.</a:t>
            </a:r>
          </a:p>
          <a:p>
            <a:r>
              <a:rPr kumimoji="1" lang="pt-BR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1. Pedido de empréstimo  2. Requisição de qualificação de licitação  3. Fiador  4. Requisição de extensão de visto  5. Requisição de naturalização  6. Requisição para venda de álcool</a:t>
            </a:r>
          </a:p>
          <a:p>
            <a:r>
              <a:rPr kumimoji="1" lang="pt-BR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7. Requisição para certificação de corporação de interesse público  8. Declaração de imposto</a:t>
            </a:r>
          </a:p>
          <a:p>
            <a:r>
              <a:rPr lang="pt-BR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9</a:t>
            </a:r>
            <a:r>
              <a:rPr kumimoji="1" lang="pt-BR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. Análise de documento de requisição de habitação social  10. </a:t>
            </a:r>
            <a:r>
              <a:rPr lang="pt-BR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Inspeção de veículo automotor, etc. (Número de Registro do Veículo:   </a:t>
            </a:r>
            <a:r>
              <a:rPr lang="ja-JP" altLang="en-US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）</a:t>
            </a:r>
            <a:r>
              <a:rPr kumimoji="1" lang="pt-BR" sz="115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11. Outros </a:t>
            </a:r>
          </a:p>
        </p:txBody>
      </p: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30F22D2D-B3A7-F5B0-284C-D05549ADB397}"/>
              </a:ext>
            </a:extLst>
          </p:cNvPr>
          <p:cNvCxnSpPr>
            <a:cxnSpLocks/>
            <a:stCxn id="28" idx="1"/>
          </p:cNvCxnSpPr>
          <p:nvPr/>
        </p:nvCxnSpPr>
        <p:spPr>
          <a:xfrm flipH="1" flipV="1">
            <a:off x="4242852" y="5259785"/>
            <a:ext cx="650588" cy="699535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8469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343</Words>
  <Application>Microsoft Office PowerPoint</Application>
  <PresentationFormat>ワイド画面</PresentationFormat>
  <Paragraphs>38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HAYAKAWA TOMOYA(早川　友也)</dc:creator>
  <cp:lastModifiedBy>HAYAKAWA TOMOYA(早川　友也)</cp:lastModifiedBy>
  <cp:revision>32</cp:revision>
  <dcterms:created xsi:type="dcterms:W3CDTF">2024-10-22T11:42:16Z</dcterms:created>
  <dcterms:modified xsi:type="dcterms:W3CDTF">2026-01-21T08:04:42Z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c0b8f5e-a60e-4a82-afde-6afffc7420ba_Enabled">
    <vt:lpwstr>true</vt:lpwstr>
  </property>
  <property fmtid="{D5CDD505-2E9C-101B-9397-08002B2CF9AE}" pid="3" name="MSIP_Label_3c0b8f5e-a60e-4a82-afde-6afffc7420ba_SetDate">
    <vt:lpwstr>2026-01-21T08:04:21Z</vt:lpwstr>
  </property>
  <property fmtid="{D5CDD505-2E9C-101B-9397-08002B2CF9AE}" pid="4" name="MSIP_Label_3c0b8f5e-a60e-4a82-afde-6afffc7420ba_Method">
    <vt:lpwstr>Standard</vt:lpwstr>
  </property>
  <property fmtid="{D5CDD505-2E9C-101B-9397-08002B2CF9AE}" pid="5" name="MSIP_Label_3c0b8f5e-a60e-4a82-afde-6afffc7420ba_Name">
    <vt:lpwstr>未分類</vt:lpwstr>
  </property>
  <property fmtid="{D5CDD505-2E9C-101B-9397-08002B2CF9AE}" pid="6" name="MSIP_Label_3c0b8f5e-a60e-4a82-afde-6afffc7420ba_SiteId">
    <vt:lpwstr>e67df547-9d0d-4f4d-9161-51c6ed1f7d11</vt:lpwstr>
  </property>
  <property fmtid="{D5CDD505-2E9C-101B-9397-08002B2CF9AE}" pid="7" name="MSIP_Label_3c0b8f5e-a60e-4a82-afde-6afffc7420ba_ActionId">
    <vt:lpwstr>cfaa5200-7263-488c-8328-bf8c2d0eb2e2</vt:lpwstr>
  </property>
  <property fmtid="{D5CDD505-2E9C-101B-9397-08002B2CF9AE}" pid="8" name="MSIP_Label_3c0b8f5e-a60e-4a82-afde-6afffc7420ba_ContentBits">
    <vt:lpwstr>0</vt:lpwstr>
  </property>
  <property fmtid="{D5CDD505-2E9C-101B-9397-08002B2CF9AE}" pid="9" name="MSIP_Label_3c0b8f5e-a60e-4a82-afde-6afffc7420ba_Tag">
    <vt:lpwstr>10, 3, 0, 1</vt:lpwstr>
  </property>
</Properties>
</file>