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18" autoAdjust="0"/>
    <p:restoredTop sz="96336" autoAdjust="0"/>
  </p:normalViewPr>
  <p:slideViewPr>
    <p:cSldViewPr snapToGrid="0">
      <p:cViewPr varScale="1">
        <p:scale>
          <a:sx n="52" d="100"/>
          <a:sy n="52" d="100"/>
        </p:scale>
        <p:origin x="15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1E506-7076-9FC8-98B8-C4C9CCBE0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75D6C3-BDB6-C23F-8721-6143591F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827A5-74C5-0AFD-42D2-78A613ED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6B33A1-3286-D3CC-1446-A4322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B2C88-7BAD-3492-2A28-240ACAC8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021B-4DB3-1AE1-C8D1-62282BD0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36567-8ECB-24BD-F348-F24DCE80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831A7-6F2C-F59A-CD79-948D4435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7BA0F-1E02-CA9D-26C7-237E528D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A42CD-87EF-EC32-8E05-2D756EA8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458B3-654A-7FEE-A845-C1C8A55B3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F5290-584E-B029-9BEF-769386F48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92F17-E034-9759-0C2B-1AAA87D0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95F71-084C-F8AF-B36D-5B6B04A2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01E2D-B48F-FC8B-A326-953E2E6D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13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5A09-FF4C-3861-076C-37D1B857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3C9F7-7F81-5735-B3FD-931FE343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E3892-170D-3EDA-B4FB-78225427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6C892-CFB3-C6A9-98A6-5DCFCEAB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5EB-81AA-0B85-9509-BC3C2E9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7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743EC-9AF6-82AE-810C-C5339115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73B76B-EE8C-7DD4-39BD-2CA73E5A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36540-9619-73A4-F3E5-81147A3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D80D7-7D2A-E2D5-96CA-95B89DBD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88B5B-F144-8DCB-C393-D274E7A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52836-ADA0-39BC-AD4C-30681AD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97E73-11E1-68FF-5869-3F42EB113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DEEFD-2DF1-0B67-4078-D41188953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6D8B25-8AB0-1566-9932-36BF4DFF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585E3D-14C2-6DC8-AA92-7ADE1991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5CFA3-4011-DD08-371C-00A25FAC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69378-0D64-3E31-0444-2BDF89E4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22F7C-0CDC-D609-6129-48A10FF87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4ADC97-8C5D-CFEB-EE90-321D8C15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85C93A-F37E-4D67-929A-D1256A2D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7BE570-8CFB-AA12-4571-D5F6C2DAA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2FA485-69B4-A3AD-23A7-75B55329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552E9-CBD1-ACB6-C213-F079857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D3E860-CE21-4090-5D65-785B8735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1846C-AC1C-DFB1-BC00-D3A20B4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7261A1-881B-0D91-CAA8-EF5122E4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9C0609-08B8-175C-824B-549E6D25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FD7DC6-275F-97E5-67AF-A82D5642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4C078-1FFF-1FD6-2594-65C19EF1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AEF12-CB9F-0943-A9B8-DF3A41A0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77F59-122E-BE16-CA44-D0C1EB5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20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550B5-7901-6B82-1590-DD62C8D2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39E75-CB56-2C22-FA57-9A98F969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42C662-40CD-C78D-7389-62FE2E2ED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78CDB-7ADC-C93F-43AC-845B5E18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3AFF47-5A55-9AC6-CB16-DF8ABD50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CF78A-6BBE-15C2-8E27-02EB9100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98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1A6EA-8A30-B426-36BD-584A042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128A80-3BA3-7FE5-1323-F8FB8583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19476-B99C-B879-DC6E-05DD467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AFB295-702B-D11D-FFE6-B6964372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EE5C70-8B3A-3BF2-6B95-64B1D8E0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A25EE9-DD22-3F7B-4C35-3011F311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F4B824-1603-5102-20A3-B6B854BE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830797-E8F2-D9DF-81F4-1803CB2E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21AFA-E752-9253-63E6-E0EFE0670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331D8-0BF8-9B40-589C-9333C3250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81F0F-2E69-58FA-FEB6-7734CF226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26DB0-5BEC-FD11-100C-A683229ED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A1D0215-B5C9-AD56-0903-EB2DDD706A84}"/>
              </a:ext>
            </a:extLst>
          </p:cNvPr>
          <p:cNvSpPr txBox="1"/>
          <p:nvPr/>
        </p:nvSpPr>
        <p:spPr>
          <a:xfrm>
            <a:off x="161602" y="83752"/>
            <a:ext cx="3284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vi-VN" dirty="0"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Đơn xin giấy chứng nhận thuế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871E9C2-5129-F60C-3DB6-B3B30023F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81" y="554417"/>
            <a:ext cx="3876129" cy="60480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39E0281-CCD1-33A3-C6B9-1446C854B368}"/>
              </a:ext>
            </a:extLst>
          </p:cNvPr>
          <p:cNvSpPr txBox="1"/>
          <p:nvPr/>
        </p:nvSpPr>
        <p:spPr>
          <a:xfrm>
            <a:off x="331804" y="12560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0D9E92F-C627-63A7-42EA-B669F45DB6CC}"/>
              </a:ext>
            </a:extLst>
          </p:cNvPr>
          <p:cNvSpPr txBox="1"/>
          <p:nvPr/>
        </p:nvSpPr>
        <p:spPr>
          <a:xfrm>
            <a:off x="331804" y="16263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E27CB99-FBC5-CF9B-04FC-7629ECFC63EF}"/>
              </a:ext>
            </a:extLst>
          </p:cNvPr>
          <p:cNvSpPr txBox="1"/>
          <p:nvPr/>
        </p:nvSpPr>
        <p:spPr>
          <a:xfrm>
            <a:off x="2614142" y="133646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48B8D07-51C0-829F-BF1F-5D6C42D1F8C5}"/>
              </a:ext>
            </a:extLst>
          </p:cNvPr>
          <p:cNvSpPr txBox="1"/>
          <p:nvPr/>
        </p:nvSpPr>
        <p:spPr>
          <a:xfrm>
            <a:off x="2925623" y="147496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3801363-5AED-14D1-E7E3-E4625ADFEB3A}"/>
              </a:ext>
            </a:extLst>
          </p:cNvPr>
          <p:cNvSpPr txBox="1"/>
          <p:nvPr/>
        </p:nvSpPr>
        <p:spPr>
          <a:xfrm>
            <a:off x="331804" y="18073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⑤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4C8C819-BE4C-01A2-0B36-031E5F7FF4FB}"/>
              </a:ext>
            </a:extLst>
          </p:cNvPr>
          <p:cNvSpPr txBox="1"/>
          <p:nvPr/>
        </p:nvSpPr>
        <p:spPr>
          <a:xfrm>
            <a:off x="331804" y="218431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3AA3805-090A-7F61-D6B5-CAAF9064E2AC}"/>
              </a:ext>
            </a:extLst>
          </p:cNvPr>
          <p:cNvSpPr txBox="1"/>
          <p:nvPr/>
        </p:nvSpPr>
        <p:spPr>
          <a:xfrm>
            <a:off x="331804" y="255459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6A87247-8845-9A32-E757-6444BFCD639A}"/>
              </a:ext>
            </a:extLst>
          </p:cNvPr>
          <p:cNvSpPr txBox="1"/>
          <p:nvPr/>
        </p:nvSpPr>
        <p:spPr>
          <a:xfrm>
            <a:off x="2900222" y="234621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B600BEE-7AD2-8413-D2B4-F66BA13C29C3}"/>
              </a:ext>
            </a:extLst>
          </p:cNvPr>
          <p:cNvSpPr/>
          <p:nvPr/>
        </p:nvSpPr>
        <p:spPr>
          <a:xfrm>
            <a:off x="4895359" y="804905"/>
            <a:ext cx="7111557" cy="16029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Ai là người đã đến quầy giao dịch (người nộp đơn)?</a:t>
            </a:r>
          </a:p>
          <a:p>
            <a:r>
              <a:rPr kumimoji="1"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* Đối với công ty, vui lòng mang giấy ủy quyền hoặc đóng dấu của người đại diện.</a:t>
            </a:r>
          </a:p>
          <a:p>
            <a:r>
              <a:rPr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①Địa chỉ</a:t>
            </a:r>
          </a:p>
          <a:p>
            <a:r>
              <a:rPr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②Tên</a:t>
            </a:r>
            <a:endParaRPr lang="en-US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sz="120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vi-VN" sz="1200" dirty="0">
              <a:solidFill>
                <a:schemeClr val="tx1"/>
              </a:solidFill>
              <a:latin typeface="Arial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* Bắt buộc phải có giấy ủy quyền hoặc giấy tờ tương tự cho đại diện được ủy quyền, v.v.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F834321C-EB94-11C5-899B-BBFD74F479AB}"/>
              </a:ext>
            </a:extLst>
          </p:cNvPr>
          <p:cNvCxnSpPr>
            <a:cxnSpLocks/>
            <a:stCxn id="20" idx="1"/>
          </p:cNvCxnSpPr>
          <p:nvPr/>
        </p:nvCxnSpPr>
        <p:spPr>
          <a:xfrm flipH="1">
            <a:off x="4171950" y="1606380"/>
            <a:ext cx="723409" cy="8907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A031E11-9A75-074C-FC39-C8D9D11680A7}"/>
              </a:ext>
            </a:extLst>
          </p:cNvPr>
          <p:cNvSpPr/>
          <p:nvPr/>
        </p:nvSpPr>
        <p:spPr>
          <a:xfrm>
            <a:off x="4895359" y="255261"/>
            <a:ext cx="7111557" cy="4755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vi-VN" sz="120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* Vui lòng khoanh tròn quận nơi bạn đang yêu cầu giấy chứng nhận (quận nơi bạn chịu thuế).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B0D420B-88C4-55CA-23E2-78690ADEA587}"/>
              </a:ext>
            </a:extLst>
          </p:cNvPr>
          <p:cNvSpPr txBox="1"/>
          <p:nvPr/>
        </p:nvSpPr>
        <p:spPr>
          <a:xfrm>
            <a:off x="6201403" y="1156385"/>
            <a:ext cx="675291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1200" dirty="0"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③Số điện thoại</a:t>
            </a:r>
          </a:p>
          <a:p>
            <a:r>
              <a:rPr lang="vi-VN" sz="1200" dirty="0"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④Ngày sinh</a:t>
            </a:r>
          </a:p>
          <a:p>
            <a:r>
              <a:rPr kumimoji="1"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⑤Mối quan hệ với người được chứng nhận (người nộp thuế)</a:t>
            </a:r>
          </a:p>
          <a:p>
            <a:r>
              <a:rPr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□Bản thân  □Người thân gia đình ở chung (vợ/chồng/con cái)  </a:t>
            </a:r>
            <a:endParaRPr lang="en-US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□Đại diện được ủy quyền, v.v.  □Khác 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1639CBF-3201-B478-02C8-6AA9D8FE196A}"/>
              </a:ext>
            </a:extLst>
          </p:cNvPr>
          <p:cNvSpPr/>
          <p:nvPr/>
        </p:nvSpPr>
        <p:spPr>
          <a:xfrm>
            <a:off x="4893440" y="2481966"/>
            <a:ext cx="7111557" cy="901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vi-VN" sz="120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Cần có chứng chỉ của ai?  * Nếu địa chỉ và tên giống như trên, vui lòng khoanh tròn mục "Giống như trên."</a:t>
            </a:r>
          </a:p>
          <a:p>
            <a:r>
              <a:rPr lang="vi-VN" sz="120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①Địa chỉ</a:t>
            </a:r>
          </a:p>
          <a:p>
            <a:r>
              <a:rPr kumimoji="1" lang="vi-VN" sz="120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②Tên</a:t>
            </a: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4D1776FE-9B25-866D-AC50-9BD512CE3017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4250267" y="2932664"/>
            <a:ext cx="64317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3674ED8-B947-E3D3-66D2-4A3E226BFED5}"/>
              </a:ext>
            </a:extLst>
          </p:cNvPr>
          <p:cNvSpPr txBox="1"/>
          <p:nvPr/>
        </p:nvSpPr>
        <p:spPr>
          <a:xfrm>
            <a:off x="6027523" y="2868589"/>
            <a:ext cx="19057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vi-VN" sz="1200" b="0" i="0" u="none" strike="noStrike" cap="none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③Ngày </a:t>
            </a:r>
            <a:r>
              <a:rPr lang="vi-VN" sz="1200">
                <a:solidFill>
                  <a:prstClr val="black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sinh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33F30484-6CCA-CDD2-0369-3847E4A6F91A}"/>
              </a:ext>
            </a:extLst>
          </p:cNvPr>
          <p:cNvCxnSpPr>
            <a:cxnSpLocks/>
            <a:stCxn id="22" idx="1"/>
          </p:cNvCxnSpPr>
          <p:nvPr/>
        </p:nvCxnSpPr>
        <p:spPr>
          <a:xfrm flipH="1">
            <a:off x="4055533" y="493027"/>
            <a:ext cx="839826" cy="39597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E8CC6A0-D93C-E0EB-32C9-D0CD83E17BD4}"/>
              </a:ext>
            </a:extLst>
          </p:cNvPr>
          <p:cNvSpPr/>
          <p:nvPr/>
        </p:nvSpPr>
        <p:spPr>
          <a:xfrm>
            <a:off x="4893440" y="3474640"/>
            <a:ext cx="7111557" cy="1884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Cần có những gì? Vui lòng nhập năm và số lượng các trường hợp trong phần này cho loại thuế cần yêu cầu giấy chứng nhận.</a:t>
            </a:r>
          </a:p>
          <a:p>
            <a:r>
              <a:rPr kumimoji="1"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1. Thuế thị dân, Thuế tỉnh dân và Thuế bảo vệ môi trường rừng(khấu trừ đặc biệt, khấu trừ thông thường)</a:t>
            </a:r>
          </a:p>
          <a:p>
            <a:r>
              <a:rPr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2. Thuế tài sản cố định (đất đai, nhà ở, tài sản khấu hao) và thuế quy hoạch đô thị</a:t>
            </a:r>
          </a:p>
          <a:p>
            <a:r>
              <a:rPr kumimoji="1"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3. Thuế xe hạng nhẹ (thuế theo chủng loại)</a:t>
            </a:r>
          </a:p>
          <a:p>
            <a:r>
              <a:rPr kumimoji="1"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4. Thuế thị dân doanh nghiệp</a:t>
            </a:r>
          </a:p>
          <a:p>
            <a:r>
              <a:rPr kumimoji="1"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5. Thuế văn phòng kinh doanh</a:t>
            </a:r>
          </a:p>
          <a:p>
            <a:r>
              <a:rPr kumimoji="1" lang="vi-VN" sz="120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6. Khác</a:t>
            </a:r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F56C7996-AF66-2EE8-99D8-83E886A4FA6E}"/>
              </a:ext>
            </a:extLst>
          </p:cNvPr>
          <p:cNvCxnSpPr>
            <a:cxnSpLocks/>
            <a:stCxn id="34" idx="1"/>
          </p:cNvCxnSpPr>
          <p:nvPr/>
        </p:nvCxnSpPr>
        <p:spPr>
          <a:xfrm flipH="1" flipV="1">
            <a:off x="4250267" y="4298157"/>
            <a:ext cx="643173" cy="11886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8213CAF-5A8D-3207-91F2-4D83307224FC}"/>
              </a:ext>
            </a:extLst>
          </p:cNvPr>
          <p:cNvSpPr/>
          <p:nvPr/>
        </p:nvSpPr>
        <p:spPr>
          <a:xfrm>
            <a:off x="4893440" y="5399945"/>
            <a:ext cx="7095335" cy="12548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Lý do cần giấy chứng nhận? * Vui lòng khoanh tròn lựa chọn liên quan.</a:t>
            </a:r>
          </a:p>
          <a:p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1. Đơn xin vay  </a:t>
            </a:r>
            <a:r>
              <a:rPr kumimoji="1" lang="en-US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. Đơn xin đủ điều kiện đấu thầu  </a:t>
            </a:r>
            <a:r>
              <a:rPr kumimoji="1" lang="en-US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. Người bảo lãnh  </a:t>
            </a:r>
            <a:r>
              <a:rPr kumimoji="1" lang="en-US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4</a:t>
            </a:r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. Đơn xin gia hạn visa  </a:t>
            </a:r>
            <a:r>
              <a:rPr kumimoji="1" lang="en-US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5</a:t>
            </a:r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. Đơn xin nhập tịch  </a:t>
            </a:r>
            <a:r>
              <a:rPr kumimoji="1" lang="en-US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6</a:t>
            </a:r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. Đơn xin kinh doanh sản phẩm có cồn</a:t>
            </a:r>
          </a:p>
          <a:p>
            <a:r>
              <a:rPr kumimoji="1" lang="en-US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7</a:t>
            </a:r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. Đơn xin giấy chứng nhận doanh nghiệp phục vụ lợi ích công, v.v.  </a:t>
            </a:r>
            <a:r>
              <a:rPr kumimoji="1" lang="en-US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8</a:t>
            </a:r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. Bản khai thuế</a:t>
            </a:r>
          </a:p>
          <a:p>
            <a:r>
              <a:rPr lang="en-US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9</a:t>
            </a:r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. Xét duyệt hồ sơ xin nhà ở công cộng  1</a:t>
            </a:r>
            <a:r>
              <a:rPr kumimoji="1" lang="en-US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0</a:t>
            </a:r>
            <a:r>
              <a:rPr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. Kiểm định xe cơ giới, v.v. (Số đăng ký xe:</a:t>
            </a:r>
            <a:r>
              <a:rPr lang="en-US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  )</a:t>
            </a:r>
            <a:b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</a:br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r>
              <a:rPr kumimoji="1" lang="en-US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r>
              <a:rPr kumimoji="1" lang="vi-VN" sz="1150" dirty="0">
                <a:solidFill>
                  <a:schemeClr val="tx1"/>
                </a:solidFill>
                <a:latin typeface="Arial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. Khác </a:t>
            </a: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205EAA55-0864-3645-2F7C-10E87E051A47}"/>
              </a:ext>
            </a:extLst>
          </p:cNvPr>
          <p:cNvCxnSpPr>
            <a:cxnSpLocks/>
            <a:stCxn id="39" idx="1"/>
          </p:cNvCxnSpPr>
          <p:nvPr/>
        </p:nvCxnSpPr>
        <p:spPr>
          <a:xfrm flipH="1" flipV="1">
            <a:off x="4250267" y="5251620"/>
            <a:ext cx="643173" cy="77575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823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anose="020F0302020204030204"/>
        <a:ea typeface=""/>
        <a:cs typeface=""/>
      </a:majorFont>
      <a:minorFont>
        <a:latin typeface="Arial" panose="020F0502020204030204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412</Words>
  <Application>Microsoft Office PowerPoint</Application>
  <PresentationFormat>ワイド画面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HAYAKAWA TOMOYA(早川　友也)</dc:creator>
  <cp:lastModifiedBy>HAYAKAWA TOMOYA(早川　友也)</cp:lastModifiedBy>
  <cp:revision>31</cp:revision>
  <dcterms:created xsi:type="dcterms:W3CDTF">2024-10-22T11:42:16Z</dcterms:created>
  <dcterms:modified xsi:type="dcterms:W3CDTF">2026-01-21T06:17:10Z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0b8f5e-a60e-4a82-afde-6afffc7420ba_Enabled">
    <vt:lpwstr>true</vt:lpwstr>
  </property>
  <property fmtid="{D5CDD505-2E9C-101B-9397-08002B2CF9AE}" pid="3" name="MSIP_Label_3c0b8f5e-a60e-4a82-afde-6afffc7420ba_SetDate">
    <vt:lpwstr>2026-01-21T06:17:10Z</vt:lpwstr>
  </property>
  <property fmtid="{D5CDD505-2E9C-101B-9397-08002B2CF9AE}" pid="4" name="MSIP_Label_3c0b8f5e-a60e-4a82-afde-6afffc7420ba_Method">
    <vt:lpwstr>Standard</vt:lpwstr>
  </property>
  <property fmtid="{D5CDD505-2E9C-101B-9397-08002B2CF9AE}" pid="5" name="MSIP_Label_3c0b8f5e-a60e-4a82-afde-6afffc7420ba_Name">
    <vt:lpwstr>未分類</vt:lpwstr>
  </property>
  <property fmtid="{D5CDD505-2E9C-101B-9397-08002B2CF9AE}" pid="6" name="MSIP_Label_3c0b8f5e-a60e-4a82-afde-6afffc7420ba_SiteId">
    <vt:lpwstr>e67df547-9d0d-4f4d-9161-51c6ed1f7d11</vt:lpwstr>
  </property>
  <property fmtid="{D5CDD505-2E9C-101B-9397-08002B2CF9AE}" pid="7" name="MSIP_Label_3c0b8f5e-a60e-4a82-afde-6afffc7420ba_ActionId">
    <vt:lpwstr>66d2b288-79b7-49cd-8985-589f93468d76</vt:lpwstr>
  </property>
  <property fmtid="{D5CDD505-2E9C-101B-9397-08002B2CF9AE}" pid="8" name="MSIP_Label_3c0b8f5e-a60e-4a82-afde-6afffc7420ba_ContentBits">
    <vt:lpwstr>0</vt:lpwstr>
  </property>
  <property fmtid="{D5CDD505-2E9C-101B-9397-08002B2CF9AE}" pid="9" name="MSIP_Label_3c0b8f5e-a60e-4a82-afde-6afffc7420ba_Tag">
    <vt:lpwstr>10, 3, 0, 1</vt:lpwstr>
  </property>
</Properties>
</file>