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918" autoAdjust="0"/>
    <p:restoredTop sz="96336" autoAdjust="0"/>
  </p:normalViewPr>
  <p:slideViewPr>
    <p:cSldViewPr snapToGrid="0">
      <p:cViewPr>
        <p:scale>
          <a:sx n="125" d="100"/>
          <a:sy n="125" d="100"/>
        </p:scale>
        <p:origin x="66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21E506-7076-9FC8-98B8-C4C9CCBE0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A75D6C3-BDB6-C23F-8721-6143591FD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D827A5-74C5-0AFD-42D2-78A613ED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6B33A1-3286-D3CC-1446-A4322F51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FB2C88-7BAD-3492-2A28-240ACAC8A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1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B021B-4DB3-1AE1-C8D1-62282BD0E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836567-8ECB-24BD-F348-F24DCE801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F831A7-6F2C-F59A-CD79-948D4435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37BA0F-1E02-CA9D-26C7-237E528D0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4A42CD-87EF-EC32-8E05-2D756EA8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3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B4458B3-654A-7FEE-A845-C1C8A55B3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2F5290-584E-B029-9BEF-769386F48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F92F17-E034-9759-0C2B-1AAA87D0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95F71-084C-F8AF-B36D-5B6B04A28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E01E2D-B48F-FC8B-A326-953E2E6D0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13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45A09-FF4C-3861-076C-37D1B857D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33C9F7-7F81-5735-B3FD-931FE3430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2E3892-170D-3EDA-B4FB-78225427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76C892-CFB3-C6A9-98A6-5DCFCEABE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5F5EB-81AA-0B85-9509-BC3C2E95D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7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743EC-9AF6-82AE-810C-C5339115F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73B76B-EE8C-7DD4-39BD-2CA73E5A0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236540-9619-73A4-F3E5-81147A3E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CD80D7-7D2A-E2D5-96CA-95B89DBDC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488B5B-F144-8DCB-C393-D274E7A66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90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A52836-ADA0-39BC-AD4C-30681ADA6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97E73-11E1-68FF-5869-3F42EB113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66DEEFD-2DF1-0B67-4078-D41188953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6D8B25-8AB0-1566-9932-36BF4DFF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585E3D-14C2-6DC8-AA92-7ADE19912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55CFA3-4011-DD08-371C-00A25FAC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240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69378-0D64-3E31-0444-2BDF89E42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922F7C-0CDC-D609-6129-48A10FF87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4ADC97-8C5D-CFEB-EE90-321D8C159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785C93A-F37E-4D67-929A-D1256A2D71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C7BE570-8CFB-AA12-4571-D5F6C2DAAC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32FA485-69B4-A3AD-23A7-75B553298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24552E9-CBD1-ACB6-C213-F079857B3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8D3E860-CE21-4090-5D65-785B8735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5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1846C-AC1C-DFB1-BC00-D3A20B422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7261A1-881B-0D91-CAA8-EF5122E4F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C9C0609-08B8-175C-824B-549E6D25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FD7DC6-275F-97E5-67AF-A82D5642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57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4C078-1FFF-1FD6-2594-65C19EF10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7AEF12-CB9F-0943-A9B8-DF3A41A0C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C77F59-122E-BE16-CA44-D0C1EB5E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20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4550B5-7901-6B82-1590-DD62C8D2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39E75-CB56-2C22-FA57-9A98F9698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42C662-40CD-C78D-7389-62FE2E2ED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978CDB-7ADC-C93F-43AC-845B5E187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3AFF47-5A55-9AC6-CB16-DF8ABD50E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2CF78A-6BBE-15C2-8E27-02EB9100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98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D1A6EA-8A30-B426-36BD-584A04237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A128A80-3BA3-7FE5-1323-F8FB8583D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619476-B99C-B879-DC6E-05DD4678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AFB295-702B-D11D-FFE6-B6964372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EE5C70-8B3A-3BF2-6B95-64B1D8E0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A25EE9-DD22-3F7B-4C35-3011F3113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47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9F4B824-1603-5102-20A3-B6B854BE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830797-E8F2-D9DF-81F4-1803CB2E9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921AFA-E752-9253-63E6-E0EFE0670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0C694-2001-4555-A2D2-CB63FFC57156}" type="datetimeFigureOut">
              <a:rPr kumimoji="1" lang="ja-JP" altLang="en-US" smtClean="0"/>
              <a:t>2025/3/10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F331D8-0BF8-9B40-589C-9333C3250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881F0F-2E69-58FA-FEB6-7734CF226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62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CAE4FE97-5BBB-6A79-C088-3766A36CC7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25" y="520972"/>
            <a:ext cx="4549930" cy="6015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3F66B08-445B-F121-3CCA-0B509FDD9AEB}"/>
              </a:ext>
            </a:extLst>
          </p:cNvPr>
          <p:cNvSpPr/>
          <p:nvPr/>
        </p:nvSpPr>
        <p:spPr>
          <a:xfrm>
            <a:off x="4895359" y="639167"/>
            <a:ext cx="7111557" cy="16029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¿Quién es la persona que se presentó en la ventanilla (solicitante)?</a:t>
            </a:r>
          </a:p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Para una corporación, aporte un poder notarial o coloque el sello del representante.</a:t>
            </a:r>
          </a:p>
          <a:p>
            <a:r>
              <a:rPr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①Dirección</a:t>
            </a:r>
          </a:p>
          <a:p>
            <a:r>
              <a:rPr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②Nombre</a:t>
            </a: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endParaRPr lang="es-MX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Se exige un poder notarial o documento similar para un representante autorizado, etc.</a:t>
            </a:r>
          </a:p>
          <a:p>
            <a:endParaRPr lang="en-US" altLang="ja-JP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A5CE31FB-63F9-BDA2-B578-463D6BC8B2D7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4162425" y="1440642"/>
            <a:ext cx="732934" cy="24464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2ABEA1A-ED9F-F2B6-5563-0623CBF3FE35}"/>
              </a:ext>
            </a:extLst>
          </p:cNvPr>
          <p:cNvSpPr txBox="1"/>
          <p:nvPr/>
        </p:nvSpPr>
        <p:spPr>
          <a:xfrm>
            <a:off x="161602" y="83752"/>
            <a:ext cx="3257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s-MX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Solicitud de certificado fiscal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114AAAB-24BB-F634-6157-59F5937FBED3}"/>
              </a:ext>
            </a:extLst>
          </p:cNvPr>
          <p:cNvSpPr/>
          <p:nvPr/>
        </p:nvSpPr>
        <p:spPr>
          <a:xfrm>
            <a:off x="4895359" y="118101"/>
            <a:ext cx="7111557" cy="4755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* Encierre en un círculo el área municipal en la que está solicitando el certificado 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</a:t>
            </a:r>
            <a:r>
              <a:rPr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(oficina municipal donde paga impuestos).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16EA2AB-6009-B200-0FB9-46A6448D024A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3154680" y="355867"/>
            <a:ext cx="1740679" cy="53567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E146D88-F0CC-4B04-63C5-7FC3366F19B8}"/>
              </a:ext>
            </a:extLst>
          </p:cNvPr>
          <p:cNvSpPr txBox="1"/>
          <p:nvPr/>
        </p:nvSpPr>
        <p:spPr>
          <a:xfrm>
            <a:off x="6201403" y="981121"/>
            <a:ext cx="565879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③Número telefónico</a:t>
            </a:r>
          </a:p>
          <a:p>
            <a:r>
              <a:rPr lang="es-MX" sz="1200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④Fecha de nacimiento</a:t>
            </a:r>
          </a:p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⑤Relación con la persona que se certifica (contribuyente)</a:t>
            </a:r>
          </a:p>
          <a:p>
            <a:r>
              <a:rPr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□Uno mismo  □Familiar corresidente (cónyuge/hijo) </a:t>
            </a:r>
          </a:p>
          <a:p>
            <a:r>
              <a:rPr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□Representante autorizado, etc.  □Otro 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2FB4680-D667-3C40-131B-673097FD80D7}"/>
              </a:ext>
            </a:extLst>
          </p:cNvPr>
          <p:cNvSpPr/>
          <p:nvPr/>
        </p:nvSpPr>
        <p:spPr>
          <a:xfrm>
            <a:off x="4893440" y="2287650"/>
            <a:ext cx="7111557" cy="9013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s-MX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¿De quién se necesita el certificado?  * Si la dirección y nombre son iguales a los anteriores, por favor encierre en un círculo "Iguales a los anteriores".</a:t>
            </a:r>
          </a:p>
          <a:p>
            <a:r>
              <a:rPr lang="es-MX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①Dirección</a:t>
            </a:r>
          </a:p>
          <a:p>
            <a:r>
              <a:rPr kumimoji="1" lang="es-MX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②Nombre</a:t>
            </a: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8DE87FB4-1B71-3CB5-0474-5B2802500384}"/>
              </a:ext>
            </a:extLst>
          </p:cNvPr>
          <p:cNvCxnSpPr>
            <a:cxnSpLocks/>
            <a:stCxn id="15" idx="1"/>
          </p:cNvCxnSpPr>
          <p:nvPr/>
        </p:nvCxnSpPr>
        <p:spPr>
          <a:xfrm flipH="1">
            <a:off x="4160506" y="2738348"/>
            <a:ext cx="732934" cy="17153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135105A-F83C-9A9F-255A-A36517B8B994}"/>
              </a:ext>
            </a:extLst>
          </p:cNvPr>
          <p:cNvSpPr txBox="1"/>
          <p:nvPr/>
        </p:nvSpPr>
        <p:spPr>
          <a:xfrm>
            <a:off x="6027523" y="2659984"/>
            <a:ext cx="190574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s-MX" sz="12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③Fecha de </a:t>
            </a:r>
            <a:r>
              <a:rPr lang="es-MX" sz="1200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nacimiento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B2833B73-2717-D104-C9F2-814EE5BE91C0}"/>
              </a:ext>
            </a:extLst>
          </p:cNvPr>
          <p:cNvSpPr/>
          <p:nvPr/>
        </p:nvSpPr>
        <p:spPr>
          <a:xfrm>
            <a:off x="4893440" y="3234580"/>
            <a:ext cx="7111557" cy="20256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¿Qué se necesita? Introduzca el año y el número de casos en la sección para el tipo de impuesto para el que se requiere la certificación.</a:t>
            </a:r>
          </a:p>
          <a:p>
            <a:pPr marL="228600" indent="-228600">
              <a:buAutoNum type="arabicPeriod"/>
            </a:pPr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Impuesto municipal e impuesto de la prefectura de persona 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　</a:t>
            </a:r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(recaudación especial, recaudación regular)</a:t>
            </a:r>
          </a:p>
          <a:p>
            <a:r>
              <a:rPr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2. Impuesto de activos fijos (terreno, edificaciones, activos depreciables) e impuesto de planificación urbana</a:t>
            </a:r>
          </a:p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3. Impuesto de vehículo ligero (tasa por categoría)</a:t>
            </a:r>
          </a:p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(Número del vehículo:                               )</a:t>
            </a:r>
          </a:p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4. Impuesto municipal corporativo</a:t>
            </a:r>
          </a:p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5. Impuesto de oficina comercial</a:t>
            </a:r>
          </a:p>
          <a:p>
            <a:r>
              <a:rPr kumimoji="1" lang="es-MX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6. Otro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D29404F7-196A-226E-C7F9-289E33EA570F}"/>
              </a:ext>
            </a:extLst>
          </p:cNvPr>
          <p:cNvCxnSpPr>
            <a:cxnSpLocks/>
            <a:stCxn id="35" idx="1"/>
          </p:cNvCxnSpPr>
          <p:nvPr/>
        </p:nvCxnSpPr>
        <p:spPr>
          <a:xfrm flipH="1" flipV="1">
            <a:off x="4160506" y="3948119"/>
            <a:ext cx="732934" cy="299265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6DF1F82F-178D-0FCB-D189-B1D42AA8DC14}"/>
              </a:ext>
            </a:extLst>
          </p:cNvPr>
          <p:cNvSpPr/>
          <p:nvPr/>
        </p:nvSpPr>
        <p:spPr>
          <a:xfrm>
            <a:off x="4893440" y="5288514"/>
            <a:ext cx="7095335" cy="1513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s-MX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¿Cuál es la razón por la que se necesita el certificado? * Encierre en un círculo la opción relevante.</a:t>
            </a:r>
          </a:p>
          <a:p>
            <a:r>
              <a:rPr kumimoji="1" lang="es-MX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1. Solicitud de préstamo  2. Procedimientos para varios programas de ayuda debido a la pandemia de COVID-19  3. Solicitud de calificación de licitación  4. Garante  5. Solicitud de extensión de visa  6. Solicitud de naturalización  7. Solicitud de venta de bebidas alcohólicas</a:t>
            </a:r>
          </a:p>
          <a:p>
            <a:r>
              <a:rPr kumimoji="1" lang="es-MX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8. Solicitud de certificación de corporación de interés público, etc.  9. Declaración de impuestos</a:t>
            </a:r>
          </a:p>
          <a:p>
            <a:r>
              <a:rPr kumimoji="1" lang="es-MX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10. Revisión de documento de solicitud de vivienda pública  11. Inspección de seguridad de automóvil (continuación de certificado de inspección de automóvil, etc.)  </a:t>
            </a:r>
            <a:br>
              <a:rPr kumimoji="1" lang="es-MX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</a:br>
            <a:r>
              <a:rPr kumimoji="1" lang="es-MX" sz="115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12. Otro </a:t>
            </a:r>
          </a:p>
        </p:txBody>
      </p: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BE1944B0-453A-EE42-4401-C8948EE1CB22}"/>
              </a:ext>
            </a:extLst>
          </p:cNvPr>
          <p:cNvCxnSpPr>
            <a:cxnSpLocks/>
            <a:stCxn id="45" idx="1"/>
          </p:cNvCxnSpPr>
          <p:nvPr/>
        </p:nvCxnSpPr>
        <p:spPr>
          <a:xfrm flipH="1" flipV="1">
            <a:off x="4191000" y="5041106"/>
            <a:ext cx="702440" cy="100395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DBCC972E-1319-28E3-B03D-1D59659EF529}"/>
              </a:ext>
            </a:extLst>
          </p:cNvPr>
          <p:cNvSpPr txBox="1"/>
          <p:nvPr/>
        </p:nvSpPr>
        <p:spPr>
          <a:xfrm>
            <a:off x="331804" y="125606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s-MX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6D131E18-3CC0-FCAD-A087-865ABD174D11}"/>
              </a:ext>
            </a:extLst>
          </p:cNvPr>
          <p:cNvSpPr txBox="1"/>
          <p:nvPr/>
        </p:nvSpPr>
        <p:spPr>
          <a:xfrm>
            <a:off x="331804" y="162635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s-MX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8E47704-1A8C-F223-0579-ECE691534DA9}"/>
              </a:ext>
            </a:extLst>
          </p:cNvPr>
          <p:cNvSpPr txBox="1"/>
          <p:nvPr/>
        </p:nvSpPr>
        <p:spPr>
          <a:xfrm>
            <a:off x="2614142" y="133646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s-MX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E82E76C8-1C7E-A187-F830-32A87B5173E3}"/>
              </a:ext>
            </a:extLst>
          </p:cNvPr>
          <p:cNvSpPr txBox="1"/>
          <p:nvPr/>
        </p:nvSpPr>
        <p:spPr>
          <a:xfrm>
            <a:off x="2925623" y="147496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s-MX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④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C736C9CA-E259-ADE1-70A8-46CD32772402}"/>
              </a:ext>
            </a:extLst>
          </p:cNvPr>
          <p:cNvSpPr txBox="1"/>
          <p:nvPr/>
        </p:nvSpPr>
        <p:spPr>
          <a:xfrm>
            <a:off x="331804" y="1807343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⑤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C1A47783-A51E-3DB1-3D19-A390C628D1A2}"/>
              </a:ext>
            </a:extLst>
          </p:cNvPr>
          <p:cNvSpPr txBox="1"/>
          <p:nvPr/>
        </p:nvSpPr>
        <p:spPr>
          <a:xfrm>
            <a:off x="331804" y="218431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s-MX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①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ABB3A1BD-6B9F-BB05-2D48-E54E8AE04A35}"/>
              </a:ext>
            </a:extLst>
          </p:cNvPr>
          <p:cNvSpPr txBox="1"/>
          <p:nvPr/>
        </p:nvSpPr>
        <p:spPr>
          <a:xfrm>
            <a:off x="331804" y="255459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s-MX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②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E989DFE-F39C-D4CD-1B77-98F2F4E17A3E}"/>
              </a:ext>
            </a:extLst>
          </p:cNvPr>
          <p:cNvSpPr txBox="1"/>
          <p:nvPr/>
        </p:nvSpPr>
        <p:spPr>
          <a:xfrm>
            <a:off x="2900222" y="2346218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s-MX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2200428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380</Words>
  <Application>Microsoft Office PowerPoint</Application>
  <PresentationFormat>ワイド画面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HAYAKAWA TOMOYA(早川　友也)</dc:creator>
  <cp:lastModifiedBy>NITTA AKIHIRO(新田　明広)</cp:lastModifiedBy>
  <cp:revision>30</cp:revision>
  <dcterms:created xsi:type="dcterms:W3CDTF">2024-10-22T11:42:16Z</dcterms:created>
  <dcterms:modified xsi:type="dcterms:W3CDTF">2025-03-10T11:44:34Z</dcterms:modified>
</cp:coreProperties>
</file>