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918" autoAdjust="0"/>
    <p:restoredTop sz="96336" autoAdjust="0"/>
  </p:normalViewPr>
  <p:slideViewPr>
    <p:cSldViewPr snapToGrid="0">
      <p:cViewPr>
        <p:scale>
          <a:sx n="400" d="100"/>
          <a:sy n="400" d="100"/>
        </p:scale>
        <p:origin x="-5898" y="-120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21E506-7076-9FC8-98B8-C4C9CCBE084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A75D6C3-BDB6-C23F-8721-6143591FD3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3D827A5-74C5-0AFD-42D2-78A613ED3961}"/>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7F6B33A1-3286-D3CC-1446-A4322F5143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FB2C88-7BAD-3492-2A28-240ACAC8AA49}"/>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417111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8B021B-4DB3-1AE1-C8D1-62282BD0E47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9836567-8ECB-24BD-F348-F24DCE8016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3F831A7-6F2C-F59A-CD79-948D4435893C}"/>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4437BA0F-1E02-CA9D-26C7-237E528D05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54A42CD-87EF-EC32-8E05-2D756EA8006E}"/>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48533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B4458B3-654A-7FEE-A845-C1C8A55B374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62F5290-584E-B029-9BEF-769386F48CD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4F92F17-E034-9759-0C2B-1AAA87D050C2}"/>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CE995F71-084C-F8AF-B36D-5B6B04A28D5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E01E2D-B48F-FC8B-A326-953E2E6D0976}"/>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1942135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845A09-FF4C-3861-076C-37D1B857D0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33C9F7-7F81-5735-B3FD-931FE3430C2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2E3892-170D-3EDA-B4FB-782254277A8E}"/>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A176C892-CFB3-C6A9-98A6-5DCFCEABE1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F25F5EB-81AA-0B85-9509-BC3C2E95DEB1}"/>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389579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743EC-9AF6-82AE-810C-C5339115F24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73B76B-EE8C-7DD4-39BD-2CA73E5A07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F236540-9619-73A4-F3E5-81147A3E214E}"/>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4FCD80D7-7D2A-E2D5-96CA-95B89DBDCD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488B5B-F144-8DCB-C393-D274E7A66D59}"/>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3782906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52836-ADA0-39BC-AD4C-30681ADA692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797E73-11E1-68FF-5869-3F42EB1132B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66DEEFD-2DF1-0B67-4078-D41188953C9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E6D8B25-8AB0-1566-9932-36BF4DFF1D9C}"/>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6" name="フッター プレースホルダー 5">
            <a:extLst>
              <a:ext uri="{FF2B5EF4-FFF2-40B4-BE49-F238E27FC236}">
                <a16:creationId xmlns:a16="http://schemas.microsoft.com/office/drawing/2014/main" id="{CB585E3D-14C2-6DC8-AA92-7ADE199122D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55CFA3-4011-DD08-371C-00A25FACE873}"/>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206424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169378-0D64-3E31-0444-2BDF89E4262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A922F7C-0CDC-D609-6129-48A10FF878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14ADC97-8C5D-CFEB-EE90-321D8C15934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785C93A-F37E-4D67-929A-D1256A2D71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C7BE570-8CFB-AA12-4571-D5F6C2DAAC4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32FA485-69B4-A3AD-23A7-75B553298634}"/>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8" name="フッター プレースホルダー 7">
            <a:extLst>
              <a:ext uri="{FF2B5EF4-FFF2-40B4-BE49-F238E27FC236}">
                <a16:creationId xmlns:a16="http://schemas.microsoft.com/office/drawing/2014/main" id="{F24552E9-CBD1-ACB6-C213-F079857B360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8D3E860-CE21-4090-5D65-785B8735F7C2}"/>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84751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1846C-AC1C-DFB1-BC00-D3A20B42213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87261A1-881B-0D91-CAA8-EF5122E4FA29}"/>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4" name="フッター プレースホルダー 3">
            <a:extLst>
              <a:ext uri="{FF2B5EF4-FFF2-40B4-BE49-F238E27FC236}">
                <a16:creationId xmlns:a16="http://schemas.microsoft.com/office/drawing/2014/main" id="{6C9C0609-08B8-175C-824B-549E6D25913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CFD7DC6-275F-97E5-67AF-A82D56421FF0}"/>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3496573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C4C078-1FFF-1FD6-2594-65C19EF10212}"/>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3" name="フッター プレースホルダー 2">
            <a:extLst>
              <a:ext uri="{FF2B5EF4-FFF2-40B4-BE49-F238E27FC236}">
                <a16:creationId xmlns:a16="http://schemas.microsoft.com/office/drawing/2014/main" id="{027AEF12-CB9F-0943-A9B8-DF3A41A0C7C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FC77F59-122E-BE16-CA44-D0C1EB5E1C59}"/>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2680209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4550B5-7901-6B82-1590-DD62C8D2A1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739E75-CB56-2C22-FA57-9A98F9698D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C42C662-40CD-C78D-7389-62FE2E2EDB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1978CDB-7ADC-C93F-43AC-845B5E187B10}"/>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6" name="フッター プレースホルダー 5">
            <a:extLst>
              <a:ext uri="{FF2B5EF4-FFF2-40B4-BE49-F238E27FC236}">
                <a16:creationId xmlns:a16="http://schemas.microsoft.com/office/drawing/2014/main" id="{F73AFF47-5A55-9AC6-CB16-DF8ABD50E29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92CF78A-6BBE-15C2-8E27-02EB91002DB1}"/>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1708989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D1A6EA-8A30-B426-36BD-584A042373F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A128A80-3BA3-7FE5-1323-F8FB8583DD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619476-B99C-B879-DC6E-05DD4678F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1AFB295-702B-D11D-FFE6-B69643728991}"/>
              </a:ext>
            </a:extLst>
          </p:cNvPr>
          <p:cNvSpPr>
            <a:spLocks noGrp="1"/>
          </p:cNvSpPr>
          <p:nvPr>
            <p:ph type="dt" sz="half" idx="10"/>
          </p:nvPr>
        </p:nvSpPr>
        <p:spPr/>
        <p:txBody>
          <a:bodyPr/>
          <a:lstStyle/>
          <a:p>
            <a:fld id="{38E0C694-2001-4555-A2D2-CB63FFC57156}" type="datetimeFigureOut">
              <a:rPr kumimoji="1" lang="ja-JP" altLang="en-US" smtClean="0"/>
              <a:t>2025/3/10</a:t>
            </a:fld>
            <a:endParaRPr kumimoji="1" lang="ja-JP" altLang="en-US"/>
          </a:p>
        </p:txBody>
      </p:sp>
      <p:sp>
        <p:nvSpPr>
          <p:cNvPr id="6" name="フッター プレースホルダー 5">
            <a:extLst>
              <a:ext uri="{FF2B5EF4-FFF2-40B4-BE49-F238E27FC236}">
                <a16:creationId xmlns:a16="http://schemas.microsoft.com/office/drawing/2014/main" id="{E9EE5C70-8B3A-3BF2-6B95-64B1D8E0A43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7A25EE9-DD22-3F7B-4C35-3011F3113760}"/>
              </a:ext>
            </a:extLst>
          </p:cNvPr>
          <p:cNvSpPr>
            <a:spLocks noGrp="1"/>
          </p:cNvSpPr>
          <p:nvPr>
            <p:ph type="sldNum" sz="quarter" idx="12"/>
          </p:nvPr>
        </p:nvSpPr>
        <p:spPr/>
        <p:txBody>
          <a:body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70847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9F4B824-1603-5102-20A3-B6B854BEA4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830797-E8F2-D9DF-81F4-1803CB2E9C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921AFA-E752-9253-63E6-E0EFE0670C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E0C694-2001-4555-A2D2-CB63FFC57156}"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64F331D8-0BF8-9B40-589C-9333C32508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7881F0F-2E69-58FA-FEB6-7734CF226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69110-1284-466A-804D-C6340BFEC35A}" type="slidenum">
              <a:rPr kumimoji="1" lang="ja-JP" altLang="en-US" smtClean="0"/>
              <a:t>‹#›</a:t>
            </a:fld>
            <a:endParaRPr kumimoji="1" lang="ja-JP" altLang="en-US"/>
          </a:p>
        </p:txBody>
      </p:sp>
    </p:spTree>
    <p:extLst>
      <p:ext uri="{BB962C8B-B14F-4D97-AF65-F5344CB8AC3E}">
        <p14:creationId xmlns:p14="http://schemas.microsoft.com/office/powerpoint/2010/main" val="3062627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AE4FE97-5BBB-6A79-C088-3766A36CC75E}"/>
              </a:ext>
            </a:extLst>
          </p:cNvPr>
          <p:cNvPicPr>
            <a:picLocks noChangeAspect="1"/>
          </p:cNvPicPr>
          <p:nvPr/>
        </p:nvPicPr>
        <p:blipFill>
          <a:blip r:embed="rId2"/>
          <a:stretch>
            <a:fillRect/>
          </a:stretch>
        </p:blipFill>
        <p:spPr>
          <a:xfrm>
            <a:off x="203225" y="520972"/>
            <a:ext cx="4549930" cy="6015161"/>
          </a:xfrm>
          <a:prstGeom prst="rect">
            <a:avLst/>
          </a:prstGeom>
          <a:noFill/>
          <a:ln>
            <a:solidFill>
              <a:schemeClr val="tx1"/>
            </a:solidFill>
          </a:ln>
        </p:spPr>
      </p:pic>
      <p:sp>
        <p:nvSpPr>
          <p:cNvPr id="8" name="正方形/長方形 7">
            <a:extLst>
              <a:ext uri="{FF2B5EF4-FFF2-40B4-BE49-F238E27FC236}">
                <a16:creationId xmlns:a16="http://schemas.microsoft.com/office/drawing/2014/main" id="{63F66B08-445B-F121-3CCA-0B509FDD9AEB}"/>
              </a:ext>
            </a:extLst>
          </p:cNvPr>
          <p:cNvSpPr/>
          <p:nvPr/>
        </p:nvSpPr>
        <p:spPr>
          <a:xfrm>
            <a:off x="4895359" y="804905"/>
            <a:ext cx="7111557" cy="160294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Ai là người đã đến quầy giao dịch (người nộp đơn)?</a:t>
            </a:r>
          </a:p>
          <a:p>
            <a:r>
              <a:rPr kumimoji="1"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 Đối với công ty, vui lòng mang giấy ủy quyền hoặc đóng dấu của người đại diện.</a:t>
            </a:r>
          </a:p>
          <a:p>
            <a:r>
              <a:rPr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①Địa chỉ</a:t>
            </a:r>
          </a:p>
          <a:p>
            <a:r>
              <a:rPr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②Tên</a:t>
            </a:r>
            <a:endParaRPr lang="en-US" sz="1200" dirty="0">
              <a:solidFill>
                <a:schemeClr val="tx1"/>
              </a:solidFill>
              <a:latin typeface="游ゴシック" panose="020B0400000000000000" pitchFamily="50" charset="-128"/>
              <a:ea typeface="游ゴシック" panose="020B0400000000000000" pitchFamily="50" charset="-128"/>
              <a:cs typeface="Segoe UI" panose="020B0502040204020203" pitchFamily="34" charset="0"/>
            </a:endParaRPr>
          </a:p>
          <a:p>
            <a:endParaRPr lang="en-US" sz="1200" dirty="0">
              <a:solidFill>
                <a:schemeClr val="tx1"/>
              </a:solidFill>
              <a:latin typeface="游ゴシック" panose="020B0400000000000000" pitchFamily="50" charset="-128"/>
              <a:ea typeface="游ゴシック" panose="020B0400000000000000" pitchFamily="50" charset="-128"/>
              <a:cs typeface="Segoe UI" panose="020B0502040204020203" pitchFamily="34" charset="0"/>
            </a:endParaRPr>
          </a:p>
          <a:p>
            <a:endParaRPr lang="en-US" sz="1200">
              <a:solidFill>
                <a:schemeClr val="tx1"/>
              </a:solidFill>
              <a:latin typeface="游ゴシック" panose="020B0400000000000000" pitchFamily="50" charset="-128"/>
              <a:ea typeface="游ゴシック" panose="020B0400000000000000" pitchFamily="50" charset="-128"/>
              <a:cs typeface="Segoe UI" panose="020B0502040204020203" pitchFamily="34" charset="0"/>
            </a:endParaRPr>
          </a:p>
          <a:p>
            <a:endParaRPr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endParaRPr>
          </a:p>
          <a:p>
            <a:r>
              <a:rPr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 Bắt buộc phải có giấy ủy quyền hoặc giấy tờ tương tự cho đại diện được ủy quyền, v.v.</a:t>
            </a:r>
          </a:p>
          <a:p>
            <a:endParaRPr lang="en-US" altLang="ja-JP" sz="1200" dirty="0">
              <a:solidFill>
                <a:schemeClr val="tx1"/>
              </a:solidFill>
              <a:latin typeface="游ゴシック" panose="020B0400000000000000" pitchFamily="50" charset="-128"/>
              <a:ea typeface="游ゴシック" panose="020B0400000000000000" pitchFamily="50" charset="-128"/>
              <a:cs typeface="Segoe UI" panose="020B0502040204020203" pitchFamily="34" charset="0"/>
            </a:endParaRPr>
          </a:p>
        </p:txBody>
      </p:sp>
      <p:cxnSp>
        <p:nvCxnSpPr>
          <p:cNvPr id="12" name="直線コネクタ 11">
            <a:extLst>
              <a:ext uri="{FF2B5EF4-FFF2-40B4-BE49-F238E27FC236}">
                <a16:creationId xmlns:a16="http://schemas.microsoft.com/office/drawing/2014/main" id="{A5CE31FB-63F9-BDA2-B578-463D6BC8B2D7}"/>
              </a:ext>
            </a:extLst>
          </p:cNvPr>
          <p:cNvCxnSpPr>
            <a:cxnSpLocks/>
            <a:stCxn id="8" idx="1"/>
          </p:cNvCxnSpPr>
          <p:nvPr/>
        </p:nvCxnSpPr>
        <p:spPr>
          <a:xfrm flipH="1">
            <a:off x="4171950" y="1606380"/>
            <a:ext cx="723409" cy="8907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E2ABEA1A-ED9F-F2B6-5563-0623CBF3FE35}"/>
              </a:ext>
            </a:extLst>
          </p:cNvPr>
          <p:cNvSpPr txBox="1"/>
          <p:nvPr/>
        </p:nvSpPr>
        <p:spPr>
          <a:xfrm>
            <a:off x="161602" y="83752"/>
            <a:ext cx="3284874" cy="369332"/>
          </a:xfrm>
          <a:prstGeom prst="rect">
            <a:avLst/>
          </a:prstGeom>
          <a:noFill/>
        </p:spPr>
        <p:txBody>
          <a:bodyPr wrap="none" rtlCol="0">
            <a:spAutoFit/>
          </a:bodyPr>
          <a:lstStyle/>
          <a:p>
            <a:r>
              <a:rPr kumimoji="1" lang="vi-VN">
                <a:latin typeface="Arial" panose="020B0502040204020203" pitchFamily="34" charset="0"/>
                <a:ea typeface="游ゴシック" panose="020B0400000000000000" pitchFamily="50" charset="-128"/>
                <a:cs typeface="Segoe UI" panose="020B0502040204020203" pitchFamily="34" charset="0"/>
              </a:rPr>
              <a:t>Đơn xin giấy chứng nhận thuế</a:t>
            </a:r>
          </a:p>
        </p:txBody>
      </p:sp>
      <p:sp>
        <p:nvSpPr>
          <p:cNvPr id="5" name="正方形/長方形 4">
            <a:extLst>
              <a:ext uri="{FF2B5EF4-FFF2-40B4-BE49-F238E27FC236}">
                <a16:creationId xmlns:a16="http://schemas.microsoft.com/office/drawing/2014/main" id="{F114AAAB-24BB-F634-6157-59F5937FBED3}"/>
              </a:ext>
            </a:extLst>
          </p:cNvPr>
          <p:cNvSpPr/>
          <p:nvPr/>
        </p:nvSpPr>
        <p:spPr>
          <a:xfrm>
            <a:off x="4895359" y="255261"/>
            <a:ext cx="7111557" cy="47553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 Vui lòng khoanh tròn quận nơi bạn đang yêu cầu giấy chứng nhận (quận nơi bạn chịu thuế).</a:t>
            </a:r>
          </a:p>
        </p:txBody>
      </p:sp>
      <p:cxnSp>
        <p:nvCxnSpPr>
          <p:cNvPr id="6" name="直線コネクタ 5">
            <a:extLst>
              <a:ext uri="{FF2B5EF4-FFF2-40B4-BE49-F238E27FC236}">
                <a16:creationId xmlns:a16="http://schemas.microsoft.com/office/drawing/2014/main" id="{216EA2AB-6009-B200-0FB9-46A6448D024A}"/>
              </a:ext>
            </a:extLst>
          </p:cNvPr>
          <p:cNvCxnSpPr>
            <a:cxnSpLocks/>
            <a:stCxn id="5" idx="1"/>
          </p:cNvCxnSpPr>
          <p:nvPr/>
        </p:nvCxnSpPr>
        <p:spPr>
          <a:xfrm flipH="1">
            <a:off x="3159125" y="493027"/>
            <a:ext cx="1736234" cy="40549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BE146D88-F0CC-4B04-63C5-7FC3366F19B8}"/>
              </a:ext>
            </a:extLst>
          </p:cNvPr>
          <p:cNvSpPr txBox="1"/>
          <p:nvPr/>
        </p:nvSpPr>
        <p:spPr>
          <a:xfrm>
            <a:off x="6201403" y="1156385"/>
            <a:ext cx="6752910" cy="1015663"/>
          </a:xfrm>
          <a:prstGeom prst="rect">
            <a:avLst/>
          </a:prstGeom>
          <a:noFill/>
        </p:spPr>
        <p:txBody>
          <a:bodyPr wrap="square">
            <a:spAutoFit/>
          </a:bodyPr>
          <a:lstStyle/>
          <a:p>
            <a:r>
              <a:rPr lang="vi-VN" sz="1200" dirty="0">
                <a:latin typeface="Arial" panose="020B0502040204020203" pitchFamily="34" charset="0"/>
                <a:ea typeface="游ゴシック" panose="020B0400000000000000" pitchFamily="50" charset="-128"/>
                <a:cs typeface="Segoe UI" panose="020B0502040204020203" pitchFamily="34" charset="0"/>
              </a:rPr>
              <a:t>③Số điện thoại</a:t>
            </a:r>
          </a:p>
          <a:p>
            <a:r>
              <a:rPr lang="vi-VN" sz="1200" dirty="0">
                <a:latin typeface="Arial" panose="020B0502040204020203" pitchFamily="34" charset="0"/>
                <a:ea typeface="游ゴシック" panose="020B0400000000000000" pitchFamily="50" charset="-128"/>
                <a:cs typeface="Segoe UI" panose="020B0502040204020203" pitchFamily="34" charset="0"/>
              </a:rPr>
              <a:t>④Ngày sinh</a:t>
            </a:r>
          </a:p>
          <a:p>
            <a:r>
              <a:rPr kumimoji="1"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⑤Mối quan hệ với người được chứng nhận (người nộp thuế)</a:t>
            </a:r>
          </a:p>
          <a:p>
            <a:r>
              <a:rPr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□Bản thân  □Người thân gia đình ở chung (vợ/chồng/con cái)  </a:t>
            </a:r>
            <a:endParaRPr lang="en-US" sz="1200" dirty="0">
              <a:solidFill>
                <a:schemeClr val="tx1"/>
              </a:solidFill>
              <a:latin typeface="游ゴシック" panose="020B0400000000000000" pitchFamily="50" charset="-128"/>
              <a:ea typeface="游ゴシック" panose="020B0400000000000000" pitchFamily="50" charset="-128"/>
              <a:cs typeface="Segoe UI" panose="020B0502040204020203" pitchFamily="34" charset="0"/>
            </a:endParaRPr>
          </a:p>
          <a:p>
            <a:r>
              <a:rPr lang="vi-VN" sz="1200" dirty="0">
                <a:solidFill>
                  <a:schemeClr val="tx1"/>
                </a:solidFill>
                <a:latin typeface="Arial" panose="020B0502040204020203" pitchFamily="34" charset="0"/>
                <a:ea typeface="游ゴシック" panose="020B0400000000000000" pitchFamily="50" charset="-128"/>
                <a:cs typeface="Segoe UI" panose="020B0502040204020203" pitchFamily="34" charset="0"/>
              </a:rPr>
              <a:t>□Đại diện được ủy quyền, v.v.  □Khác </a:t>
            </a:r>
          </a:p>
        </p:txBody>
      </p:sp>
      <p:sp>
        <p:nvSpPr>
          <p:cNvPr id="15" name="正方形/長方形 14">
            <a:extLst>
              <a:ext uri="{FF2B5EF4-FFF2-40B4-BE49-F238E27FC236}">
                <a16:creationId xmlns:a16="http://schemas.microsoft.com/office/drawing/2014/main" id="{52FB4680-D667-3C40-131B-673097FD80D7}"/>
              </a:ext>
            </a:extLst>
          </p:cNvPr>
          <p:cNvSpPr/>
          <p:nvPr/>
        </p:nvSpPr>
        <p:spPr>
          <a:xfrm>
            <a:off x="4893440" y="2481966"/>
            <a:ext cx="7111557" cy="90139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Cần có chứng chỉ của ai?  * Nếu địa chỉ và tên giống như trên, vui lòng khoanh tròn mục "Giống như trên."</a:t>
            </a:r>
          </a:p>
          <a:p>
            <a:r>
              <a:rPr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①Địa chỉ</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②Tên</a:t>
            </a:r>
          </a:p>
        </p:txBody>
      </p:sp>
      <p:cxnSp>
        <p:nvCxnSpPr>
          <p:cNvPr id="23" name="直線コネクタ 22">
            <a:extLst>
              <a:ext uri="{FF2B5EF4-FFF2-40B4-BE49-F238E27FC236}">
                <a16:creationId xmlns:a16="http://schemas.microsoft.com/office/drawing/2014/main" id="{8DE87FB4-1B71-3CB5-0474-5B2802500384}"/>
              </a:ext>
            </a:extLst>
          </p:cNvPr>
          <p:cNvCxnSpPr>
            <a:cxnSpLocks/>
            <a:stCxn id="15" idx="1"/>
          </p:cNvCxnSpPr>
          <p:nvPr/>
        </p:nvCxnSpPr>
        <p:spPr>
          <a:xfrm flipH="1">
            <a:off x="4171950" y="2932664"/>
            <a:ext cx="721490" cy="10104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D135105A-F83C-9A9F-255A-A36517B8B994}"/>
              </a:ext>
            </a:extLst>
          </p:cNvPr>
          <p:cNvSpPr txBox="1"/>
          <p:nvPr/>
        </p:nvSpPr>
        <p:spPr>
          <a:xfrm>
            <a:off x="6027523" y="2868589"/>
            <a:ext cx="1905744" cy="2769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vi-VN" sz="1200" b="0" i="0" u="none" strike="noStrike" cap="none" normalizeH="0" baseline="0" noProof="0">
                <a:ln>
                  <a:noFill/>
                </a:ln>
                <a:solidFill>
                  <a:prstClr val="black"/>
                </a:solidFill>
                <a:effectLst/>
                <a:uLnTx/>
                <a:uFillTx/>
                <a:latin typeface="Arial" panose="020B0502040204020203" pitchFamily="34" charset="0"/>
                <a:ea typeface="游ゴシック" panose="020B0400000000000000" pitchFamily="50" charset="-128"/>
                <a:cs typeface="Segoe UI" panose="020B0502040204020203" pitchFamily="34" charset="0"/>
              </a:rPr>
              <a:t>③Ngày </a:t>
            </a:r>
            <a:r>
              <a:rPr lang="vi-VN" sz="1200">
                <a:solidFill>
                  <a:prstClr val="black"/>
                </a:solidFill>
                <a:latin typeface="Arial" panose="020B0502040204020203" pitchFamily="34" charset="0"/>
                <a:ea typeface="游ゴシック" panose="020B0400000000000000" pitchFamily="50" charset="-128"/>
                <a:cs typeface="Segoe UI" panose="020B0502040204020203" pitchFamily="34" charset="0"/>
              </a:rPr>
              <a:t>sinh</a:t>
            </a:r>
          </a:p>
        </p:txBody>
      </p:sp>
      <p:sp>
        <p:nvSpPr>
          <p:cNvPr id="35" name="正方形/長方形 34">
            <a:extLst>
              <a:ext uri="{FF2B5EF4-FFF2-40B4-BE49-F238E27FC236}">
                <a16:creationId xmlns:a16="http://schemas.microsoft.com/office/drawing/2014/main" id="{B2833B73-2717-D104-C9F2-814EE5BE91C0}"/>
              </a:ext>
            </a:extLst>
          </p:cNvPr>
          <p:cNvSpPr/>
          <p:nvPr/>
        </p:nvSpPr>
        <p:spPr>
          <a:xfrm>
            <a:off x="4893440" y="3474640"/>
            <a:ext cx="7111557" cy="17769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Cần có những gì? Vui lòng nhập năm và số lượng các trường hợp trong phần này cho loại thuế cần yêu cầu giấy chứng nhận.</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1. Thuế thị dân và thuế tỉnh dân (khấu trừ đặc biệt, khấu trừ thông thường)</a:t>
            </a:r>
          </a:p>
          <a:p>
            <a:r>
              <a:rPr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2. Thuế tài sản cố định (đất đai, nhà ở, tài sản khấu hao) và thuế quy hoạch đô thị</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3. Thuế xe hạng nhẹ (thuế theo chủng loại)</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  (Số hiệu xe:                               )</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4. Thuế thị dân doanh nghiệp</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5. Thuế văn phòng kinh doanh</a:t>
            </a:r>
          </a:p>
          <a:p>
            <a:r>
              <a:rPr kumimoji="1" lang="vi-VN" sz="1200">
                <a:solidFill>
                  <a:schemeClr val="tx1"/>
                </a:solidFill>
                <a:latin typeface="Arial" panose="020B0502040204020203" pitchFamily="34" charset="0"/>
                <a:ea typeface="游ゴシック" panose="020B0400000000000000" pitchFamily="50" charset="-128"/>
                <a:cs typeface="Segoe UI" panose="020B0502040204020203" pitchFamily="34" charset="0"/>
              </a:rPr>
              <a:t>6. Khác</a:t>
            </a:r>
          </a:p>
        </p:txBody>
      </p:sp>
      <p:cxnSp>
        <p:nvCxnSpPr>
          <p:cNvPr id="36" name="直線コネクタ 35">
            <a:extLst>
              <a:ext uri="{FF2B5EF4-FFF2-40B4-BE49-F238E27FC236}">
                <a16:creationId xmlns:a16="http://schemas.microsoft.com/office/drawing/2014/main" id="{D29404F7-196A-226E-C7F9-289E33EA570F}"/>
              </a:ext>
            </a:extLst>
          </p:cNvPr>
          <p:cNvCxnSpPr>
            <a:cxnSpLocks/>
            <a:stCxn id="35" idx="1"/>
          </p:cNvCxnSpPr>
          <p:nvPr/>
        </p:nvCxnSpPr>
        <p:spPr>
          <a:xfrm flipH="1" flipV="1">
            <a:off x="4188619" y="4298156"/>
            <a:ext cx="704821" cy="6497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5" name="正方形/長方形 44">
            <a:extLst>
              <a:ext uri="{FF2B5EF4-FFF2-40B4-BE49-F238E27FC236}">
                <a16:creationId xmlns:a16="http://schemas.microsoft.com/office/drawing/2014/main" id="{6DF1F82F-178D-0FCB-D189-B1D42AA8DC14}"/>
              </a:ext>
            </a:extLst>
          </p:cNvPr>
          <p:cNvSpPr/>
          <p:nvPr/>
        </p:nvSpPr>
        <p:spPr>
          <a:xfrm>
            <a:off x="4893440" y="5285645"/>
            <a:ext cx="7095335" cy="151308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vi-VN" sz="1150">
                <a:solidFill>
                  <a:schemeClr val="tx1"/>
                </a:solidFill>
                <a:latin typeface="Arial" panose="020B0502040204020203" pitchFamily="34" charset="0"/>
                <a:ea typeface="游ゴシック" panose="020B0400000000000000" pitchFamily="50" charset="-128"/>
                <a:cs typeface="Segoe UI" panose="020B0502040204020203" pitchFamily="34" charset="0"/>
              </a:rPr>
              <a:t>Lý do cần giấy chứng nhận? * Vui lòng khoanh tròn lựa chọn liên quan.</a:t>
            </a:r>
          </a:p>
          <a:p>
            <a:r>
              <a:rPr kumimoji="1" lang="vi-VN" sz="1150">
                <a:solidFill>
                  <a:schemeClr val="tx1"/>
                </a:solidFill>
                <a:latin typeface="Arial" panose="020B0502040204020203" pitchFamily="34" charset="0"/>
                <a:ea typeface="游ゴシック" panose="020B0400000000000000" pitchFamily="50" charset="-128"/>
                <a:cs typeface="Segoe UI" panose="020B0502040204020203" pitchFamily="34" charset="0"/>
              </a:rPr>
              <a:t>1. Đơn xin vay  2. Thủ tục cho các chương trình hỗ trợ khác do đại dịch COVID-19  3. Đơn xin đủ điều kiện đấu thầu  4. Người bảo lãnh  5. Đơn xin gia hạn visa  6. Đơn xin nhập tịch  7. Đơn xin kinh doanh sản phẩm có cồn</a:t>
            </a:r>
          </a:p>
          <a:p>
            <a:r>
              <a:rPr kumimoji="1" lang="vi-VN" sz="1150">
                <a:solidFill>
                  <a:schemeClr val="tx1"/>
                </a:solidFill>
                <a:latin typeface="Arial" panose="020B0502040204020203" pitchFamily="34" charset="0"/>
                <a:ea typeface="游ゴシック" panose="020B0400000000000000" pitchFamily="50" charset="-128"/>
                <a:cs typeface="Segoe UI" panose="020B0502040204020203" pitchFamily="34" charset="0"/>
              </a:rPr>
              <a:t>8. Đơn xin giấy chứng nhận doanh nghiệp phục vụ lợi ích công, v.v.  9. Bản khai thuế</a:t>
            </a:r>
          </a:p>
          <a:p>
            <a:r>
              <a:rPr kumimoji="1" lang="vi-VN" sz="1150">
                <a:solidFill>
                  <a:schemeClr val="tx1"/>
                </a:solidFill>
                <a:latin typeface="Arial" panose="020B0502040204020203" pitchFamily="34" charset="0"/>
                <a:ea typeface="游ゴシック" panose="020B0400000000000000" pitchFamily="50" charset="-128"/>
                <a:cs typeface="Segoe UI" panose="020B0502040204020203" pitchFamily="34" charset="0"/>
              </a:rPr>
              <a:t>10. Xét duyệt hồ sơ xin nhà ở công cộng  11. Kiểm định an toàn xe ô tô (gia hạn giấy chứng nhận kiểm định xe ô tô, v.v.)</a:t>
            </a:r>
            <a:br>
              <a:rPr kumimoji="1" lang="vi-VN" sz="1150">
                <a:solidFill>
                  <a:schemeClr val="tx1"/>
                </a:solidFill>
                <a:latin typeface="Arial" panose="020B0502040204020203" pitchFamily="34" charset="0"/>
                <a:ea typeface="游ゴシック" panose="020B0400000000000000" pitchFamily="50" charset="-128"/>
                <a:cs typeface="Segoe UI" panose="020B0502040204020203" pitchFamily="34" charset="0"/>
              </a:rPr>
            </a:br>
            <a:r>
              <a:rPr kumimoji="1" lang="vi-VN" sz="1150">
                <a:solidFill>
                  <a:schemeClr val="tx1"/>
                </a:solidFill>
                <a:latin typeface="Arial" panose="020B0502040204020203" pitchFamily="34" charset="0"/>
                <a:ea typeface="游ゴシック" panose="020B0400000000000000" pitchFamily="50" charset="-128"/>
                <a:cs typeface="Segoe UI" panose="020B0502040204020203" pitchFamily="34" charset="0"/>
              </a:rPr>
              <a:t>12. Khác </a:t>
            </a:r>
          </a:p>
        </p:txBody>
      </p:sp>
      <p:cxnSp>
        <p:nvCxnSpPr>
          <p:cNvPr id="46" name="直線コネクタ 45">
            <a:extLst>
              <a:ext uri="{FF2B5EF4-FFF2-40B4-BE49-F238E27FC236}">
                <a16:creationId xmlns:a16="http://schemas.microsoft.com/office/drawing/2014/main" id="{BE1944B0-453A-EE42-4401-C8948EE1CB22}"/>
              </a:ext>
            </a:extLst>
          </p:cNvPr>
          <p:cNvCxnSpPr>
            <a:cxnSpLocks/>
            <a:stCxn id="45" idx="1"/>
          </p:cNvCxnSpPr>
          <p:nvPr/>
        </p:nvCxnSpPr>
        <p:spPr>
          <a:xfrm flipH="1" flipV="1">
            <a:off x="4188619" y="5160169"/>
            <a:ext cx="704821" cy="88202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DBCC972E-1319-28E3-B03D-1D59659EF529}"/>
              </a:ext>
            </a:extLst>
          </p:cNvPr>
          <p:cNvSpPr txBox="1"/>
          <p:nvPr/>
        </p:nvSpPr>
        <p:spPr>
          <a:xfrm>
            <a:off x="331804" y="1256069"/>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①</a:t>
            </a:r>
          </a:p>
        </p:txBody>
      </p:sp>
      <p:sp>
        <p:nvSpPr>
          <p:cNvPr id="61" name="テキスト ボックス 60">
            <a:extLst>
              <a:ext uri="{FF2B5EF4-FFF2-40B4-BE49-F238E27FC236}">
                <a16:creationId xmlns:a16="http://schemas.microsoft.com/office/drawing/2014/main" id="{6D131E18-3CC0-FCAD-A087-865ABD174D11}"/>
              </a:ext>
            </a:extLst>
          </p:cNvPr>
          <p:cNvSpPr txBox="1"/>
          <p:nvPr/>
        </p:nvSpPr>
        <p:spPr>
          <a:xfrm>
            <a:off x="331804" y="1626357"/>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②</a:t>
            </a:r>
          </a:p>
        </p:txBody>
      </p:sp>
      <p:sp>
        <p:nvSpPr>
          <p:cNvPr id="62" name="テキスト ボックス 61">
            <a:extLst>
              <a:ext uri="{FF2B5EF4-FFF2-40B4-BE49-F238E27FC236}">
                <a16:creationId xmlns:a16="http://schemas.microsoft.com/office/drawing/2014/main" id="{D8E47704-1A8C-F223-0579-ECE691534DA9}"/>
              </a:ext>
            </a:extLst>
          </p:cNvPr>
          <p:cNvSpPr txBox="1"/>
          <p:nvPr/>
        </p:nvSpPr>
        <p:spPr>
          <a:xfrm>
            <a:off x="2614142" y="1336467"/>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③</a:t>
            </a:r>
          </a:p>
        </p:txBody>
      </p:sp>
      <p:sp>
        <p:nvSpPr>
          <p:cNvPr id="63" name="テキスト ボックス 62">
            <a:extLst>
              <a:ext uri="{FF2B5EF4-FFF2-40B4-BE49-F238E27FC236}">
                <a16:creationId xmlns:a16="http://schemas.microsoft.com/office/drawing/2014/main" id="{E82E76C8-1C7E-A187-F830-32A87B5173E3}"/>
              </a:ext>
            </a:extLst>
          </p:cNvPr>
          <p:cNvSpPr txBox="1"/>
          <p:nvPr/>
        </p:nvSpPr>
        <p:spPr>
          <a:xfrm>
            <a:off x="2925623" y="1474966"/>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④</a:t>
            </a:r>
          </a:p>
        </p:txBody>
      </p:sp>
      <p:sp>
        <p:nvSpPr>
          <p:cNvPr id="64" name="テキスト ボックス 63">
            <a:extLst>
              <a:ext uri="{FF2B5EF4-FFF2-40B4-BE49-F238E27FC236}">
                <a16:creationId xmlns:a16="http://schemas.microsoft.com/office/drawing/2014/main" id="{C736C9CA-E259-ADE1-70A8-46CD32772402}"/>
              </a:ext>
            </a:extLst>
          </p:cNvPr>
          <p:cNvSpPr txBox="1"/>
          <p:nvPr/>
        </p:nvSpPr>
        <p:spPr>
          <a:xfrm>
            <a:off x="331804" y="1807343"/>
            <a:ext cx="338554" cy="276999"/>
          </a:xfrm>
          <a:prstGeom prst="rect">
            <a:avLst/>
          </a:prstGeom>
          <a:noFill/>
        </p:spPr>
        <p:txBody>
          <a:bodyPr wrap="none" rtlCol="0">
            <a:spAutoFit/>
          </a:bodyPr>
          <a:lstStyle/>
          <a:p>
            <a:r>
              <a:rPr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⑤</a:t>
            </a:r>
          </a:p>
        </p:txBody>
      </p:sp>
      <p:sp>
        <p:nvSpPr>
          <p:cNvPr id="65" name="テキスト ボックス 64">
            <a:extLst>
              <a:ext uri="{FF2B5EF4-FFF2-40B4-BE49-F238E27FC236}">
                <a16:creationId xmlns:a16="http://schemas.microsoft.com/office/drawing/2014/main" id="{C1A47783-A51E-3DB1-3D19-A390C628D1A2}"/>
              </a:ext>
            </a:extLst>
          </p:cNvPr>
          <p:cNvSpPr txBox="1"/>
          <p:nvPr/>
        </p:nvSpPr>
        <p:spPr>
          <a:xfrm>
            <a:off x="331804" y="2184311"/>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①</a:t>
            </a:r>
          </a:p>
        </p:txBody>
      </p:sp>
      <p:sp>
        <p:nvSpPr>
          <p:cNvPr id="67" name="テキスト ボックス 66">
            <a:extLst>
              <a:ext uri="{FF2B5EF4-FFF2-40B4-BE49-F238E27FC236}">
                <a16:creationId xmlns:a16="http://schemas.microsoft.com/office/drawing/2014/main" id="{ABB3A1BD-6B9F-BB05-2D48-E54E8AE04A35}"/>
              </a:ext>
            </a:extLst>
          </p:cNvPr>
          <p:cNvSpPr txBox="1"/>
          <p:nvPr/>
        </p:nvSpPr>
        <p:spPr>
          <a:xfrm>
            <a:off x="331804" y="2554599"/>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②</a:t>
            </a:r>
          </a:p>
        </p:txBody>
      </p:sp>
      <p:sp>
        <p:nvSpPr>
          <p:cNvPr id="68" name="テキスト ボックス 67">
            <a:extLst>
              <a:ext uri="{FF2B5EF4-FFF2-40B4-BE49-F238E27FC236}">
                <a16:creationId xmlns:a16="http://schemas.microsoft.com/office/drawing/2014/main" id="{2E989DFE-F39C-D4CD-1B77-98F2F4E17A3E}"/>
              </a:ext>
            </a:extLst>
          </p:cNvPr>
          <p:cNvSpPr txBox="1"/>
          <p:nvPr/>
        </p:nvSpPr>
        <p:spPr>
          <a:xfrm>
            <a:off x="2900222" y="2346218"/>
            <a:ext cx="338554" cy="276999"/>
          </a:xfrm>
          <a:prstGeom prst="rect">
            <a:avLst/>
          </a:prstGeom>
          <a:noFill/>
        </p:spPr>
        <p:txBody>
          <a:bodyPr wrap="none" rtlCol="0">
            <a:spAutoFit/>
          </a:bodyPr>
          <a:lstStyle/>
          <a:p>
            <a:r>
              <a:rPr kumimoji="1" lang="vi-VN" sz="1200">
                <a:solidFill>
                  <a:srgbClr val="FF0000"/>
                </a:solidFill>
                <a:latin typeface="Arial" panose="020B0502040204020203" pitchFamily="34" charset="0"/>
                <a:ea typeface="游ゴシック" panose="020B0400000000000000" pitchFamily="50" charset="-128"/>
                <a:cs typeface="Segoe UI" panose="020B0502040204020203" pitchFamily="34" charset="0"/>
              </a:rPr>
              <a:t>③</a:t>
            </a:r>
          </a:p>
        </p:txBody>
      </p:sp>
    </p:spTree>
    <p:extLst>
      <p:ext uri="{BB962C8B-B14F-4D97-AF65-F5344CB8AC3E}">
        <p14:creationId xmlns:p14="http://schemas.microsoft.com/office/powerpoint/2010/main" val="22004284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anose="020F0302020204030204"/>
        <a:ea typeface=""/>
        <a:cs typeface=""/>
      </a:majorFont>
      <a:minorFont>
        <a:latin typeface="Arial" panose="020F0502020204030204"/>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431</Words>
  <Application>Microsoft Office PowerPoint</Application>
  <PresentationFormat>ワイド画面</PresentationFormat>
  <Paragraphs>39</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HAYAKAWA TOMOYA(早川　友也)</dc:creator>
  <cp:lastModifiedBy>NITTA AKIHIRO(新田　明広)</cp:lastModifiedBy>
  <cp:revision>30</cp:revision>
  <dcterms:created xsi:type="dcterms:W3CDTF">2024-10-22T11:42:16Z</dcterms:created>
  <dcterms:modified xsi:type="dcterms:W3CDTF">2025-03-10T11:38:53Z</dcterms:modified>
</cp:coreProperties>
</file>