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59" autoAdjust="0"/>
    <p:restoredTop sz="94660"/>
  </p:normalViewPr>
  <p:slideViewPr>
    <p:cSldViewPr snapToGrid="0">
      <p:cViewPr>
        <p:scale>
          <a:sx n="50" d="100"/>
          <a:sy n="50" d="100"/>
        </p:scale>
        <p:origin x="146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21E506-7076-9FC8-98B8-C4C9CCBE0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A75D6C3-BDB6-C23F-8721-6143591FD3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D827A5-74C5-0AFD-42D2-78A613ED3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6B33A1-3286-D3CC-1446-A4322F514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FB2C88-7BAD-3492-2A28-240ACAC8A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11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8B021B-4DB3-1AE1-C8D1-62282BD0E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9836567-8ECB-24BD-F348-F24DCE801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F831A7-6F2C-F59A-CD79-948D44358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37BA0F-1E02-CA9D-26C7-237E528D0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4A42CD-87EF-EC32-8E05-2D756EA80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3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B4458B3-654A-7FEE-A845-C1C8A55B3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62F5290-584E-B029-9BEF-769386F48C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F92F17-E034-9759-0C2B-1AAA87D05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995F71-084C-F8AF-B36D-5B6B04A28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E01E2D-B48F-FC8B-A326-953E2E6D0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135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845A09-FF4C-3861-076C-37D1B857D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33C9F7-7F81-5735-B3FD-931FE3430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2E3892-170D-3EDA-B4FB-78225427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76C892-CFB3-C6A9-98A6-5DCFCEABE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25F5EB-81AA-0B85-9509-BC3C2E95D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79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743EC-9AF6-82AE-810C-C5339115F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73B76B-EE8C-7DD4-39BD-2CA73E5A0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236540-9619-73A4-F3E5-81147A3E2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CD80D7-7D2A-E2D5-96CA-95B89DBDC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488B5B-F144-8DCB-C393-D274E7A66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906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A52836-ADA0-39BC-AD4C-30681ADA6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97E73-11E1-68FF-5869-3F42EB1132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66DEEFD-2DF1-0B67-4078-D41188953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6D8B25-8AB0-1566-9932-36BF4DFF1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585E3D-14C2-6DC8-AA92-7ADE19912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55CFA3-4011-DD08-371C-00A25FACE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4240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169378-0D64-3E31-0444-2BDF89E42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922F7C-0CDC-D609-6129-48A10FF87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14ADC97-8C5D-CFEB-EE90-321D8C159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785C93A-F37E-4D67-929A-D1256A2D71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C7BE570-8CFB-AA12-4571-D5F6C2DAAC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32FA485-69B4-A3AD-23A7-75B553298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24552E9-CBD1-ACB6-C213-F079857B3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8D3E860-CE21-4090-5D65-785B8735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51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1846C-AC1C-DFB1-BC00-D3A20B422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87261A1-881B-0D91-CAA8-EF5122E4F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C9C0609-08B8-175C-824B-549E6D259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CFD7DC6-275F-97E5-67AF-A82D5642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657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4C078-1FFF-1FD6-2594-65C19EF10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27AEF12-CB9F-0943-A9B8-DF3A41A0C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C77F59-122E-BE16-CA44-D0C1EB5E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20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4550B5-7901-6B82-1590-DD62C8D2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39E75-CB56-2C22-FA57-9A98F9698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C42C662-40CD-C78D-7389-62FE2E2ED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978CDB-7ADC-C93F-43AC-845B5E187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3AFF47-5A55-9AC6-CB16-DF8ABD50E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2CF78A-6BBE-15C2-8E27-02EB91002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989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D1A6EA-8A30-B426-36BD-584A04237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A128A80-3BA3-7FE5-1323-F8FB8583DD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8619476-B99C-B879-DC6E-05DD4678F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1AFB295-702B-D11D-FFE6-B69643728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EE5C70-8B3A-3BF2-6B95-64B1D8E0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A25EE9-DD22-3F7B-4C35-3011F3113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470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9F4B824-1603-5102-20A3-B6B854BE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830797-E8F2-D9DF-81F4-1803CB2E9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921AFA-E752-9253-63E6-E0EFE0670C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F331D8-0BF8-9B40-589C-9333C3250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881F0F-2E69-58FA-FEB6-7734CF226C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62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3F66B08-445B-F121-3CCA-0B509FDD9AEB}"/>
              </a:ext>
            </a:extLst>
          </p:cNvPr>
          <p:cNvSpPr/>
          <p:nvPr/>
        </p:nvSpPr>
        <p:spPr>
          <a:xfrm>
            <a:off x="4895359" y="984993"/>
            <a:ext cx="7111557" cy="14228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zh-CN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来窗口办理的人（申请人）是谁？</a:t>
            </a:r>
          </a:p>
          <a:p>
            <a:r>
              <a:rPr kumimoji="1" lang="zh-CN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※如为法人，需持有授权书或盖上法人代表章。</a:t>
            </a:r>
          </a:p>
          <a:p>
            <a:r>
              <a:rPr lang="zh-CN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①地址</a:t>
            </a:r>
          </a:p>
          <a:p>
            <a:r>
              <a:rPr lang="zh-CN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②姓名</a:t>
            </a:r>
          </a:p>
          <a:p>
            <a:r>
              <a:rPr lang="zh-CN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※如为代理人，</a:t>
            </a:r>
          </a:p>
          <a:p>
            <a:r>
              <a:rPr lang="zh-CN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 需有授权书。</a:t>
            </a: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A5CE31FB-63F9-BDA2-B578-463D6BC8B2D7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4292867" y="1696424"/>
            <a:ext cx="60249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2ABEA1A-ED9F-F2B6-5563-0623CBF3FE35}"/>
              </a:ext>
            </a:extLst>
          </p:cNvPr>
          <p:cNvSpPr txBox="1"/>
          <p:nvPr/>
        </p:nvSpPr>
        <p:spPr>
          <a:xfrm>
            <a:off x="161602" y="8375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>
                <a:latin typeface="游ゴシック" panose="020B0400000000000000" pitchFamily="50" charset="-128"/>
                <a:ea typeface="游ゴシック" panose="020B0400000000000000" pitchFamily="50" charset="-128"/>
              </a:rPr>
              <a:t>纳税证明申请书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114AAAB-24BB-F634-6157-59F5937FBED3}"/>
              </a:ext>
            </a:extLst>
          </p:cNvPr>
          <p:cNvSpPr/>
          <p:nvPr/>
        </p:nvSpPr>
        <p:spPr>
          <a:xfrm>
            <a:off x="4895359" y="510862"/>
            <a:ext cx="7111557" cy="3638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zh-CN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※请为索取证明的区（课税的区）画圈（○）。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216EA2AB-6009-B200-0FB9-46A6448D024A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3238776" y="692795"/>
            <a:ext cx="1656583" cy="18193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E146D88-F0CC-4B04-63C5-7FC3366F19B8}"/>
              </a:ext>
            </a:extLst>
          </p:cNvPr>
          <p:cNvSpPr txBox="1"/>
          <p:nvPr/>
        </p:nvSpPr>
        <p:spPr>
          <a:xfrm>
            <a:off x="6717557" y="1349289"/>
            <a:ext cx="527121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sz="1200">
                <a:latin typeface="游ゴシック" panose="020B0400000000000000" pitchFamily="50" charset="-128"/>
                <a:ea typeface="游ゴシック" panose="020B0400000000000000" pitchFamily="50" charset="-128"/>
              </a:rPr>
              <a:t>③</a:t>
            </a:r>
            <a:r>
              <a:rPr kumimoji="1" lang="zh-CN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电话号码</a:t>
            </a:r>
          </a:p>
          <a:p>
            <a:r>
              <a:rPr lang="zh-CN" sz="1200">
                <a:latin typeface="游ゴシック" panose="020B0400000000000000" pitchFamily="50" charset="-128"/>
                <a:ea typeface="游ゴシック" panose="020B0400000000000000" pitchFamily="50" charset="-128"/>
              </a:rPr>
              <a:t>④出</a:t>
            </a:r>
            <a:r>
              <a:rPr kumimoji="1" lang="zh-CN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生日期</a:t>
            </a:r>
          </a:p>
          <a:p>
            <a:r>
              <a:rPr kumimoji="1" lang="zh-CN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⑤与被证明人（纳税义务人）的关系</a:t>
            </a:r>
          </a:p>
          <a:p>
            <a:r>
              <a:rPr lang="zh-CN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□本人　□同居的亲属（配偶/子女）　□代理人等　□其他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2FB4680-D667-3C40-131B-673097FD80D7}"/>
              </a:ext>
            </a:extLst>
          </p:cNvPr>
          <p:cNvSpPr/>
          <p:nvPr/>
        </p:nvSpPr>
        <p:spPr>
          <a:xfrm>
            <a:off x="4893440" y="2514673"/>
            <a:ext cx="7111557" cy="640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zh-CN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需要谁的证明？※如与上述的地址/姓名相同，请将“同上”画圈（○）。</a:t>
            </a:r>
          </a:p>
          <a:p>
            <a:r>
              <a:rPr lang="zh-CN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①地址</a:t>
            </a:r>
          </a:p>
          <a:p>
            <a:r>
              <a:rPr kumimoji="1" lang="zh-CN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②姓名</a:t>
            </a: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8DE87FB4-1B71-3CB5-0474-5B2802500384}"/>
              </a:ext>
            </a:extLst>
          </p:cNvPr>
          <p:cNvCxnSpPr>
            <a:cxnSpLocks/>
            <a:stCxn id="15" idx="1"/>
          </p:cNvCxnSpPr>
          <p:nvPr/>
        </p:nvCxnSpPr>
        <p:spPr>
          <a:xfrm flipH="1">
            <a:off x="4292867" y="2834717"/>
            <a:ext cx="60057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135105A-F83C-9A9F-255A-A36517B8B994}"/>
              </a:ext>
            </a:extLst>
          </p:cNvPr>
          <p:cNvSpPr txBox="1"/>
          <p:nvPr/>
        </p:nvSpPr>
        <p:spPr>
          <a:xfrm>
            <a:off x="6027523" y="2693099"/>
            <a:ext cx="138006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sz="1200" b="0" i="0" u="none" strike="noStrike" cap="none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③出生日期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B2833B73-2717-D104-C9F2-814EE5BE91C0}"/>
              </a:ext>
            </a:extLst>
          </p:cNvPr>
          <p:cNvSpPr/>
          <p:nvPr/>
        </p:nvSpPr>
        <p:spPr>
          <a:xfrm>
            <a:off x="4893440" y="3332920"/>
            <a:ext cx="7111557" cy="15438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需要什么？请在需要证明的税金类别栏内填写年度/数量。</a:t>
            </a:r>
          </a:p>
          <a:p>
            <a:r>
              <a:rPr kumimoji="1"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1.个人市民税/县民税（特别征收、普通征收）</a:t>
            </a:r>
          </a:p>
          <a:p>
            <a:r>
              <a:rPr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2.固定资产税（土地/房屋、折旧资产）/城市规划税</a:t>
            </a:r>
          </a:p>
          <a:p>
            <a:r>
              <a:rPr lang="en-US" alt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lang="zh-CN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.</a:t>
            </a:r>
            <a:r>
              <a:rPr lang="zh-CN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轻型汽车税（按种类分级征税）　　</a:t>
            </a:r>
            <a:r>
              <a:rPr lang="en-US" alt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zh-CN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令和元年度（</a:t>
            </a:r>
            <a:r>
              <a:rPr lang="en-US" alt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2019</a:t>
            </a:r>
            <a:r>
              <a:rPr lang="zh-CN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年）以前的部分称为“轻型汽车税”</a:t>
            </a:r>
            <a:endParaRPr lang="en-US" altLang="zh-CN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4.法人市民税</a:t>
            </a:r>
          </a:p>
          <a:p>
            <a:r>
              <a:rPr kumimoji="1"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5.事业所税</a:t>
            </a:r>
          </a:p>
          <a:p>
            <a:r>
              <a:rPr kumimoji="1"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6.其他　</a:t>
            </a: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D29404F7-196A-226E-C7F9-289E33EA570F}"/>
              </a:ext>
            </a:extLst>
          </p:cNvPr>
          <p:cNvCxnSpPr>
            <a:cxnSpLocks/>
            <a:stCxn id="35" idx="1"/>
          </p:cNvCxnSpPr>
          <p:nvPr/>
        </p:nvCxnSpPr>
        <p:spPr>
          <a:xfrm flipH="1">
            <a:off x="4292867" y="4104860"/>
            <a:ext cx="60057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6DF1F82F-178D-0FCB-D189-B1D42AA8DC14}"/>
              </a:ext>
            </a:extLst>
          </p:cNvPr>
          <p:cNvSpPr/>
          <p:nvPr/>
        </p:nvSpPr>
        <p:spPr>
          <a:xfrm>
            <a:off x="4893440" y="4980842"/>
            <a:ext cx="7111557" cy="10474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为什么需要证明　※ 请为相应的项目画圈（○）。</a:t>
            </a:r>
          </a:p>
          <a:p>
            <a:r>
              <a:rPr kumimoji="1"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1.</a:t>
            </a:r>
            <a:r>
              <a:rPr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融资申请</a:t>
            </a:r>
            <a:r>
              <a:rPr lang="ja-JP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.投标资格申请 </a:t>
            </a:r>
            <a:r>
              <a:rPr kumimoji="1" lang="en-US" alt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1"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.保证人 </a:t>
            </a:r>
            <a:r>
              <a:rPr kumimoji="1" lang="en-US" alt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</a:t>
            </a:r>
            <a:r>
              <a:rPr kumimoji="1"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.居留期更新申请 </a:t>
            </a:r>
            <a:r>
              <a:rPr kumimoji="1" lang="en-US" alt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5</a:t>
            </a:r>
            <a:r>
              <a:rPr kumimoji="1"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.入籍许可申请 </a:t>
            </a:r>
            <a:r>
              <a:rPr kumimoji="1" lang="en-US" alt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6</a:t>
            </a:r>
            <a:r>
              <a:rPr kumimoji="1"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.酒类销售申请</a:t>
            </a:r>
          </a:p>
          <a:p>
            <a:r>
              <a:rPr lang="en-US" alt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7</a:t>
            </a:r>
            <a:r>
              <a:rPr kumimoji="1"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.</a:t>
            </a:r>
            <a:r>
              <a:rPr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公益法人认定申请书 </a:t>
            </a:r>
            <a:r>
              <a:rPr lang="en-US" alt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8</a:t>
            </a:r>
            <a:r>
              <a:rPr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.确定申报 </a:t>
            </a:r>
            <a:r>
              <a:rPr lang="en-US" alt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9</a:t>
            </a:r>
            <a:r>
              <a:rPr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.公营住宅入住申请文件审查用</a:t>
            </a:r>
          </a:p>
          <a:p>
            <a:r>
              <a:rPr kumimoji="1"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en-US" alt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0</a:t>
            </a:r>
            <a:r>
              <a:rPr kumimoji="1"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.</a:t>
            </a:r>
            <a:r>
              <a:rPr lang="zh-CN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车辆检查等（车辆编号：</a:t>
            </a:r>
            <a:r>
              <a:rPr lang="en-US" alt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r>
              <a:rPr kumimoji="1"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en-US" alt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zh-CN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.其他</a:t>
            </a:r>
          </a:p>
        </p:txBody>
      </p: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BE1944B0-453A-EE42-4401-C8948EE1CB22}"/>
              </a:ext>
            </a:extLst>
          </p:cNvPr>
          <p:cNvCxnSpPr>
            <a:cxnSpLocks/>
            <a:stCxn id="45" idx="1"/>
          </p:cNvCxnSpPr>
          <p:nvPr/>
        </p:nvCxnSpPr>
        <p:spPr>
          <a:xfrm flipH="1" flipV="1">
            <a:off x="4292867" y="5274644"/>
            <a:ext cx="600573" cy="22991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DBCC972E-1319-28E3-B03D-1D59659EF529}"/>
              </a:ext>
            </a:extLst>
          </p:cNvPr>
          <p:cNvSpPr txBox="1"/>
          <p:nvPr/>
        </p:nvSpPr>
        <p:spPr>
          <a:xfrm>
            <a:off x="331804" y="125606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①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6D131E18-3CC0-FCAD-A087-865ABD174D11}"/>
              </a:ext>
            </a:extLst>
          </p:cNvPr>
          <p:cNvSpPr txBox="1"/>
          <p:nvPr/>
        </p:nvSpPr>
        <p:spPr>
          <a:xfrm>
            <a:off x="331804" y="162635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②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D8E47704-1A8C-F223-0579-ECE691534DA9}"/>
              </a:ext>
            </a:extLst>
          </p:cNvPr>
          <p:cNvSpPr txBox="1"/>
          <p:nvPr/>
        </p:nvSpPr>
        <p:spPr>
          <a:xfrm>
            <a:off x="2614142" y="133646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③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E82E76C8-1C7E-A187-F830-32A87B5173E3}"/>
              </a:ext>
            </a:extLst>
          </p:cNvPr>
          <p:cNvSpPr txBox="1"/>
          <p:nvPr/>
        </p:nvSpPr>
        <p:spPr>
          <a:xfrm>
            <a:off x="2925623" y="1474966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④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C736C9CA-E259-ADE1-70A8-46CD32772402}"/>
              </a:ext>
            </a:extLst>
          </p:cNvPr>
          <p:cNvSpPr txBox="1"/>
          <p:nvPr/>
        </p:nvSpPr>
        <p:spPr>
          <a:xfrm>
            <a:off x="331804" y="1807343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⑤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C1A47783-A51E-3DB1-3D19-A390C628D1A2}"/>
              </a:ext>
            </a:extLst>
          </p:cNvPr>
          <p:cNvSpPr txBox="1"/>
          <p:nvPr/>
        </p:nvSpPr>
        <p:spPr>
          <a:xfrm>
            <a:off x="331804" y="2184311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①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ABB3A1BD-6B9F-BB05-2D48-E54E8AE04A35}"/>
              </a:ext>
            </a:extLst>
          </p:cNvPr>
          <p:cNvSpPr txBox="1"/>
          <p:nvPr/>
        </p:nvSpPr>
        <p:spPr>
          <a:xfrm>
            <a:off x="331804" y="255459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②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2E989DFE-F39C-D4CD-1B77-98F2F4E17A3E}"/>
              </a:ext>
            </a:extLst>
          </p:cNvPr>
          <p:cNvSpPr txBox="1"/>
          <p:nvPr/>
        </p:nvSpPr>
        <p:spPr>
          <a:xfrm>
            <a:off x="2900222" y="2346218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③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C95B345D-9BCC-5050-5AD9-7B9503742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81" y="554417"/>
            <a:ext cx="3876129" cy="604809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00428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SimSun"/>
        <a:cs typeface=""/>
      </a:majorFont>
      <a:minorFont>
        <a:latin typeface="游ゴシック" panose="020F0502020204030204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234</Words>
  <Application>Microsoft Office PowerPoint</Application>
  <PresentationFormat>ワイド画面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HAYAKAWA TOMOYA(早川　友也)</dc:creator>
  <cp:lastModifiedBy>HAYAKAWA TOMOYA(早川　友也)</cp:lastModifiedBy>
  <cp:revision>12</cp:revision>
  <dcterms:created xsi:type="dcterms:W3CDTF">2024-10-22T11:42:16Z</dcterms:created>
  <dcterms:modified xsi:type="dcterms:W3CDTF">2025-12-25T12:10:22Z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c0b8f5e-a60e-4a82-afde-6afffc7420ba_Enabled">
    <vt:lpwstr>true</vt:lpwstr>
  </property>
  <property fmtid="{D5CDD505-2E9C-101B-9397-08002B2CF9AE}" pid="3" name="MSIP_Label_3c0b8f5e-a60e-4a82-afde-6afffc7420ba_SetDate">
    <vt:lpwstr>2025-12-25T12:09:25Z</vt:lpwstr>
  </property>
  <property fmtid="{D5CDD505-2E9C-101B-9397-08002B2CF9AE}" pid="4" name="MSIP_Label_3c0b8f5e-a60e-4a82-afde-6afffc7420ba_Method">
    <vt:lpwstr>Standard</vt:lpwstr>
  </property>
  <property fmtid="{D5CDD505-2E9C-101B-9397-08002B2CF9AE}" pid="5" name="MSIP_Label_3c0b8f5e-a60e-4a82-afde-6afffc7420ba_Name">
    <vt:lpwstr>未分類</vt:lpwstr>
  </property>
  <property fmtid="{D5CDD505-2E9C-101B-9397-08002B2CF9AE}" pid="6" name="MSIP_Label_3c0b8f5e-a60e-4a82-afde-6afffc7420ba_SiteId">
    <vt:lpwstr>e67df547-9d0d-4f4d-9161-51c6ed1f7d11</vt:lpwstr>
  </property>
  <property fmtid="{D5CDD505-2E9C-101B-9397-08002B2CF9AE}" pid="7" name="MSIP_Label_3c0b8f5e-a60e-4a82-afde-6afffc7420ba_ActionId">
    <vt:lpwstr>aee35916-357b-407e-a1b7-a7d4e8e04d22</vt:lpwstr>
  </property>
  <property fmtid="{D5CDD505-2E9C-101B-9397-08002B2CF9AE}" pid="8" name="MSIP_Label_3c0b8f5e-a60e-4a82-afde-6afffc7420ba_ContentBits">
    <vt:lpwstr>0</vt:lpwstr>
  </property>
  <property fmtid="{D5CDD505-2E9C-101B-9397-08002B2CF9AE}" pid="9" name="MSIP_Label_3c0b8f5e-a60e-4a82-afde-6afffc7420ba_Tag">
    <vt:lpwstr>10, 3, 0, 1</vt:lpwstr>
  </property>
</Properties>
</file>