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18" autoAdjust="0"/>
    <p:restoredTop sz="96336" autoAdjust="0"/>
  </p:normalViewPr>
  <p:slideViewPr>
    <p:cSldViewPr snapToGrid="0">
      <p:cViewPr varScale="1">
        <p:scale>
          <a:sx n="99" d="100"/>
          <a:sy n="99" d="100"/>
        </p:scale>
        <p:origin x="158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1E506-7076-9FC8-98B8-C4C9CCBE0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A75D6C3-BDB6-C23F-8721-6143591FD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D827A5-74C5-0AFD-42D2-78A613ED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6B33A1-3286-D3CC-1446-A4322F51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B2C88-7BAD-3492-2A28-240ACAC8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021B-4DB3-1AE1-C8D1-62282BD0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836567-8ECB-24BD-F348-F24DCE801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F831A7-6F2C-F59A-CD79-948D4435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37BA0F-1E02-CA9D-26C7-237E528D0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A42CD-87EF-EC32-8E05-2D756EA8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3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4458B3-654A-7FEE-A845-C1C8A55B3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2F5290-584E-B029-9BEF-769386F48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92F17-E034-9759-0C2B-1AAA87D0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95F71-084C-F8AF-B36D-5B6B04A28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E01E2D-B48F-FC8B-A326-953E2E6D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13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45A09-FF4C-3861-076C-37D1B857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3C9F7-7F81-5735-B3FD-931FE3430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2E3892-170D-3EDA-B4FB-78225427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76C892-CFB3-C6A9-98A6-5DCFCEAB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5F5EB-81AA-0B85-9509-BC3C2E95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7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743EC-9AF6-82AE-810C-C5339115F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73B76B-EE8C-7DD4-39BD-2CA73E5A0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236540-9619-73A4-F3E5-81147A3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CD80D7-7D2A-E2D5-96CA-95B89DBD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488B5B-F144-8DCB-C393-D274E7A6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90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52836-ADA0-39BC-AD4C-30681ADA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97E73-11E1-68FF-5869-3F42EB113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6DEEFD-2DF1-0B67-4078-D41188953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6D8B25-8AB0-1566-9932-36BF4DFF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585E3D-14C2-6DC8-AA92-7ADE19912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5CFA3-4011-DD08-371C-00A25FAC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24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69378-0D64-3E31-0444-2BDF89E4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922F7C-0CDC-D609-6129-48A10FF87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4ADC97-8C5D-CFEB-EE90-321D8C159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785C93A-F37E-4D67-929A-D1256A2D7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C7BE570-8CFB-AA12-4571-D5F6C2DAA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2FA485-69B4-A3AD-23A7-75B55329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24552E9-CBD1-ACB6-C213-F079857B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D3E860-CE21-4090-5D65-785B8735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5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1846C-AC1C-DFB1-BC00-D3A20B42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7261A1-881B-0D91-CAA8-EF5122E4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9C0609-08B8-175C-824B-549E6D25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FD7DC6-275F-97E5-67AF-A82D5642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57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4C078-1FFF-1FD6-2594-65C19EF1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7AEF12-CB9F-0943-A9B8-DF3A41A0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C77F59-122E-BE16-CA44-D0C1EB5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20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550B5-7901-6B82-1590-DD62C8D2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39E75-CB56-2C22-FA57-9A98F9698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42C662-40CD-C78D-7389-62FE2E2ED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978CDB-7ADC-C93F-43AC-845B5E187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3AFF47-5A55-9AC6-CB16-DF8ABD50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2CF78A-6BBE-15C2-8E27-02EB9100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98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D1A6EA-8A30-B426-36BD-584A0423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128A80-3BA3-7FE5-1323-F8FB8583D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619476-B99C-B879-DC6E-05DD467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AFB295-702B-D11D-FFE6-B6964372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EE5C70-8B3A-3BF2-6B95-64B1D8E0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A25EE9-DD22-3F7B-4C35-3011F311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7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F4B824-1603-5102-20A3-B6B854BE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830797-E8F2-D9DF-81F4-1803CB2E9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21AFA-E752-9253-63E6-E0EFE0670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F331D8-0BF8-9B40-589C-9333C3250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881F0F-2E69-58FA-FEB6-7734CF226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62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F66B08-445B-F121-3CCA-0B509FDD9AEB}"/>
              </a:ext>
            </a:extLst>
          </p:cNvPr>
          <p:cNvSpPr/>
          <p:nvPr/>
        </p:nvSpPr>
        <p:spPr>
          <a:xfrm>
            <a:off x="4895359" y="804905"/>
            <a:ext cx="7111557" cy="16029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Who is the person who came to the counter (applicant)?</a:t>
            </a:r>
          </a:p>
          <a:p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For a corporation, please bring a power of attorney or affix the representative's seal.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</a:t>
            </a:r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Address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</a:t>
            </a:r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Name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A power of attorney or similar document is required for an authorized representative, etc.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A5CE31FB-63F9-BDA2-B578-463D6BC8B2D7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283242" y="1606380"/>
            <a:ext cx="612117" cy="13034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2ABEA1A-ED9F-F2B6-5563-0623CBF3FE35}"/>
              </a:ext>
            </a:extLst>
          </p:cNvPr>
          <p:cNvSpPr txBox="1"/>
          <p:nvPr/>
        </p:nvSpPr>
        <p:spPr>
          <a:xfrm>
            <a:off x="161602" y="83752"/>
            <a:ext cx="2946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Tax certificate application</a:t>
            </a:r>
            <a:endParaRPr kumimoji="1" lang="en-US" altLang="zh-TW" dirty="0"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114AAAB-24BB-F634-6157-59F5937FBED3}"/>
              </a:ext>
            </a:extLst>
          </p:cNvPr>
          <p:cNvSpPr/>
          <p:nvPr/>
        </p:nvSpPr>
        <p:spPr>
          <a:xfrm>
            <a:off x="4895359" y="255261"/>
            <a:ext cx="7111557" cy="4755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Please circle the ward where you are requesting the certificate (ward where you are taxed).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16EA2AB-6009-B200-0FB9-46A6448D024A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037840" y="493027"/>
            <a:ext cx="1857519" cy="41121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E146D88-F0CC-4B04-63C5-7FC3366F19B8}"/>
              </a:ext>
            </a:extLst>
          </p:cNvPr>
          <p:cNvSpPr txBox="1"/>
          <p:nvPr/>
        </p:nvSpPr>
        <p:spPr>
          <a:xfrm>
            <a:off x="6201403" y="1156385"/>
            <a:ext cx="675291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Phone number</a:t>
            </a:r>
            <a:endParaRPr kumimoji="1"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④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Date of birth</a:t>
            </a:r>
            <a:endParaRPr kumimoji="1"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⑤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Relationship to the person being certified (taxpayer)</a:t>
            </a:r>
          </a:p>
          <a:p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□Self  □Co-residing family member (spouse/child)  </a:t>
            </a:r>
          </a:p>
          <a:p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□Authorized representative, etc.  □Other </a:t>
            </a:r>
            <a:endParaRPr kumimoji="1" lang="ja-JP" altLang="en-US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FB4680-D667-3C40-131B-673097FD80D7}"/>
              </a:ext>
            </a:extLst>
          </p:cNvPr>
          <p:cNvSpPr/>
          <p:nvPr/>
        </p:nvSpPr>
        <p:spPr>
          <a:xfrm>
            <a:off x="4893440" y="2481966"/>
            <a:ext cx="7111557" cy="901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Whose certificate is needed?  * If the address and name are the same as above, please circle "Same as above."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</a:t>
            </a:r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Address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Name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8DE87FB4-1B71-3CB5-0474-5B2802500384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4283242" y="2932664"/>
            <a:ext cx="61019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135105A-F83C-9A9F-255A-A36517B8B994}"/>
              </a:ext>
            </a:extLst>
          </p:cNvPr>
          <p:cNvSpPr txBox="1"/>
          <p:nvPr/>
        </p:nvSpPr>
        <p:spPr>
          <a:xfrm>
            <a:off x="6027523" y="2868589"/>
            <a:ext cx="19057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Date of </a:t>
            </a:r>
            <a:r>
              <a:rPr lang="en-US" altLang="ja-JP" sz="1200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birth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2833B73-2717-D104-C9F2-814EE5BE91C0}"/>
              </a:ext>
            </a:extLst>
          </p:cNvPr>
          <p:cNvSpPr/>
          <p:nvPr/>
        </p:nvSpPr>
        <p:spPr>
          <a:xfrm>
            <a:off x="4893440" y="3474640"/>
            <a:ext cx="7111557" cy="17769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What is needed? Please enter the year and number of cases in the section for the type of tax for which certification is required.</a:t>
            </a:r>
          </a:p>
          <a:p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 Individual municipal and prefectural tax (special collection, regular collection)</a:t>
            </a:r>
          </a:p>
          <a:p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2. Fixed asset tax (land, buildings, depreciable assets) and urban planning tax</a:t>
            </a:r>
          </a:p>
          <a:p>
            <a:r>
              <a:rPr lang="en-US" alt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3. Light Motor Vehicle Tax Based on Category   Note: Referred to as “Light Motor Vehicle Tax” for fiscal years prior to 2019.</a:t>
            </a:r>
          </a:p>
          <a:p>
            <a:r>
              <a:rPr kumimoji="1"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4. Corporate municipal tax</a:t>
            </a:r>
          </a:p>
          <a:p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5. Business office tax</a:t>
            </a:r>
          </a:p>
          <a:p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6. Other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D29404F7-196A-226E-C7F9-289E33EA570F}"/>
              </a:ext>
            </a:extLst>
          </p:cNvPr>
          <p:cNvCxnSpPr>
            <a:cxnSpLocks/>
            <a:stCxn id="35" idx="1"/>
          </p:cNvCxnSpPr>
          <p:nvPr/>
        </p:nvCxnSpPr>
        <p:spPr>
          <a:xfrm flipH="1">
            <a:off x="4283242" y="4363130"/>
            <a:ext cx="61019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6DF1F82F-178D-0FCB-D189-B1D42AA8DC14}"/>
              </a:ext>
            </a:extLst>
          </p:cNvPr>
          <p:cNvSpPr/>
          <p:nvPr/>
        </p:nvSpPr>
        <p:spPr>
          <a:xfrm>
            <a:off x="4893440" y="5285645"/>
            <a:ext cx="7095335" cy="1513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What is the reason for needing the certificate? * Please circle the relevant option.</a:t>
            </a:r>
          </a:p>
          <a:p>
            <a:r>
              <a:rPr kumimoji="1" lang="en-US" altLang="ja-J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 Loan application  </a:t>
            </a:r>
            <a:r>
              <a:rPr kumimoji="1" lang="ja-JP" alt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２</a:t>
            </a:r>
            <a:r>
              <a:rPr kumimoji="1" lang="en-US" altLang="ja-J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Application for bidding qualification  </a:t>
            </a:r>
            <a:r>
              <a:rPr kumimoji="1" lang="ja-JP" alt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３</a:t>
            </a:r>
            <a:r>
              <a:rPr kumimoji="1" lang="en-US" altLang="ja-J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Guarantor  </a:t>
            </a:r>
            <a:r>
              <a:rPr kumimoji="1" lang="ja-JP" alt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４</a:t>
            </a:r>
            <a:r>
              <a:rPr kumimoji="1" lang="en-US" altLang="ja-J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Application for visa extension  </a:t>
            </a:r>
            <a:r>
              <a:rPr kumimoji="1" lang="ja-JP" alt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５</a:t>
            </a:r>
            <a:r>
              <a:rPr kumimoji="1" lang="en-US" altLang="ja-J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Application for naturalization  </a:t>
            </a:r>
            <a:r>
              <a:rPr kumimoji="1" lang="ja-JP" alt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６</a:t>
            </a:r>
            <a:r>
              <a:rPr kumimoji="1" lang="en-US" altLang="ja-J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Application for alcohol sales</a:t>
            </a:r>
          </a:p>
          <a:p>
            <a:r>
              <a:rPr kumimoji="1" lang="ja-JP" alt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７</a:t>
            </a:r>
            <a:r>
              <a:rPr kumimoji="1" lang="en-US" altLang="ja-J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Application for public interest corporation certification, etc.  </a:t>
            </a:r>
            <a:r>
              <a:rPr kumimoji="1" lang="ja-JP" alt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８</a:t>
            </a:r>
            <a:r>
              <a:rPr kumimoji="1" lang="en-US" altLang="ja-J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Tax return</a:t>
            </a:r>
          </a:p>
          <a:p>
            <a:r>
              <a:rPr lang="ja-JP" alt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９</a:t>
            </a:r>
            <a:r>
              <a:rPr kumimoji="1" lang="en-US" altLang="ja-J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Public housing application document review  10. </a:t>
            </a:r>
            <a:r>
              <a:rPr lang="en-US" altLang="ja-JP" sz="1150" dirty="0">
                <a:solidFill>
                  <a:schemeClr val="tx1"/>
                </a:solidFill>
                <a:latin typeface="游ゴシック" panose="020B0400000000000000" pitchFamily="50" charset="-128"/>
                <a:cs typeface="Segoe UI" panose="020B0502040204020203" pitchFamily="34" charset="0"/>
              </a:rPr>
              <a:t>Motor vehicle inspection, etc. (Vehicle Registration Number:)</a:t>
            </a:r>
            <a:r>
              <a:rPr kumimoji="1" lang="en-US" altLang="ja-J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11. Other </a:t>
            </a:r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BE1944B0-453A-EE42-4401-C8948EE1CB22}"/>
              </a:ext>
            </a:extLst>
          </p:cNvPr>
          <p:cNvCxnSpPr>
            <a:cxnSpLocks/>
            <a:stCxn id="45" idx="1"/>
          </p:cNvCxnSpPr>
          <p:nvPr/>
        </p:nvCxnSpPr>
        <p:spPr>
          <a:xfrm flipH="1" flipV="1">
            <a:off x="4283242" y="5428648"/>
            <a:ext cx="610198" cy="61354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DBCC972E-1319-28E3-B03D-1D59659EF529}"/>
              </a:ext>
            </a:extLst>
          </p:cNvPr>
          <p:cNvSpPr txBox="1"/>
          <p:nvPr/>
        </p:nvSpPr>
        <p:spPr>
          <a:xfrm>
            <a:off x="331804" y="125606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D131E18-3CC0-FCAD-A087-865ABD174D11}"/>
              </a:ext>
            </a:extLst>
          </p:cNvPr>
          <p:cNvSpPr txBox="1"/>
          <p:nvPr/>
        </p:nvSpPr>
        <p:spPr>
          <a:xfrm>
            <a:off x="331804" y="162635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8E47704-1A8C-F223-0579-ECE691534DA9}"/>
              </a:ext>
            </a:extLst>
          </p:cNvPr>
          <p:cNvSpPr txBox="1"/>
          <p:nvPr/>
        </p:nvSpPr>
        <p:spPr>
          <a:xfrm>
            <a:off x="2614142" y="133646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E82E76C8-1C7E-A187-F830-32A87B5173E3}"/>
              </a:ext>
            </a:extLst>
          </p:cNvPr>
          <p:cNvSpPr txBox="1"/>
          <p:nvPr/>
        </p:nvSpPr>
        <p:spPr>
          <a:xfrm>
            <a:off x="2857043" y="145972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④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C736C9CA-E259-ADE1-70A8-46CD32772402}"/>
              </a:ext>
            </a:extLst>
          </p:cNvPr>
          <p:cNvSpPr txBox="1"/>
          <p:nvPr/>
        </p:nvSpPr>
        <p:spPr>
          <a:xfrm>
            <a:off x="331804" y="180734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⑤</a:t>
            </a:r>
            <a:endParaRPr kumimoji="1" lang="ja-JP" altLang="en-US" sz="12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C1A47783-A51E-3DB1-3D19-A390C628D1A2}"/>
              </a:ext>
            </a:extLst>
          </p:cNvPr>
          <p:cNvSpPr txBox="1"/>
          <p:nvPr/>
        </p:nvSpPr>
        <p:spPr>
          <a:xfrm>
            <a:off x="331804" y="218431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ABB3A1BD-6B9F-BB05-2D48-E54E8AE04A35}"/>
              </a:ext>
            </a:extLst>
          </p:cNvPr>
          <p:cNvSpPr txBox="1"/>
          <p:nvPr/>
        </p:nvSpPr>
        <p:spPr>
          <a:xfrm>
            <a:off x="331804" y="255459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E989DFE-F39C-D4CD-1B77-98F2F4E17A3E}"/>
              </a:ext>
            </a:extLst>
          </p:cNvPr>
          <p:cNvSpPr txBox="1"/>
          <p:nvPr/>
        </p:nvSpPr>
        <p:spPr>
          <a:xfrm>
            <a:off x="2869742" y="2346218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7319D3C4-CEE9-18D1-9ECA-5471F3DBD6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81" y="554417"/>
            <a:ext cx="3876129" cy="604809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0428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328</Words>
  <Application>Microsoft Office PowerPoint</Application>
  <PresentationFormat>ワイド画面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HAYAKAWA TOMOYA(早川　友也)</dc:creator>
  <cp:lastModifiedBy>HAYAKAWA TOMOYA(早川　友也)</cp:lastModifiedBy>
  <cp:revision>33</cp:revision>
  <dcterms:created xsi:type="dcterms:W3CDTF">2024-10-22T11:42:16Z</dcterms:created>
  <dcterms:modified xsi:type="dcterms:W3CDTF">2025-12-25T12:28:46Z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c0b8f5e-a60e-4a82-afde-6afffc7420ba_Enabled">
    <vt:lpwstr>true</vt:lpwstr>
  </property>
  <property fmtid="{D5CDD505-2E9C-101B-9397-08002B2CF9AE}" pid="3" name="MSIP_Label_3c0b8f5e-a60e-4a82-afde-6afffc7420ba_SetDate">
    <vt:lpwstr>2025-12-25T12:05:06Z</vt:lpwstr>
  </property>
  <property fmtid="{D5CDD505-2E9C-101B-9397-08002B2CF9AE}" pid="4" name="MSIP_Label_3c0b8f5e-a60e-4a82-afde-6afffc7420ba_Method">
    <vt:lpwstr>Standard</vt:lpwstr>
  </property>
  <property fmtid="{D5CDD505-2E9C-101B-9397-08002B2CF9AE}" pid="5" name="MSIP_Label_3c0b8f5e-a60e-4a82-afde-6afffc7420ba_Name">
    <vt:lpwstr>未分類</vt:lpwstr>
  </property>
  <property fmtid="{D5CDD505-2E9C-101B-9397-08002B2CF9AE}" pid="6" name="MSIP_Label_3c0b8f5e-a60e-4a82-afde-6afffc7420ba_SiteId">
    <vt:lpwstr>e67df547-9d0d-4f4d-9161-51c6ed1f7d11</vt:lpwstr>
  </property>
  <property fmtid="{D5CDD505-2E9C-101B-9397-08002B2CF9AE}" pid="7" name="MSIP_Label_3c0b8f5e-a60e-4a82-afde-6afffc7420ba_ActionId">
    <vt:lpwstr>7c65a9f5-f75b-4c4d-b19e-337c4db77ef5</vt:lpwstr>
  </property>
  <property fmtid="{D5CDD505-2E9C-101B-9397-08002B2CF9AE}" pid="8" name="MSIP_Label_3c0b8f5e-a60e-4a82-afde-6afffc7420ba_ContentBits">
    <vt:lpwstr>0</vt:lpwstr>
  </property>
  <property fmtid="{D5CDD505-2E9C-101B-9397-08002B2CF9AE}" pid="9" name="MSIP_Label_3c0b8f5e-a60e-4a82-afde-6afffc7420ba_Tag">
    <vt:lpwstr>10, 3, 0, 1</vt:lpwstr>
  </property>
</Properties>
</file>