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9" r:id="rId2"/>
    <p:sldId id="260" r:id="rId3"/>
    <p:sldId id="261" r:id="rId4"/>
    <p:sldId id="262" r:id="rId5"/>
  </p:sldIdLst>
  <p:sldSz cx="12192000" cy="1625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6" d="100"/>
          <a:sy n="66" d="100"/>
        </p:scale>
        <p:origin x="816" y="-24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EAC4629-EF75-4E9C-AF66-FD0CC7F40D36}" type="datetimeFigureOut">
              <a:rPr kumimoji="1" lang="ja-JP" altLang="en-US" smtClean="0"/>
              <a:t>2026/2/25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0CA3D2-C732-401C-B71F-202A211373D5}" type="slidenum">
              <a:rPr kumimoji="1" lang="ja-JP" altLang="en-US" smtClean="0"/>
              <a:t>‹#›</a:t>
            </a:fld>
            <a:endParaRPr kumimoji="1" lang="ja-JP" altLang="en-US"/>
          </a:p>
        </p:txBody>
      </p:sp>
    </p:spTree>
    <p:extLst>
      <p:ext uri="{BB962C8B-B14F-4D97-AF65-F5344CB8AC3E}">
        <p14:creationId xmlns:p14="http://schemas.microsoft.com/office/powerpoint/2010/main" val="320917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EAC4629-EF75-4E9C-AF66-FD0CC7F40D36}" type="datetimeFigureOut">
              <a:rPr kumimoji="1" lang="ja-JP" altLang="en-US" smtClean="0"/>
              <a:t>2026/2/25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0CA3D2-C732-401C-B71F-202A211373D5}" type="slidenum">
              <a:rPr kumimoji="1" lang="ja-JP" altLang="en-US" smtClean="0"/>
              <a:t>‹#›</a:t>
            </a:fld>
            <a:endParaRPr kumimoji="1" lang="ja-JP" altLang="en-US"/>
          </a:p>
        </p:txBody>
      </p:sp>
    </p:spTree>
    <p:extLst>
      <p:ext uri="{BB962C8B-B14F-4D97-AF65-F5344CB8AC3E}">
        <p14:creationId xmlns:p14="http://schemas.microsoft.com/office/powerpoint/2010/main" val="1908432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EAC4629-EF75-4E9C-AF66-FD0CC7F40D36}" type="datetimeFigureOut">
              <a:rPr kumimoji="1" lang="ja-JP" altLang="en-US" smtClean="0"/>
              <a:t>2026/2/25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0CA3D2-C732-401C-B71F-202A211373D5}" type="slidenum">
              <a:rPr kumimoji="1" lang="ja-JP" altLang="en-US" smtClean="0"/>
              <a:t>‹#›</a:t>
            </a:fld>
            <a:endParaRPr kumimoji="1" lang="ja-JP" altLang="en-US"/>
          </a:p>
        </p:txBody>
      </p:sp>
    </p:spTree>
    <p:extLst>
      <p:ext uri="{BB962C8B-B14F-4D97-AF65-F5344CB8AC3E}">
        <p14:creationId xmlns:p14="http://schemas.microsoft.com/office/powerpoint/2010/main" val="10840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EAC4629-EF75-4E9C-AF66-FD0CC7F40D36}" type="datetimeFigureOut">
              <a:rPr kumimoji="1" lang="ja-JP" altLang="en-US" smtClean="0"/>
              <a:t>2026/2/25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0CA3D2-C732-401C-B71F-202A211373D5}" type="slidenum">
              <a:rPr kumimoji="1" lang="ja-JP" altLang="en-US" smtClean="0"/>
              <a:t>‹#›</a:t>
            </a:fld>
            <a:endParaRPr kumimoji="1" lang="ja-JP" altLang="en-US"/>
          </a:p>
        </p:txBody>
      </p:sp>
    </p:spTree>
    <p:extLst>
      <p:ext uri="{BB962C8B-B14F-4D97-AF65-F5344CB8AC3E}">
        <p14:creationId xmlns:p14="http://schemas.microsoft.com/office/powerpoint/2010/main" val="373740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AC4629-EF75-4E9C-AF66-FD0CC7F40D36}" type="datetimeFigureOut">
              <a:rPr kumimoji="1" lang="ja-JP" altLang="en-US" smtClean="0"/>
              <a:t>2026/2/25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0CA3D2-C732-401C-B71F-202A211373D5}" type="slidenum">
              <a:rPr kumimoji="1" lang="ja-JP" altLang="en-US" smtClean="0"/>
              <a:t>‹#›</a:t>
            </a:fld>
            <a:endParaRPr kumimoji="1" lang="ja-JP" altLang="en-US"/>
          </a:p>
        </p:txBody>
      </p:sp>
    </p:spTree>
    <p:extLst>
      <p:ext uri="{BB962C8B-B14F-4D97-AF65-F5344CB8AC3E}">
        <p14:creationId xmlns:p14="http://schemas.microsoft.com/office/powerpoint/2010/main" val="704083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EAC4629-EF75-4E9C-AF66-FD0CC7F40D36}" type="datetimeFigureOut">
              <a:rPr kumimoji="1" lang="ja-JP" altLang="en-US" smtClean="0"/>
              <a:t>2026/2/25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60CA3D2-C732-401C-B71F-202A211373D5}" type="slidenum">
              <a:rPr kumimoji="1" lang="ja-JP" altLang="en-US" smtClean="0"/>
              <a:t>‹#›</a:t>
            </a:fld>
            <a:endParaRPr kumimoji="1" lang="ja-JP" altLang="en-US"/>
          </a:p>
        </p:txBody>
      </p:sp>
    </p:spTree>
    <p:extLst>
      <p:ext uri="{BB962C8B-B14F-4D97-AF65-F5344CB8AC3E}">
        <p14:creationId xmlns:p14="http://schemas.microsoft.com/office/powerpoint/2010/main" val="4110512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EAC4629-EF75-4E9C-AF66-FD0CC7F40D36}" type="datetimeFigureOut">
              <a:rPr kumimoji="1" lang="ja-JP" altLang="en-US" smtClean="0"/>
              <a:t>2026/2/25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60CA3D2-C732-401C-B71F-202A211373D5}" type="slidenum">
              <a:rPr kumimoji="1" lang="ja-JP" altLang="en-US" smtClean="0"/>
              <a:t>‹#›</a:t>
            </a:fld>
            <a:endParaRPr kumimoji="1" lang="ja-JP" altLang="en-US"/>
          </a:p>
        </p:txBody>
      </p:sp>
    </p:spTree>
    <p:extLst>
      <p:ext uri="{BB962C8B-B14F-4D97-AF65-F5344CB8AC3E}">
        <p14:creationId xmlns:p14="http://schemas.microsoft.com/office/powerpoint/2010/main" val="4182588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EAC4629-EF75-4E9C-AF66-FD0CC7F40D36}" type="datetimeFigureOut">
              <a:rPr kumimoji="1" lang="ja-JP" altLang="en-US" smtClean="0"/>
              <a:t>2026/2/25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60CA3D2-C732-401C-B71F-202A211373D5}" type="slidenum">
              <a:rPr kumimoji="1" lang="ja-JP" altLang="en-US" smtClean="0"/>
              <a:t>‹#›</a:t>
            </a:fld>
            <a:endParaRPr kumimoji="1" lang="ja-JP" altLang="en-US"/>
          </a:p>
        </p:txBody>
      </p:sp>
    </p:spTree>
    <p:extLst>
      <p:ext uri="{BB962C8B-B14F-4D97-AF65-F5344CB8AC3E}">
        <p14:creationId xmlns:p14="http://schemas.microsoft.com/office/powerpoint/2010/main" val="1971258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AC4629-EF75-4E9C-AF66-FD0CC7F40D36}" type="datetimeFigureOut">
              <a:rPr kumimoji="1" lang="ja-JP" altLang="en-US" smtClean="0"/>
              <a:t>2026/2/25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60CA3D2-C732-401C-B71F-202A211373D5}" type="slidenum">
              <a:rPr kumimoji="1" lang="ja-JP" altLang="en-US" smtClean="0"/>
              <a:t>‹#›</a:t>
            </a:fld>
            <a:endParaRPr kumimoji="1" lang="ja-JP" altLang="en-US"/>
          </a:p>
        </p:txBody>
      </p:sp>
    </p:spTree>
    <p:extLst>
      <p:ext uri="{BB962C8B-B14F-4D97-AF65-F5344CB8AC3E}">
        <p14:creationId xmlns:p14="http://schemas.microsoft.com/office/powerpoint/2010/main" val="2053073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EAC4629-EF75-4E9C-AF66-FD0CC7F40D36}" type="datetimeFigureOut">
              <a:rPr kumimoji="1" lang="ja-JP" altLang="en-US" smtClean="0"/>
              <a:t>2026/2/25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60CA3D2-C732-401C-B71F-202A211373D5}" type="slidenum">
              <a:rPr kumimoji="1" lang="ja-JP" altLang="en-US" smtClean="0"/>
              <a:t>‹#›</a:t>
            </a:fld>
            <a:endParaRPr kumimoji="1" lang="ja-JP" altLang="en-US"/>
          </a:p>
        </p:txBody>
      </p:sp>
    </p:spTree>
    <p:extLst>
      <p:ext uri="{BB962C8B-B14F-4D97-AF65-F5344CB8AC3E}">
        <p14:creationId xmlns:p14="http://schemas.microsoft.com/office/powerpoint/2010/main" val="1630954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EAC4629-EF75-4E9C-AF66-FD0CC7F40D36}" type="datetimeFigureOut">
              <a:rPr kumimoji="1" lang="ja-JP" altLang="en-US" smtClean="0"/>
              <a:t>2026/2/25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60CA3D2-C732-401C-B71F-202A211373D5}" type="slidenum">
              <a:rPr kumimoji="1" lang="ja-JP" altLang="en-US" smtClean="0"/>
              <a:t>‹#›</a:t>
            </a:fld>
            <a:endParaRPr kumimoji="1" lang="ja-JP" altLang="en-US"/>
          </a:p>
        </p:txBody>
      </p:sp>
    </p:spTree>
    <p:extLst>
      <p:ext uri="{BB962C8B-B14F-4D97-AF65-F5344CB8AC3E}">
        <p14:creationId xmlns:p14="http://schemas.microsoft.com/office/powerpoint/2010/main" val="883596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EEAC4629-EF75-4E9C-AF66-FD0CC7F40D36}" type="datetimeFigureOut">
              <a:rPr kumimoji="1" lang="ja-JP" altLang="en-US" smtClean="0"/>
              <a:t>2026/2/25</a:t>
            </a:fld>
            <a:endParaRPr kumimoji="1" lang="ja-JP" alt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560CA3D2-C732-401C-B71F-202A211373D5}" type="slidenum">
              <a:rPr kumimoji="1" lang="ja-JP" altLang="en-US" smtClean="0"/>
              <a:t>‹#›</a:t>
            </a:fld>
            <a:endParaRPr kumimoji="1" lang="ja-JP" altLang="en-US"/>
          </a:p>
        </p:txBody>
      </p:sp>
    </p:spTree>
    <p:extLst>
      <p:ext uri="{BB962C8B-B14F-4D97-AF65-F5344CB8AC3E}">
        <p14:creationId xmlns:p14="http://schemas.microsoft.com/office/powerpoint/2010/main" val="43623493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descr="白い背景に黒い文字が書かれた紙&#10;&#10;AI 生成コンテンツは誤りを含む可能性があります。">
            <a:extLst>
              <a:ext uri="{FF2B5EF4-FFF2-40B4-BE49-F238E27FC236}">
                <a16:creationId xmlns:a16="http://schemas.microsoft.com/office/drawing/2014/main" id="{AC102B02-E77E-78D1-9DB5-E4F792B6F6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4125" y="1045442"/>
            <a:ext cx="9051904" cy="12800727"/>
          </a:xfrm>
          <a:prstGeom prst="rect">
            <a:avLst/>
          </a:prstGeom>
        </p:spPr>
      </p:pic>
      <p:sp>
        <p:nvSpPr>
          <p:cNvPr id="9" name="テキスト ボックス 8"/>
          <p:cNvSpPr txBox="1"/>
          <p:nvPr/>
        </p:nvSpPr>
        <p:spPr>
          <a:xfrm>
            <a:off x="1614752" y="359763"/>
            <a:ext cx="8934138" cy="461665"/>
          </a:xfrm>
          <a:prstGeom prst="rect">
            <a:avLst/>
          </a:prstGeom>
          <a:noFill/>
        </p:spPr>
        <p:txBody>
          <a:bodyPr wrap="square" rtlCol="0">
            <a:spAutoFit/>
          </a:bodyPr>
          <a:lstStyle/>
          <a:p>
            <a:pPr algn="ctr"/>
            <a:r>
              <a:rPr kumimoji="1" lang="en-US" altLang="ja-JP" sz="2400" dirty="0">
                <a:latin typeface="ＭＳ 明朝" panose="02020609040205080304" pitchFamily="17" charset="-128"/>
                <a:ea typeface="ＭＳ 明朝" panose="02020609040205080304" pitchFamily="17" charset="-128"/>
              </a:rPr>
              <a:t>《</a:t>
            </a:r>
            <a:r>
              <a:rPr kumimoji="1" lang="ja-JP" altLang="en-US" sz="2400" dirty="0">
                <a:latin typeface="ＭＳ 明朝" panose="02020609040205080304" pitchFamily="17" charset="-128"/>
                <a:ea typeface="ＭＳ 明朝" panose="02020609040205080304" pitchFamily="17" charset="-128"/>
              </a:rPr>
              <a:t>奨学生願書　記載例１</a:t>
            </a:r>
            <a:r>
              <a:rPr kumimoji="1" lang="en-US" altLang="ja-JP" sz="2400" dirty="0">
                <a:latin typeface="ＭＳ 明朝" panose="02020609040205080304" pitchFamily="17" charset="-128"/>
                <a:ea typeface="ＭＳ 明朝" panose="02020609040205080304" pitchFamily="17" charset="-128"/>
              </a:rPr>
              <a:t>》</a:t>
            </a:r>
            <a:endParaRPr kumimoji="1" lang="ja-JP" altLang="en-US" sz="2400" dirty="0">
              <a:latin typeface="ＭＳ 明朝" panose="02020609040205080304" pitchFamily="17" charset="-128"/>
              <a:ea typeface="ＭＳ 明朝" panose="02020609040205080304" pitchFamily="17" charset="-128"/>
            </a:endParaRPr>
          </a:p>
        </p:txBody>
      </p:sp>
      <p:sp>
        <p:nvSpPr>
          <p:cNvPr id="10" name="線吹き出し 2 (枠付き) 9"/>
          <p:cNvSpPr/>
          <p:nvPr/>
        </p:nvSpPr>
        <p:spPr>
          <a:xfrm>
            <a:off x="10480216" y="4667280"/>
            <a:ext cx="1120077" cy="629587"/>
          </a:xfrm>
          <a:prstGeom prst="borderCallout2">
            <a:avLst>
              <a:gd name="adj1" fmla="val 18750"/>
              <a:gd name="adj2" fmla="val 1035"/>
              <a:gd name="adj3" fmla="val 18750"/>
              <a:gd name="adj4" fmla="val -16667"/>
              <a:gd name="adj5" fmla="val 122863"/>
              <a:gd name="adj6" fmla="val -102243"/>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新学年を記入</a:t>
            </a:r>
          </a:p>
        </p:txBody>
      </p:sp>
      <p:sp>
        <p:nvSpPr>
          <p:cNvPr id="11" name="線吹き出し 2 (枠付き) 10"/>
          <p:cNvSpPr/>
          <p:nvPr/>
        </p:nvSpPr>
        <p:spPr>
          <a:xfrm>
            <a:off x="107890" y="2960991"/>
            <a:ext cx="1900792" cy="944381"/>
          </a:xfrm>
          <a:prstGeom prst="borderCallout2">
            <a:avLst>
              <a:gd name="adj1" fmla="val 21484"/>
              <a:gd name="adj2" fmla="val 99961"/>
              <a:gd name="adj3" fmla="val 21131"/>
              <a:gd name="adj4" fmla="val 129209"/>
              <a:gd name="adj5" fmla="val 269823"/>
              <a:gd name="adj6" fmla="val 175607"/>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・国立</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・〇〇市立</a:t>
            </a:r>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県立</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・私立</a:t>
            </a:r>
          </a:p>
        </p:txBody>
      </p:sp>
      <p:sp>
        <p:nvSpPr>
          <p:cNvPr id="12" name="線吹き出し 2 (枠付き) 11"/>
          <p:cNvSpPr/>
          <p:nvPr/>
        </p:nvSpPr>
        <p:spPr>
          <a:xfrm>
            <a:off x="10388185" y="5446354"/>
            <a:ext cx="1693888" cy="1616439"/>
          </a:xfrm>
          <a:prstGeom prst="borderCallout2">
            <a:avLst>
              <a:gd name="adj1" fmla="val 18750"/>
              <a:gd name="adj2" fmla="val -424"/>
              <a:gd name="adj3" fmla="val 18750"/>
              <a:gd name="adj4" fmla="val -16667"/>
              <a:gd name="adj5" fmla="val 70584"/>
              <a:gd name="adj6" fmla="val -60461"/>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専修学校専門課程に在学の方は、課程修了に必要な総授業時数を記入</a:t>
            </a:r>
          </a:p>
        </p:txBody>
      </p:sp>
      <p:sp>
        <p:nvSpPr>
          <p:cNvPr id="14" name="線吹き出し 2 (枠付き) 13"/>
          <p:cNvSpPr/>
          <p:nvPr/>
        </p:nvSpPr>
        <p:spPr>
          <a:xfrm>
            <a:off x="107889" y="5064219"/>
            <a:ext cx="1618937" cy="1616441"/>
          </a:xfrm>
          <a:prstGeom prst="borderCallout2">
            <a:avLst>
              <a:gd name="adj1" fmla="val 21689"/>
              <a:gd name="adj2" fmla="val 99992"/>
              <a:gd name="adj3" fmla="val 21131"/>
              <a:gd name="adj4" fmla="val 129209"/>
              <a:gd name="adj5" fmla="val 259210"/>
              <a:gd name="adj6" fmla="val 347410"/>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学生の場合は在学学校の校種（願書の２ぺージ目の注釈</a:t>
            </a:r>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３参照）を記入</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15" name="線吹き出し 2 (枠付き) 14"/>
          <p:cNvSpPr/>
          <p:nvPr/>
        </p:nvSpPr>
        <p:spPr>
          <a:xfrm>
            <a:off x="80790" y="7130900"/>
            <a:ext cx="1618937" cy="2968053"/>
          </a:xfrm>
          <a:prstGeom prst="borderCallout2">
            <a:avLst>
              <a:gd name="adj1" fmla="val 23071"/>
              <a:gd name="adj2" fmla="val 100259"/>
              <a:gd name="adj3" fmla="val 23042"/>
              <a:gd name="adj4" fmla="val 128178"/>
              <a:gd name="adj5" fmla="val 87517"/>
              <a:gd name="adj6" fmla="val 348110"/>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令和８年度に就職したばかりの家族等</a:t>
            </a:r>
            <a:r>
              <a:rPr kumimoji="1" lang="ja-JP" altLang="en-US" sz="1600">
                <a:solidFill>
                  <a:schemeClr val="tx1"/>
                </a:solidFill>
                <a:latin typeface="ＭＳ ゴシック" panose="020B0609070205080204" pitchFamily="49" charset="-128"/>
                <a:ea typeface="ＭＳ ゴシック" panose="020B0609070205080204" pitchFamily="49" charset="-128"/>
              </a:rPr>
              <a:t>（令和７年度</a:t>
            </a:r>
            <a:r>
              <a:rPr kumimoji="1" lang="ja-JP" altLang="en-US" sz="1600" dirty="0">
                <a:solidFill>
                  <a:schemeClr val="tx1"/>
                </a:solidFill>
                <a:latin typeface="ＭＳ ゴシック" panose="020B0609070205080204" pitchFamily="49" charset="-128"/>
                <a:ea typeface="ＭＳ ゴシック" panose="020B0609070205080204" pitchFamily="49" charset="-128"/>
              </a:rPr>
              <a:t>時点で学生だった方）は収入を「無」にチェックし、「職業」欄に令和７年度に学生であった旨を記入</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16" name="線吹き出し 2 (枠付き) 15"/>
          <p:cNvSpPr/>
          <p:nvPr/>
        </p:nvSpPr>
        <p:spPr>
          <a:xfrm>
            <a:off x="10381389" y="7219620"/>
            <a:ext cx="1693888" cy="3106496"/>
          </a:xfrm>
          <a:prstGeom prst="borderCallout2">
            <a:avLst>
              <a:gd name="adj1" fmla="val 18750"/>
              <a:gd name="adj2" fmla="val 306"/>
              <a:gd name="adj3" fmla="val 18750"/>
              <a:gd name="adj4" fmla="val -16667"/>
              <a:gd name="adj5" fmla="val -2249"/>
              <a:gd name="adj6" fmla="val -196314"/>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公的扶助（生活保護等）や年金も含め、収入のある方は「有」をチェック。</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en-US" altLang="ja-JP" sz="1600" dirty="0">
                <a:solidFill>
                  <a:schemeClr val="tx1"/>
                </a:solidFill>
                <a:latin typeface="ＭＳ ゴシック" panose="020B0609070205080204" pitchFamily="49" charset="-128"/>
                <a:ea typeface="ＭＳ ゴシック" panose="020B0609070205080204" pitchFamily="49" charset="-128"/>
              </a:rPr>
              <a:t>18</a:t>
            </a:r>
            <a:r>
              <a:rPr kumimoji="1" lang="ja-JP" altLang="en-US" sz="1600" dirty="0">
                <a:solidFill>
                  <a:schemeClr val="tx1"/>
                </a:solidFill>
                <a:latin typeface="ＭＳ ゴシック" panose="020B0609070205080204" pitchFamily="49" charset="-128"/>
                <a:ea typeface="ＭＳ ゴシック" panose="020B0609070205080204" pitchFamily="49" charset="-128"/>
              </a:rPr>
              <a:t>歳未満の方や学生は「無」にチェック。</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扶養に入っているか否かは関係ありません</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17" name="線吹き出し 2 (枠付き) 16"/>
          <p:cNvSpPr/>
          <p:nvPr/>
        </p:nvSpPr>
        <p:spPr>
          <a:xfrm>
            <a:off x="10117627" y="11718185"/>
            <a:ext cx="1693888" cy="1622593"/>
          </a:xfrm>
          <a:prstGeom prst="borderCallout2">
            <a:avLst>
              <a:gd name="adj1" fmla="val 22924"/>
              <a:gd name="adj2" fmla="val -867"/>
              <a:gd name="adj3" fmla="val 23146"/>
              <a:gd name="adj4" fmla="val -20486"/>
              <a:gd name="adj5" fmla="val -64906"/>
              <a:gd name="adj6" fmla="val -202006"/>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無職でも公的扶助（生活保護等）や年金等の収入があれば、「有」をチェック。</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18" name="線吹き出し 2 (枠付き) 17"/>
          <p:cNvSpPr/>
          <p:nvPr/>
        </p:nvSpPr>
        <p:spPr>
          <a:xfrm>
            <a:off x="9998437" y="13898764"/>
            <a:ext cx="2083633" cy="1918137"/>
          </a:xfrm>
          <a:prstGeom prst="borderCallout2">
            <a:avLst>
              <a:gd name="adj1" fmla="val 11020"/>
              <a:gd name="adj2" fmla="val 9"/>
              <a:gd name="adj3" fmla="val 3932"/>
              <a:gd name="adj4" fmla="val -62"/>
              <a:gd name="adj5" fmla="val -107366"/>
              <a:gd name="adj6" fmla="val -333589"/>
            </a:avLst>
          </a:prstGeom>
          <a:solidFill>
            <a:schemeClr val="bg1"/>
          </a:solidFill>
          <a:ln w="28575">
            <a:solidFill>
              <a:srgbClr val="FF0000"/>
            </a:solidFill>
            <a:headEnd w="lg" len="lg"/>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志願者本人は、市民税の課税状況等を確認する必要があります。調査の同意について回答し、志願者氏名を記名してください。</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cxnSp>
        <p:nvCxnSpPr>
          <p:cNvPr id="20" name="直線コネクタ 19"/>
          <p:cNvCxnSpPr>
            <a:cxnSpLocks/>
          </p:cNvCxnSpPr>
          <p:nvPr/>
        </p:nvCxnSpPr>
        <p:spPr>
          <a:xfrm>
            <a:off x="8199512" y="12337143"/>
            <a:ext cx="1798925" cy="1650706"/>
          </a:xfrm>
          <a:prstGeom prst="line">
            <a:avLst/>
          </a:prstGeom>
          <a:ln w="28575">
            <a:solidFill>
              <a:srgbClr val="FF0000"/>
            </a:solidFill>
            <a:headEnd type="triangle" w="lg" len="lg"/>
          </a:ln>
        </p:spPr>
        <p:style>
          <a:lnRef idx="1">
            <a:schemeClr val="accent1"/>
          </a:lnRef>
          <a:fillRef idx="0">
            <a:schemeClr val="accent1"/>
          </a:fillRef>
          <a:effectRef idx="0">
            <a:schemeClr val="accent1"/>
          </a:effectRef>
          <a:fontRef idx="minor">
            <a:schemeClr val="tx1"/>
          </a:fontRef>
        </p:style>
      </p:cxnSp>
      <p:sp>
        <p:nvSpPr>
          <p:cNvPr id="21" name="線吹き出し 2 (枠付き) 20"/>
          <p:cNvSpPr/>
          <p:nvPr/>
        </p:nvSpPr>
        <p:spPr>
          <a:xfrm>
            <a:off x="5473635" y="13846169"/>
            <a:ext cx="3733555" cy="1807564"/>
          </a:xfrm>
          <a:prstGeom prst="borderCallout2">
            <a:avLst>
              <a:gd name="adj1" fmla="val -322"/>
              <a:gd name="adj2" fmla="val 13982"/>
              <a:gd name="adj3" fmla="val -1116"/>
              <a:gd name="adj4" fmla="val 13576"/>
              <a:gd name="adj5" fmla="val -28520"/>
              <a:gd name="adj6" fmla="val 17585"/>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志願者や生計を同一にする方に未成年者（</a:t>
            </a:r>
            <a:r>
              <a:rPr kumimoji="1" lang="en-US" altLang="ja-JP" sz="1600" dirty="0">
                <a:solidFill>
                  <a:schemeClr val="tx1"/>
                </a:solidFill>
                <a:latin typeface="ＭＳ ゴシック" panose="020B0609070205080204" pitchFamily="49" charset="-128"/>
                <a:ea typeface="ＭＳ ゴシック" panose="020B0609070205080204" pitchFamily="49" charset="-128"/>
              </a:rPr>
              <a:t>20</a:t>
            </a:r>
            <a:r>
              <a:rPr kumimoji="1" lang="ja-JP" altLang="en-US" sz="1600" dirty="0">
                <a:solidFill>
                  <a:schemeClr val="tx1"/>
                </a:solidFill>
                <a:latin typeface="ＭＳ ゴシック" panose="020B0609070205080204" pitchFamily="49" charset="-128"/>
                <a:ea typeface="ＭＳ ゴシック" panose="020B0609070205080204" pitchFamily="49" charset="-128"/>
              </a:rPr>
              <a:t>歳未満）がいる場合、調査への同意・不同意の意向について、親権者等（法定代理人）の同意及び記名が必要です。</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同意する場合、親権者等の氏名を記名してください</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22" name="線吹き出し 2 (枠付き) 21"/>
          <p:cNvSpPr/>
          <p:nvPr/>
        </p:nvSpPr>
        <p:spPr>
          <a:xfrm>
            <a:off x="917357" y="13672410"/>
            <a:ext cx="3765032" cy="2370843"/>
          </a:xfrm>
          <a:prstGeom prst="borderCallout2">
            <a:avLst>
              <a:gd name="adj1" fmla="val 155"/>
              <a:gd name="adj2" fmla="val 16636"/>
              <a:gd name="adj3" fmla="val -534"/>
              <a:gd name="adj4" fmla="val 15860"/>
              <a:gd name="adj5" fmla="val -127995"/>
              <a:gd name="adj6" fmla="val 32731"/>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同居か別居かは問わず、志願者と生計</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を同一にする方（志願者の生活費に充てる主な収入を得ている方の収入で同じく生活を営む方）をすべて記載してください（欄に入りきらない場合は、別紙により提出）。</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志願者本人の情報ならびに志願者本人のみの世帯の場合は記載不要です。</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23" name="線吹き出し 2 (枠付き) 22"/>
          <p:cNvSpPr/>
          <p:nvPr/>
        </p:nvSpPr>
        <p:spPr>
          <a:xfrm>
            <a:off x="10117627" y="1434908"/>
            <a:ext cx="1845252" cy="1876913"/>
          </a:xfrm>
          <a:prstGeom prst="borderCallout2">
            <a:avLst>
              <a:gd name="adj1" fmla="val 18750"/>
              <a:gd name="adj2" fmla="val 306"/>
              <a:gd name="adj3" fmla="val 18750"/>
              <a:gd name="adj4" fmla="val -16667"/>
              <a:gd name="adj5" fmla="val 27780"/>
              <a:gd name="adj6" fmla="val -42026"/>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日付を記入</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（作成日・学校への提出日のどちらでも可）</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提出締め切り日以前であること</a:t>
            </a:r>
          </a:p>
        </p:txBody>
      </p:sp>
      <p:sp>
        <p:nvSpPr>
          <p:cNvPr id="24" name="線吹き出し 2 (枠付き) 23"/>
          <p:cNvSpPr/>
          <p:nvPr/>
        </p:nvSpPr>
        <p:spPr>
          <a:xfrm>
            <a:off x="10417322" y="10522995"/>
            <a:ext cx="1693888" cy="909366"/>
          </a:xfrm>
          <a:prstGeom prst="borderCallout2">
            <a:avLst>
              <a:gd name="adj1" fmla="val 18750"/>
              <a:gd name="adj2" fmla="val 109"/>
              <a:gd name="adj3" fmla="val -49192"/>
              <a:gd name="adj4" fmla="val -17396"/>
              <a:gd name="adj5" fmla="val -175224"/>
              <a:gd name="adj6" fmla="val -56332"/>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志願者と同じ場合は「志願者と同」と記入。</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cxnSp>
        <p:nvCxnSpPr>
          <p:cNvPr id="25" name="直線コネクタ 24"/>
          <p:cNvCxnSpPr>
            <a:cxnSpLocks/>
          </p:cNvCxnSpPr>
          <p:nvPr/>
        </p:nvCxnSpPr>
        <p:spPr>
          <a:xfrm flipV="1">
            <a:off x="9640111" y="10098953"/>
            <a:ext cx="498371" cy="424042"/>
          </a:xfrm>
          <a:prstGeom prst="line">
            <a:avLst/>
          </a:prstGeom>
          <a:ln w="28575">
            <a:solidFill>
              <a:srgbClr val="FF0000"/>
            </a:solidFill>
            <a:headEnd type="triangle" w="lg" len="lg"/>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a:cxnSpLocks/>
          </p:cNvCxnSpPr>
          <p:nvPr/>
        </p:nvCxnSpPr>
        <p:spPr>
          <a:xfrm>
            <a:off x="9577955" y="8127403"/>
            <a:ext cx="560527" cy="1980092"/>
          </a:xfrm>
          <a:prstGeom prst="line">
            <a:avLst/>
          </a:prstGeom>
          <a:ln w="28575">
            <a:solidFill>
              <a:srgbClr val="FF0000"/>
            </a:solidFill>
            <a:headEnd type="triangle" w="lg" len="lg"/>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9128673" y="190018"/>
            <a:ext cx="2982537" cy="461665"/>
          </a:xfrm>
          <a:prstGeom prst="rect">
            <a:avLst/>
          </a:prstGeom>
          <a:solidFill>
            <a:schemeClr val="tx1"/>
          </a:solidFill>
        </p:spPr>
        <p:txBody>
          <a:bodyPr wrap="square" rtlCol="0">
            <a:spAutoFit/>
          </a:bodyPr>
          <a:lstStyle/>
          <a:p>
            <a:pPr algn="ctr"/>
            <a:r>
              <a:rPr kumimoji="1" lang="ja-JP" altLang="en-US" sz="2400" dirty="0">
                <a:solidFill>
                  <a:schemeClr val="bg1"/>
                </a:solidFill>
                <a:latin typeface="HGP創英角ｺﾞｼｯｸUB" panose="020B0900000000000000" pitchFamily="50" charset="-128"/>
                <a:ea typeface="HGP創英角ｺﾞｼｯｸUB" panose="020B0900000000000000" pitchFamily="50" charset="-128"/>
              </a:rPr>
              <a:t>志願者が作成</a:t>
            </a:r>
          </a:p>
        </p:txBody>
      </p:sp>
    </p:spTree>
    <p:extLst>
      <p:ext uri="{BB962C8B-B14F-4D97-AF65-F5344CB8AC3E}">
        <p14:creationId xmlns:p14="http://schemas.microsoft.com/office/powerpoint/2010/main" val="3064596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descr="テーブル&#10;&#10;AI 生成コンテンツは誤りを含む可能性があります。">
            <a:extLst>
              <a:ext uri="{FF2B5EF4-FFF2-40B4-BE49-F238E27FC236}">
                <a16:creationId xmlns:a16="http://schemas.microsoft.com/office/drawing/2014/main" id="{E960575D-0790-DFAE-CC95-1BA862CA45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0341" y="2781714"/>
            <a:ext cx="9163845" cy="12959029"/>
          </a:xfrm>
          <a:prstGeom prst="rect">
            <a:avLst/>
          </a:prstGeom>
        </p:spPr>
      </p:pic>
      <p:sp>
        <p:nvSpPr>
          <p:cNvPr id="6" name="線吹き出し 2 (枠付き) 5"/>
          <p:cNvSpPr/>
          <p:nvPr/>
        </p:nvSpPr>
        <p:spPr>
          <a:xfrm>
            <a:off x="179613" y="4660113"/>
            <a:ext cx="1861457" cy="1544620"/>
          </a:xfrm>
          <a:prstGeom prst="borderCallout2">
            <a:avLst>
              <a:gd name="adj1" fmla="val 18750"/>
              <a:gd name="adj2" fmla="val 100100"/>
              <a:gd name="adj3" fmla="val 19620"/>
              <a:gd name="adj4" fmla="val 116043"/>
              <a:gd name="adj5" fmla="val 94306"/>
              <a:gd name="adj6" fmla="val 164894"/>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記入は必須。</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奨学金の希望理由や、進路の希望などを具体的に記入</a:t>
            </a:r>
          </a:p>
        </p:txBody>
      </p:sp>
      <p:sp>
        <p:nvSpPr>
          <p:cNvPr id="7" name="線吹き出し 2 (枠付き) 6"/>
          <p:cNvSpPr/>
          <p:nvPr/>
        </p:nvSpPr>
        <p:spPr>
          <a:xfrm>
            <a:off x="914400" y="15140066"/>
            <a:ext cx="3960973" cy="600677"/>
          </a:xfrm>
          <a:prstGeom prst="borderCallout2">
            <a:avLst>
              <a:gd name="adj1" fmla="val -279"/>
              <a:gd name="adj2" fmla="val 5806"/>
              <a:gd name="adj3" fmla="val -160662"/>
              <a:gd name="adj4" fmla="val 21931"/>
              <a:gd name="adj5" fmla="val -237606"/>
              <a:gd name="adj6" fmla="val 38224"/>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授業料等</a:t>
            </a:r>
            <a:r>
              <a:rPr kumimoji="1" lang="en-US" altLang="ja-JP" sz="1600" dirty="0">
                <a:solidFill>
                  <a:schemeClr val="tx1"/>
                </a:solidFill>
                <a:latin typeface="ＭＳ ゴシック" panose="020B0609070205080204" pitchFamily="49" charset="-128"/>
                <a:ea typeface="ＭＳ ゴシック" panose="020B0609070205080204" pitchFamily="49" charset="-128"/>
              </a:rPr>
              <a:t>1</a:t>
            </a:r>
            <a:r>
              <a:rPr kumimoji="1" lang="ja-JP" altLang="en-US" sz="1600" dirty="0">
                <a:solidFill>
                  <a:schemeClr val="tx1"/>
                </a:solidFill>
                <a:latin typeface="ＭＳ ゴシック" panose="020B0609070205080204" pitchFamily="49" charset="-128"/>
                <a:ea typeface="ＭＳ ゴシック" panose="020B0609070205080204" pitchFamily="49" charset="-128"/>
              </a:rPr>
              <a:t>年間にかかる学費を参考に記入</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8" name="線吹き出し 2 (枠付き) 7"/>
          <p:cNvSpPr/>
          <p:nvPr/>
        </p:nvSpPr>
        <p:spPr>
          <a:xfrm>
            <a:off x="9885406" y="10935731"/>
            <a:ext cx="2106466" cy="2411940"/>
          </a:xfrm>
          <a:prstGeom prst="borderCallout2">
            <a:avLst>
              <a:gd name="adj1" fmla="val 18750"/>
              <a:gd name="adj2" fmla="val 392"/>
              <a:gd name="adj3" fmla="val 18750"/>
              <a:gd name="adj4" fmla="val -16667"/>
              <a:gd name="adj5" fmla="val 134167"/>
              <a:gd name="adj6" fmla="val -47704"/>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募集要項の学校等種別ごとの支給月額（上限額）の表</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a:t>
            </a:r>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募集要項２ページ目参照）を確認のうえ、奨学金の受給希望額（月額）を記入</a:t>
            </a:r>
          </a:p>
        </p:txBody>
      </p:sp>
      <p:sp>
        <p:nvSpPr>
          <p:cNvPr id="9" name="線吹き出し 2 (枠付き) 8"/>
          <p:cNvSpPr/>
          <p:nvPr/>
        </p:nvSpPr>
        <p:spPr>
          <a:xfrm>
            <a:off x="9941677" y="13696421"/>
            <a:ext cx="2106467" cy="2493670"/>
          </a:xfrm>
          <a:prstGeom prst="borderCallout2">
            <a:avLst>
              <a:gd name="adj1" fmla="val 69315"/>
              <a:gd name="adj2" fmla="val 335"/>
              <a:gd name="adj3" fmla="val 69294"/>
              <a:gd name="adj4" fmla="val -16080"/>
              <a:gd name="adj5" fmla="val 46682"/>
              <a:gd name="adj6" fmla="val -24145"/>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月額支給額以外に、入学時又は進学時の支度金として４月分に限り、</a:t>
            </a:r>
            <a:r>
              <a:rPr kumimoji="1" lang="en-US" altLang="ja-JP" sz="1600" dirty="0">
                <a:solidFill>
                  <a:schemeClr val="tx1"/>
                </a:solidFill>
                <a:latin typeface="ＭＳ ゴシック" panose="020B0609070205080204" pitchFamily="49" charset="-128"/>
                <a:ea typeface="ＭＳ ゴシック" panose="020B0609070205080204" pitchFamily="49" charset="-128"/>
              </a:rPr>
              <a:t>5,000</a:t>
            </a:r>
            <a:r>
              <a:rPr kumimoji="1" lang="ja-JP" altLang="en-US" sz="1600" dirty="0">
                <a:solidFill>
                  <a:schemeClr val="tx1"/>
                </a:solidFill>
                <a:latin typeface="ＭＳ ゴシック" panose="020B0609070205080204" pitchFamily="49" charset="-128"/>
                <a:ea typeface="ＭＳ ゴシック" panose="020B0609070205080204" pitchFamily="49" charset="-128"/>
              </a:rPr>
              <a:t>円以内の額を加算して支給することができます。加算希望額</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（上限の</a:t>
            </a:r>
            <a:r>
              <a:rPr kumimoji="1" lang="en-US" altLang="ja-JP" sz="1600" dirty="0">
                <a:solidFill>
                  <a:schemeClr val="tx1"/>
                </a:solidFill>
                <a:latin typeface="ＭＳ ゴシック" panose="020B0609070205080204" pitchFamily="49" charset="-128"/>
                <a:ea typeface="ＭＳ ゴシック" panose="020B0609070205080204" pitchFamily="49" charset="-128"/>
              </a:rPr>
              <a:t>5,000</a:t>
            </a:r>
            <a:r>
              <a:rPr kumimoji="1" lang="ja-JP" altLang="en-US" sz="1600" dirty="0">
                <a:solidFill>
                  <a:schemeClr val="tx1"/>
                </a:solidFill>
                <a:latin typeface="ＭＳ ゴシック" panose="020B0609070205080204" pitchFamily="49" charset="-128"/>
                <a:ea typeface="ＭＳ ゴシック" panose="020B0609070205080204" pitchFamily="49" charset="-128"/>
              </a:rPr>
              <a:t>円以内）を記入</a:t>
            </a:r>
          </a:p>
        </p:txBody>
      </p:sp>
      <p:sp>
        <p:nvSpPr>
          <p:cNvPr id="10" name="テキスト ボックス 9"/>
          <p:cNvSpPr txBox="1"/>
          <p:nvPr/>
        </p:nvSpPr>
        <p:spPr>
          <a:xfrm>
            <a:off x="9009335" y="847062"/>
            <a:ext cx="2982537" cy="461665"/>
          </a:xfrm>
          <a:prstGeom prst="rect">
            <a:avLst/>
          </a:prstGeom>
          <a:solidFill>
            <a:schemeClr val="tx1"/>
          </a:solidFill>
        </p:spPr>
        <p:txBody>
          <a:bodyPr wrap="square" rtlCol="0">
            <a:spAutoFit/>
          </a:bodyPr>
          <a:lstStyle/>
          <a:p>
            <a:pPr algn="ctr"/>
            <a:r>
              <a:rPr kumimoji="1" lang="ja-JP" altLang="en-US" sz="2400" dirty="0">
                <a:solidFill>
                  <a:schemeClr val="bg1"/>
                </a:solidFill>
                <a:latin typeface="HGP創英角ｺﾞｼｯｸUB" panose="020B0900000000000000" pitchFamily="50" charset="-128"/>
                <a:ea typeface="HGP創英角ｺﾞｼｯｸUB" panose="020B0900000000000000" pitchFamily="50" charset="-128"/>
              </a:rPr>
              <a:t>志願者が作成</a:t>
            </a:r>
          </a:p>
        </p:txBody>
      </p:sp>
      <p:sp>
        <p:nvSpPr>
          <p:cNvPr id="11" name="テキスト ボックス 10"/>
          <p:cNvSpPr txBox="1"/>
          <p:nvPr/>
        </p:nvSpPr>
        <p:spPr>
          <a:xfrm>
            <a:off x="1380581" y="852128"/>
            <a:ext cx="8934138" cy="461665"/>
          </a:xfrm>
          <a:prstGeom prst="rect">
            <a:avLst/>
          </a:prstGeom>
          <a:noFill/>
        </p:spPr>
        <p:txBody>
          <a:bodyPr wrap="square" rtlCol="0">
            <a:spAutoFit/>
          </a:bodyPr>
          <a:lstStyle/>
          <a:p>
            <a:pPr algn="ctr"/>
            <a:r>
              <a:rPr kumimoji="1" lang="en-US" altLang="ja-JP" sz="2400" dirty="0">
                <a:latin typeface="ＭＳ 明朝" panose="02020609040205080304" pitchFamily="17" charset="-128"/>
                <a:ea typeface="ＭＳ 明朝" panose="02020609040205080304" pitchFamily="17" charset="-128"/>
              </a:rPr>
              <a:t>《</a:t>
            </a:r>
            <a:r>
              <a:rPr kumimoji="1" lang="ja-JP" altLang="en-US" sz="2400" dirty="0">
                <a:latin typeface="ＭＳ 明朝" panose="02020609040205080304" pitchFamily="17" charset="-128"/>
                <a:ea typeface="ＭＳ 明朝" panose="02020609040205080304" pitchFamily="17" charset="-128"/>
              </a:rPr>
              <a:t>奨学生願書　記載例２</a:t>
            </a:r>
            <a:r>
              <a:rPr kumimoji="1" lang="en-US" altLang="ja-JP" sz="2400" dirty="0">
                <a:latin typeface="ＭＳ 明朝" panose="02020609040205080304" pitchFamily="17" charset="-128"/>
                <a:ea typeface="ＭＳ 明朝" panose="02020609040205080304" pitchFamily="17" charset="-128"/>
              </a:rPr>
              <a:t>》</a:t>
            </a:r>
            <a:endParaRPr kumimoji="1" lang="ja-JP" altLang="en-US" sz="24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884446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descr="ダイアグラム&#10;&#10;AI 生成コンテンツは誤りを含む可能性があります。">
            <a:extLst>
              <a:ext uri="{FF2B5EF4-FFF2-40B4-BE49-F238E27FC236}">
                <a16:creationId xmlns:a16="http://schemas.microsoft.com/office/drawing/2014/main" id="{4307EEB1-8A9F-776E-9284-1438B04D04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9544" y="1005707"/>
            <a:ext cx="8817028" cy="12468579"/>
          </a:xfrm>
          <a:prstGeom prst="rect">
            <a:avLst/>
          </a:prstGeom>
        </p:spPr>
      </p:pic>
      <p:sp>
        <p:nvSpPr>
          <p:cNvPr id="7" name="線吹き出し 2 (枠付き) 6"/>
          <p:cNvSpPr/>
          <p:nvPr/>
        </p:nvSpPr>
        <p:spPr>
          <a:xfrm>
            <a:off x="9373567" y="1163161"/>
            <a:ext cx="2450631" cy="1150976"/>
          </a:xfrm>
          <a:prstGeom prst="borderCallout2">
            <a:avLst>
              <a:gd name="adj1" fmla="val 17676"/>
              <a:gd name="adj2" fmla="val -424"/>
              <a:gd name="adj3" fmla="val 17905"/>
              <a:gd name="adj4" fmla="val -16667"/>
              <a:gd name="adj5" fmla="val 142014"/>
              <a:gd name="adj6" fmla="val -64207"/>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日付を記入</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提出締め切り日以前であること</a:t>
            </a:r>
          </a:p>
        </p:txBody>
      </p:sp>
      <p:sp>
        <p:nvSpPr>
          <p:cNvPr id="8" name="テキスト ボックス 7"/>
          <p:cNvSpPr txBox="1"/>
          <p:nvPr/>
        </p:nvSpPr>
        <p:spPr>
          <a:xfrm>
            <a:off x="830984" y="359763"/>
            <a:ext cx="8934138" cy="461665"/>
          </a:xfrm>
          <a:prstGeom prst="rect">
            <a:avLst/>
          </a:prstGeom>
          <a:noFill/>
        </p:spPr>
        <p:txBody>
          <a:bodyPr wrap="square" rtlCol="0">
            <a:spAutoFit/>
          </a:bodyPr>
          <a:lstStyle/>
          <a:p>
            <a:pPr algn="ctr"/>
            <a:r>
              <a:rPr kumimoji="1" lang="en-US" altLang="ja-JP" sz="2400" dirty="0">
                <a:latin typeface="ＭＳ 明朝" panose="02020609040205080304" pitchFamily="17" charset="-128"/>
                <a:ea typeface="ＭＳ 明朝" panose="02020609040205080304" pitchFamily="17" charset="-128"/>
              </a:rPr>
              <a:t>《</a:t>
            </a:r>
            <a:r>
              <a:rPr kumimoji="1" lang="ja-JP" altLang="en-US" sz="2400" dirty="0">
                <a:latin typeface="ＭＳ 明朝" panose="02020609040205080304" pitchFamily="17" charset="-128"/>
                <a:ea typeface="ＭＳ 明朝" panose="02020609040205080304" pitchFamily="17" charset="-128"/>
              </a:rPr>
              <a:t>推薦調書　記載例：在校生の場合</a:t>
            </a:r>
            <a:r>
              <a:rPr kumimoji="1" lang="en-US" altLang="ja-JP" sz="2400" dirty="0">
                <a:latin typeface="ＭＳ 明朝" panose="02020609040205080304" pitchFamily="17" charset="-128"/>
                <a:ea typeface="ＭＳ 明朝" panose="02020609040205080304" pitchFamily="17" charset="-128"/>
              </a:rPr>
              <a:t>》</a:t>
            </a:r>
            <a:endParaRPr kumimoji="1" lang="ja-JP" altLang="en-US" sz="2400" dirty="0">
              <a:latin typeface="ＭＳ 明朝" panose="02020609040205080304" pitchFamily="17" charset="-128"/>
              <a:ea typeface="ＭＳ 明朝" panose="02020609040205080304" pitchFamily="17" charset="-128"/>
            </a:endParaRPr>
          </a:p>
        </p:txBody>
      </p:sp>
      <p:sp>
        <p:nvSpPr>
          <p:cNvPr id="9" name="線吹き出し 2 (枠付き) 8"/>
          <p:cNvSpPr/>
          <p:nvPr/>
        </p:nvSpPr>
        <p:spPr>
          <a:xfrm>
            <a:off x="9610369" y="4976386"/>
            <a:ext cx="2394791" cy="631098"/>
          </a:xfrm>
          <a:prstGeom prst="borderCallout2">
            <a:avLst>
              <a:gd name="adj1" fmla="val 18750"/>
              <a:gd name="adj2" fmla="val 306"/>
              <a:gd name="adj3" fmla="val 18750"/>
              <a:gd name="adj4" fmla="val -16667"/>
              <a:gd name="adj5" fmla="val -203959"/>
              <a:gd name="adj6" fmla="val -36414"/>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学校長等の公印を押印</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10" name="線吹き出し 2 (枠付き) 9"/>
          <p:cNvSpPr/>
          <p:nvPr/>
        </p:nvSpPr>
        <p:spPr>
          <a:xfrm>
            <a:off x="9429405" y="2540052"/>
            <a:ext cx="2394793" cy="2314050"/>
          </a:xfrm>
          <a:prstGeom prst="borderCallout2">
            <a:avLst>
              <a:gd name="adj1" fmla="val 18750"/>
              <a:gd name="adj2" fmla="val -137"/>
              <a:gd name="adj3" fmla="val 18750"/>
              <a:gd name="adj4" fmla="val -16667"/>
              <a:gd name="adj5" fmla="val 37535"/>
              <a:gd name="adj6" fmla="val -86786"/>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推薦調書の推薦者としての「学校長名」は</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大学の場合、「学部長</a:t>
            </a:r>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研究科長」に替えることも可。</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教員養成機関の場合、</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「施設長」でも差し支えありません。</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11" name="線吹き出し 2 (枠付き) 10"/>
          <p:cNvSpPr/>
          <p:nvPr/>
        </p:nvSpPr>
        <p:spPr>
          <a:xfrm>
            <a:off x="432912" y="13364052"/>
            <a:ext cx="3765032" cy="2532185"/>
          </a:xfrm>
          <a:prstGeom prst="borderCallout2">
            <a:avLst>
              <a:gd name="adj1" fmla="val -208"/>
              <a:gd name="adj2" fmla="val 55073"/>
              <a:gd name="adj3" fmla="val -208"/>
              <a:gd name="adj4" fmla="val 54675"/>
              <a:gd name="adj5" fmla="val -91121"/>
              <a:gd name="adj6" fmla="val 51790"/>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科目が多く欄が足りない場合は、教科欄に「別紙のとおり」と記入し、別途学校所定の成績証明書を添付することも可能。</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その場合、各履修科目の成績記入は不要ですが、「教科評価平均」は記入してください。</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また、成績証明書は前年度に取得した単位（教科）が分かるよう、必要に応じて補記してください。</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1886334" y="5633093"/>
            <a:ext cx="1027962" cy="5408625"/>
          </a:xfrm>
          <a:prstGeom prst="rect">
            <a:avLst/>
          </a:prstGeom>
          <a:noFill/>
          <a:ln w="76200">
            <a:solidFill>
              <a:srgbClr val="FF0000">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線吹き出し 2 (枠付き) 12"/>
          <p:cNvSpPr/>
          <p:nvPr/>
        </p:nvSpPr>
        <p:spPr>
          <a:xfrm>
            <a:off x="4970604" y="13484054"/>
            <a:ext cx="1944575" cy="1072309"/>
          </a:xfrm>
          <a:prstGeom prst="borderCallout2">
            <a:avLst>
              <a:gd name="adj1" fmla="val 18750"/>
              <a:gd name="adj2" fmla="val -236"/>
              <a:gd name="adj3" fmla="val 18750"/>
              <a:gd name="adj4" fmla="val -16667"/>
              <a:gd name="adj5" fmla="val -231934"/>
              <a:gd name="adj6" fmla="val -82746"/>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小数点以下第３位を四捨五入し、小数点以下第２位まで記入。</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14" name="正方形/長方形 13"/>
          <p:cNvSpPr/>
          <p:nvPr/>
        </p:nvSpPr>
        <p:spPr>
          <a:xfrm>
            <a:off x="3249971" y="5633093"/>
            <a:ext cx="738898" cy="5408625"/>
          </a:xfrm>
          <a:prstGeom prst="rect">
            <a:avLst/>
          </a:prstGeom>
          <a:noFill/>
          <a:ln w="76200">
            <a:solidFill>
              <a:srgbClr val="FF0000">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線吹き出し 2 (枠付き) 14"/>
          <p:cNvSpPr/>
          <p:nvPr/>
        </p:nvSpPr>
        <p:spPr>
          <a:xfrm>
            <a:off x="7221397" y="11041718"/>
            <a:ext cx="4783763" cy="4770826"/>
          </a:xfrm>
          <a:prstGeom prst="borderCallout2">
            <a:avLst>
              <a:gd name="adj1" fmla="val 34058"/>
              <a:gd name="adj2" fmla="val 122"/>
              <a:gd name="adj3" fmla="val 34058"/>
              <a:gd name="adj4" fmla="val -33159"/>
              <a:gd name="adj5" fmla="val 897"/>
              <a:gd name="adj6" fmla="val -69834"/>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前年度の各履修科目の成績及び全履修科目の成績平均を記入してください。ただし、履修科目に体育または保健体育がある場合は、その評価を除くことができます。</a:t>
            </a:r>
          </a:p>
          <a:p>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なお、成績は５段階評価で記入してください。５段階によらない場合（</a:t>
            </a:r>
            <a:r>
              <a:rPr kumimoji="1" lang="en-US" altLang="ja-JP" sz="1600" dirty="0">
                <a:solidFill>
                  <a:schemeClr val="tx1"/>
                </a:solidFill>
                <a:latin typeface="ＭＳ ゴシック" panose="020B0609070205080204" pitchFamily="49" charset="-128"/>
                <a:ea typeface="ＭＳ ゴシック" panose="020B0609070205080204" pitchFamily="49" charset="-128"/>
              </a:rPr>
              <a:t>10</a:t>
            </a:r>
            <a:r>
              <a:rPr kumimoji="1" lang="ja-JP" altLang="en-US" sz="1600" dirty="0">
                <a:solidFill>
                  <a:schemeClr val="tx1"/>
                </a:solidFill>
                <a:latin typeface="ＭＳ ゴシック" panose="020B0609070205080204" pitchFamily="49" charset="-128"/>
                <a:ea typeface="ＭＳ ゴシック" panose="020B0609070205080204" pitchFamily="49" charset="-128"/>
              </a:rPr>
              <a:t>段階評価、秀～不可、Ｓ～Ｄ等）は「成績換算表」（募集要項９ページ参照）を参考に成績平均を算出してください。</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記載例の場合</a:t>
            </a:r>
            <a:r>
              <a:rPr kumimoji="1" lang="en-US" altLang="ja-JP" sz="1600" dirty="0">
                <a:solidFill>
                  <a:schemeClr val="tx1"/>
                </a:solidFill>
                <a:latin typeface="ＭＳ ゴシック" panose="020B0609070205080204" pitchFamily="49" charset="-128"/>
                <a:ea typeface="ＭＳ ゴシック" panose="020B0609070205080204" pitchFamily="49" charset="-128"/>
              </a:rPr>
              <a:t>】</a:t>
            </a:r>
          </a:p>
          <a:p>
            <a:r>
              <a:rPr kumimoji="1" lang="ja-JP" altLang="en-US" sz="1600" dirty="0">
                <a:solidFill>
                  <a:schemeClr val="tx1"/>
                </a:solidFill>
                <a:latin typeface="ＭＳ ゴシック" panose="020B0609070205080204" pitchFamily="49" charset="-128"/>
                <a:ea typeface="ＭＳ ゴシック" panose="020B0609070205080204" pitchFamily="49" charset="-128"/>
              </a:rPr>
              <a:t>・</a:t>
            </a:r>
            <a:r>
              <a:rPr kumimoji="1" lang="en-US" altLang="ja-JP" sz="1600" dirty="0">
                <a:solidFill>
                  <a:schemeClr val="tx1"/>
                </a:solidFill>
                <a:latin typeface="ＭＳ ゴシック" panose="020B0609070205080204" pitchFamily="49" charset="-128"/>
                <a:ea typeface="ＭＳ ゴシック" panose="020B0609070205080204" pitchFamily="49" charset="-128"/>
              </a:rPr>
              <a:t>S…5.0</a:t>
            </a:r>
            <a:r>
              <a:rPr kumimoji="1" lang="ja-JP" altLang="en-US" sz="1600" dirty="0">
                <a:solidFill>
                  <a:schemeClr val="tx1"/>
                </a:solidFill>
                <a:latin typeface="ＭＳ ゴシック" panose="020B0609070205080204" pitchFamily="49" charset="-128"/>
                <a:ea typeface="ＭＳ ゴシック" panose="020B0609070205080204" pitchFamily="49" charset="-128"/>
              </a:rPr>
              <a:t>が６教科</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a:t>
            </a:r>
            <a:r>
              <a:rPr kumimoji="1" lang="en-US" altLang="ja-JP" sz="1600" dirty="0">
                <a:solidFill>
                  <a:schemeClr val="tx1"/>
                </a:solidFill>
                <a:latin typeface="ＭＳ ゴシック" panose="020B0609070205080204" pitchFamily="49" charset="-128"/>
                <a:ea typeface="ＭＳ ゴシック" panose="020B0609070205080204" pitchFamily="49" charset="-128"/>
              </a:rPr>
              <a:t>A…4.5</a:t>
            </a:r>
            <a:r>
              <a:rPr kumimoji="1" lang="ja-JP" altLang="en-US" sz="1600" dirty="0">
                <a:solidFill>
                  <a:schemeClr val="tx1"/>
                </a:solidFill>
                <a:latin typeface="ＭＳ ゴシック" panose="020B0609070205080204" pitchFamily="49" charset="-128"/>
                <a:ea typeface="ＭＳ ゴシック" panose="020B0609070205080204" pitchFamily="49" charset="-128"/>
              </a:rPr>
              <a:t>が４教科</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a:t>
            </a:r>
            <a:r>
              <a:rPr kumimoji="1" lang="en-US" altLang="ja-JP" sz="1600" dirty="0">
                <a:solidFill>
                  <a:schemeClr val="tx1"/>
                </a:solidFill>
                <a:latin typeface="ＭＳ ゴシック" panose="020B0609070205080204" pitchFamily="49" charset="-128"/>
                <a:ea typeface="ＭＳ ゴシック" panose="020B0609070205080204" pitchFamily="49" charset="-128"/>
              </a:rPr>
              <a:t>B…3.5</a:t>
            </a:r>
            <a:r>
              <a:rPr kumimoji="1" lang="ja-JP" altLang="en-US" sz="1600" dirty="0">
                <a:solidFill>
                  <a:schemeClr val="tx1"/>
                </a:solidFill>
                <a:latin typeface="ＭＳ ゴシック" panose="020B0609070205080204" pitchFamily="49" charset="-128"/>
                <a:ea typeface="ＭＳ ゴシック" panose="020B0609070205080204" pitchFamily="49" charset="-128"/>
              </a:rPr>
              <a:t>が１教科</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a:t>
            </a:r>
            <a:r>
              <a:rPr kumimoji="1" lang="en-US" altLang="ja-JP" sz="1600" dirty="0">
                <a:solidFill>
                  <a:schemeClr val="tx1"/>
                </a:solidFill>
                <a:latin typeface="ＭＳ ゴシック" panose="020B0609070205080204" pitchFamily="49" charset="-128"/>
                <a:ea typeface="ＭＳ ゴシック" panose="020B0609070205080204" pitchFamily="49" charset="-128"/>
              </a:rPr>
              <a:t>C…2.5</a:t>
            </a:r>
            <a:r>
              <a:rPr kumimoji="1" lang="ja-JP" altLang="en-US" sz="1600" dirty="0">
                <a:solidFill>
                  <a:schemeClr val="tx1"/>
                </a:solidFill>
                <a:latin typeface="ＭＳ ゴシック" panose="020B0609070205080204" pitchFamily="49" charset="-128"/>
                <a:ea typeface="ＭＳ ゴシック" panose="020B0609070205080204" pitchFamily="49" charset="-128"/>
              </a:rPr>
              <a:t>が２教科</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a:t>
            </a:r>
            <a:r>
              <a:rPr kumimoji="1" lang="en-US" altLang="ja-JP" sz="1600" dirty="0">
                <a:solidFill>
                  <a:schemeClr val="tx1"/>
                </a:solidFill>
                <a:latin typeface="ＭＳ ゴシック" panose="020B0609070205080204" pitchFamily="49" charset="-128"/>
                <a:ea typeface="ＭＳ ゴシック" panose="020B0609070205080204" pitchFamily="49" charset="-128"/>
              </a:rPr>
              <a:t>D…2.0</a:t>
            </a:r>
            <a:r>
              <a:rPr kumimoji="1" lang="ja-JP" altLang="en-US" sz="1600" dirty="0">
                <a:solidFill>
                  <a:schemeClr val="tx1"/>
                </a:solidFill>
                <a:latin typeface="ＭＳ ゴシック" panose="020B0609070205080204" pitchFamily="49" charset="-128"/>
                <a:ea typeface="ＭＳ ゴシック" panose="020B0609070205080204" pitchFamily="49" charset="-128"/>
              </a:rPr>
              <a:t>が１教科（</a:t>
            </a:r>
            <a:r>
              <a:rPr kumimoji="1" lang="ja-JP" altLang="en-US" sz="1600" u="sng" dirty="0">
                <a:solidFill>
                  <a:schemeClr val="tx1"/>
                </a:solidFill>
                <a:latin typeface="ＭＳ ゴシック" panose="020B0609070205080204" pitchFamily="49" charset="-128"/>
                <a:ea typeface="ＭＳ ゴシック" panose="020B0609070205080204" pitchFamily="49" charset="-128"/>
              </a:rPr>
              <a:t>体育及び保健体育は除く</a:t>
            </a:r>
            <a:r>
              <a:rPr kumimoji="1" lang="ja-JP" altLang="en-US" sz="1600" dirty="0">
                <a:solidFill>
                  <a:schemeClr val="tx1"/>
                </a:solidFill>
                <a:latin typeface="ＭＳ ゴシック" panose="020B0609070205080204" pitchFamily="49" charset="-128"/>
                <a:ea typeface="ＭＳ ゴシック" panose="020B0609070205080204" pitchFamily="49" charset="-128"/>
              </a:rPr>
              <a:t>）</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　全履修科目評価の合計</a:t>
            </a:r>
            <a:r>
              <a:rPr kumimoji="1" lang="en-US" altLang="ja-JP" sz="1600" dirty="0">
                <a:solidFill>
                  <a:schemeClr val="tx1"/>
                </a:solidFill>
                <a:latin typeface="ＭＳ ゴシック" panose="020B0609070205080204" pitchFamily="49" charset="-128"/>
                <a:ea typeface="ＭＳ ゴシック" panose="020B0609070205080204" pitchFamily="49" charset="-128"/>
              </a:rPr>
              <a:t>58.5</a:t>
            </a:r>
          </a:p>
          <a:p>
            <a:r>
              <a:rPr kumimoji="1" lang="ja-JP" altLang="en-US" sz="1600" dirty="0">
                <a:solidFill>
                  <a:schemeClr val="tx1"/>
                </a:solidFill>
                <a:latin typeface="ＭＳ ゴシック" panose="020B0609070205080204" pitchFamily="49" charset="-128"/>
                <a:ea typeface="ＭＳ ゴシック" panose="020B0609070205080204" pitchFamily="49" charset="-128"/>
              </a:rPr>
              <a:t>　全履修科目評価の平均</a:t>
            </a:r>
            <a:r>
              <a:rPr kumimoji="1" lang="en-US" altLang="ja-JP" sz="1600" dirty="0">
                <a:solidFill>
                  <a:schemeClr val="tx1"/>
                </a:solidFill>
                <a:latin typeface="ＭＳ ゴシック" panose="020B0609070205080204" pitchFamily="49" charset="-128"/>
                <a:ea typeface="ＭＳ ゴシック" panose="020B0609070205080204" pitchFamily="49" charset="-128"/>
              </a:rPr>
              <a:t>4.178…</a:t>
            </a:r>
          </a:p>
          <a:p>
            <a:r>
              <a:rPr kumimoji="1" lang="ja-JP" altLang="en-US" sz="1600" dirty="0">
                <a:solidFill>
                  <a:schemeClr val="tx1"/>
                </a:solidFill>
                <a:latin typeface="ＭＳ ゴシック" panose="020B0609070205080204" pitchFamily="49" charset="-128"/>
                <a:ea typeface="ＭＳ ゴシック" panose="020B0609070205080204" pitchFamily="49" charset="-128"/>
              </a:rPr>
              <a:t>　小数点以下第３位を四捨五入　</a:t>
            </a:r>
            <a:r>
              <a:rPr kumimoji="1" lang="en-US" altLang="ja-JP" sz="1600" u="sng" dirty="0">
                <a:solidFill>
                  <a:schemeClr val="tx1"/>
                </a:solidFill>
                <a:latin typeface="ＭＳ ゴシック" panose="020B0609070205080204" pitchFamily="49" charset="-128"/>
                <a:ea typeface="ＭＳ ゴシック" panose="020B0609070205080204" pitchFamily="49" charset="-128"/>
              </a:rPr>
              <a:t>4.18</a:t>
            </a:r>
          </a:p>
        </p:txBody>
      </p:sp>
      <p:sp>
        <p:nvSpPr>
          <p:cNvPr id="16" name="正方形/長方形 15"/>
          <p:cNvSpPr/>
          <p:nvPr/>
        </p:nvSpPr>
        <p:spPr>
          <a:xfrm>
            <a:off x="6179296" y="4724798"/>
            <a:ext cx="2914475" cy="5769031"/>
          </a:xfrm>
          <a:prstGeom prst="rect">
            <a:avLst/>
          </a:prstGeom>
          <a:noFill/>
          <a:ln w="76200">
            <a:solidFill>
              <a:srgbClr val="FF0000">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線吹き出し 2 (枠付き) 17"/>
          <p:cNvSpPr/>
          <p:nvPr/>
        </p:nvSpPr>
        <p:spPr>
          <a:xfrm>
            <a:off x="9397008" y="7434256"/>
            <a:ext cx="2430113" cy="3243147"/>
          </a:xfrm>
          <a:prstGeom prst="borderCallout2">
            <a:avLst>
              <a:gd name="adj1" fmla="val 30138"/>
              <a:gd name="adj2" fmla="val -876"/>
              <a:gd name="adj3" fmla="val 30529"/>
              <a:gd name="adj4" fmla="val -875"/>
              <a:gd name="adj5" fmla="val 21874"/>
              <a:gd name="adj6" fmla="val -42124"/>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所見は３種類それぞれ</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必ず記入してください。</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所見欄に記載のない場合は、学力等を判断できないものとして、選考の対象としません。</a:t>
            </a:r>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家庭状況に関する所見はわかる範囲で結構です。</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20" name="線吹き出し 2 (枠付き) 19"/>
          <p:cNvSpPr/>
          <p:nvPr/>
        </p:nvSpPr>
        <p:spPr>
          <a:xfrm>
            <a:off x="9765122" y="6486287"/>
            <a:ext cx="1879172" cy="449764"/>
          </a:xfrm>
          <a:prstGeom prst="borderCallout2">
            <a:avLst>
              <a:gd name="adj1" fmla="val 47794"/>
              <a:gd name="adj2" fmla="val -492"/>
              <a:gd name="adj3" fmla="val -220862"/>
              <a:gd name="adj4" fmla="val -46488"/>
              <a:gd name="adj5" fmla="val -375904"/>
              <a:gd name="adj6" fmla="val -72471"/>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新学年を記入</a:t>
            </a:r>
          </a:p>
        </p:txBody>
      </p:sp>
      <p:sp>
        <p:nvSpPr>
          <p:cNvPr id="21" name="テキスト ボックス 20"/>
          <p:cNvSpPr txBox="1"/>
          <p:nvPr/>
        </p:nvSpPr>
        <p:spPr>
          <a:xfrm>
            <a:off x="8841661" y="378096"/>
            <a:ext cx="2982537" cy="461665"/>
          </a:xfrm>
          <a:prstGeom prst="rect">
            <a:avLst/>
          </a:prstGeom>
          <a:solidFill>
            <a:schemeClr val="tx1"/>
          </a:solidFill>
        </p:spPr>
        <p:txBody>
          <a:bodyPr wrap="square" rtlCol="0">
            <a:spAutoFit/>
          </a:bodyPr>
          <a:lstStyle/>
          <a:p>
            <a:pPr algn="ctr"/>
            <a:r>
              <a:rPr kumimoji="1" lang="ja-JP" altLang="en-US" sz="2400" dirty="0">
                <a:solidFill>
                  <a:schemeClr val="bg1"/>
                </a:solidFill>
                <a:latin typeface="HGP創英角ｺﾞｼｯｸUB" panose="020B0900000000000000" pitchFamily="50" charset="-128"/>
                <a:ea typeface="HGP創英角ｺﾞｼｯｸUB" panose="020B0900000000000000" pitchFamily="50" charset="-128"/>
              </a:rPr>
              <a:t>現在籍校が作成</a:t>
            </a:r>
          </a:p>
        </p:txBody>
      </p:sp>
    </p:spTree>
    <p:extLst>
      <p:ext uri="{BB962C8B-B14F-4D97-AF65-F5344CB8AC3E}">
        <p14:creationId xmlns:p14="http://schemas.microsoft.com/office/powerpoint/2010/main" val="455121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descr="テーブル&#10;&#10;AI 生成コンテンツは誤りを含む可能性があります。">
            <a:extLst>
              <a:ext uri="{FF2B5EF4-FFF2-40B4-BE49-F238E27FC236}">
                <a16:creationId xmlns:a16="http://schemas.microsoft.com/office/drawing/2014/main" id="{A6513C65-0797-59F0-139E-C2D2C77CEF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1556" y="2424298"/>
            <a:ext cx="8265485" cy="11688616"/>
          </a:xfrm>
          <a:prstGeom prst="rect">
            <a:avLst/>
          </a:prstGeom>
        </p:spPr>
      </p:pic>
      <p:sp>
        <p:nvSpPr>
          <p:cNvPr id="7" name="線吹き出し 2 (枠付き) 6"/>
          <p:cNvSpPr/>
          <p:nvPr/>
        </p:nvSpPr>
        <p:spPr>
          <a:xfrm>
            <a:off x="9506308" y="2172153"/>
            <a:ext cx="2273888" cy="1150976"/>
          </a:xfrm>
          <a:prstGeom prst="borderCallout2">
            <a:avLst>
              <a:gd name="adj1" fmla="val 17676"/>
              <a:gd name="adj2" fmla="val -424"/>
              <a:gd name="adj3" fmla="val 17905"/>
              <a:gd name="adj4" fmla="val -16667"/>
              <a:gd name="adj5" fmla="val 142014"/>
              <a:gd name="adj6" fmla="val -64207"/>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日付を記入</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提出締め切り日以前であること</a:t>
            </a:r>
          </a:p>
        </p:txBody>
      </p:sp>
      <p:sp>
        <p:nvSpPr>
          <p:cNvPr id="8" name="テキスト ボックス 7"/>
          <p:cNvSpPr txBox="1"/>
          <p:nvPr/>
        </p:nvSpPr>
        <p:spPr>
          <a:xfrm>
            <a:off x="615084" y="769666"/>
            <a:ext cx="8934138" cy="461665"/>
          </a:xfrm>
          <a:prstGeom prst="rect">
            <a:avLst/>
          </a:prstGeom>
          <a:noFill/>
        </p:spPr>
        <p:txBody>
          <a:bodyPr wrap="square" rtlCol="0">
            <a:spAutoFit/>
          </a:bodyPr>
          <a:lstStyle/>
          <a:p>
            <a:pPr algn="ctr"/>
            <a:r>
              <a:rPr kumimoji="1" lang="en-US" altLang="ja-JP" sz="2400" dirty="0">
                <a:latin typeface="ＭＳ 明朝" panose="02020609040205080304" pitchFamily="17" charset="-128"/>
                <a:ea typeface="ＭＳ 明朝" panose="02020609040205080304" pitchFamily="17" charset="-128"/>
              </a:rPr>
              <a:t>《</a:t>
            </a:r>
            <a:r>
              <a:rPr kumimoji="1" lang="ja-JP" altLang="en-US" sz="2400" dirty="0">
                <a:latin typeface="ＭＳ 明朝" panose="02020609040205080304" pitchFamily="17" charset="-128"/>
                <a:ea typeface="ＭＳ 明朝" panose="02020609040205080304" pitchFamily="17" charset="-128"/>
              </a:rPr>
              <a:t>推薦調書　記載例：新入生</a:t>
            </a:r>
            <a:r>
              <a:rPr kumimoji="1" lang="en-US" altLang="ja-JP" sz="2400" dirty="0">
                <a:latin typeface="ＭＳ 明朝" panose="02020609040205080304" pitchFamily="17" charset="-128"/>
                <a:ea typeface="ＭＳ 明朝" panose="02020609040205080304" pitchFamily="17" charset="-128"/>
              </a:rPr>
              <a:t>/</a:t>
            </a:r>
            <a:r>
              <a:rPr kumimoji="1" lang="ja-JP" altLang="en-US" sz="2400" dirty="0">
                <a:latin typeface="ＭＳ 明朝" panose="02020609040205080304" pitchFamily="17" charset="-128"/>
                <a:ea typeface="ＭＳ 明朝" panose="02020609040205080304" pitchFamily="17" charset="-128"/>
              </a:rPr>
              <a:t>転入生の場合</a:t>
            </a:r>
            <a:r>
              <a:rPr kumimoji="1" lang="en-US" altLang="ja-JP" sz="2400" dirty="0">
                <a:latin typeface="ＭＳ 明朝" panose="02020609040205080304" pitchFamily="17" charset="-128"/>
                <a:ea typeface="ＭＳ 明朝" panose="02020609040205080304" pitchFamily="17" charset="-128"/>
              </a:rPr>
              <a:t>》</a:t>
            </a:r>
            <a:endParaRPr kumimoji="1" lang="ja-JP" altLang="en-US" sz="2400" dirty="0">
              <a:latin typeface="ＭＳ 明朝" panose="02020609040205080304" pitchFamily="17" charset="-128"/>
              <a:ea typeface="ＭＳ 明朝" panose="02020609040205080304" pitchFamily="17" charset="-128"/>
            </a:endParaRPr>
          </a:p>
        </p:txBody>
      </p:sp>
      <p:sp>
        <p:nvSpPr>
          <p:cNvPr id="9" name="線吹き出し 2 (枠付き) 8"/>
          <p:cNvSpPr/>
          <p:nvPr/>
        </p:nvSpPr>
        <p:spPr>
          <a:xfrm>
            <a:off x="9549222" y="6160066"/>
            <a:ext cx="2230974" cy="631098"/>
          </a:xfrm>
          <a:prstGeom prst="borderCallout2">
            <a:avLst>
              <a:gd name="adj1" fmla="val 18750"/>
              <a:gd name="adj2" fmla="val 306"/>
              <a:gd name="adj3" fmla="val 18750"/>
              <a:gd name="adj4" fmla="val -16667"/>
              <a:gd name="adj5" fmla="val -203543"/>
              <a:gd name="adj6" fmla="val -55803"/>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学校長等の公印を押印</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10" name="線吹き出し 2 (枠付き) 9"/>
          <p:cNvSpPr/>
          <p:nvPr/>
        </p:nvSpPr>
        <p:spPr>
          <a:xfrm>
            <a:off x="9506308" y="3402122"/>
            <a:ext cx="2273888" cy="2362860"/>
          </a:xfrm>
          <a:prstGeom prst="borderCallout2">
            <a:avLst>
              <a:gd name="adj1" fmla="val 18750"/>
              <a:gd name="adj2" fmla="val -137"/>
              <a:gd name="adj3" fmla="val 18750"/>
              <a:gd name="adj4" fmla="val -16667"/>
              <a:gd name="adj5" fmla="val 52433"/>
              <a:gd name="adj6" fmla="val -114803"/>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推薦調書の推薦者としての「学校長名」は</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大学の場合、「学部長</a:t>
            </a:r>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研究科長」に替えることも可。</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教員養成機関の場合、</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「施設長」でも差し支えありません。</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11" name="線吹き出し 2 (枠付き) 10"/>
          <p:cNvSpPr/>
          <p:nvPr/>
        </p:nvSpPr>
        <p:spPr>
          <a:xfrm>
            <a:off x="229045" y="8016460"/>
            <a:ext cx="3765032" cy="1171331"/>
          </a:xfrm>
          <a:prstGeom prst="borderCallout2">
            <a:avLst>
              <a:gd name="adj1" fmla="val -208"/>
              <a:gd name="adj2" fmla="val 55073"/>
              <a:gd name="adj3" fmla="val -208"/>
              <a:gd name="adj4" fmla="val 54675"/>
              <a:gd name="adj5" fmla="val -69101"/>
              <a:gd name="adj6" fmla="val 46827"/>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「別紙のとおり」と記入。</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（本市で前在籍校の推薦調書及び成績証明書を確認します。）</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15" name="線吹き出し 2 (枠付き) 14"/>
          <p:cNvSpPr/>
          <p:nvPr/>
        </p:nvSpPr>
        <p:spPr>
          <a:xfrm>
            <a:off x="5981434" y="13287051"/>
            <a:ext cx="5279019" cy="1559329"/>
          </a:xfrm>
          <a:prstGeom prst="borderCallout2">
            <a:avLst>
              <a:gd name="adj1" fmla="val 18084"/>
              <a:gd name="adj2" fmla="val 122"/>
              <a:gd name="adj3" fmla="val 18084"/>
              <a:gd name="adj4" fmla="val -33400"/>
              <a:gd name="adj5" fmla="val -99176"/>
              <a:gd name="adj6" fmla="val -52553"/>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可能であれば、前在籍校の推薦調書及び成績証明書から確認できる、前年度の各履修科目の成績及び全履修科目（</a:t>
            </a:r>
            <a:r>
              <a:rPr kumimoji="1" lang="ja-JP" altLang="en-US" sz="1600" u="sng" dirty="0">
                <a:solidFill>
                  <a:schemeClr val="tx1"/>
                </a:solidFill>
                <a:latin typeface="ＭＳ ゴシック" panose="020B0609070205080204" pitchFamily="49" charset="-128"/>
                <a:ea typeface="ＭＳ ゴシック" panose="020B0609070205080204" pitchFamily="49" charset="-128"/>
              </a:rPr>
              <a:t>体育及び保健体育を除くことが可</a:t>
            </a:r>
            <a:r>
              <a:rPr kumimoji="1" lang="ja-JP" altLang="en-US" sz="1600" dirty="0">
                <a:solidFill>
                  <a:schemeClr val="tx1"/>
                </a:solidFill>
                <a:latin typeface="ＭＳ ゴシック" panose="020B0609070205080204" pitchFamily="49" charset="-128"/>
                <a:ea typeface="ＭＳ ゴシック" panose="020B0609070205080204" pitchFamily="49" charset="-128"/>
              </a:rPr>
              <a:t>）の成績平均を記入してください。</a:t>
            </a:r>
            <a:endParaRPr kumimoji="1" lang="en-US" altLang="ja-JP" sz="1600" u="sng" dirty="0">
              <a:solidFill>
                <a:schemeClr val="tx1"/>
              </a:solidFill>
              <a:latin typeface="ＭＳ ゴシック" panose="020B0609070205080204" pitchFamily="49" charset="-128"/>
              <a:ea typeface="ＭＳ ゴシック" panose="020B0609070205080204" pitchFamily="49" charset="-128"/>
            </a:endParaRPr>
          </a:p>
        </p:txBody>
      </p:sp>
      <p:sp>
        <p:nvSpPr>
          <p:cNvPr id="16" name="正方形/長方形 15"/>
          <p:cNvSpPr/>
          <p:nvPr/>
        </p:nvSpPr>
        <p:spPr>
          <a:xfrm>
            <a:off x="5619925" y="6024077"/>
            <a:ext cx="2889075" cy="5294370"/>
          </a:xfrm>
          <a:prstGeom prst="rect">
            <a:avLst/>
          </a:prstGeom>
          <a:noFill/>
          <a:ln w="76200">
            <a:solidFill>
              <a:srgbClr val="FF0000">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線吹き出し 2 (枠付き) 16"/>
          <p:cNvSpPr/>
          <p:nvPr/>
        </p:nvSpPr>
        <p:spPr>
          <a:xfrm>
            <a:off x="9096323" y="7351612"/>
            <a:ext cx="2683873" cy="5294370"/>
          </a:xfrm>
          <a:prstGeom prst="borderCallout2">
            <a:avLst>
              <a:gd name="adj1" fmla="val 18750"/>
              <a:gd name="adj2" fmla="val -421"/>
              <a:gd name="adj3" fmla="val 13541"/>
              <a:gd name="adj4" fmla="val -16667"/>
              <a:gd name="adj5" fmla="val 13837"/>
              <a:gd name="adj6" fmla="val -61807"/>
            </a:avLst>
          </a:prstGeom>
          <a:solidFill>
            <a:schemeClr val="bg1"/>
          </a:solidFill>
          <a:ln w="28575">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前所属校の「推薦証明書」及び「成績証明書」を開封のうえ確認いただき、</a:t>
            </a:r>
            <a:r>
              <a:rPr kumimoji="1" lang="ja-JP" altLang="en-US" sz="1600" u="sng" dirty="0">
                <a:solidFill>
                  <a:schemeClr val="tx1"/>
                </a:solidFill>
                <a:latin typeface="ＭＳ ゴシック" panose="020B0609070205080204" pitchFamily="49" charset="-128"/>
                <a:ea typeface="ＭＳ ゴシック" panose="020B0609070205080204" pitchFamily="49" charset="-128"/>
              </a:rPr>
              <a:t>所見に補足する必要がなければ「推薦証明書のとおり奨学生として適当と認め、推薦します」と記入</a:t>
            </a:r>
            <a:r>
              <a:rPr kumimoji="1" lang="ja-JP" altLang="en-US" sz="1600" dirty="0">
                <a:solidFill>
                  <a:schemeClr val="tx1"/>
                </a:solidFill>
                <a:latin typeface="ＭＳ ゴシック" panose="020B0609070205080204" pitchFamily="49" charset="-128"/>
                <a:ea typeface="ＭＳ ゴシック" panose="020B0609070205080204" pitchFamily="49" charset="-128"/>
              </a:rPr>
              <a:t>いただければ結構です。</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前在籍校を卒業して５年以上経過している等のために、「推薦証明書」及び「成績証明書」が発行されず、「成績不発行証明書」が提出されている場合は、現在籍校で入学後、最初の成績が出てから、後日追加書類として推薦調書を提出していただきます。</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21" name="テキスト ボックス 20"/>
          <p:cNvSpPr txBox="1"/>
          <p:nvPr/>
        </p:nvSpPr>
        <p:spPr>
          <a:xfrm>
            <a:off x="8620944" y="756468"/>
            <a:ext cx="2982537" cy="461665"/>
          </a:xfrm>
          <a:prstGeom prst="rect">
            <a:avLst/>
          </a:prstGeom>
          <a:solidFill>
            <a:schemeClr val="tx1"/>
          </a:solidFill>
        </p:spPr>
        <p:txBody>
          <a:bodyPr wrap="square" rtlCol="0">
            <a:spAutoFit/>
          </a:bodyPr>
          <a:lstStyle/>
          <a:p>
            <a:pPr algn="ctr"/>
            <a:r>
              <a:rPr kumimoji="1" lang="ja-JP" altLang="en-US" sz="2400" dirty="0">
                <a:solidFill>
                  <a:schemeClr val="bg1"/>
                </a:solidFill>
                <a:latin typeface="HGP創英角ｺﾞｼｯｸUB" panose="020B0900000000000000" pitchFamily="50" charset="-128"/>
                <a:ea typeface="HGP創英角ｺﾞｼｯｸUB" panose="020B0900000000000000" pitchFamily="50" charset="-128"/>
              </a:rPr>
              <a:t>現在籍校が作成</a:t>
            </a:r>
          </a:p>
        </p:txBody>
      </p:sp>
    </p:spTree>
    <p:extLst>
      <p:ext uri="{BB962C8B-B14F-4D97-AF65-F5344CB8AC3E}">
        <p14:creationId xmlns:p14="http://schemas.microsoft.com/office/powerpoint/2010/main" val="24190525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1592</TotalTime>
  <Words>1128</Words>
  <PresentationFormat>ユーザー設定</PresentationFormat>
  <Paragraphs>76</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HGP創英角ｺﾞｼｯｸUB</vt:lpstr>
      <vt:lpstr>ＭＳ ゴシック</vt:lpstr>
      <vt:lpstr>ＭＳ 明朝</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2021-02-24T11:04:23Z</dcterms:created>
  <dcterms:modified xsi:type="dcterms:W3CDTF">2026-02-25T06:18:55Z</dcterms:modified>
</cp:coreProperties>
</file>