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8"/>
  </p:notesMasterIdLst>
  <p:sldIdLst>
    <p:sldId id="256" r:id="rId2"/>
    <p:sldId id="257" r:id="rId3"/>
    <p:sldId id="258" r:id="rId4"/>
    <p:sldId id="261" r:id="rId5"/>
    <p:sldId id="262" r:id="rId6"/>
    <p:sldId id="259" r:id="rId7"/>
    <p:sldId id="263" r:id="rId8"/>
    <p:sldId id="273" r:id="rId9"/>
    <p:sldId id="266" r:id="rId10"/>
    <p:sldId id="271" r:id="rId11"/>
    <p:sldId id="268" r:id="rId12"/>
    <p:sldId id="264" r:id="rId13"/>
    <p:sldId id="265" r:id="rId14"/>
    <p:sldId id="272" r:id="rId15"/>
    <p:sldId id="260"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AC71"/>
    <a:srgbClr val="5E5E5E"/>
    <a:srgbClr val="C3CFD3"/>
    <a:srgbClr val="FFFF00"/>
    <a:srgbClr val="6B88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95" autoAdjust="0"/>
    <p:restoredTop sz="74593" autoAdjust="0"/>
  </p:normalViewPr>
  <p:slideViewPr>
    <p:cSldViewPr snapToGrid="0">
      <p:cViewPr varScale="1">
        <p:scale>
          <a:sx n="54" d="100"/>
          <a:sy n="54" d="100"/>
        </p:scale>
        <p:origin x="7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A2DF6-97CB-4FEA-AE1A-3CA736162F5D}" type="datetimeFigureOut">
              <a:rPr kumimoji="1" lang="ja-JP" altLang="en-US" smtClean="0"/>
              <a:t>2025/7/2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3056D-E87C-4A43-983C-473E94303ECC}" type="slidenum">
              <a:rPr kumimoji="1" lang="ja-JP" altLang="en-US" smtClean="0"/>
              <a:t>‹#›</a:t>
            </a:fld>
            <a:endParaRPr kumimoji="1" lang="ja-JP" altLang="en-US"/>
          </a:p>
        </p:txBody>
      </p:sp>
    </p:spTree>
    <p:extLst>
      <p:ext uri="{BB962C8B-B14F-4D97-AF65-F5344CB8AC3E}">
        <p14:creationId xmlns:p14="http://schemas.microsoft.com/office/powerpoint/2010/main" val="28019515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このパートでは福祉保健課健康づくり係から</a:t>
            </a:r>
            <a:endParaRPr kumimoji="1" lang="en-US" altLang="ja-JP" dirty="0"/>
          </a:p>
          <a:p>
            <a:r>
              <a:rPr kumimoji="1" lang="ja-JP" altLang="en-US" dirty="0"/>
              <a:t>感染症等が発生した際の報告や調査についてご説明します。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1</a:t>
            </a:fld>
            <a:endParaRPr kumimoji="1" lang="ja-JP" altLang="en-US"/>
          </a:p>
        </p:txBody>
      </p:sp>
    </p:spTree>
    <p:extLst>
      <p:ext uri="{BB962C8B-B14F-4D97-AF65-F5344CB8AC3E}">
        <p14:creationId xmlns:p14="http://schemas.microsoft.com/office/powerpoint/2010/main" val="3888987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「現時点で</a:t>
            </a:r>
            <a:r>
              <a:rPr kumimoji="1" lang="ja-JP" altLang="en-US"/>
              <a:t>の</a:t>
            </a:r>
            <a:r>
              <a:rPr kumimoji="1" lang="ja-JP" altLang="en-US" smtClean="0"/>
              <a:t>陽性判明者数</a:t>
            </a:r>
            <a:r>
              <a:rPr kumimoji="1" lang="ja-JP" altLang="en-US" dirty="0"/>
              <a:t>」には陽性判明者の人数をご記入ください。</a:t>
            </a:r>
            <a:endParaRPr kumimoji="1" lang="en-US" altLang="ja-JP" dirty="0"/>
          </a:p>
          <a:p>
            <a:r>
              <a:rPr kumimoji="1" lang="ja-JP" altLang="en-US" dirty="0"/>
              <a:t>下の欄には施設医や協力医療機関との連携の有無や、</a:t>
            </a:r>
            <a:endParaRPr kumimoji="1" lang="en-US" altLang="ja-JP" dirty="0"/>
          </a:p>
          <a:p>
            <a:r>
              <a:rPr kumimoji="1" lang="ja-JP" altLang="en-US" dirty="0"/>
              <a:t>感染症流行を受け、施設や事業所の運営状況をご記入ください。</a:t>
            </a:r>
            <a:endParaRPr kumimoji="1" lang="en-US" altLang="ja-JP" dirty="0"/>
          </a:p>
          <a:p>
            <a:r>
              <a:rPr kumimoji="1" lang="ja-JP" altLang="en-US" dirty="0"/>
              <a:t>補足事項の欄や、必要時備考欄も区福祉保健センターへの伝達事項のご記入等でご活用ください。</a:t>
            </a:r>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10</a:t>
            </a:fld>
            <a:endParaRPr kumimoji="1" lang="ja-JP" altLang="en-US"/>
          </a:p>
        </p:txBody>
      </p:sp>
    </p:spTree>
    <p:extLst>
      <p:ext uri="{BB962C8B-B14F-4D97-AF65-F5344CB8AC3E}">
        <p14:creationId xmlns:p14="http://schemas.microsoft.com/office/powerpoint/2010/main" val="912554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続いて発症経過表の記入方法についてお伝えします。</a:t>
            </a:r>
            <a:endParaRPr kumimoji="1" lang="en-US" altLang="ja-JP" dirty="0"/>
          </a:p>
          <a:p>
            <a:r>
              <a:rPr kumimoji="1" lang="ja-JP" altLang="en-US" dirty="0"/>
              <a:t>先程までの「感染症発生報告書」は記入が必須となりますが</a:t>
            </a:r>
            <a:endParaRPr kumimoji="1" lang="en-US" altLang="ja-JP" dirty="0"/>
          </a:p>
          <a:p>
            <a:r>
              <a:rPr kumimoji="1" lang="ja-JP" altLang="en-US" dirty="0"/>
              <a:t>こちらの「発症経過表」は提出が必須ではありませんが、ご記入いただけると時系列に応じた感染の状況が見え</a:t>
            </a:r>
            <a:endParaRPr kumimoji="1" lang="en-US" altLang="ja-JP" dirty="0"/>
          </a:p>
          <a:p>
            <a:r>
              <a:rPr kumimoji="1" lang="ja-JP" altLang="en-US" dirty="0"/>
              <a:t>施設内での発生状況の把握や振り返りの際に役立つと思います。</a:t>
            </a:r>
            <a:endParaRPr kumimoji="1" lang="en-US" altLang="ja-JP" dirty="0"/>
          </a:p>
          <a:p>
            <a:r>
              <a:rPr kumimoji="1" lang="ja-JP" altLang="en-US" dirty="0"/>
              <a:t>自由に編集していただき、各施設ごとで工夫して使用していただいて構いません。</a:t>
            </a:r>
            <a:endParaRPr kumimoji="1" lang="en-US" altLang="ja-JP" dirty="0"/>
          </a:p>
          <a:p>
            <a:r>
              <a:rPr kumimoji="1" lang="ja-JP" altLang="en-US" dirty="0"/>
              <a:t>参考ですが、感染対策の強化を始めたタイミングや実際にどのような感染対策を実施したのか、</a:t>
            </a:r>
            <a:endParaRPr kumimoji="1" lang="en-US" altLang="ja-JP" dirty="0"/>
          </a:p>
          <a:p>
            <a:r>
              <a:rPr kumimoji="1" lang="ja-JP" altLang="en-US" dirty="0"/>
              <a:t>発症者同士のリンク（関係性）等をご記入いただくと今後の施設内の動きや感染対策の振り返りに役立ちます。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11</a:t>
            </a:fld>
            <a:endParaRPr kumimoji="1" lang="ja-JP" altLang="en-US"/>
          </a:p>
        </p:txBody>
      </p:sp>
    </p:spTree>
    <p:extLst>
      <p:ext uri="{BB962C8B-B14F-4D97-AF65-F5344CB8AC3E}">
        <p14:creationId xmlns:p14="http://schemas.microsoft.com/office/powerpoint/2010/main" val="3608065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続いて「調査・助言」についてです。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12</a:t>
            </a:fld>
            <a:endParaRPr kumimoji="1" lang="ja-JP" altLang="en-US"/>
          </a:p>
        </p:txBody>
      </p:sp>
    </p:spTree>
    <p:extLst>
      <p:ext uri="{BB962C8B-B14F-4D97-AF65-F5344CB8AC3E}">
        <p14:creationId xmlns:p14="http://schemas.microsoft.com/office/powerpoint/2010/main" val="4067643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調査は通常、まずは電話で聞き取りを行わせていただきます。</a:t>
            </a:r>
            <a:endParaRPr kumimoji="1" lang="en-US" altLang="ja-JP" dirty="0"/>
          </a:p>
          <a:p>
            <a:r>
              <a:rPr kumimoji="1" lang="ja-JP" altLang="en-US" dirty="0"/>
              <a:t>こちらは発生報告書と内容が被る部分もありますが、</a:t>
            </a:r>
            <a:endParaRPr kumimoji="1" lang="en-US" altLang="ja-JP" dirty="0"/>
          </a:p>
          <a:p>
            <a:r>
              <a:rPr kumimoji="1" lang="ja-JP" altLang="en-US" dirty="0"/>
              <a:t>施設の概要、発生状況の経過、発症者が広がる要因となり得るイベントの有無、施設の感染対策、困りごと等を伺います。</a:t>
            </a:r>
            <a:endParaRPr kumimoji="1" lang="en-US" altLang="ja-JP" dirty="0"/>
          </a:p>
          <a:p>
            <a:endParaRPr kumimoji="1" lang="en-US" altLang="ja-JP" dirty="0"/>
          </a:p>
          <a:p>
            <a:r>
              <a:rPr kumimoji="1" lang="ja-JP" altLang="en-US" dirty="0"/>
              <a:t>また、電話での聴き取りの結果、必要に応じて施設を訪問し、調査を実施することがあります。</a:t>
            </a:r>
            <a:endParaRPr kumimoji="1" lang="en-US" altLang="ja-JP" dirty="0"/>
          </a:p>
          <a:p>
            <a:endParaRPr kumimoji="1" lang="en-US" altLang="ja-JP" dirty="0"/>
          </a:p>
          <a:p>
            <a:r>
              <a:rPr kumimoji="1" lang="ja-JP" altLang="en-US" dirty="0"/>
              <a:t>施設調査では、実際の施設環境や感染対策の実施状況の確認を行います。</a:t>
            </a:r>
            <a:endParaRPr kumimoji="1" lang="en-US" altLang="ja-JP" dirty="0"/>
          </a:p>
          <a:p>
            <a:r>
              <a:rPr kumimoji="1" lang="ja-JP" altLang="en-US" dirty="0"/>
              <a:t>また、各施設の感染症マニュアルや職員の健康管理表、献立等も確認させていただく場合がありますので、ご協力お願いします。</a:t>
            </a:r>
            <a:endParaRPr kumimoji="1" lang="en-US" altLang="ja-JP" dirty="0"/>
          </a:p>
          <a:p>
            <a:r>
              <a:rPr kumimoji="1" lang="ja-JP" altLang="en-US" dirty="0"/>
              <a:t>調査を通じ、必要時感染対策の助言や検便の依頼をさせていただく場合もございますので、ご承知おきください。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13</a:t>
            </a:fld>
            <a:endParaRPr kumimoji="1" lang="ja-JP" altLang="en-US"/>
          </a:p>
        </p:txBody>
      </p:sp>
    </p:spTree>
    <p:extLst>
      <p:ext uri="{BB962C8B-B14F-4D97-AF65-F5344CB8AC3E}">
        <p14:creationId xmlns:p14="http://schemas.microsoft.com/office/powerpoint/2010/main" val="31657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ここでは今まで対応させていただいていた中で</a:t>
            </a:r>
            <a:endParaRPr kumimoji="1" lang="en-US" altLang="ja-JP" dirty="0"/>
          </a:p>
          <a:p>
            <a:r>
              <a:rPr kumimoji="1" lang="ja-JP" altLang="en-US" dirty="0"/>
              <a:t>保健指導の内容で多かったことと</a:t>
            </a:r>
            <a:endParaRPr kumimoji="1" lang="en-US" altLang="ja-JP" dirty="0"/>
          </a:p>
          <a:p>
            <a:r>
              <a:rPr kumimoji="1" lang="ja-JP" altLang="en-US" dirty="0"/>
              <a:t>早期終息に至った要因となり得る好事例の共有をさせていただきます。</a:t>
            </a:r>
            <a:endParaRPr kumimoji="1" lang="en-US" altLang="ja-JP" dirty="0"/>
          </a:p>
          <a:p>
            <a:endParaRPr kumimoji="1" lang="en-US" altLang="ja-JP" dirty="0"/>
          </a:p>
          <a:p>
            <a:r>
              <a:rPr kumimoji="1" lang="ja-JP" altLang="en-US" dirty="0"/>
              <a:t>まず保健指導の内容で多かったことです。</a:t>
            </a:r>
            <a:endParaRPr kumimoji="1" lang="en-US" altLang="ja-JP" dirty="0"/>
          </a:p>
          <a:p>
            <a:r>
              <a:rPr kumimoji="1" lang="ja-JP" altLang="en-US" dirty="0"/>
              <a:t>・報告のタイミングが報告基準よりも上回ってから報告してしまっている。</a:t>
            </a:r>
            <a:endParaRPr kumimoji="1" lang="en-US" altLang="ja-JP" dirty="0"/>
          </a:p>
          <a:p>
            <a:r>
              <a:rPr kumimoji="1" lang="ja-JP" altLang="en-US" dirty="0"/>
              <a:t>・施設内で流行中の細菌やウイルスに効かない消毒薬を選択・使用してしまっている。又は期限の切れた消毒薬を使用してしまっている。</a:t>
            </a:r>
            <a:endParaRPr kumimoji="1" lang="en-US" altLang="ja-JP" dirty="0"/>
          </a:p>
          <a:p>
            <a:r>
              <a:rPr kumimoji="1" lang="ja-JP" altLang="en-US" dirty="0"/>
              <a:t>・職員の感染対策が不十分のため、職員が媒介し、他のフロア（他の入居者）に広げてしまっている。</a:t>
            </a:r>
            <a:endParaRPr kumimoji="1" lang="en-US" altLang="ja-JP" dirty="0"/>
          </a:p>
          <a:p>
            <a:r>
              <a:rPr kumimoji="1" lang="ja-JP" altLang="en-US" dirty="0"/>
              <a:t>（人員の関係で職員の固定ができない。忙しくて手洗いや消毒が不十分のまま次の入居者対応をしてしまっている等）</a:t>
            </a:r>
            <a:endParaRPr kumimoji="1" lang="en-US" altLang="ja-JP" dirty="0"/>
          </a:p>
          <a:p>
            <a:r>
              <a:rPr kumimoji="1" lang="ja-JP" altLang="en-US" dirty="0"/>
              <a:t>以上のことが今までよく保健指導している内容となります。</a:t>
            </a:r>
            <a:endParaRPr kumimoji="1" lang="en-US" altLang="ja-JP" dirty="0"/>
          </a:p>
          <a:p>
            <a:endParaRPr kumimoji="1" lang="en-US" altLang="ja-JP" dirty="0"/>
          </a:p>
          <a:p>
            <a:r>
              <a:rPr kumimoji="1" lang="ja-JP" altLang="en-US" dirty="0"/>
              <a:t>次に早期終息に至った要因となり得る好事例についてです。</a:t>
            </a:r>
            <a:endParaRPr kumimoji="1" lang="en-US" altLang="ja-JP" dirty="0"/>
          </a:p>
          <a:p>
            <a:r>
              <a:rPr kumimoji="1" lang="ja-JP" altLang="en-US" dirty="0"/>
              <a:t>施設内で感染症対策に関するマニュアルが共有されていたり、年に</a:t>
            </a:r>
            <a:r>
              <a:rPr kumimoji="1" lang="en-US" altLang="ja-JP" dirty="0"/>
              <a:t>1</a:t>
            </a:r>
            <a:r>
              <a:rPr kumimoji="1" lang="ja-JP" altLang="en-US" dirty="0"/>
              <a:t>～</a:t>
            </a:r>
            <a:r>
              <a:rPr kumimoji="1" lang="en-US" altLang="ja-JP" dirty="0"/>
              <a:t>2</a:t>
            </a:r>
            <a:r>
              <a:rPr kumimoji="1" lang="ja-JP" altLang="en-US" dirty="0"/>
              <a:t>回ほど感染症研修会を施設内で実施し</a:t>
            </a:r>
            <a:endParaRPr kumimoji="1" lang="en-US" altLang="ja-JP" dirty="0"/>
          </a:p>
          <a:p>
            <a:r>
              <a:rPr kumimoji="1" lang="ja-JP" altLang="en-US" dirty="0"/>
              <a:t>新人からベテランまで、どんな職員でも有事に対応することができるようになっている。</a:t>
            </a:r>
            <a:endParaRPr kumimoji="1" lang="en-US" altLang="ja-JP" dirty="0"/>
          </a:p>
          <a:p>
            <a:r>
              <a:rPr kumimoji="1" lang="ja-JP" altLang="en-US" dirty="0"/>
              <a:t>事例発生時はすぐに共有がされ、早期から感染対策の強化ができている。</a:t>
            </a:r>
            <a:endParaRPr kumimoji="1" lang="en-US" altLang="ja-JP" dirty="0"/>
          </a:p>
          <a:p>
            <a:r>
              <a:rPr kumimoji="1" lang="ja-JP" altLang="en-US" dirty="0"/>
              <a:t>などです。</a:t>
            </a:r>
            <a:endParaRPr kumimoji="1" lang="en-US" altLang="ja-JP" dirty="0"/>
          </a:p>
          <a:p>
            <a:r>
              <a:rPr kumimoji="1" lang="ja-JP" altLang="en-US" dirty="0"/>
              <a:t>入居者のためにも、施設内の安定運営のためにもまずは平時からの感染対策を実施していただければと思います。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14</a:t>
            </a:fld>
            <a:endParaRPr kumimoji="1" lang="ja-JP" altLang="en-US"/>
          </a:p>
        </p:txBody>
      </p:sp>
    </p:spTree>
    <p:extLst>
      <p:ext uri="{BB962C8B-B14F-4D97-AF65-F5344CB8AC3E}">
        <p14:creationId xmlns:p14="http://schemas.microsoft.com/office/powerpoint/2010/main" val="63554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感染性胃腸炎発生時に訪問調査をさせていただくことが多いため、ホームページに</a:t>
            </a:r>
            <a:endParaRPr kumimoji="1" lang="en-US" altLang="ja-JP" dirty="0"/>
          </a:p>
          <a:p>
            <a:r>
              <a:rPr kumimoji="1" lang="ja-JP" altLang="en-US" dirty="0"/>
              <a:t>「感染性胃腸炎が発生したら」という</a:t>
            </a:r>
            <a:r>
              <a:rPr kumimoji="1" lang="en-US" altLang="ja-JP" dirty="0"/>
              <a:t>PDF</a:t>
            </a:r>
            <a:r>
              <a:rPr kumimoji="1" lang="ja-JP" altLang="en-US" dirty="0"/>
              <a:t>資料を掲載しています。</a:t>
            </a:r>
            <a:endParaRPr kumimoji="1" lang="en-US" altLang="ja-JP" dirty="0"/>
          </a:p>
          <a:p>
            <a:r>
              <a:rPr kumimoji="1" lang="ja-JP" altLang="en-US" dirty="0"/>
              <a:t>感染性胃腸炎の流行が見られる前に一読していただけると幸いです。</a:t>
            </a:r>
            <a:endParaRPr kumimoji="1" lang="en-US" altLang="ja-JP" dirty="0"/>
          </a:p>
          <a:p>
            <a:r>
              <a:rPr kumimoji="1" lang="ja-JP" altLang="en-US" dirty="0"/>
              <a:t>また、訪問時もこちらの資料を基に資料準備していただければと思いますので、ご協力お願いいたします。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15</a:t>
            </a:fld>
            <a:endParaRPr kumimoji="1" lang="ja-JP" altLang="en-US"/>
          </a:p>
        </p:txBody>
      </p:sp>
    </p:spTree>
    <p:extLst>
      <p:ext uri="{BB962C8B-B14F-4D97-AF65-F5344CB8AC3E}">
        <p14:creationId xmlns:p14="http://schemas.microsoft.com/office/powerpoint/2010/main" val="1574090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最期に、報告・相談する先を載せておりますのでご参照ください。</a:t>
            </a:r>
            <a:endParaRPr kumimoji="1" lang="en-US" altLang="ja-JP" dirty="0"/>
          </a:p>
          <a:p>
            <a:r>
              <a:rPr kumimoji="1" lang="ja-JP" altLang="en-US" dirty="0"/>
              <a:t>感染症が流行しているときに限らず、困ったことや悩んでいることがある際にはいつでもご連絡ください。</a:t>
            </a:r>
            <a:endParaRPr kumimoji="1" lang="en-US" altLang="ja-JP" dirty="0"/>
          </a:p>
          <a:p>
            <a:r>
              <a:rPr kumimoji="1" lang="ja-JP" altLang="en-US" dirty="0"/>
              <a:t>ご清聴ありがとうございました。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16</a:t>
            </a:fld>
            <a:endParaRPr kumimoji="1" lang="ja-JP" altLang="en-US"/>
          </a:p>
        </p:txBody>
      </p:sp>
    </p:spTree>
    <p:extLst>
      <p:ext uri="{BB962C8B-B14F-4D97-AF65-F5344CB8AC3E}">
        <p14:creationId xmlns:p14="http://schemas.microsoft.com/office/powerpoint/2010/main" val="283712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感染症発生時、貴施設（各施設）より報告をいただき、必要に応じて調査を実施しておりますが</a:t>
            </a:r>
            <a:endParaRPr kumimoji="1" lang="en-US" altLang="ja-JP" dirty="0"/>
          </a:p>
          <a:p>
            <a:r>
              <a:rPr kumimoji="1" lang="ja-JP" altLang="en-US" dirty="0"/>
              <a:t>なぜこれらが必要だと思いますか？</a:t>
            </a:r>
            <a:endParaRPr kumimoji="1" lang="en-US" altLang="ja-JP" dirty="0"/>
          </a:p>
          <a:p>
            <a:r>
              <a:rPr kumimoji="1" lang="ja-JP" altLang="en-US" dirty="0"/>
              <a:t>それは感染症の拡大・再発防止・早期終息等を通じて利用者の健康を守るとともに、施設の機能を維持するためです。</a:t>
            </a:r>
            <a:endParaRPr kumimoji="1" lang="en-US" altLang="ja-JP" dirty="0"/>
          </a:p>
          <a:p>
            <a:r>
              <a:rPr kumimoji="1" lang="ja-JP" altLang="en-US" dirty="0"/>
              <a:t>ご覧いただいている図は感染症発生時の報告や調査、目的を示したものとなっております。</a:t>
            </a:r>
            <a:endParaRPr kumimoji="1" lang="en-US" altLang="ja-JP" dirty="0"/>
          </a:p>
          <a:p>
            <a:r>
              <a:rPr kumimoji="1" lang="ja-JP" altLang="en-US" dirty="0"/>
              <a:t>まずは報告や相談があることで、以降の対応を実施することができます。</a:t>
            </a:r>
            <a:endParaRPr kumimoji="1" lang="en-US" altLang="ja-JP" dirty="0"/>
          </a:p>
          <a:p>
            <a:r>
              <a:rPr kumimoji="1" lang="ja-JP" altLang="en-US" dirty="0"/>
              <a:t>施設の機能維持や利用者の健康維持のためにも</a:t>
            </a:r>
            <a:endParaRPr kumimoji="1" lang="en-US" altLang="ja-JP" dirty="0"/>
          </a:p>
          <a:p>
            <a:r>
              <a:rPr kumimoji="1" lang="ja-JP" altLang="en-US" dirty="0"/>
              <a:t>まずは相談や報告を迅速かつ的確に実施していただくよう、ご協力お願いいたします。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それでは早速、各項目に関する詳細をお伝えします。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2</a:t>
            </a:fld>
            <a:endParaRPr kumimoji="1" lang="ja-JP" altLang="en-US"/>
          </a:p>
        </p:txBody>
      </p:sp>
    </p:spTree>
    <p:extLst>
      <p:ext uri="{BB962C8B-B14F-4D97-AF65-F5344CB8AC3E}">
        <p14:creationId xmlns:p14="http://schemas.microsoft.com/office/powerpoint/2010/main" val="372273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a:t>
            </a:r>
            <a:r>
              <a:rPr kumimoji="1" lang="en-US" altLang="ja-JP" dirty="0"/>
              <a:t>①</a:t>
            </a:r>
            <a:r>
              <a:rPr kumimoji="1" lang="ja-JP" altLang="en-US" dirty="0"/>
              <a:t>の報告や相談について、基準や報告の方法を詳しくお伝えさせていただきます。</a:t>
            </a:r>
            <a:endParaRPr kumimoji="1" lang="en-US" altLang="ja-JP" dirty="0"/>
          </a:p>
          <a:p>
            <a:endParaRPr kumimoji="1" lang="en-US" altLang="ja-JP" dirty="0"/>
          </a:p>
          <a:p>
            <a:r>
              <a:rPr kumimoji="1" lang="ja-JP" altLang="en-US" dirty="0"/>
              <a:t>報告が必要な基準は主に３つあります。</a:t>
            </a:r>
            <a:endParaRPr kumimoji="1" lang="en-US" altLang="ja-JP" dirty="0"/>
          </a:p>
          <a:p>
            <a:r>
              <a:rPr kumimoji="1" lang="ja-JP" altLang="en-US" dirty="0"/>
              <a:t>１つ目が、同一の感染症もしくは食中毒による（またはそれらが疑われる）死亡者または入院するなどの重症患者が１週間に２名以上発生したとき。</a:t>
            </a:r>
            <a:endParaRPr kumimoji="1" lang="en-US" altLang="ja-JP" dirty="0"/>
          </a:p>
          <a:p>
            <a:r>
              <a:rPr kumimoji="1" lang="ja-JP" altLang="en-US" dirty="0"/>
              <a:t>２つ目が、同一の患者もしくは食中毒の患者、またはそれらが疑われるものが１０名以上または全利用者の半数以上発生した場合。</a:t>
            </a:r>
            <a:endParaRPr kumimoji="1" lang="en-US" altLang="ja-JP" dirty="0"/>
          </a:p>
          <a:p>
            <a:r>
              <a:rPr kumimoji="1" lang="ja-JP" altLang="en-US" dirty="0"/>
              <a:t>３つ目がこれらに該当していなくても、通常の発生動向を上回り、施設長が報告が必要と判断したときです。</a:t>
            </a:r>
            <a:endParaRPr kumimoji="1" lang="en-US" altLang="ja-JP" dirty="0"/>
          </a:p>
          <a:p>
            <a:endParaRPr kumimoji="1" lang="en-US" altLang="ja-JP" dirty="0"/>
          </a:p>
          <a:p>
            <a:r>
              <a:rPr kumimoji="1" lang="ja-JP" altLang="en-US" dirty="0"/>
              <a:t>こちらの基準を満たしていなくても、お困りごとや不安なことがございましたらいつでもご相談いただけると幸いです。</a:t>
            </a:r>
            <a:endParaRPr kumimoji="1" lang="en-US" altLang="ja-JP" dirty="0"/>
          </a:p>
          <a:p>
            <a:r>
              <a:rPr kumimoji="1" lang="ja-JP" altLang="en-US" dirty="0"/>
              <a:t>何度もお伝えしている通り、まずは早めの報告・相談をお願いします。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3</a:t>
            </a:fld>
            <a:endParaRPr kumimoji="1" lang="ja-JP" altLang="en-US"/>
          </a:p>
        </p:txBody>
      </p:sp>
    </p:spTree>
    <p:extLst>
      <p:ext uri="{BB962C8B-B14F-4D97-AF65-F5344CB8AC3E}">
        <p14:creationId xmlns:p14="http://schemas.microsoft.com/office/powerpoint/2010/main" val="280009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続いて報告が必要なものの例です。</a:t>
            </a:r>
            <a:endParaRPr kumimoji="1" lang="en-US" altLang="ja-JP" dirty="0"/>
          </a:p>
          <a:p>
            <a:r>
              <a:rPr kumimoji="1" lang="ja-JP" altLang="en-US" dirty="0"/>
              <a:t>感染性胃腸炎（嘔吐下痢症状のある利用者）やインフルエンザ、新型コロナウイルス等が先程の基準に準じて報告の対象となります。</a:t>
            </a:r>
            <a:endParaRPr kumimoji="1" lang="en-US" altLang="ja-JP" dirty="0"/>
          </a:p>
          <a:p>
            <a:r>
              <a:rPr kumimoji="1" lang="ja-JP" altLang="en-US" dirty="0"/>
              <a:t>しかし、腸管出血性大腸菌感染症を利用者や職員</a:t>
            </a:r>
            <a:r>
              <a:rPr kumimoji="1" lang="ja-JP" altLang="en-US" dirty="0" smtClean="0"/>
              <a:t>が発症した</a:t>
            </a:r>
            <a:r>
              <a:rPr kumimoji="1" lang="ja-JP" altLang="en-US" dirty="0"/>
              <a:t>場合は人数に関わらず報告が必要です。</a:t>
            </a:r>
            <a:endParaRPr kumimoji="1" lang="en-US" altLang="ja-JP" dirty="0"/>
          </a:p>
          <a:p>
            <a:r>
              <a:rPr kumimoji="1" lang="ja-JP" altLang="en-US" dirty="0"/>
              <a:t>腸管出血性大腸菌は無症状でも保菌していることがあり、定期検便等で発見されることがあります。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4</a:t>
            </a:fld>
            <a:endParaRPr kumimoji="1" lang="ja-JP" altLang="en-US"/>
          </a:p>
        </p:txBody>
      </p:sp>
    </p:spTree>
    <p:extLst>
      <p:ext uri="{BB962C8B-B14F-4D97-AF65-F5344CB8AC3E}">
        <p14:creationId xmlns:p14="http://schemas.microsoft.com/office/powerpoint/2010/main" val="161403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定期検便では腸管出血性大腸菌の他にも、細菌性赤痢、サルモネラ、パラチフスなどがよく調べられている項目です。</a:t>
            </a:r>
            <a:endParaRPr kumimoji="1" lang="en-US" altLang="ja-JP" dirty="0"/>
          </a:p>
          <a:p>
            <a:r>
              <a:rPr kumimoji="1" lang="ja-JP" altLang="en-US" dirty="0"/>
              <a:t>これらは無症状でも病原菌が検出されることがあるため注意が必要です。</a:t>
            </a:r>
            <a:endParaRPr kumimoji="1" lang="en-US" altLang="ja-JP" dirty="0"/>
          </a:p>
          <a:p>
            <a:r>
              <a:rPr kumimoji="1" lang="ja-JP" altLang="en-US" dirty="0"/>
              <a:t>症状がある方はもちろん、無症状でも病原菌の検出がされた時点で特定の業務に対し就業制限がかかります。</a:t>
            </a:r>
            <a:endParaRPr kumimoji="1" lang="en-US" altLang="ja-JP" dirty="0"/>
          </a:p>
          <a:p>
            <a:endParaRPr kumimoji="1" lang="en-US" altLang="ja-JP" dirty="0"/>
          </a:p>
          <a:p>
            <a:r>
              <a:rPr kumimoji="1" lang="ja-JP" altLang="en-US" dirty="0"/>
              <a:t>特定の業務とは、食品に関わる業務のことです。</a:t>
            </a:r>
            <a:endParaRPr kumimoji="1" lang="en-US" altLang="ja-JP" dirty="0"/>
          </a:p>
          <a:p>
            <a:r>
              <a:rPr kumimoji="1" lang="ja-JP" altLang="en-US" dirty="0"/>
              <a:t>陰性確認ができるまでは調理や配膳はもちろん、食事介助等も制限がかかります。</a:t>
            </a:r>
            <a:endParaRPr kumimoji="1" lang="en-US" altLang="ja-JP" dirty="0"/>
          </a:p>
          <a:p>
            <a:r>
              <a:rPr kumimoji="1" lang="ja-JP" altLang="en-US" dirty="0"/>
              <a:t>しかし、特定の業務を除いた業務であれば勤務することが可能な場合もありますのでご承知おきください。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5</a:t>
            </a:fld>
            <a:endParaRPr kumimoji="1" lang="ja-JP" altLang="en-US"/>
          </a:p>
        </p:txBody>
      </p:sp>
    </p:spTree>
    <p:extLst>
      <p:ext uri="{BB962C8B-B14F-4D97-AF65-F5344CB8AC3E}">
        <p14:creationId xmlns:p14="http://schemas.microsoft.com/office/powerpoint/2010/main" val="3057351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続いて報告の方法についてです。</a:t>
            </a:r>
            <a:endParaRPr kumimoji="1" lang="en-US" altLang="ja-JP" dirty="0"/>
          </a:p>
          <a:p>
            <a:r>
              <a:rPr kumimoji="1" lang="ja-JP" altLang="en-US" dirty="0"/>
              <a:t>報告いただく様式は「港南区　感染症」と検索いただき</a:t>
            </a:r>
            <a:endParaRPr kumimoji="1" lang="en-US" altLang="ja-JP" dirty="0"/>
          </a:p>
          <a:p>
            <a:r>
              <a:rPr kumimoji="1" lang="ja-JP" altLang="en-US" dirty="0"/>
              <a:t>ホームページから様式をダウンロードしてください。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6</a:t>
            </a:fld>
            <a:endParaRPr kumimoji="1" lang="ja-JP" altLang="en-US"/>
          </a:p>
        </p:txBody>
      </p:sp>
    </p:spTree>
    <p:extLst>
      <p:ext uri="{BB962C8B-B14F-4D97-AF65-F5344CB8AC3E}">
        <p14:creationId xmlns:p14="http://schemas.microsoft.com/office/powerpoint/2010/main" val="646201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まず新型コロナウイルの報告書についてです。</a:t>
            </a:r>
            <a:endParaRPr kumimoji="1" lang="en-US" altLang="ja-JP" dirty="0"/>
          </a:p>
          <a:p>
            <a:r>
              <a:rPr kumimoji="1" lang="ja-JP" altLang="en-US" dirty="0"/>
              <a:t>「介護事業所・高齢者施設・障害者施設等における感染状況報告書」を記載し</a:t>
            </a:r>
            <a:endParaRPr kumimoji="1" lang="en-US" altLang="ja-JP" dirty="0"/>
          </a:p>
          <a:p>
            <a:r>
              <a:rPr kumimoji="1" lang="ja-JP" altLang="en-US" dirty="0"/>
              <a:t>入所施設は健康福祉局高齢健康福祉部</a:t>
            </a:r>
            <a:endParaRPr kumimoji="1" lang="en-US" altLang="ja-JP" dirty="0"/>
          </a:p>
          <a:p>
            <a:r>
              <a:rPr kumimoji="1" lang="ja-JP" altLang="en-US" dirty="0"/>
              <a:t>障害福祉サービス事業所は障害福祉保健部</a:t>
            </a:r>
            <a:endParaRPr kumimoji="1" lang="en-US" altLang="ja-JP" dirty="0"/>
          </a:p>
          <a:p>
            <a:r>
              <a:rPr kumimoji="1" lang="ja-JP" altLang="en-US" dirty="0"/>
              <a:t>そしてどの施設も共通で港南区福祉保健課に</a:t>
            </a:r>
            <a:endParaRPr kumimoji="1" lang="en-US" altLang="ja-JP" dirty="0"/>
          </a:p>
          <a:p>
            <a:r>
              <a:rPr kumimoji="1" lang="ja-JP" altLang="en-US" dirty="0"/>
              <a:t>記載いただいた様式の送付をお願いします。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7</a:t>
            </a:fld>
            <a:endParaRPr kumimoji="1" lang="ja-JP" altLang="en-US"/>
          </a:p>
        </p:txBody>
      </p:sp>
    </p:spTree>
    <p:extLst>
      <p:ext uri="{BB962C8B-B14F-4D97-AF65-F5344CB8AC3E}">
        <p14:creationId xmlns:p14="http://schemas.microsoft.com/office/powerpoint/2010/main" val="290573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インフルエンザや感染性胃腸炎は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「介護事業所・高齢者施設・障害者施設等における感染状況報告書」や「発症経過表」を記載し</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港南区福祉保健課に送付をお願いします。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新型コロナウイルスのみ送付先が</a:t>
            </a:r>
            <a:r>
              <a:rPr kumimoji="1" lang="en-US" altLang="ja-JP" dirty="0"/>
              <a:t>2</a:t>
            </a:r>
            <a:r>
              <a:rPr kumimoji="1" lang="ja-JP" altLang="en-US" dirty="0"/>
              <a:t>箇所ありますので、ご注意ください。</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8</a:t>
            </a:fld>
            <a:endParaRPr kumimoji="1" lang="ja-JP" altLang="en-US"/>
          </a:p>
        </p:txBody>
      </p:sp>
    </p:spTree>
    <p:extLst>
      <p:ext uri="{BB962C8B-B14F-4D97-AF65-F5344CB8AC3E}">
        <p14:creationId xmlns:p14="http://schemas.microsoft.com/office/powerpoint/2010/main" val="324807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ここからは具体的な報告書の記入方法に</a:t>
            </a:r>
            <a:r>
              <a:rPr kumimoji="1" lang="ja-JP" altLang="en-US" dirty="0" smtClean="0"/>
              <a:t>ついてお伝え</a:t>
            </a:r>
            <a:r>
              <a:rPr kumimoji="1" lang="ja-JP" altLang="en-US" dirty="0"/>
              <a:t>します。</a:t>
            </a:r>
            <a:endParaRPr kumimoji="1" lang="en-US" altLang="ja-JP" dirty="0"/>
          </a:p>
          <a:p>
            <a:r>
              <a:rPr kumimoji="1" lang="ja-JP" altLang="en-US" dirty="0"/>
              <a:t>ここには施設概要、陽性者の氏名や年齢、フロア（ユニット）や発症日等をご記入ください。</a:t>
            </a:r>
            <a:endParaRPr kumimoji="1" lang="en-US" altLang="ja-JP" dirty="0"/>
          </a:p>
          <a:p>
            <a:r>
              <a:rPr kumimoji="1" lang="ja-JP" altLang="en-US" dirty="0"/>
              <a:t>また、記入欄が足りなくなった場合は行を追加してご記入ください。</a:t>
            </a:r>
          </a:p>
        </p:txBody>
      </p:sp>
      <p:sp>
        <p:nvSpPr>
          <p:cNvPr id="4" name="スライド番号プレースホルダー 3"/>
          <p:cNvSpPr>
            <a:spLocks noGrp="1"/>
          </p:cNvSpPr>
          <p:nvPr>
            <p:ph type="sldNum" sz="quarter" idx="5"/>
          </p:nvPr>
        </p:nvSpPr>
        <p:spPr/>
        <p:txBody>
          <a:bodyPr/>
          <a:lstStyle/>
          <a:p>
            <a:fld id="{1B03056D-E87C-4A43-983C-473E94303ECC}" type="slidenum">
              <a:rPr kumimoji="1" lang="ja-JP" altLang="en-US" smtClean="0"/>
              <a:t>9</a:t>
            </a:fld>
            <a:endParaRPr kumimoji="1" lang="ja-JP" altLang="en-US"/>
          </a:p>
        </p:txBody>
      </p:sp>
    </p:spTree>
    <p:extLst>
      <p:ext uri="{BB962C8B-B14F-4D97-AF65-F5344CB8AC3E}">
        <p14:creationId xmlns:p14="http://schemas.microsoft.com/office/powerpoint/2010/main" val="37653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69667F3-FB71-4CB9-8A5A-06424A1D6C0C}" type="datetimeFigureOut">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DEFA06-8CB6-4528-A5EF-40A7CFA77265}" type="slidenum">
              <a:rPr kumimoji="1" lang="ja-JP" altLang="en-US" smtClean="0"/>
              <a:t>‹#›</a:t>
            </a:fld>
            <a:endParaRPr kumimoji="1" lang="ja-JP" altLang="en-US"/>
          </a:p>
        </p:txBody>
      </p:sp>
    </p:spTree>
    <p:extLst>
      <p:ext uri="{BB962C8B-B14F-4D97-AF65-F5344CB8AC3E}">
        <p14:creationId xmlns:p14="http://schemas.microsoft.com/office/powerpoint/2010/main" val="327248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9667F3-FB71-4CB9-8A5A-06424A1D6C0C}" type="datetimeFigureOut">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DEFA06-8CB6-4528-A5EF-40A7CFA77265}" type="slidenum">
              <a:rPr kumimoji="1" lang="ja-JP" altLang="en-US" smtClean="0"/>
              <a:t>‹#›</a:t>
            </a:fld>
            <a:endParaRPr kumimoji="1" lang="ja-JP" altLang="en-US"/>
          </a:p>
        </p:txBody>
      </p:sp>
    </p:spTree>
    <p:extLst>
      <p:ext uri="{BB962C8B-B14F-4D97-AF65-F5344CB8AC3E}">
        <p14:creationId xmlns:p14="http://schemas.microsoft.com/office/powerpoint/2010/main" val="184935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9667F3-FB71-4CB9-8A5A-06424A1D6C0C}" type="datetimeFigureOut">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DEFA06-8CB6-4528-A5EF-40A7CFA77265}" type="slidenum">
              <a:rPr kumimoji="1" lang="ja-JP" altLang="en-US" smtClean="0"/>
              <a:t>‹#›</a:t>
            </a:fld>
            <a:endParaRPr kumimoji="1" lang="ja-JP" altLang="en-US"/>
          </a:p>
        </p:txBody>
      </p:sp>
    </p:spTree>
    <p:extLst>
      <p:ext uri="{BB962C8B-B14F-4D97-AF65-F5344CB8AC3E}">
        <p14:creationId xmlns:p14="http://schemas.microsoft.com/office/powerpoint/2010/main" val="304865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69667F3-FB71-4CB9-8A5A-06424A1D6C0C}" type="datetimeFigureOut">
              <a:rPr kumimoji="1" lang="ja-JP" altLang="en-US" smtClean="0"/>
              <a:t>2025/7/2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DEFA06-8CB6-4528-A5EF-40A7CFA77265}" type="slidenum">
              <a:rPr kumimoji="1" lang="ja-JP" altLang="en-US" smtClean="0"/>
              <a:t>‹#›</a:t>
            </a:fld>
            <a:endParaRPr kumimoji="1" lang="ja-JP" altLang="en-US"/>
          </a:p>
        </p:txBody>
      </p:sp>
    </p:spTree>
    <p:extLst>
      <p:ext uri="{BB962C8B-B14F-4D97-AF65-F5344CB8AC3E}">
        <p14:creationId xmlns:p14="http://schemas.microsoft.com/office/powerpoint/2010/main" val="376069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69667F3-FB71-4CB9-8A5A-06424A1D6C0C}" type="datetimeFigureOut">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DEFA06-8CB6-4528-A5EF-40A7CFA77265}" type="slidenum">
              <a:rPr kumimoji="1" lang="ja-JP" altLang="en-US" smtClean="0"/>
              <a:t>‹#›</a:t>
            </a:fld>
            <a:endParaRPr kumimoji="1" lang="ja-JP" altLang="en-US"/>
          </a:p>
        </p:txBody>
      </p:sp>
    </p:spTree>
    <p:extLst>
      <p:ext uri="{BB962C8B-B14F-4D97-AF65-F5344CB8AC3E}">
        <p14:creationId xmlns:p14="http://schemas.microsoft.com/office/powerpoint/2010/main" val="228046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C69667F3-FB71-4CB9-8A5A-06424A1D6C0C}" type="datetimeFigureOut">
              <a:rPr kumimoji="1" lang="ja-JP" altLang="en-US" smtClean="0"/>
              <a:t>2025/7/2</a:t>
            </a:fld>
            <a:endParaRPr kumimoji="1" lang="ja-JP" altLang="en-US"/>
          </a:p>
        </p:txBody>
      </p:sp>
      <p:sp>
        <p:nvSpPr>
          <p:cNvPr id="9" name="Footer Placeholder 8"/>
          <p:cNvSpPr>
            <a:spLocks noGrp="1"/>
          </p:cNvSpPr>
          <p:nvPr>
            <p:ph type="ftr" sz="quarter" idx="11"/>
          </p:nvPr>
        </p:nvSpPr>
        <p:spPr/>
        <p:txBody>
          <a:bodyPr/>
          <a:lstStyle/>
          <a:p>
            <a:endParaRPr kumimoji="1" lang="ja-JP" altLang="en-US"/>
          </a:p>
        </p:txBody>
      </p:sp>
      <p:sp>
        <p:nvSpPr>
          <p:cNvPr id="10" name="Slide Number Placeholder 9"/>
          <p:cNvSpPr>
            <a:spLocks noGrp="1"/>
          </p:cNvSpPr>
          <p:nvPr>
            <p:ph type="sldNum" sz="quarter" idx="12"/>
          </p:nvPr>
        </p:nvSpPr>
        <p:spPr/>
        <p:txBody>
          <a:bodyPr/>
          <a:lstStyle/>
          <a:p>
            <a:fld id="{00DEFA06-8CB6-4528-A5EF-40A7CFA77265}" type="slidenum">
              <a:rPr kumimoji="1" lang="ja-JP" altLang="en-US" smtClean="0"/>
              <a:t>‹#›</a:t>
            </a:fld>
            <a:endParaRPr kumimoji="1" lang="ja-JP" altLang="en-US"/>
          </a:p>
        </p:txBody>
      </p:sp>
    </p:spTree>
    <p:extLst>
      <p:ext uri="{BB962C8B-B14F-4D97-AF65-F5344CB8AC3E}">
        <p14:creationId xmlns:p14="http://schemas.microsoft.com/office/powerpoint/2010/main" val="76355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583436" y="3143250"/>
            <a:ext cx="4270248" cy="25967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C69667F3-FB71-4CB9-8A5A-06424A1D6C0C}" type="datetimeFigureOut">
              <a:rPr kumimoji="1" lang="ja-JP" altLang="en-US" smtClean="0"/>
              <a:t>2025/7/2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DEFA06-8CB6-4528-A5EF-40A7CFA77265}"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09568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69667F3-FB71-4CB9-8A5A-06424A1D6C0C}" type="datetimeFigureOut">
              <a:rPr kumimoji="1" lang="ja-JP" altLang="en-US" smtClean="0"/>
              <a:t>2025/7/2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DEFA06-8CB6-4528-A5EF-40A7CFA77265}" type="slidenum">
              <a:rPr kumimoji="1" lang="ja-JP" altLang="en-US" smtClean="0"/>
              <a:t>‹#›</a:t>
            </a:fld>
            <a:endParaRPr kumimoji="1" lang="ja-JP" altLang="en-US"/>
          </a:p>
        </p:txBody>
      </p:sp>
    </p:spTree>
    <p:extLst>
      <p:ext uri="{BB962C8B-B14F-4D97-AF65-F5344CB8AC3E}">
        <p14:creationId xmlns:p14="http://schemas.microsoft.com/office/powerpoint/2010/main" val="203644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667F3-FB71-4CB9-8A5A-06424A1D6C0C}" type="datetimeFigureOut">
              <a:rPr kumimoji="1" lang="ja-JP" altLang="en-US" smtClean="0"/>
              <a:t>2025/7/2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DEFA06-8CB6-4528-A5EF-40A7CFA77265}" type="slidenum">
              <a:rPr kumimoji="1" lang="ja-JP" altLang="en-US" smtClean="0"/>
              <a:t>‹#›</a:t>
            </a:fld>
            <a:endParaRPr kumimoji="1" lang="ja-JP" altLang="en-US"/>
          </a:p>
        </p:txBody>
      </p:sp>
    </p:spTree>
    <p:extLst>
      <p:ext uri="{BB962C8B-B14F-4D97-AF65-F5344CB8AC3E}">
        <p14:creationId xmlns:p14="http://schemas.microsoft.com/office/powerpoint/2010/main" val="328271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9" name="Date Placeholder 8"/>
          <p:cNvSpPr>
            <a:spLocks noGrp="1"/>
          </p:cNvSpPr>
          <p:nvPr>
            <p:ph type="dt" sz="half" idx="10"/>
          </p:nvPr>
        </p:nvSpPr>
        <p:spPr/>
        <p:txBody>
          <a:bodyPr/>
          <a:lstStyle/>
          <a:p>
            <a:fld id="{C69667F3-FB71-4CB9-8A5A-06424A1D6C0C}" type="datetimeFigureOut">
              <a:rPr kumimoji="1" lang="ja-JP" altLang="en-US" smtClean="0"/>
              <a:t>2025/7/2</a:t>
            </a:fld>
            <a:endParaRPr kumimoji="1" lang="ja-JP" alt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kumimoji="1" lang="ja-JP" altLang="en-US"/>
          </a:p>
        </p:txBody>
      </p:sp>
      <p:sp>
        <p:nvSpPr>
          <p:cNvPr id="11" name="Slide Number Placeholder 10"/>
          <p:cNvSpPr>
            <a:spLocks noGrp="1"/>
          </p:cNvSpPr>
          <p:nvPr>
            <p:ph type="sldNum" sz="quarter" idx="12"/>
          </p:nvPr>
        </p:nvSpPr>
        <p:spPr/>
        <p:txBody>
          <a:bodyPr/>
          <a:lstStyle/>
          <a:p>
            <a:fld id="{00DEFA06-8CB6-4528-A5EF-40A7CFA77265}" type="slidenum">
              <a:rPr kumimoji="1" lang="ja-JP" altLang="en-US" smtClean="0"/>
              <a:t>‹#›</a:t>
            </a:fld>
            <a:endParaRPr kumimoji="1" lang="ja-JP" altLang="en-US"/>
          </a:p>
        </p:txBody>
      </p:sp>
    </p:spTree>
    <p:extLst>
      <p:ext uri="{BB962C8B-B14F-4D97-AF65-F5344CB8AC3E}">
        <p14:creationId xmlns:p14="http://schemas.microsoft.com/office/powerpoint/2010/main" val="282424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69667F3-FB71-4CB9-8A5A-06424A1D6C0C}" type="datetimeFigureOut">
              <a:rPr kumimoji="1" lang="ja-JP" altLang="en-US" smtClean="0"/>
              <a:t>2025/7/2</a:t>
            </a:fld>
            <a:endParaRPr kumimoji="1" lang="ja-JP" alt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kumimoji="1" lang="ja-JP" altLang="en-US"/>
          </a:p>
        </p:txBody>
      </p:sp>
      <p:sp>
        <p:nvSpPr>
          <p:cNvPr id="10" name="Slide Number Placeholder 9"/>
          <p:cNvSpPr>
            <a:spLocks noGrp="1"/>
          </p:cNvSpPr>
          <p:nvPr>
            <p:ph type="sldNum" sz="quarter" idx="12"/>
          </p:nvPr>
        </p:nvSpPr>
        <p:spPr/>
        <p:txBody>
          <a:bodyPr/>
          <a:lstStyle/>
          <a:p>
            <a:fld id="{00DEFA06-8CB6-4528-A5EF-40A7CFA77265}" type="slidenum">
              <a:rPr kumimoji="1" lang="ja-JP" altLang="en-US" smtClean="0"/>
              <a:t>‹#›</a:t>
            </a:fld>
            <a:endParaRPr kumimoji="1" lang="ja-JP" altLang="en-US"/>
          </a:p>
        </p:txBody>
      </p:sp>
    </p:spTree>
    <p:extLst>
      <p:ext uri="{BB962C8B-B14F-4D97-AF65-F5344CB8AC3E}">
        <p14:creationId xmlns:p14="http://schemas.microsoft.com/office/powerpoint/2010/main" val="395228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69667F3-FB71-4CB9-8A5A-06424A1D6C0C}" type="datetimeFigureOut">
              <a:rPr kumimoji="1" lang="ja-JP" altLang="en-US" smtClean="0"/>
              <a:t>2025/7/2</a:t>
            </a:fld>
            <a:endParaRPr kumimoji="1" lang="ja-JP" alt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kumimoji="1" lang="ja-JP" alt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0DEFA06-8CB6-4528-A5EF-40A7CFA77265}" type="slidenum">
              <a:rPr kumimoji="1" lang="ja-JP" altLang="en-US" smtClean="0"/>
              <a:t>‹#›</a:t>
            </a:fld>
            <a:endParaRPr kumimoji="1" lang="ja-JP" altLang="en-US"/>
          </a:p>
        </p:txBody>
      </p:sp>
    </p:spTree>
    <p:extLst>
      <p:ext uri="{BB962C8B-B14F-4D97-AF65-F5344CB8AC3E}">
        <p14:creationId xmlns:p14="http://schemas.microsoft.com/office/powerpoint/2010/main" val="349902317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lnSpc>
          <a:spcPct val="90000"/>
        </a:lnSpc>
        <a:spcBef>
          <a:spcPct val="0"/>
        </a:spcBef>
        <a:buNone/>
        <a:defRPr kumimoji="1"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AAC7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352B8E-2EC8-42C4-BDB4-B4656D070249}"/>
              </a:ext>
            </a:extLst>
          </p:cNvPr>
          <p:cNvSpPr>
            <a:spLocks noGrp="1"/>
          </p:cNvSpPr>
          <p:nvPr>
            <p:ph type="ctrTitle"/>
          </p:nvPr>
        </p:nvSpPr>
        <p:spPr/>
        <p:txBody>
          <a:bodyPr/>
          <a:lstStyle/>
          <a:p>
            <a:r>
              <a:rPr kumimoji="1" lang="ja-JP" altLang="en-US" dirty="0"/>
              <a:t>感染症等が発生した際の</a:t>
            </a:r>
            <a:r>
              <a:rPr kumimoji="1" lang="en-US" altLang="ja-JP" dirty="0"/>
              <a:t/>
            </a:r>
            <a:br>
              <a:rPr kumimoji="1" lang="en-US" altLang="ja-JP" dirty="0"/>
            </a:br>
            <a:r>
              <a:rPr kumimoji="1" lang="ja-JP" altLang="en-US" dirty="0"/>
              <a:t>報告・調査について</a:t>
            </a:r>
          </a:p>
        </p:txBody>
      </p:sp>
      <p:sp>
        <p:nvSpPr>
          <p:cNvPr id="3" name="字幕 2">
            <a:extLst>
              <a:ext uri="{FF2B5EF4-FFF2-40B4-BE49-F238E27FC236}">
                <a16:creationId xmlns:a16="http://schemas.microsoft.com/office/drawing/2014/main" id="{08801C4C-8707-4BD5-83AF-3D907FFA8182}"/>
              </a:ext>
            </a:extLst>
          </p:cNvPr>
          <p:cNvSpPr>
            <a:spLocks noGrp="1"/>
          </p:cNvSpPr>
          <p:nvPr>
            <p:ph type="subTitle" idx="1"/>
          </p:nvPr>
        </p:nvSpPr>
        <p:spPr>
          <a:xfrm>
            <a:off x="2695194" y="4375404"/>
            <a:ext cx="6801612" cy="1239894"/>
          </a:xfrm>
        </p:spPr>
        <p:txBody>
          <a:bodyPr>
            <a:normAutofit/>
          </a:bodyPr>
          <a:lstStyle/>
          <a:p>
            <a:r>
              <a:rPr kumimoji="1" lang="ja-JP" altLang="en-US" sz="2400" dirty="0"/>
              <a:t>令和７年</a:t>
            </a:r>
            <a:r>
              <a:rPr lang="ja-JP" altLang="en-US" sz="2400"/>
              <a:t>６月２７日</a:t>
            </a:r>
            <a:endParaRPr lang="en-US" altLang="ja-JP" sz="2400" dirty="0"/>
          </a:p>
          <a:p>
            <a:r>
              <a:rPr kumimoji="1" lang="ja-JP" altLang="en-US" sz="2400" dirty="0"/>
              <a:t>港南区福祉保健課健康づくり係</a:t>
            </a:r>
          </a:p>
        </p:txBody>
      </p:sp>
    </p:spTree>
    <p:extLst>
      <p:ext uri="{BB962C8B-B14F-4D97-AF65-F5344CB8AC3E}">
        <p14:creationId xmlns:p14="http://schemas.microsoft.com/office/powerpoint/2010/main" val="1616313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7F3DB7E-8B49-4DEA-B208-8FE6AA40CEE1}"/>
              </a:ext>
            </a:extLst>
          </p:cNvPr>
          <p:cNvSpPr txBox="1">
            <a:spLocks/>
          </p:cNvSpPr>
          <p:nvPr/>
        </p:nvSpPr>
        <p:spPr>
          <a:xfrm>
            <a:off x="554567" y="469267"/>
            <a:ext cx="7744749" cy="69427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None/>
            </a:pPr>
            <a:r>
              <a:rPr lang="ja-JP" altLang="en-US" sz="3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感染症等発生報告書</a:t>
            </a:r>
            <a:r>
              <a:rPr lang="ja-JP" altLang="en-US" sz="3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の書き方</a:t>
            </a:r>
            <a:endParaRPr lang="ja-JP" altLang="en-US" sz="3200" dirty="0">
              <a:solidFill>
                <a:schemeClr val="tx1">
                  <a:lumMod val="75000"/>
                  <a:lumOff val="25000"/>
                </a:schemeClr>
              </a:solidFill>
              <a:highlight>
                <a:srgbClr val="FFFF00"/>
              </a:highlight>
              <a:latin typeface="UD デジタル 教科書体 NK-R" panose="02020400000000000000" pitchFamily="18" charset="-128"/>
              <a:ea typeface="UD デジタル 教科書体 NK-R" panose="02020400000000000000" pitchFamily="18" charset="-128"/>
            </a:endParaRPr>
          </a:p>
        </p:txBody>
      </p:sp>
      <p:pic>
        <p:nvPicPr>
          <p:cNvPr id="9" name="図 8">
            <a:extLst>
              <a:ext uri="{FF2B5EF4-FFF2-40B4-BE49-F238E27FC236}">
                <a16:creationId xmlns:a16="http://schemas.microsoft.com/office/drawing/2014/main" id="{848259FC-3B39-7FB6-2325-ED85589F9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67" y="2011940"/>
            <a:ext cx="7744749" cy="4015173"/>
          </a:xfrm>
          <a:prstGeom prst="rect">
            <a:avLst/>
          </a:prstGeom>
        </p:spPr>
      </p:pic>
      <p:sp>
        <p:nvSpPr>
          <p:cNvPr id="14" name="正方形/長方形 13">
            <a:extLst>
              <a:ext uri="{FF2B5EF4-FFF2-40B4-BE49-F238E27FC236}">
                <a16:creationId xmlns:a16="http://schemas.microsoft.com/office/drawing/2014/main" id="{CEA6358F-191F-3CEF-1366-939A4CDBAAF3}"/>
              </a:ext>
            </a:extLst>
          </p:cNvPr>
          <p:cNvSpPr/>
          <p:nvPr/>
        </p:nvSpPr>
        <p:spPr>
          <a:xfrm>
            <a:off x="1045847" y="2461429"/>
            <a:ext cx="3960345" cy="6327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CDB2451-66C6-95B8-9A06-33C03AB86BD3}"/>
              </a:ext>
            </a:extLst>
          </p:cNvPr>
          <p:cNvSpPr txBox="1"/>
          <p:nvPr/>
        </p:nvSpPr>
        <p:spPr>
          <a:xfrm>
            <a:off x="1045847" y="1380478"/>
            <a:ext cx="3991622" cy="400110"/>
          </a:xfrm>
          <a:prstGeom prst="rect">
            <a:avLst/>
          </a:prstGeom>
          <a:noFill/>
        </p:spPr>
        <p:txBody>
          <a:bodyPr wrap="square" rtlCol="0">
            <a:spAutoFit/>
          </a:bodyPr>
          <a:lstStyle/>
          <a:p>
            <a:r>
              <a:rPr kumimoji="1" lang="ja-JP" altLang="en-US" sz="20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陽性判明者の類型を記入。</a:t>
            </a:r>
          </a:p>
        </p:txBody>
      </p:sp>
      <p:cxnSp>
        <p:nvCxnSpPr>
          <p:cNvPr id="17" name="カギ線コネクタ 16">
            <a:extLst>
              <a:ext uri="{FF2B5EF4-FFF2-40B4-BE49-F238E27FC236}">
                <a16:creationId xmlns:a16="http://schemas.microsoft.com/office/drawing/2014/main" id="{A416C220-2FEE-CE35-58A5-8FDF931BC93F}"/>
              </a:ext>
            </a:extLst>
          </p:cNvPr>
          <p:cNvCxnSpPr/>
          <p:nvPr/>
        </p:nvCxnSpPr>
        <p:spPr>
          <a:xfrm rot="16200000" flipH="1">
            <a:off x="4114116" y="1701858"/>
            <a:ext cx="625647" cy="485580"/>
          </a:xfrm>
          <a:prstGeom prst="bentConnector3">
            <a:avLst>
              <a:gd name="adj1" fmla="val 2854"/>
            </a:avLst>
          </a:prstGeom>
          <a:ln w="57150">
            <a:solidFill>
              <a:srgbClr val="4A66AC"/>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F8D2B85-F8F0-A6C8-266C-A9632C84159F}"/>
              </a:ext>
            </a:extLst>
          </p:cNvPr>
          <p:cNvSpPr txBox="1"/>
          <p:nvPr/>
        </p:nvSpPr>
        <p:spPr>
          <a:xfrm>
            <a:off x="5014451" y="6094405"/>
            <a:ext cx="5697656" cy="707886"/>
          </a:xfrm>
          <a:prstGeom prst="rect">
            <a:avLst/>
          </a:prstGeom>
          <a:noFill/>
        </p:spPr>
        <p:txBody>
          <a:bodyPr wrap="square" rtlCol="0">
            <a:spAutoFit/>
          </a:bodyPr>
          <a:lstStyle/>
          <a:p>
            <a:r>
              <a:rPr kumimoji="1" lang="ja-JP" altLang="en-US" sz="20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連携している医療機関の有無や名前や運営状況、区福祉保健センターへの伝達事項をご記入ください。</a:t>
            </a:r>
          </a:p>
        </p:txBody>
      </p:sp>
      <p:cxnSp>
        <p:nvCxnSpPr>
          <p:cNvPr id="20" name="カギ線コネクタ 19">
            <a:extLst>
              <a:ext uri="{FF2B5EF4-FFF2-40B4-BE49-F238E27FC236}">
                <a16:creationId xmlns:a16="http://schemas.microsoft.com/office/drawing/2014/main" id="{FFA87DC9-B512-F7EB-7313-7C25195B4B87}"/>
              </a:ext>
            </a:extLst>
          </p:cNvPr>
          <p:cNvCxnSpPr/>
          <p:nvPr/>
        </p:nvCxnSpPr>
        <p:spPr>
          <a:xfrm rot="10800000">
            <a:off x="4426941" y="5411258"/>
            <a:ext cx="472360" cy="977475"/>
          </a:xfrm>
          <a:prstGeom prst="bentConnector2">
            <a:avLst/>
          </a:prstGeom>
          <a:ln w="57150">
            <a:solidFill>
              <a:srgbClr val="4A66AC"/>
            </a:solidFill>
            <a:tailEnd type="triangle"/>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7E0D7301-9E44-0C68-9D9E-077E3EA5AB56}"/>
              </a:ext>
            </a:extLst>
          </p:cNvPr>
          <p:cNvSpPr/>
          <p:nvPr/>
        </p:nvSpPr>
        <p:spPr>
          <a:xfrm>
            <a:off x="946979" y="3245343"/>
            <a:ext cx="6840168" cy="20833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245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D617DB6-74A8-5450-3240-834475DA8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87" y="2076899"/>
            <a:ext cx="8402670" cy="3417531"/>
          </a:xfrm>
          <a:prstGeom prst="rect">
            <a:avLst/>
          </a:prstGeom>
        </p:spPr>
      </p:pic>
      <p:sp>
        <p:nvSpPr>
          <p:cNvPr id="7" name="正方形/長方形 6">
            <a:extLst>
              <a:ext uri="{FF2B5EF4-FFF2-40B4-BE49-F238E27FC236}">
                <a16:creationId xmlns:a16="http://schemas.microsoft.com/office/drawing/2014/main" id="{AD041ADF-8C65-F79A-A448-743B2C8EA5B0}"/>
              </a:ext>
            </a:extLst>
          </p:cNvPr>
          <p:cNvSpPr/>
          <p:nvPr/>
        </p:nvSpPr>
        <p:spPr>
          <a:xfrm>
            <a:off x="4699574" y="2659153"/>
            <a:ext cx="4489083" cy="26720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385F07B-C2D9-70C3-36F9-95144AEDD4F7}"/>
              </a:ext>
            </a:extLst>
          </p:cNvPr>
          <p:cNvSpPr/>
          <p:nvPr/>
        </p:nvSpPr>
        <p:spPr>
          <a:xfrm>
            <a:off x="931850" y="2659153"/>
            <a:ext cx="3621861" cy="26720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DB22AED-2897-2563-84BD-C5B992A7AC8D}"/>
              </a:ext>
            </a:extLst>
          </p:cNvPr>
          <p:cNvSpPr txBox="1"/>
          <p:nvPr/>
        </p:nvSpPr>
        <p:spPr>
          <a:xfrm>
            <a:off x="3618306" y="1513154"/>
            <a:ext cx="3991622" cy="461665"/>
          </a:xfrm>
          <a:prstGeom prst="rect">
            <a:avLst/>
          </a:prstGeom>
          <a:noFill/>
        </p:spPr>
        <p:txBody>
          <a:bodyPr wrap="square" rtlCol="0">
            <a:spAutoFit/>
          </a:bodyPr>
          <a:lstStyle/>
          <a:p>
            <a:r>
              <a:rPr kumimoji="1" lang="ja-JP" altLang="en-US" sz="2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陽性者の情報を入力</a:t>
            </a:r>
          </a:p>
        </p:txBody>
      </p:sp>
      <p:cxnSp>
        <p:nvCxnSpPr>
          <p:cNvPr id="18" name="カギ線コネクタ 17">
            <a:extLst>
              <a:ext uri="{FF2B5EF4-FFF2-40B4-BE49-F238E27FC236}">
                <a16:creationId xmlns:a16="http://schemas.microsoft.com/office/drawing/2014/main" id="{70629369-5849-6DDA-7441-B09E847ABC54}"/>
              </a:ext>
            </a:extLst>
          </p:cNvPr>
          <p:cNvCxnSpPr>
            <a:cxnSpLocks/>
          </p:cNvCxnSpPr>
          <p:nvPr/>
        </p:nvCxnSpPr>
        <p:spPr>
          <a:xfrm rot="10800000" flipV="1">
            <a:off x="2084832" y="1679077"/>
            <a:ext cx="1533474" cy="877996"/>
          </a:xfrm>
          <a:prstGeom prst="bentConnector3">
            <a:avLst>
              <a:gd name="adj1" fmla="val 100089"/>
            </a:avLst>
          </a:prstGeom>
          <a:ln w="57150">
            <a:solidFill>
              <a:srgbClr val="4A66AC"/>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8CDB1725-531C-6570-0782-2E4740C9041A}"/>
              </a:ext>
            </a:extLst>
          </p:cNvPr>
          <p:cNvSpPr txBox="1"/>
          <p:nvPr/>
        </p:nvSpPr>
        <p:spPr>
          <a:xfrm>
            <a:off x="2742780" y="5718603"/>
            <a:ext cx="5597987" cy="400110"/>
          </a:xfrm>
          <a:prstGeom prst="rect">
            <a:avLst/>
          </a:prstGeom>
          <a:noFill/>
        </p:spPr>
        <p:txBody>
          <a:bodyPr wrap="square" rtlCol="0">
            <a:spAutoFit/>
          </a:bodyPr>
          <a:lstStyle/>
          <a:p>
            <a:r>
              <a:rPr kumimoji="1" lang="ja-JP" altLang="en-US" sz="20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発症日に症状を入力。回復した日も入力すると良い</a:t>
            </a:r>
          </a:p>
        </p:txBody>
      </p:sp>
      <p:cxnSp>
        <p:nvCxnSpPr>
          <p:cNvPr id="20" name="カギ線コネクタ 19">
            <a:extLst>
              <a:ext uri="{FF2B5EF4-FFF2-40B4-BE49-F238E27FC236}">
                <a16:creationId xmlns:a16="http://schemas.microsoft.com/office/drawing/2014/main" id="{75A5D4A4-2EAD-E80E-7F58-EDA5AF443978}"/>
              </a:ext>
            </a:extLst>
          </p:cNvPr>
          <p:cNvCxnSpPr>
            <a:cxnSpLocks/>
          </p:cNvCxnSpPr>
          <p:nvPr/>
        </p:nvCxnSpPr>
        <p:spPr>
          <a:xfrm flipV="1">
            <a:off x="8241811" y="5331165"/>
            <a:ext cx="946846" cy="561087"/>
          </a:xfrm>
          <a:prstGeom prst="bentConnector3">
            <a:avLst>
              <a:gd name="adj1" fmla="val 98287"/>
            </a:avLst>
          </a:prstGeom>
          <a:ln w="57150">
            <a:solidFill>
              <a:srgbClr val="4A66AC"/>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22DCEFE-D0C0-A8D3-294B-0B9F276FBB61}"/>
              </a:ext>
            </a:extLst>
          </p:cNvPr>
          <p:cNvSpPr txBox="1"/>
          <p:nvPr/>
        </p:nvSpPr>
        <p:spPr>
          <a:xfrm>
            <a:off x="1082287" y="6347590"/>
            <a:ext cx="8720081" cy="461665"/>
          </a:xfrm>
          <a:prstGeom prst="rect">
            <a:avLst/>
          </a:prstGeom>
          <a:noFill/>
        </p:spPr>
        <p:txBody>
          <a:bodyPr wrap="square" rtlCol="0">
            <a:spAutoFit/>
          </a:bodyPr>
          <a:lstStyle/>
          <a:p>
            <a:r>
              <a:rPr kumimoji="1"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発症者同士のリンクや感染経路・原因の把握を目的に使用します</a:t>
            </a:r>
          </a:p>
        </p:txBody>
      </p:sp>
      <p:sp>
        <p:nvSpPr>
          <p:cNvPr id="22" name="コンテンツ プレースホルダー 2">
            <a:extLst>
              <a:ext uri="{FF2B5EF4-FFF2-40B4-BE49-F238E27FC236}">
                <a16:creationId xmlns:a16="http://schemas.microsoft.com/office/drawing/2014/main" id="{9C3F7A71-7049-588D-9F45-87A280D78D8C}"/>
              </a:ext>
            </a:extLst>
          </p:cNvPr>
          <p:cNvSpPr txBox="1">
            <a:spLocks/>
          </p:cNvSpPr>
          <p:nvPr/>
        </p:nvSpPr>
        <p:spPr>
          <a:xfrm>
            <a:off x="632292" y="447997"/>
            <a:ext cx="7315200" cy="69427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None/>
            </a:pPr>
            <a:r>
              <a:rPr lang="ja-JP" altLang="en-US" sz="3200" dirty="0">
                <a:latin typeface="UD デジタル 教科書体 NK-R" panose="02020400000000000000" pitchFamily="18" charset="-128"/>
                <a:ea typeface="UD デジタル 教科書体 NK-R" panose="02020400000000000000" pitchFamily="18" charset="-128"/>
              </a:rPr>
              <a:t>発症経過表の使い方</a:t>
            </a:r>
          </a:p>
        </p:txBody>
      </p:sp>
    </p:spTree>
    <p:extLst>
      <p:ext uri="{BB962C8B-B14F-4D97-AF65-F5344CB8AC3E}">
        <p14:creationId xmlns:p14="http://schemas.microsoft.com/office/powerpoint/2010/main" val="132818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5"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楕円 17">
            <a:extLst>
              <a:ext uri="{FF2B5EF4-FFF2-40B4-BE49-F238E27FC236}">
                <a16:creationId xmlns:a16="http://schemas.microsoft.com/office/drawing/2014/main" id="{821EFF88-AF6D-47AD-841A-DE5AC3D3B06E}"/>
              </a:ext>
            </a:extLst>
          </p:cNvPr>
          <p:cNvSpPr/>
          <p:nvPr/>
        </p:nvSpPr>
        <p:spPr>
          <a:xfrm>
            <a:off x="8533901" y="1693930"/>
            <a:ext cx="2201822" cy="2029155"/>
          </a:xfrm>
          <a:prstGeom prst="ellipse">
            <a:avLst/>
          </a:prstGeom>
          <a:solidFill>
            <a:srgbClr val="6B889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7781555C-FA03-435C-8B11-C57B60D5EAF9}"/>
              </a:ext>
            </a:extLst>
          </p:cNvPr>
          <p:cNvSpPr/>
          <p:nvPr/>
        </p:nvSpPr>
        <p:spPr>
          <a:xfrm>
            <a:off x="1132686" y="1573444"/>
            <a:ext cx="2201822" cy="2029155"/>
          </a:xfrm>
          <a:prstGeom prst="ellipse">
            <a:avLst/>
          </a:prstGeom>
          <a:solidFill>
            <a:srgbClr val="6B889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矢印: 右 1">
            <a:extLst>
              <a:ext uri="{FF2B5EF4-FFF2-40B4-BE49-F238E27FC236}">
                <a16:creationId xmlns:a16="http://schemas.microsoft.com/office/drawing/2014/main" id="{9F88265B-3A18-4CFC-8684-99B6F37FB15F}"/>
              </a:ext>
            </a:extLst>
          </p:cNvPr>
          <p:cNvSpPr/>
          <p:nvPr/>
        </p:nvSpPr>
        <p:spPr>
          <a:xfrm>
            <a:off x="4298393" y="2680810"/>
            <a:ext cx="3408047" cy="239079"/>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0E4FEB9C-EC13-498F-A99E-20D267504C54}"/>
              </a:ext>
            </a:extLst>
          </p:cNvPr>
          <p:cNvSpPr/>
          <p:nvPr/>
        </p:nvSpPr>
        <p:spPr>
          <a:xfrm rot="10800000">
            <a:off x="4298393" y="2092642"/>
            <a:ext cx="3408047" cy="239078"/>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下 2">
            <a:extLst>
              <a:ext uri="{FF2B5EF4-FFF2-40B4-BE49-F238E27FC236}">
                <a16:creationId xmlns:a16="http://schemas.microsoft.com/office/drawing/2014/main" id="{9346232E-F751-4492-9BED-AD5AE2CB8B0D}"/>
              </a:ext>
            </a:extLst>
          </p:cNvPr>
          <p:cNvSpPr/>
          <p:nvPr/>
        </p:nvSpPr>
        <p:spPr>
          <a:xfrm>
            <a:off x="5755005" y="3623311"/>
            <a:ext cx="681990" cy="5715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29A8DBFF-6D89-4294-8E49-9679A0EE0A25}"/>
              </a:ext>
            </a:extLst>
          </p:cNvPr>
          <p:cNvSpPr/>
          <p:nvPr/>
        </p:nvSpPr>
        <p:spPr>
          <a:xfrm>
            <a:off x="8726574" y="5090116"/>
            <a:ext cx="681990" cy="5715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76B46D13-1B39-4A42-ACD6-752F91AFA852}"/>
              </a:ext>
            </a:extLst>
          </p:cNvPr>
          <p:cNvSpPr/>
          <p:nvPr/>
        </p:nvSpPr>
        <p:spPr>
          <a:xfrm>
            <a:off x="3227069" y="5090116"/>
            <a:ext cx="681990" cy="5715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8846431-7018-4534-8169-A3E66CB51D51}"/>
              </a:ext>
            </a:extLst>
          </p:cNvPr>
          <p:cNvSpPr/>
          <p:nvPr/>
        </p:nvSpPr>
        <p:spPr>
          <a:xfrm>
            <a:off x="2167046" y="4526281"/>
            <a:ext cx="7844208" cy="25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感染症の拡大・再発防止、早期終息</a:t>
            </a:r>
          </a:p>
        </p:txBody>
      </p:sp>
      <p:sp>
        <p:nvSpPr>
          <p:cNvPr id="12" name="正方形/長方形 11">
            <a:extLst>
              <a:ext uri="{FF2B5EF4-FFF2-40B4-BE49-F238E27FC236}">
                <a16:creationId xmlns:a16="http://schemas.microsoft.com/office/drawing/2014/main" id="{82593444-D52E-4660-AA3B-802B0F89C269}"/>
              </a:ext>
            </a:extLst>
          </p:cNvPr>
          <p:cNvSpPr/>
          <p:nvPr/>
        </p:nvSpPr>
        <p:spPr>
          <a:xfrm>
            <a:off x="1528317" y="5883053"/>
            <a:ext cx="4081939" cy="507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a:solidFill>
                  <a:srgbClr val="002060"/>
                </a:solidFill>
                <a:highlight>
                  <a:srgbClr val="FFFF00"/>
                </a:highlight>
                <a:latin typeface="UD デジタル 教科書体 NK-R" panose="02020400000000000000" pitchFamily="18" charset="-128"/>
                <a:ea typeface="UD デジタル 教科書体 NK-R" panose="02020400000000000000" pitchFamily="18" charset="-128"/>
              </a:rPr>
              <a:t>入居者の</a:t>
            </a:r>
            <a:r>
              <a:rPr kumimoji="1" lang="ja-JP" altLang="en-US" sz="3600" dirty="0">
                <a:solidFill>
                  <a:srgbClr val="002060"/>
                </a:solidFill>
                <a:highlight>
                  <a:srgbClr val="FFFF00"/>
                </a:highlight>
                <a:latin typeface="UD デジタル 教科書体 NK-R" panose="02020400000000000000" pitchFamily="18" charset="-128"/>
                <a:ea typeface="UD デジタル 教科書体 NK-R" panose="02020400000000000000" pitchFamily="18" charset="-128"/>
              </a:rPr>
              <a:t>健康維持</a:t>
            </a:r>
          </a:p>
        </p:txBody>
      </p:sp>
      <p:sp>
        <p:nvSpPr>
          <p:cNvPr id="13" name="正方形/長方形 12">
            <a:extLst>
              <a:ext uri="{FF2B5EF4-FFF2-40B4-BE49-F238E27FC236}">
                <a16:creationId xmlns:a16="http://schemas.microsoft.com/office/drawing/2014/main" id="{EB2EC9FC-EA1B-4B6E-BED9-8614EC791DC0}"/>
              </a:ext>
            </a:extLst>
          </p:cNvPr>
          <p:cNvSpPr/>
          <p:nvPr/>
        </p:nvSpPr>
        <p:spPr>
          <a:xfrm>
            <a:off x="7368324" y="5831765"/>
            <a:ext cx="339849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002060"/>
                </a:solidFill>
                <a:highlight>
                  <a:srgbClr val="FFFF00"/>
                </a:highlight>
                <a:latin typeface="UD デジタル 教科書体 NK-R" panose="02020400000000000000" pitchFamily="18" charset="-128"/>
                <a:ea typeface="UD デジタル 教科書体 NK-R" panose="02020400000000000000" pitchFamily="18" charset="-128"/>
              </a:rPr>
              <a:t>施設の機能維持</a:t>
            </a:r>
          </a:p>
        </p:txBody>
      </p:sp>
      <p:sp>
        <p:nvSpPr>
          <p:cNvPr id="14" name="正方形/長方形 13">
            <a:extLst>
              <a:ext uri="{FF2B5EF4-FFF2-40B4-BE49-F238E27FC236}">
                <a16:creationId xmlns:a16="http://schemas.microsoft.com/office/drawing/2014/main" id="{A3C3D9DB-0C12-4D84-9ACA-8D6261C2F8EE}"/>
              </a:ext>
            </a:extLst>
          </p:cNvPr>
          <p:cNvSpPr/>
          <p:nvPr/>
        </p:nvSpPr>
        <p:spPr>
          <a:xfrm>
            <a:off x="4566880" y="1708933"/>
            <a:ext cx="2645572" cy="262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①報告・相談</a:t>
            </a:r>
          </a:p>
        </p:txBody>
      </p:sp>
      <p:sp>
        <p:nvSpPr>
          <p:cNvPr id="15" name="正方形/長方形 14">
            <a:extLst>
              <a:ext uri="{FF2B5EF4-FFF2-40B4-BE49-F238E27FC236}">
                <a16:creationId xmlns:a16="http://schemas.microsoft.com/office/drawing/2014/main" id="{5067368A-DE9F-44B7-990C-6681808E11B2}"/>
              </a:ext>
            </a:extLst>
          </p:cNvPr>
          <p:cNvSpPr/>
          <p:nvPr/>
        </p:nvSpPr>
        <p:spPr>
          <a:xfrm>
            <a:off x="4645461" y="3019186"/>
            <a:ext cx="2620329" cy="545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②調査・助言</a:t>
            </a:r>
          </a:p>
        </p:txBody>
      </p:sp>
      <p:pic>
        <p:nvPicPr>
          <p:cNvPr id="2050" name="Picture 2" descr="高層ビル・企業のアイコン02">
            <a:extLst>
              <a:ext uri="{FF2B5EF4-FFF2-40B4-BE49-F238E27FC236}">
                <a16:creationId xmlns:a16="http://schemas.microsoft.com/office/drawing/2014/main" id="{A691C1E6-800E-4F0E-B6E5-C7EE73098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10" y="1717122"/>
            <a:ext cx="1927375" cy="192737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3B8390FA-86F5-4C92-821E-C30E755ECCD3}"/>
              </a:ext>
            </a:extLst>
          </p:cNvPr>
          <p:cNvGrpSpPr/>
          <p:nvPr/>
        </p:nvGrpSpPr>
        <p:grpSpPr>
          <a:xfrm>
            <a:off x="8689189" y="1849693"/>
            <a:ext cx="1873392" cy="1873392"/>
            <a:chOff x="8427657" y="1849693"/>
            <a:chExt cx="1873392" cy="1873392"/>
          </a:xfrm>
        </p:grpSpPr>
        <p:pic>
          <p:nvPicPr>
            <p:cNvPr id="2052" name="Picture 4" descr="ホーム・家のアイコン03">
              <a:extLst>
                <a:ext uri="{FF2B5EF4-FFF2-40B4-BE49-F238E27FC236}">
                  <a16:creationId xmlns:a16="http://schemas.microsoft.com/office/drawing/2014/main" id="{FA1392DF-4A8C-4806-98FF-493CC445F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7657" y="1849693"/>
              <a:ext cx="1873392" cy="18733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杖をついて歩く人のアイコン">
              <a:extLst>
                <a:ext uri="{FF2B5EF4-FFF2-40B4-BE49-F238E27FC236}">
                  <a16:creationId xmlns:a16="http://schemas.microsoft.com/office/drawing/2014/main" id="{7E39F500-A536-4EE7-8E09-C0D8EBD0D9A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408564" y="2919889"/>
              <a:ext cx="602677" cy="6026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車椅子を押す／介護のアイコン">
              <a:extLst>
                <a:ext uri="{FF2B5EF4-FFF2-40B4-BE49-F238E27FC236}">
                  <a16:creationId xmlns:a16="http://schemas.microsoft.com/office/drawing/2014/main" id="{740B0055-0F43-4910-9B7F-0D6FB88526C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888296" y="2786389"/>
              <a:ext cx="713275" cy="71327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テキスト ボックス 20">
            <a:extLst>
              <a:ext uri="{FF2B5EF4-FFF2-40B4-BE49-F238E27FC236}">
                <a16:creationId xmlns:a16="http://schemas.microsoft.com/office/drawing/2014/main" id="{901F5A8A-2138-424E-BFCB-4AD1AA71AFCD}"/>
              </a:ext>
            </a:extLst>
          </p:cNvPr>
          <p:cNvSpPr txBox="1"/>
          <p:nvPr/>
        </p:nvSpPr>
        <p:spPr>
          <a:xfrm>
            <a:off x="688894" y="1375571"/>
            <a:ext cx="3089405" cy="461665"/>
          </a:xfrm>
          <a:prstGeom prst="rect">
            <a:avLst/>
          </a:prstGeom>
          <a:solidFill>
            <a:schemeClr val="accent2"/>
          </a:solidFill>
        </p:spPr>
        <p:txBody>
          <a:bodyPr wrap="square" rtlCol="0">
            <a:spAutoFit/>
          </a:bodyPr>
          <a:lstStyle/>
          <a:p>
            <a:r>
              <a:rPr kumimoji="1" lang="ja-JP" altLang="en-US" sz="2400" dirty="0">
                <a:solidFill>
                  <a:schemeClr val="bg1"/>
                </a:solidFill>
              </a:rPr>
              <a:t>区福祉保健センター</a:t>
            </a:r>
          </a:p>
        </p:txBody>
      </p:sp>
      <p:sp>
        <p:nvSpPr>
          <p:cNvPr id="22" name="テキスト ボックス 21">
            <a:extLst>
              <a:ext uri="{FF2B5EF4-FFF2-40B4-BE49-F238E27FC236}">
                <a16:creationId xmlns:a16="http://schemas.microsoft.com/office/drawing/2014/main" id="{A26067FD-4C8D-4021-96E7-3F9FF55DCF05}"/>
              </a:ext>
            </a:extLst>
          </p:cNvPr>
          <p:cNvSpPr txBox="1"/>
          <p:nvPr/>
        </p:nvSpPr>
        <p:spPr>
          <a:xfrm>
            <a:off x="8838209" y="1375571"/>
            <a:ext cx="1663774" cy="461665"/>
          </a:xfrm>
          <a:prstGeom prst="rect">
            <a:avLst/>
          </a:prstGeom>
          <a:solidFill>
            <a:schemeClr val="accent2"/>
          </a:solidFill>
        </p:spPr>
        <p:txBody>
          <a:bodyPr wrap="square" rtlCol="0">
            <a:spAutoFit/>
          </a:bodyPr>
          <a:lstStyle/>
          <a:p>
            <a:r>
              <a:rPr kumimoji="1" lang="en-US" altLang="ja-JP" sz="2400" dirty="0">
                <a:solidFill>
                  <a:schemeClr val="bg1"/>
                </a:solidFill>
              </a:rPr>
              <a:t> </a:t>
            </a:r>
            <a:r>
              <a:rPr kumimoji="1" lang="ja-JP" altLang="en-US" sz="2400" dirty="0">
                <a:solidFill>
                  <a:schemeClr val="bg1"/>
                </a:solidFill>
              </a:rPr>
              <a:t>　施設</a:t>
            </a:r>
          </a:p>
        </p:txBody>
      </p:sp>
    </p:spTree>
    <p:extLst>
      <p:ext uri="{BB962C8B-B14F-4D97-AF65-F5344CB8AC3E}">
        <p14:creationId xmlns:p14="http://schemas.microsoft.com/office/powerpoint/2010/main" val="360818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8807D760-4D6D-4BA1-B0A8-8ED25CCE5C15}"/>
              </a:ext>
            </a:extLst>
          </p:cNvPr>
          <p:cNvSpPr/>
          <p:nvPr/>
        </p:nvSpPr>
        <p:spPr>
          <a:xfrm>
            <a:off x="6582016" y="1828516"/>
            <a:ext cx="5435836" cy="4795406"/>
          </a:xfrm>
          <a:prstGeom prst="roundRect">
            <a:avLst/>
          </a:prstGeom>
          <a:solidFill>
            <a:srgbClr val="C3CFD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8D4D45BC-F0F3-4DC6-8E9F-B4C7707CB972}"/>
              </a:ext>
            </a:extLst>
          </p:cNvPr>
          <p:cNvSpPr/>
          <p:nvPr/>
        </p:nvSpPr>
        <p:spPr>
          <a:xfrm>
            <a:off x="916770" y="1801395"/>
            <a:ext cx="5007610" cy="4795407"/>
          </a:xfrm>
          <a:prstGeom prst="roundRect">
            <a:avLst/>
          </a:prstGeom>
          <a:solidFill>
            <a:srgbClr val="C3CFD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コンテンツ プレースホルダー 2">
            <a:extLst>
              <a:ext uri="{FF2B5EF4-FFF2-40B4-BE49-F238E27FC236}">
                <a16:creationId xmlns:a16="http://schemas.microsoft.com/office/drawing/2014/main" id="{30C8165E-41B8-455E-A1F5-54603F8C5089}"/>
              </a:ext>
            </a:extLst>
          </p:cNvPr>
          <p:cNvSpPr txBox="1">
            <a:spLocks/>
          </p:cNvSpPr>
          <p:nvPr/>
        </p:nvSpPr>
        <p:spPr>
          <a:xfrm>
            <a:off x="593207" y="418835"/>
            <a:ext cx="7315200" cy="694273"/>
          </a:xfrm>
          <a:prstGeom prst="rect">
            <a:avLst/>
          </a:prstGeom>
        </p:spPr>
        <p:txBody>
          <a:bodyPr>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4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②調査・助言について</a:t>
            </a:r>
          </a:p>
        </p:txBody>
      </p:sp>
      <p:sp>
        <p:nvSpPr>
          <p:cNvPr id="7" name="楕円 6">
            <a:extLst>
              <a:ext uri="{FF2B5EF4-FFF2-40B4-BE49-F238E27FC236}">
                <a16:creationId xmlns:a16="http://schemas.microsoft.com/office/drawing/2014/main" id="{63564140-4886-46EF-8CDE-71D9B5EC4BBB}"/>
              </a:ext>
            </a:extLst>
          </p:cNvPr>
          <p:cNvSpPr/>
          <p:nvPr/>
        </p:nvSpPr>
        <p:spPr>
          <a:xfrm>
            <a:off x="593207" y="1358153"/>
            <a:ext cx="1438835" cy="1438836"/>
          </a:xfrm>
          <a:prstGeom prst="ellipse">
            <a:avLst/>
          </a:prstGeom>
          <a:solidFill>
            <a:srgbClr val="6B889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46B0B941-0E6F-44EA-B458-65FD23DAD577}"/>
              </a:ext>
            </a:extLst>
          </p:cNvPr>
          <p:cNvSpPr/>
          <p:nvPr/>
        </p:nvSpPr>
        <p:spPr>
          <a:xfrm>
            <a:off x="6096000" y="1358153"/>
            <a:ext cx="1438835" cy="1438836"/>
          </a:xfrm>
          <a:prstGeom prst="ellipse">
            <a:avLst/>
          </a:prstGeom>
          <a:solidFill>
            <a:srgbClr val="6B889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電話で会話のアイコン">
            <a:extLst>
              <a:ext uri="{FF2B5EF4-FFF2-40B4-BE49-F238E27FC236}">
                <a16:creationId xmlns:a16="http://schemas.microsoft.com/office/drawing/2014/main" id="{7A47B46A-047C-4E34-8A4A-059746524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25" y="1417135"/>
            <a:ext cx="1210236" cy="12102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家の物件検索のアイコン">
            <a:extLst>
              <a:ext uri="{FF2B5EF4-FFF2-40B4-BE49-F238E27FC236}">
                <a16:creationId xmlns:a16="http://schemas.microsoft.com/office/drawing/2014/main" id="{23D1C995-14C6-412B-814B-218FAADCB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1281" y="1429634"/>
            <a:ext cx="1367355" cy="1367355"/>
          </a:xfrm>
          <a:prstGeom prst="rect">
            <a:avLst/>
          </a:prstGeom>
          <a:noFill/>
          <a:extLst>
            <a:ext uri="{909E8E84-426E-40DD-AFC4-6F175D3DCCD1}">
              <a14:hiddenFill xmlns:a14="http://schemas.microsoft.com/office/drawing/2010/main">
                <a:solidFill>
                  <a:srgbClr val="FFFFFF"/>
                </a:solidFill>
              </a14:hiddenFill>
            </a:ext>
          </a:extLst>
        </p:spPr>
      </p:pic>
      <p:sp>
        <p:nvSpPr>
          <p:cNvPr id="15" name="コンテンツ プレースホルダー 2">
            <a:extLst>
              <a:ext uri="{FF2B5EF4-FFF2-40B4-BE49-F238E27FC236}">
                <a16:creationId xmlns:a16="http://schemas.microsoft.com/office/drawing/2014/main" id="{4C37B7A4-A41F-4966-9567-4686A7C8EA27}"/>
              </a:ext>
            </a:extLst>
          </p:cNvPr>
          <p:cNvSpPr txBox="1">
            <a:spLocks/>
          </p:cNvSpPr>
          <p:nvPr/>
        </p:nvSpPr>
        <p:spPr>
          <a:xfrm>
            <a:off x="998782" y="2244671"/>
            <a:ext cx="4696677" cy="458842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施設の</a:t>
            </a:r>
            <a:r>
              <a:rPr lang="ja-JP" altLang="en-US" sz="24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概要（利用者・</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職員数や建物</a:t>
            </a:r>
            <a:r>
              <a:rPr lang="ja-JP" altLang="en-US" sz="24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構造、施設内環境</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等）</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lang="ja-JP" altLang="en-US" sz="24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利用者や</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職員の発症経過（時系列）や症状、診断名</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発症者の関係性や直近のイベント</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施設で困っていること</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施設における感染対策　　等</a:t>
            </a:r>
          </a:p>
        </p:txBody>
      </p:sp>
      <p:sp>
        <p:nvSpPr>
          <p:cNvPr id="16" name="コンテンツ プレースホルダー 2">
            <a:extLst>
              <a:ext uri="{FF2B5EF4-FFF2-40B4-BE49-F238E27FC236}">
                <a16:creationId xmlns:a16="http://schemas.microsoft.com/office/drawing/2014/main" id="{BBDA6801-FA2A-4B3C-93A7-C46076C9C2C2}"/>
              </a:ext>
            </a:extLst>
          </p:cNvPr>
          <p:cNvSpPr txBox="1">
            <a:spLocks/>
          </p:cNvSpPr>
          <p:nvPr/>
        </p:nvSpPr>
        <p:spPr>
          <a:xfrm>
            <a:off x="6644281" y="2244671"/>
            <a:ext cx="5435836" cy="472389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施設の環境</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共有空間や</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トイレ、手洗い場の環境</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換気状況や消毒薬の使用状況　等</a:t>
            </a:r>
            <a:endParaRPr lang="en-US" altLang="ja-JP" sz="1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感染症のマニュアルや職員</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（調理者）の健康</a:t>
            </a:r>
            <a:r>
              <a:rPr lang="ja-JP" altLang="en-US" sz="24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管理表、</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献立</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などの確認</a:t>
            </a:r>
            <a:endParaRPr lang="en-US" altLang="ja-JP" sz="1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lang="ja-JP" altLang="en-US" sz="24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利用者や</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職員の感染症対策実施状況</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F94216CB-4303-4826-A8B1-A7021B500E61}"/>
              </a:ext>
            </a:extLst>
          </p:cNvPr>
          <p:cNvSpPr txBox="1"/>
          <p:nvPr/>
        </p:nvSpPr>
        <p:spPr>
          <a:xfrm>
            <a:off x="7735105" y="1834084"/>
            <a:ext cx="4282747" cy="1077218"/>
          </a:xfrm>
          <a:prstGeom prst="rect">
            <a:avLst/>
          </a:prstGeom>
          <a:noFill/>
        </p:spPr>
        <p:txBody>
          <a:bodyPr wrap="square" rtlCol="0">
            <a:spAutoFit/>
          </a:bodyPr>
          <a:lstStyle/>
          <a:p>
            <a:r>
              <a:rPr kumimoji="1" lang="ja-JP" altLang="en-US" sz="3200" dirty="0">
                <a:solidFill>
                  <a:srgbClr val="6B8891"/>
                </a:solidFill>
              </a:rPr>
              <a:t>訪問調査時</a:t>
            </a:r>
            <a:endParaRPr kumimoji="1" lang="en-US" altLang="ja-JP" sz="3200" dirty="0">
              <a:solidFill>
                <a:srgbClr val="6B8891"/>
              </a:solidFill>
            </a:endParaRPr>
          </a:p>
          <a:p>
            <a:r>
              <a:rPr kumimoji="1" lang="ja-JP" altLang="en-US" sz="3200" dirty="0">
                <a:solidFill>
                  <a:srgbClr val="6B8891"/>
                </a:solidFill>
              </a:rPr>
              <a:t>　　（追加確認事項）</a:t>
            </a:r>
          </a:p>
        </p:txBody>
      </p:sp>
      <p:sp>
        <p:nvSpPr>
          <p:cNvPr id="12" name="テキスト ボックス 11">
            <a:extLst>
              <a:ext uri="{FF2B5EF4-FFF2-40B4-BE49-F238E27FC236}">
                <a16:creationId xmlns:a16="http://schemas.microsoft.com/office/drawing/2014/main" id="{0FBF0DBE-E23B-4DBA-80AB-86FEC2DE234F}"/>
              </a:ext>
            </a:extLst>
          </p:cNvPr>
          <p:cNvSpPr txBox="1"/>
          <p:nvPr/>
        </p:nvSpPr>
        <p:spPr>
          <a:xfrm>
            <a:off x="2148238" y="1968648"/>
            <a:ext cx="3473351" cy="584775"/>
          </a:xfrm>
          <a:prstGeom prst="rect">
            <a:avLst/>
          </a:prstGeom>
          <a:noFill/>
        </p:spPr>
        <p:txBody>
          <a:bodyPr wrap="square" rtlCol="0">
            <a:spAutoFit/>
          </a:bodyPr>
          <a:lstStyle/>
          <a:p>
            <a:r>
              <a:rPr kumimoji="1" lang="ja-JP" altLang="en-US" sz="3200" dirty="0">
                <a:solidFill>
                  <a:srgbClr val="6B8891"/>
                </a:solidFill>
              </a:rPr>
              <a:t>電話での聞き取り</a:t>
            </a:r>
          </a:p>
        </p:txBody>
      </p:sp>
    </p:spTree>
    <p:extLst>
      <p:ext uri="{BB962C8B-B14F-4D97-AF65-F5344CB8AC3E}">
        <p14:creationId xmlns:p14="http://schemas.microsoft.com/office/powerpoint/2010/main" val="122217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ワンポイント・チェックのアイコン">
            <a:extLst>
              <a:ext uri="{FF2B5EF4-FFF2-40B4-BE49-F238E27FC236}">
                <a16:creationId xmlns:a16="http://schemas.microsoft.com/office/drawing/2014/main" id="{14BFCF6B-8B3E-47BB-9DF1-A9FC0414B89B}"/>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0428" y="678397"/>
            <a:ext cx="1713017" cy="171301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B4D8C21-2BEB-4587-B3DB-C2825B458755}"/>
              </a:ext>
            </a:extLst>
          </p:cNvPr>
          <p:cNvSpPr txBox="1"/>
          <p:nvPr/>
        </p:nvSpPr>
        <p:spPr>
          <a:xfrm>
            <a:off x="1741416" y="1059029"/>
            <a:ext cx="4087943" cy="1200329"/>
          </a:xfrm>
          <a:prstGeom prst="rect">
            <a:avLst/>
          </a:prstGeom>
          <a:noFill/>
        </p:spPr>
        <p:txBody>
          <a:bodyPr wrap="square">
            <a:spAutoFit/>
          </a:bodyPr>
          <a:lstStyle/>
          <a:p>
            <a:r>
              <a:rPr kumimoji="1" lang="ja-JP" altLang="en-US" sz="3600">
                <a:solidFill>
                  <a:schemeClr val="accent2">
                    <a:lumMod val="50000"/>
                  </a:schemeClr>
                </a:solidFill>
              </a:rPr>
              <a:t>保健指導の内容で</a:t>
            </a:r>
            <a:endParaRPr kumimoji="1" lang="en-US" altLang="ja-JP" sz="3600" dirty="0">
              <a:solidFill>
                <a:schemeClr val="accent2">
                  <a:lumMod val="50000"/>
                </a:schemeClr>
              </a:solidFill>
            </a:endParaRPr>
          </a:p>
          <a:p>
            <a:r>
              <a:rPr kumimoji="1" lang="ja-JP" altLang="en-US" sz="3600">
                <a:solidFill>
                  <a:schemeClr val="accent2">
                    <a:lumMod val="50000"/>
                  </a:schemeClr>
                </a:solidFill>
              </a:rPr>
              <a:t>　多かったこと</a:t>
            </a:r>
            <a:endParaRPr kumimoji="1" lang="ja-JP" altLang="en-US" sz="3600" dirty="0">
              <a:solidFill>
                <a:schemeClr val="accent2">
                  <a:lumMod val="50000"/>
                </a:schemeClr>
              </a:solidFill>
            </a:endParaRPr>
          </a:p>
        </p:txBody>
      </p:sp>
      <p:sp>
        <p:nvSpPr>
          <p:cNvPr id="4" name="四角形: 角を丸くする 3">
            <a:extLst>
              <a:ext uri="{FF2B5EF4-FFF2-40B4-BE49-F238E27FC236}">
                <a16:creationId xmlns:a16="http://schemas.microsoft.com/office/drawing/2014/main" id="{0194FB6B-E2D6-4BCE-A443-6588985047ED}"/>
              </a:ext>
            </a:extLst>
          </p:cNvPr>
          <p:cNvSpPr/>
          <p:nvPr/>
        </p:nvSpPr>
        <p:spPr>
          <a:xfrm>
            <a:off x="723900" y="2391415"/>
            <a:ext cx="5372100" cy="40189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27B8AA3A-A95F-4363-8497-27B44CB37A26}"/>
              </a:ext>
            </a:extLst>
          </p:cNvPr>
          <p:cNvSpPr/>
          <p:nvPr/>
        </p:nvSpPr>
        <p:spPr>
          <a:xfrm>
            <a:off x="6496049" y="2438964"/>
            <a:ext cx="5557838" cy="401898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FCFD1D7-EB49-4C1D-B8C6-2A6753F162DE}"/>
              </a:ext>
            </a:extLst>
          </p:cNvPr>
          <p:cNvSpPr txBox="1"/>
          <p:nvPr/>
        </p:nvSpPr>
        <p:spPr>
          <a:xfrm>
            <a:off x="1007268" y="3123635"/>
            <a:ext cx="4517232" cy="255454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3200" dirty="0">
                <a:latin typeface="+mn-ea"/>
              </a:rPr>
              <a:t>報告のタイミング</a:t>
            </a:r>
            <a:endParaRPr kumimoji="1" lang="en-US" altLang="ja-JP" sz="3200" dirty="0">
              <a:latin typeface="+mn-ea"/>
            </a:endParaRPr>
          </a:p>
          <a:p>
            <a:pPr marL="285750" indent="-285750">
              <a:buFont typeface="Arial" panose="020B0604020202020204" pitchFamily="34" charset="0"/>
              <a:buChar char="•"/>
            </a:pPr>
            <a:endParaRPr kumimoji="1" lang="en-US" altLang="ja-JP" sz="3200" dirty="0">
              <a:latin typeface="+mn-ea"/>
            </a:endParaRPr>
          </a:p>
          <a:p>
            <a:pPr marL="285750" indent="-285750">
              <a:buFont typeface="Arial" panose="020B0604020202020204" pitchFamily="34" charset="0"/>
              <a:buChar char="•"/>
            </a:pPr>
            <a:r>
              <a:rPr kumimoji="1" lang="ja-JP" altLang="en-US" sz="3200" dirty="0">
                <a:latin typeface="+mn-ea"/>
              </a:rPr>
              <a:t>適切な消毒薬の選択</a:t>
            </a:r>
            <a:endParaRPr kumimoji="1" lang="en-US" altLang="ja-JP" sz="3200" dirty="0">
              <a:latin typeface="+mn-ea"/>
            </a:endParaRPr>
          </a:p>
          <a:p>
            <a:pPr marL="285750" indent="-285750">
              <a:buFont typeface="Arial" panose="020B0604020202020204" pitchFamily="34" charset="0"/>
              <a:buChar char="•"/>
            </a:pPr>
            <a:endParaRPr kumimoji="1" lang="en-US" altLang="ja-JP" sz="3200" dirty="0">
              <a:latin typeface="+mn-ea"/>
            </a:endParaRPr>
          </a:p>
          <a:p>
            <a:pPr marL="285750" indent="-285750">
              <a:buFont typeface="Arial" panose="020B0604020202020204" pitchFamily="34" charset="0"/>
              <a:buChar char="•"/>
            </a:pPr>
            <a:r>
              <a:rPr kumimoji="1" lang="ja-JP" altLang="en-US" sz="3200" dirty="0">
                <a:latin typeface="+mn-ea"/>
              </a:rPr>
              <a:t>職員の感染対策</a:t>
            </a:r>
          </a:p>
        </p:txBody>
      </p:sp>
      <p:sp>
        <p:nvSpPr>
          <p:cNvPr id="8" name="テキスト ボックス 7">
            <a:extLst>
              <a:ext uri="{FF2B5EF4-FFF2-40B4-BE49-F238E27FC236}">
                <a16:creationId xmlns:a16="http://schemas.microsoft.com/office/drawing/2014/main" id="{0F1DDACB-CBC7-482D-8055-63E074FC6F42}"/>
              </a:ext>
            </a:extLst>
          </p:cNvPr>
          <p:cNvSpPr txBox="1"/>
          <p:nvPr/>
        </p:nvSpPr>
        <p:spPr>
          <a:xfrm>
            <a:off x="6586536" y="3123635"/>
            <a:ext cx="5557838" cy="255454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3200"/>
              <a:t>施設内でのマニュアル</a:t>
            </a:r>
            <a:r>
              <a:rPr kumimoji="1" lang="ja-JP" altLang="en-US" sz="3200" dirty="0"/>
              <a:t>共有</a:t>
            </a:r>
            <a:endParaRPr kumimoji="1" lang="en-US" altLang="ja-JP" sz="3200" dirty="0"/>
          </a:p>
          <a:p>
            <a:pPr marL="285750" indent="-285750">
              <a:buFont typeface="Arial" panose="020B0604020202020204" pitchFamily="34" charset="0"/>
              <a:buChar char="•"/>
            </a:pPr>
            <a:endParaRPr kumimoji="1" lang="en-US" altLang="ja-JP" sz="3200" dirty="0"/>
          </a:p>
          <a:p>
            <a:pPr marL="285750" indent="-285750">
              <a:buFont typeface="Arial" panose="020B0604020202020204" pitchFamily="34" charset="0"/>
              <a:buChar char="•"/>
            </a:pPr>
            <a:r>
              <a:rPr kumimoji="1" lang="ja-JP" altLang="en-US" sz="3200"/>
              <a:t>研修の実施</a:t>
            </a:r>
            <a:endParaRPr kumimoji="1" lang="en-US" altLang="ja-JP" sz="3200" dirty="0"/>
          </a:p>
          <a:p>
            <a:endParaRPr kumimoji="1" lang="en-US" altLang="ja-JP" sz="3200" dirty="0"/>
          </a:p>
          <a:p>
            <a:pPr marL="285750" indent="-285750">
              <a:buFont typeface="Arial" panose="020B0604020202020204" pitchFamily="34" charset="0"/>
              <a:buChar char="•"/>
            </a:pPr>
            <a:r>
              <a:rPr kumimoji="1" lang="ja-JP" altLang="en-US" sz="3200" dirty="0"/>
              <a:t>事例発生時の早期共有</a:t>
            </a:r>
          </a:p>
        </p:txBody>
      </p:sp>
      <p:sp>
        <p:nvSpPr>
          <p:cNvPr id="2" name="テキスト ボックス 1">
            <a:extLst>
              <a:ext uri="{FF2B5EF4-FFF2-40B4-BE49-F238E27FC236}">
                <a16:creationId xmlns:a16="http://schemas.microsoft.com/office/drawing/2014/main" id="{7B9DC1B1-D0AB-4EB6-C592-7AAEB1C17ABF}"/>
              </a:ext>
            </a:extLst>
          </p:cNvPr>
          <p:cNvSpPr txBox="1"/>
          <p:nvPr/>
        </p:nvSpPr>
        <p:spPr>
          <a:xfrm>
            <a:off x="7664971" y="1503939"/>
            <a:ext cx="4527029" cy="646331"/>
          </a:xfrm>
          <a:prstGeom prst="rect">
            <a:avLst/>
          </a:prstGeom>
          <a:noFill/>
          <a:ln>
            <a:noFill/>
          </a:ln>
        </p:spPr>
        <p:txBody>
          <a:bodyPr wrap="square" rtlCol="0">
            <a:spAutoFit/>
          </a:bodyPr>
          <a:lstStyle/>
          <a:p>
            <a:r>
              <a:rPr kumimoji="1" lang="ja-JP" altLang="en-US" sz="3600">
                <a:solidFill>
                  <a:schemeClr val="accent3">
                    <a:lumMod val="60000"/>
                    <a:lumOff val="40000"/>
                  </a:schemeClr>
                </a:solidFill>
              </a:rPr>
              <a:t>早期終息の好事例</a:t>
            </a:r>
          </a:p>
        </p:txBody>
      </p:sp>
      <p:pic>
        <p:nvPicPr>
          <p:cNvPr id="13" name="図 12">
            <a:extLst>
              <a:ext uri="{FF2B5EF4-FFF2-40B4-BE49-F238E27FC236}">
                <a16:creationId xmlns:a16="http://schemas.microsoft.com/office/drawing/2014/main" id="{2D398779-51DF-CB80-B0B5-D99A8CAC4831}"/>
              </a:ext>
            </a:extLst>
          </p:cNvPr>
          <p:cNvPicPr>
            <a:picLocks noChangeAspect="1"/>
          </p:cNvPicPr>
          <p:nvPr/>
        </p:nvPicPr>
        <p:blipFill>
          <a:blip r:embed="rId4"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33389" y="1310345"/>
            <a:ext cx="1033520" cy="1033520"/>
          </a:xfrm>
          <a:prstGeom prst="rect">
            <a:avLst/>
          </a:prstGeom>
        </p:spPr>
      </p:pic>
    </p:spTree>
    <p:extLst>
      <p:ext uri="{BB962C8B-B14F-4D97-AF65-F5344CB8AC3E}">
        <p14:creationId xmlns:p14="http://schemas.microsoft.com/office/powerpoint/2010/main" val="1713265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B809EECF-D170-4C09-B559-8F483B76E5F4}"/>
              </a:ext>
            </a:extLst>
          </p:cNvPr>
          <p:cNvSpPr txBox="1">
            <a:spLocks/>
          </p:cNvSpPr>
          <p:nvPr/>
        </p:nvSpPr>
        <p:spPr>
          <a:xfrm>
            <a:off x="593207" y="261197"/>
            <a:ext cx="7315200" cy="694273"/>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②調査・助言について</a:t>
            </a:r>
          </a:p>
        </p:txBody>
      </p:sp>
      <p:pic>
        <p:nvPicPr>
          <p:cNvPr id="4" name="図 3">
            <a:extLst>
              <a:ext uri="{FF2B5EF4-FFF2-40B4-BE49-F238E27FC236}">
                <a16:creationId xmlns:a16="http://schemas.microsoft.com/office/drawing/2014/main" id="{79BFDD42-EFBC-4F99-BBE0-B3FCE0AE98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6877" y="1047791"/>
            <a:ext cx="3923905" cy="5549012"/>
          </a:xfrm>
          <a:prstGeom prst="rect">
            <a:avLst/>
          </a:prstGeom>
        </p:spPr>
      </p:pic>
      <p:pic>
        <p:nvPicPr>
          <p:cNvPr id="3074" name="Picture 2">
            <a:extLst>
              <a:ext uri="{FF2B5EF4-FFF2-40B4-BE49-F238E27FC236}">
                <a16:creationId xmlns:a16="http://schemas.microsoft.com/office/drawing/2014/main" id="{93CFDF67-EF5D-4CC4-A29B-B08DB2DBEFF2}"/>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5920346" y="1821211"/>
            <a:ext cx="5514758" cy="4775592"/>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F63D719A-E72A-4436-BF21-CF0702BD7C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3750" y="2093013"/>
            <a:ext cx="3951373" cy="2115994"/>
          </a:xfrm>
          <a:prstGeom prst="rect">
            <a:avLst/>
          </a:prstGeom>
        </p:spPr>
      </p:pic>
      <p:pic>
        <p:nvPicPr>
          <p:cNvPr id="2054" name="Picture 6" descr="クリックのアイコン">
            <a:extLst>
              <a:ext uri="{FF2B5EF4-FFF2-40B4-BE49-F238E27FC236}">
                <a16:creationId xmlns:a16="http://schemas.microsoft.com/office/drawing/2014/main" id="{61FEA2C2-9B87-4881-8E29-B80612AA21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8173" y="3429000"/>
            <a:ext cx="1966931" cy="196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8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54"/>
                                        </p:tgtEl>
                                      </p:cBhvr>
                                    </p:animEffect>
                                    <p:animScale>
                                      <p:cBhvr>
                                        <p:cTn id="7" dur="250" autoRev="1" fill="hold"/>
                                        <p:tgtEl>
                                          <p:spTgt spid="20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8A14284B-25F0-4DAB-BC36-850947986126}"/>
              </a:ext>
            </a:extLst>
          </p:cNvPr>
          <p:cNvSpPr txBox="1">
            <a:spLocks/>
          </p:cNvSpPr>
          <p:nvPr/>
        </p:nvSpPr>
        <p:spPr>
          <a:xfrm>
            <a:off x="739516" y="538751"/>
            <a:ext cx="7315200" cy="69427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None/>
            </a:pPr>
            <a:r>
              <a:rPr lang="ja-JP" altLang="en-US" sz="4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報告・相談先</a:t>
            </a:r>
          </a:p>
        </p:txBody>
      </p:sp>
      <p:sp>
        <p:nvSpPr>
          <p:cNvPr id="4" name="コンテンツ プレースホルダー 6">
            <a:extLst>
              <a:ext uri="{FF2B5EF4-FFF2-40B4-BE49-F238E27FC236}">
                <a16:creationId xmlns:a16="http://schemas.microsoft.com/office/drawing/2014/main" id="{39CE5958-022D-4946-B69D-AD4DDF4A401F}"/>
              </a:ext>
            </a:extLst>
          </p:cNvPr>
          <p:cNvSpPr txBox="1">
            <a:spLocks/>
          </p:cNvSpPr>
          <p:nvPr/>
        </p:nvSpPr>
        <p:spPr>
          <a:xfrm>
            <a:off x="605508" y="1528233"/>
            <a:ext cx="7583216" cy="157634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感染症・感染症対策</a:t>
            </a:r>
            <a:r>
              <a:rPr lang="ja-JP" altLang="en-US" sz="24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について</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福祉</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保健課健康づくり係</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a:buFont typeface="Wingdings 2" pitchFamily="18" charset="2"/>
              <a:buNone/>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☎８４７－８４３８</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5" name="コンテンツ プレースホルダー 6">
            <a:extLst>
              <a:ext uri="{FF2B5EF4-FFF2-40B4-BE49-F238E27FC236}">
                <a16:creationId xmlns:a16="http://schemas.microsoft.com/office/drawing/2014/main" id="{4E5AAF02-22A6-4F89-A9E3-8C118B48D293}"/>
              </a:ext>
            </a:extLst>
          </p:cNvPr>
          <p:cNvSpPr txBox="1">
            <a:spLocks/>
          </p:cNvSpPr>
          <p:nvPr/>
        </p:nvSpPr>
        <p:spPr>
          <a:xfrm>
            <a:off x="605507" y="3078747"/>
            <a:ext cx="8881393" cy="162025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食品の相談や衛生、食中毒に関すること：生活衛生課食品衛生係</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a:buFont typeface="Wingdings 2" pitchFamily="18" charset="2"/>
              <a:buNone/>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☎８４７－８４４４</a:t>
            </a:r>
          </a:p>
        </p:txBody>
      </p:sp>
      <p:sp>
        <p:nvSpPr>
          <p:cNvPr id="6" name="コンテンツ プレースホルダー 6">
            <a:extLst>
              <a:ext uri="{FF2B5EF4-FFF2-40B4-BE49-F238E27FC236}">
                <a16:creationId xmlns:a16="http://schemas.microsoft.com/office/drawing/2014/main" id="{09DAEBE4-A3EF-44DD-81F3-2F4B86BC3A13}"/>
              </a:ext>
            </a:extLst>
          </p:cNvPr>
          <p:cNvSpPr txBox="1">
            <a:spLocks/>
          </p:cNvSpPr>
          <p:nvPr/>
        </p:nvSpPr>
        <p:spPr>
          <a:xfrm>
            <a:off x="605505" y="4608775"/>
            <a:ext cx="8881393" cy="162025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衛生害虫、建築物や受水槽の衛生、レジオネラ症に関すること</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a:buFont typeface="Wingdings 2" pitchFamily="18" charset="2"/>
              <a:buNone/>
            </a:pPr>
            <a:r>
              <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生活衛生課環境衛生係</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a:buFont typeface="Wingdings 2" pitchFamily="18" charset="2"/>
              <a:buNone/>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☎８４７－８４４</a:t>
            </a:r>
            <a:r>
              <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5</a:t>
            </a:r>
            <a:endPar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48171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楕円 17">
            <a:extLst>
              <a:ext uri="{FF2B5EF4-FFF2-40B4-BE49-F238E27FC236}">
                <a16:creationId xmlns:a16="http://schemas.microsoft.com/office/drawing/2014/main" id="{821EFF88-AF6D-47AD-841A-DE5AC3D3B06E}"/>
              </a:ext>
            </a:extLst>
          </p:cNvPr>
          <p:cNvSpPr/>
          <p:nvPr/>
        </p:nvSpPr>
        <p:spPr>
          <a:xfrm>
            <a:off x="8488564" y="1693930"/>
            <a:ext cx="2201822" cy="2029155"/>
          </a:xfrm>
          <a:prstGeom prst="ellipse">
            <a:avLst/>
          </a:prstGeom>
          <a:solidFill>
            <a:srgbClr val="6B889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7781555C-FA03-435C-8B11-C57B60D5EAF9}"/>
              </a:ext>
            </a:extLst>
          </p:cNvPr>
          <p:cNvSpPr/>
          <p:nvPr/>
        </p:nvSpPr>
        <p:spPr>
          <a:xfrm>
            <a:off x="1291241" y="1621153"/>
            <a:ext cx="2201822" cy="2029155"/>
          </a:xfrm>
          <a:prstGeom prst="ellipse">
            <a:avLst/>
          </a:prstGeom>
          <a:solidFill>
            <a:srgbClr val="6B889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矢印: 右 1">
            <a:extLst>
              <a:ext uri="{FF2B5EF4-FFF2-40B4-BE49-F238E27FC236}">
                <a16:creationId xmlns:a16="http://schemas.microsoft.com/office/drawing/2014/main" id="{9F88265B-3A18-4CFC-8684-99B6F37FB15F}"/>
              </a:ext>
            </a:extLst>
          </p:cNvPr>
          <p:cNvSpPr/>
          <p:nvPr/>
        </p:nvSpPr>
        <p:spPr>
          <a:xfrm>
            <a:off x="4298393" y="2680810"/>
            <a:ext cx="3408047" cy="239079"/>
          </a:xfrm>
          <a:prstGeom prst="rightArrow">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0E4FEB9C-EC13-498F-A99E-20D267504C54}"/>
              </a:ext>
            </a:extLst>
          </p:cNvPr>
          <p:cNvSpPr/>
          <p:nvPr/>
        </p:nvSpPr>
        <p:spPr>
          <a:xfrm rot="10800000">
            <a:off x="4298393" y="2092642"/>
            <a:ext cx="3408047" cy="239078"/>
          </a:xfrm>
          <a:prstGeom prst="rightArrow">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下 2">
            <a:extLst>
              <a:ext uri="{FF2B5EF4-FFF2-40B4-BE49-F238E27FC236}">
                <a16:creationId xmlns:a16="http://schemas.microsoft.com/office/drawing/2014/main" id="{9346232E-F751-4492-9BED-AD5AE2CB8B0D}"/>
              </a:ext>
            </a:extLst>
          </p:cNvPr>
          <p:cNvSpPr/>
          <p:nvPr/>
        </p:nvSpPr>
        <p:spPr>
          <a:xfrm>
            <a:off x="5755005" y="3623311"/>
            <a:ext cx="681990" cy="571500"/>
          </a:xfrm>
          <a:prstGeom prst="downArrow">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29A8DBFF-6D89-4294-8E49-9679A0EE0A25}"/>
              </a:ext>
            </a:extLst>
          </p:cNvPr>
          <p:cNvSpPr/>
          <p:nvPr/>
        </p:nvSpPr>
        <p:spPr>
          <a:xfrm>
            <a:off x="8726574" y="5090116"/>
            <a:ext cx="681990" cy="571500"/>
          </a:xfrm>
          <a:prstGeom prst="downArrow">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76B46D13-1B39-4A42-ACD6-752F91AFA852}"/>
              </a:ext>
            </a:extLst>
          </p:cNvPr>
          <p:cNvSpPr/>
          <p:nvPr/>
        </p:nvSpPr>
        <p:spPr>
          <a:xfrm>
            <a:off x="3227069" y="5090116"/>
            <a:ext cx="681990" cy="571500"/>
          </a:xfrm>
          <a:prstGeom prst="downArrow">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8846431-7018-4534-8169-A3E66CB51D51}"/>
              </a:ext>
            </a:extLst>
          </p:cNvPr>
          <p:cNvSpPr/>
          <p:nvPr/>
        </p:nvSpPr>
        <p:spPr>
          <a:xfrm>
            <a:off x="2167046" y="4526281"/>
            <a:ext cx="7844208" cy="25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感染症の拡大・再発防止、早期終息</a:t>
            </a:r>
          </a:p>
        </p:txBody>
      </p:sp>
      <p:sp>
        <p:nvSpPr>
          <p:cNvPr id="12" name="正方形/長方形 11">
            <a:extLst>
              <a:ext uri="{FF2B5EF4-FFF2-40B4-BE49-F238E27FC236}">
                <a16:creationId xmlns:a16="http://schemas.microsoft.com/office/drawing/2014/main" id="{82593444-D52E-4660-AA3B-802B0F89C269}"/>
              </a:ext>
            </a:extLst>
          </p:cNvPr>
          <p:cNvSpPr/>
          <p:nvPr/>
        </p:nvSpPr>
        <p:spPr>
          <a:xfrm>
            <a:off x="1673066" y="5825686"/>
            <a:ext cx="4081939"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a:solidFill>
                  <a:srgbClr val="002060"/>
                </a:solidFill>
                <a:highlight>
                  <a:srgbClr val="FFFF00"/>
                </a:highlight>
                <a:latin typeface="UD デジタル 教科書体 NK-R" panose="02020400000000000000" pitchFamily="18" charset="-128"/>
                <a:ea typeface="UD デジタル 教科書体 NK-R" panose="02020400000000000000" pitchFamily="18" charset="-128"/>
              </a:rPr>
              <a:t>利用者の</a:t>
            </a:r>
            <a:r>
              <a:rPr kumimoji="1" lang="ja-JP" altLang="en-US" sz="3600" dirty="0">
                <a:solidFill>
                  <a:srgbClr val="002060"/>
                </a:solidFill>
                <a:highlight>
                  <a:srgbClr val="FFFF00"/>
                </a:highlight>
                <a:latin typeface="UD デジタル 教科書体 NK-R" panose="02020400000000000000" pitchFamily="18" charset="-128"/>
                <a:ea typeface="UD デジタル 教科書体 NK-R" panose="02020400000000000000" pitchFamily="18" charset="-128"/>
              </a:rPr>
              <a:t>健康維持</a:t>
            </a:r>
          </a:p>
        </p:txBody>
      </p:sp>
      <p:sp>
        <p:nvSpPr>
          <p:cNvPr id="13" name="正方形/長方形 12">
            <a:extLst>
              <a:ext uri="{FF2B5EF4-FFF2-40B4-BE49-F238E27FC236}">
                <a16:creationId xmlns:a16="http://schemas.microsoft.com/office/drawing/2014/main" id="{EB2EC9FC-EA1B-4B6E-BED9-8614EC791DC0}"/>
              </a:ext>
            </a:extLst>
          </p:cNvPr>
          <p:cNvSpPr/>
          <p:nvPr/>
        </p:nvSpPr>
        <p:spPr>
          <a:xfrm>
            <a:off x="7368324" y="5831765"/>
            <a:ext cx="339849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002060"/>
                </a:solidFill>
                <a:highlight>
                  <a:srgbClr val="FFFF00"/>
                </a:highlight>
                <a:latin typeface="UD デジタル 教科書体 NK-R" panose="02020400000000000000" pitchFamily="18" charset="-128"/>
                <a:ea typeface="UD デジタル 教科書体 NK-R" panose="02020400000000000000" pitchFamily="18" charset="-128"/>
              </a:rPr>
              <a:t>施設の機能維持</a:t>
            </a:r>
          </a:p>
        </p:txBody>
      </p:sp>
      <p:sp>
        <p:nvSpPr>
          <p:cNvPr id="14" name="正方形/長方形 13">
            <a:extLst>
              <a:ext uri="{FF2B5EF4-FFF2-40B4-BE49-F238E27FC236}">
                <a16:creationId xmlns:a16="http://schemas.microsoft.com/office/drawing/2014/main" id="{A3C3D9DB-0C12-4D84-9ACA-8D6261C2F8EE}"/>
              </a:ext>
            </a:extLst>
          </p:cNvPr>
          <p:cNvSpPr/>
          <p:nvPr/>
        </p:nvSpPr>
        <p:spPr>
          <a:xfrm>
            <a:off x="4566880" y="1708933"/>
            <a:ext cx="2645572" cy="262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①報告・相談</a:t>
            </a:r>
          </a:p>
        </p:txBody>
      </p:sp>
      <p:sp>
        <p:nvSpPr>
          <p:cNvPr id="15" name="正方形/長方形 14">
            <a:extLst>
              <a:ext uri="{FF2B5EF4-FFF2-40B4-BE49-F238E27FC236}">
                <a16:creationId xmlns:a16="http://schemas.microsoft.com/office/drawing/2014/main" id="{5067368A-DE9F-44B7-990C-6681808E11B2}"/>
              </a:ext>
            </a:extLst>
          </p:cNvPr>
          <p:cNvSpPr/>
          <p:nvPr/>
        </p:nvSpPr>
        <p:spPr>
          <a:xfrm>
            <a:off x="4645461" y="3019186"/>
            <a:ext cx="2620329" cy="545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②調査・助言</a:t>
            </a:r>
          </a:p>
        </p:txBody>
      </p:sp>
      <p:pic>
        <p:nvPicPr>
          <p:cNvPr id="4" name="Picture 2" descr="高層ビル・企業のアイコン02">
            <a:extLst>
              <a:ext uri="{FF2B5EF4-FFF2-40B4-BE49-F238E27FC236}">
                <a16:creationId xmlns:a16="http://schemas.microsoft.com/office/drawing/2014/main" id="{6BF4A60C-4A12-4091-96AD-3CB981E3A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915" y="1785223"/>
            <a:ext cx="1937862" cy="193786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グループ化 15">
            <a:extLst>
              <a:ext uri="{FF2B5EF4-FFF2-40B4-BE49-F238E27FC236}">
                <a16:creationId xmlns:a16="http://schemas.microsoft.com/office/drawing/2014/main" id="{CE313F64-87C5-4D8A-A322-F513929EC6F5}"/>
              </a:ext>
            </a:extLst>
          </p:cNvPr>
          <p:cNvGrpSpPr/>
          <p:nvPr/>
        </p:nvGrpSpPr>
        <p:grpSpPr>
          <a:xfrm>
            <a:off x="8679322" y="1863653"/>
            <a:ext cx="1873392" cy="1873392"/>
            <a:chOff x="8427657" y="1849693"/>
            <a:chExt cx="1873392" cy="1873392"/>
          </a:xfrm>
        </p:grpSpPr>
        <p:pic>
          <p:nvPicPr>
            <p:cNvPr id="17" name="Picture 4" descr="ホーム・家のアイコン03">
              <a:extLst>
                <a:ext uri="{FF2B5EF4-FFF2-40B4-BE49-F238E27FC236}">
                  <a16:creationId xmlns:a16="http://schemas.microsoft.com/office/drawing/2014/main" id="{31509ED0-8497-48C4-9476-BA49117ECA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7657" y="1849693"/>
              <a:ext cx="1873392" cy="18733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杖をついて歩く人のアイコン">
              <a:extLst>
                <a:ext uri="{FF2B5EF4-FFF2-40B4-BE49-F238E27FC236}">
                  <a16:creationId xmlns:a16="http://schemas.microsoft.com/office/drawing/2014/main" id="{D04963A4-4AC5-4E05-ACAB-9A5BA8490A0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408564" y="2919889"/>
              <a:ext cx="602677" cy="60267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車椅子を押す／介護のアイコン">
              <a:extLst>
                <a:ext uri="{FF2B5EF4-FFF2-40B4-BE49-F238E27FC236}">
                  <a16:creationId xmlns:a16="http://schemas.microsoft.com/office/drawing/2014/main" id="{1BB28366-7623-41AC-9FF0-A1E6AE2BBAF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888296" y="2786389"/>
              <a:ext cx="713275" cy="71327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テキスト ボックス 20">
            <a:extLst>
              <a:ext uri="{FF2B5EF4-FFF2-40B4-BE49-F238E27FC236}">
                <a16:creationId xmlns:a16="http://schemas.microsoft.com/office/drawing/2014/main" id="{E7E5942F-1F0B-4F3E-98B0-FE5E553E3E16}"/>
              </a:ext>
            </a:extLst>
          </p:cNvPr>
          <p:cNvSpPr txBox="1"/>
          <p:nvPr/>
        </p:nvSpPr>
        <p:spPr>
          <a:xfrm>
            <a:off x="891143" y="1443293"/>
            <a:ext cx="3089405" cy="461665"/>
          </a:xfrm>
          <a:prstGeom prst="rect">
            <a:avLst/>
          </a:prstGeom>
          <a:solidFill>
            <a:schemeClr val="accent2"/>
          </a:solidFill>
        </p:spPr>
        <p:txBody>
          <a:bodyPr wrap="square" rtlCol="0">
            <a:spAutoFit/>
          </a:bodyPr>
          <a:lstStyle/>
          <a:p>
            <a:r>
              <a:rPr kumimoji="1" lang="ja-JP" altLang="en-US" sz="2400">
                <a:solidFill>
                  <a:schemeClr val="bg1"/>
                </a:solidFill>
              </a:rPr>
              <a:t>区福祉保健センター</a:t>
            </a:r>
          </a:p>
        </p:txBody>
      </p:sp>
      <p:sp>
        <p:nvSpPr>
          <p:cNvPr id="22" name="テキスト ボックス 21">
            <a:extLst>
              <a:ext uri="{FF2B5EF4-FFF2-40B4-BE49-F238E27FC236}">
                <a16:creationId xmlns:a16="http://schemas.microsoft.com/office/drawing/2014/main" id="{69817AA0-2A20-4E36-A693-ECD6EB80CF87}"/>
              </a:ext>
            </a:extLst>
          </p:cNvPr>
          <p:cNvSpPr txBox="1"/>
          <p:nvPr/>
        </p:nvSpPr>
        <p:spPr>
          <a:xfrm>
            <a:off x="8828342" y="1401988"/>
            <a:ext cx="1663774" cy="461665"/>
          </a:xfrm>
          <a:prstGeom prst="rect">
            <a:avLst/>
          </a:prstGeom>
          <a:solidFill>
            <a:schemeClr val="accent2"/>
          </a:solidFill>
        </p:spPr>
        <p:txBody>
          <a:bodyPr wrap="square" rtlCol="0">
            <a:spAutoFit/>
          </a:bodyPr>
          <a:lstStyle/>
          <a:p>
            <a:r>
              <a:rPr kumimoji="1" lang="en-US" altLang="ja-JP" sz="2400" dirty="0">
                <a:solidFill>
                  <a:schemeClr val="bg1"/>
                </a:solidFill>
              </a:rPr>
              <a:t> </a:t>
            </a:r>
            <a:r>
              <a:rPr kumimoji="1" lang="ja-JP" altLang="en-US" sz="2400" dirty="0">
                <a:solidFill>
                  <a:schemeClr val="bg1"/>
                </a:solidFill>
              </a:rPr>
              <a:t>　施設</a:t>
            </a:r>
          </a:p>
        </p:txBody>
      </p:sp>
    </p:spTree>
    <p:extLst>
      <p:ext uri="{BB962C8B-B14F-4D97-AF65-F5344CB8AC3E}">
        <p14:creationId xmlns:p14="http://schemas.microsoft.com/office/powerpoint/2010/main" val="95056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4">
            <a:extLst>
              <a:ext uri="{FF2B5EF4-FFF2-40B4-BE49-F238E27FC236}">
                <a16:creationId xmlns:a16="http://schemas.microsoft.com/office/drawing/2014/main" id="{E0245E4D-A2F8-405F-B44A-3DC112EFB070}"/>
              </a:ext>
            </a:extLst>
          </p:cNvPr>
          <p:cNvSpPr txBox="1">
            <a:spLocks/>
          </p:cNvSpPr>
          <p:nvPr/>
        </p:nvSpPr>
        <p:spPr>
          <a:xfrm>
            <a:off x="748696" y="1103334"/>
            <a:ext cx="9977361"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同一の感染症もしくは食中毒による</a:t>
            </a:r>
            <a:r>
              <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またはそれらが疑われる</a:t>
            </a:r>
            <a:r>
              <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lang="ja-JP" altLang="en-US" sz="2800" dirty="0">
                <a:solidFill>
                  <a:schemeClr val="tx1">
                    <a:lumMod val="75000"/>
                    <a:lumOff val="25000"/>
                  </a:schemeClr>
                </a:solidFill>
                <a:highlight>
                  <a:srgbClr val="FFFF00"/>
                </a:highlight>
                <a:latin typeface="UD デジタル 教科書体 NK-R" panose="02020400000000000000" pitchFamily="18" charset="-128"/>
                <a:ea typeface="UD デジタル 教科書体 NK-R" panose="02020400000000000000" pitchFamily="18" charset="-128"/>
              </a:rPr>
              <a:t>死亡者または重症患者が１週間に２名以上発生</a:t>
            </a: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したとき</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同一の感染症もしくは食中毒の患者、またはそれらが疑われる者が</a:t>
            </a:r>
            <a:r>
              <a:rPr lang="ja-JP" altLang="en-US" sz="2800" dirty="0">
                <a:solidFill>
                  <a:schemeClr val="tx1">
                    <a:lumMod val="75000"/>
                    <a:lumOff val="25000"/>
                  </a:schemeClr>
                </a:solidFill>
                <a:highlight>
                  <a:srgbClr val="FFFF00"/>
                </a:highlight>
                <a:latin typeface="UD デジタル 教科書体 NK-R" panose="02020400000000000000" pitchFamily="18" charset="-128"/>
                <a:ea typeface="UD デジタル 教科書体 NK-R" panose="02020400000000000000" pitchFamily="18" charset="-128"/>
              </a:rPr>
              <a:t>１０名以上</a:t>
            </a:r>
            <a:r>
              <a:rPr lang="en-US" altLang="ja-JP" sz="2800" dirty="0">
                <a:solidFill>
                  <a:schemeClr val="tx1">
                    <a:lumMod val="75000"/>
                    <a:lumOff val="25000"/>
                  </a:schemeClr>
                </a:solidFill>
                <a:highlight>
                  <a:srgbClr val="FFFF00"/>
                </a:highlight>
                <a:latin typeface="UD デジタル 教科書体 NK-R" panose="02020400000000000000" pitchFamily="18" charset="-128"/>
                <a:ea typeface="UD デジタル 教科書体 NK-R" panose="02020400000000000000" pitchFamily="18" charset="-128"/>
              </a:rPr>
              <a:t>or</a:t>
            </a:r>
            <a:r>
              <a:rPr lang="ja-JP" altLang="en-US" sz="2800">
                <a:solidFill>
                  <a:schemeClr val="tx1">
                    <a:lumMod val="75000"/>
                    <a:lumOff val="25000"/>
                  </a:schemeClr>
                </a:solidFill>
                <a:highlight>
                  <a:srgbClr val="FFFF00"/>
                </a:highlight>
                <a:latin typeface="UD デジタル 教科書体 NK-R" panose="02020400000000000000" pitchFamily="18" charset="-128"/>
                <a:ea typeface="UD デジタル 教科書体 NK-R" panose="02020400000000000000" pitchFamily="18" charset="-128"/>
              </a:rPr>
              <a:t>全利用者の半数以上</a:t>
            </a:r>
            <a:r>
              <a:rPr lang="ja-JP" altLang="en-US" sz="2800" dirty="0">
                <a:solidFill>
                  <a:schemeClr val="tx1">
                    <a:lumMod val="75000"/>
                    <a:lumOff val="25000"/>
                  </a:schemeClr>
                </a:solidFill>
                <a:highlight>
                  <a:srgbClr val="FFFF00"/>
                </a:highlight>
                <a:latin typeface="UD デジタル 教科書体 NK-R" panose="02020400000000000000" pitchFamily="18" charset="-128"/>
                <a:ea typeface="UD デジタル 教科書体 NK-R" panose="02020400000000000000" pitchFamily="18" charset="-128"/>
              </a:rPr>
              <a:t>発生</a:t>
            </a: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した場合</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上記に該当しなくても、通常の発生動向を上回り、施設長が報告が必要と判断したとき</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a:extLst>
              <a:ext uri="{FF2B5EF4-FFF2-40B4-BE49-F238E27FC236}">
                <a16:creationId xmlns:a16="http://schemas.microsoft.com/office/drawing/2014/main" id="{F32EAB75-2A42-4EFD-8D6E-010E0022E57B}"/>
              </a:ext>
            </a:extLst>
          </p:cNvPr>
          <p:cNvSpPr txBox="1">
            <a:spLocks/>
          </p:cNvSpPr>
          <p:nvPr/>
        </p:nvSpPr>
        <p:spPr>
          <a:xfrm>
            <a:off x="748696" y="634026"/>
            <a:ext cx="7315200" cy="694273"/>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3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①報告が必要な基準</a:t>
            </a:r>
          </a:p>
        </p:txBody>
      </p:sp>
      <p:sp>
        <p:nvSpPr>
          <p:cNvPr id="4" name="角丸四角形 5">
            <a:extLst>
              <a:ext uri="{FF2B5EF4-FFF2-40B4-BE49-F238E27FC236}">
                <a16:creationId xmlns:a16="http://schemas.microsoft.com/office/drawing/2014/main" id="{100636A2-2C9A-4E68-85E9-6CD3AE56E65F}"/>
              </a:ext>
            </a:extLst>
          </p:cNvPr>
          <p:cNvSpPr/>
          <p:nvPr/>
        </p:nvSpPr>
        <p:spPr>
          <a:xfrm>
            <a:off x="3284651" y="5939934"/>
            <a:ext cx="8484433" cy="2151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参考：「社会福祉施設における感染症等発生時に係る報告について」の一部改正について</a:t>
            </a:r>
          </a:p>
        </p:txBody>
      </p:sp>
      <p:sp>
        <p:nvSpPr>
          <p:cNvPr id="5" name="角丸四角形 6">
            <a:extLst>
              <a:ext uri="{FF2B5EF4-FFF2-40B4-BE49-F238E27FC236}">
                <a16:creationId xmlns:a16="http://schemas.microsoft.com/office/drawing/2014/main" id="{5ABA3809-2D9A-4146-BC4E-2C21F6C899F3}"/>
              </a:ext>
            </a:extLst>
          </p:cNvPr>
          <p:cNvSpPr/>
          <p:nvPr/>
        </p:nvSpPr>
        <p:spPr>
          <a:xfrm>
            <a:off x="3734356" y="6155069"/>
            <a:ext cx="6071017" cy="3150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（令和５年４月</a:t>
            </a:r>
            <a:r>
              <a:rPr kumimoji="1"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28</a:t>
            </a:r>
            <a:r>
              <a:rPr kumimoji="1"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日　厚生労働省健康局　健発</a:t>
            </a:r>
            <a:r>
              <a:rPr kumimoji="1"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0428</a:t>
            </a:r>
            <a:r>
              <a:rPr kumimoji="1"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第３号）</a:t>
            </a:r>
          </a:p>
        </p:txBody>
      </p:sp>
    </p:spTree>
    <p:extLst>
      <p:ext uri="{BB962C8B-B14F-4D97-AF65-F5344CB8AC3E}">
        <p14:creationId xmlns:p14="http://schemas.microsoft.com/office/powerpoint/2010/main" val="359577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9D84B360-BD9C-4D3D-AC44-81ABA1ECC44C}"/>
              </a:ext>
            </a:extLst>
          </p:cNvPr>
          <p:cNvSpPr txBox="1">
            <a:spLocks/>
          </p:cNvSpPr>
          <p:nvPr/>
        </p:nvSpPr>
        <p:spPr>
          <a:xfrm>
            <a:off x="647096" y="1569958"/>
            <a:ext cx="7315200" cy="5113869"/>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感染性胃腸炎</a:t>
            </a:r>
            <a:r>
              <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嘔吐・下痢症状</a:t>
            </a:r>
            <a:r>
              <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→ノロウイルス、サポウイルス、アデノウイルス等</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dirty="0">
              <a:solidFill>
                <a:schemeClr val="tx1">
                  <a:lumMod val="75000"/>
                  <a:lumOff val="25000"/>
                </a:schemeClr>
              </a:solidFill>
            </a:endParaRPr>
          </a:p>
          <a:p>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インフルエンザ</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新型コロナウイルス感染症</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腸管出血性大腸菌感染症</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利用者</a:t>
            </a:r>
            <a:r>
              <a:rPr lang="ja-JP" altLang="en-US" sz="2800" dirty="0" smtClean="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が</a:t>
            </a: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発症した例、</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職員の</a:t>
            </a:r>
            <a:r>
              <a:rPr lang="ja-JP" altLang="en-US" sz="2800" dirty="0">
                <a:solidFill>
                  <a:schemeClr val="tx1">
                    <a:lumMod val="75000"/>
                    <a:lumOff val="25000"/>
                  </a:schemeClr>
                </a:solidFill>
                <a:highlight>
                  <a:srgbClr val="FFFF00"/>
                </a:highlight>
                <a:latin typeface="UD デジタル 教科書体 NK-R" panose="02020400000000000000" pitchFamily="18" charset="-128"/>
                <a:ea typeface="UD デジタル 教科書体 NK-R" panose="02020400000000000000" pitchFamily="18" charset="-128"/>
              </a:rPr>
              <a:t>定期検便</a:t>
            </a: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で検出した例</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a:extLst>
              <a:ext uri="{FF2B5EF4-FFF2-40B4-BE49-F238E27FC236}">
                <a16:creationId xmlns:a16="http://schemas.microsoft.com/office/drawing/2014/main" id="{9829E515-0C90-4CF3-B894-29C7B281D560}"/>
              </a:ext>
            </a:extLst>
          </p:cNvPr>
          <p:cNvSpPr txBox="1">
            <a:spLocks/>
          </p:cNvSpPr>
          <p:nvPr/>
        </p:nvSpPr>
        <p:spPr>
          <a:xfrm>
            <a:off x="647096" y="486534"/>
            <a:ext cx="7315200" cy="694273"/>
          </a:xfrm>
          <a:prstGeom prst="rect">
            <a:avLst/>
          </a:prstGeom>
        </p:spPr>
        <p:txBody>
          <a:bodyPr>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4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報告が必要なものの例</a:t>
            </a:r>
          </a:p>
        </p:txBody>
      </p:sp>
    </p:spTree>
    <p:extLst>
      <p:ext uri="{BB962C8B-B14F-4D97-AF65-F5344CB8AC3E}">
        <p14:creationId xmlns:p14="http://schemas.microsoft.com/office/powerpoint/2010/main" val="397961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B37BB288-A810-43A3-A8A1-C8407DBCDAAF}"/>
              </a:ext>
            </a:extLst>
          </p:cNvPr>
          <p:cNvGraphicFramePr>
            <a:graphicFrameLocks noGrp="1"/>
          </p:cNvGraphicFramePr>
          <p:nvPr>
            <p:extLst>
              <p:ext uri="{D42A27DB-BD31-4B8C-83A1-F6EECF244321}">
                <p14:modId xmlns:p14="http://schemas.microsoft.com/office/powerpoint/2010/main" val="3343564169"/>
              </p:ext>
            </p:extLst>
          </p:nvPr>
        </p:nvGraphicFramePr>
        <p:xfrm>
          <a:off x="878100" y="1187792"/>
          <a:ext cx="7721600" cy="2884004"/>
        </p:xfrm>
        <a:graphic>
          <a:graphicData uri="http://schemas.openxmlformats.org/drawingml/2006/table">
            <a:tbl>
              <a:tblPr firstRow="1" bandRow="1">
                <a:tableStyleId>{21E4AEA4-8DFA-4A89-87EB-49C32662AFE0}</a:tableStyleId>
              </a:tblPr>
              <a:tblGrid>
                <a:gridCol w="3860800">
                  <a:extLst>
                    <a:ext uri="{9D8B030D-6E8A-4147-A177-3AD203B41FA5}">
                      <a16:colId xmlns:a16="http://schemas.microsoft.com/office/drawing/2014/main" val="4016167820"/>
                    </a:ext>
                  </a:extLst>
                </a:gridCol>
                <a:gridCol w="3860800">
                  <a:extLst>
                    <a:ext uri="{9D8B030D-6E8A-4147-A177-3AD203B41FA5}">
                      <a16:colId xmlns:a16="http://schemas.microsoft.com/office/drawing/2014/main" val="2533604310"/>
                    </a:ext>
                  </a:extLst>
                </a:gridCol>
              </a:tblGrid>
              <a:tr h="598004">
                <a:tc>
                  <a:txBody>
                    <a:bodyPr/>
                    <a:lstStyle/>
                    <a:p>
                      <a:pPr algn="ctr"/>
                      <a:r>
                        <a:rPr kumimoji="1" lang="ja-JP" altLang="en-US" sz="2800" dirty="0"/>
                        <a:t>検査項目</a:t>
                      </a:r>
                      <a:endParaRPr kumimoji="1" lang="ja-JP" altLang="en-US" sz="28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2800" dirty="0"/>
                        <a:t>感染症の分類</a:t>
                      </a:r>
                      <a:endParaRPr kumimoji="1" lang="ja-JP" altLang="en-US" sz="28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273694702"/>
                  </a:ext>
                </a:extLst>
              </a:tr>
              <a:tr h="407136">
                <a:tc>
                  <a:txBody>
                    <a:bodyPr/>
                    <a:lstStyle/>
                    <a:p>
                      <a:pPr algn="ctr"/>
                      <a:r>
                        <a:rPr kumimoji="1" lang="ja-JP" altLang="en-US" sz="2400" dirty="0">
                          <a:solidFill>
                            <a:schemeClr val="tx1">
                              <a:lumMod val="75000"/>
                              <a:lumOff val="25000"/>
                            </a:schemeClr>
                          </a:solidFill>
                        </a:rPr>
                        <a:t>細菌性赤痢</a:t>
                      </a:r>
                      <a:endPar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2400" dirty="0">
                          <a:solidFill>
                            <a:schemeClr val="tx1">
                              <a:lumMod val="75000"/>
                              <a:lumOff val="25000"/>
                            </a:schemeClr>
                          </a:solidFill>
                        </a:rPr>
                        <a:t>３類感染症</a:t>
                      </a:r>
                      <a:endPar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57207042"/>
                  </a:ext>
                </a:extLst>
              </a:tr>
              <a:tr h="407136">
                <a:tc>
                  <a:txBody>
                    <a:bodyPr/>
                    <a:lstStyle/>
                    <a:p>
                      <a:pPr algn="ctr"/>
                      <a:r>
                        <a:rPr kumimoji="1" lang="ja-JP" altLang="en-US" sz="2400" dirty="0">
                          <a:solidFill>
                            <a:schemeClr val="tx1">
                              <a:lumMod val="75000"/>
                              <a:lumOff val="25000"/>
                            </a:schemeClr>
                          </a:solidFill>
                        </a:rPr>
                        <a:t>サルモネラ</a:t>
                      </a:r>
                      <a:endPar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764938275"/>
                  </a:ext>
                </a:extLst>
              </a:tr>
              <a:tr h="407136">
                <a:tc>
                  <a:txBody>
                    <a:bodyPr/>
                    <a:lstStyle/>
                    <a:p>
                      <a:pPr algn="ctr"/>
                      <a:r>
                        <a:rPr kumimoji="1" lang="ja-JP" altLang="en-US" sz="2400" dirty="0">
                          <a:solidFill>
                            <a:schemeClr val="tx1">
                              <a:lumMod val="75000"/>
                              <a:lumOff val="25000"/>
                            </a:schemeClr>
                          </a:solidFill>
                        </a:rPr>
                        <a:t>チフス</a:t>
                      </a:r>
                      <a:endPar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lumMod val="75000"/>
                              <a:lumOff val="25000"/>
                            </a:schemeClr>
                          </a:solidFill>
                        </a:rPr>
                        <a:t>３類感染症</a:t>
                      </a:r>
                      <a:endPar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289263200"/>
                  </a:ext>
                </a:extLst>
              </a:tr>
              <a:tr h="407136">
                <a:tc>
                  <a:txBody>
                    <a:bodyPr/>
                    <a:lstStyle/>
                    <a:p>
                      <a:pPr algn="ctr"/>
                      <a:r>
                        <a:rPr kumimoji="1" lang="ja-JP" altLang="en-US" sz="2400" dirty="0">
                          <a:solidFill>
                            <a:schemeClr val="tx1">
                              <a:lumMod val="75000"/>
                              <a:lumOff val="25000"/>
                            </a:schemeClr>
                          </a:solidFill>
                        </a:rPr>
                        <a:t>パラチフス</a:t>
                      </a:r>
                      <a:endPar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lumMod val="75000"/>
                              <a:lumOff val="25000"/>
                            </a:schemeClr>
                          </a:solidFill>
                        </a:rPr>
                        <a:t>３類感染症</a:t>
                      </a:r>
                      <a:endPar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4180177308"/>
                  </a:ext>
                </a:extLst>
              </a:tr>
              <a:tr h="407136">
                <a:tc>
                  <a:txBody>
                    <a:bodyPr/>
                    <a:lstStyle/>
                    <a:p>
                      <a:pPr algn="ctr"/>
                      <a:r>
                        <a:rPr kumimoji="1" lang="ja-JP" altLang="en-US" sz="2400" dirty="0">
                          <a:solidFill>
                            <a:schemeClr val="tx1">
                              <a:lumMod val="75000"/>
                              <a:lumOff val="25000"/>
                            </a:schemeClr>
                          </a:solidFill>
                        </a:rPr>
                        <a:t>腸管出血性大腸菌</a:t>
                      </a:r>
                      <a:endPar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lumMod val="75000"/>
                              <a:lumOff val="25000"/>
                            </a:schemeClr>
                          </a:solidFill>
                        </a:rPr>
                        <a:t>３類感染症</a:t>
                      </a:r>
                      <a:endPar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194142541"/>
                  </a:ext>
                </a:extLst>
              </a:tr>
            </a:tbl>
          </a:graphicData>
        </a:graphic>
      </p:graphicFrame>
      <p:sp>
        <p:nvSpPr>
          <p:cNvPr id="3" name="テキスト ボックス 2">
            <a:extLst>
              <a:ext uri="{FF2B5EF4-FFF2-40B4-BE49-F238E27FC236}">
                <a16:creationId xmlns:a16="http://schemas.microsoft.com/office/drawing/2014/main" id="{FDA45D82-57E1-4872-B5D3-7BAC19816E30}"/>
              </a:ext>
            </a:extLst>
          </p:cNvPr>
          <p:cNvSpPr txBox="1"/>
          <p:nvPr/>
        </p:nvSpPr>
        <p:spPr>
          <a:xfrm>
            <a:off x="6861834" y="5787337"/>
            <a:ext cx="4822276" cy="830997"/>
          </a:xfrm>
          <a:prstGeom prst="rect">
            <a:avLst/>
          </a:prstGeom>
          <a:noFill/>
        </p:spPr>
        <p:txBody>
          <a:bodyPr wrap="square" rtlCol="0">
            <a:spAutoFit/>
          </a:bodyPr>
          <a:lstStyle/>
          <a:p>
            <a:r>
              <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例．食品そのものに直接触れる業務</a:t>
            </a:r>
            <a:endParaRPr kumimoji="1"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→配膳、食事介助など</a:t>
            </a:r>
          </a:p>
        </p:txBody>
      </p:sp>
      <p:sp>
        <p:nvSpPr>
          <p:cNvPr id="5" name="テキスト ボックス 4">
            <a:extLst>
              <a:ext uri="{FF2B5EF4-FFF2-40B4-BE49-F238E27FC236}">
                <a16:creationId xmlns:a16="http://schemas.microsoft.com/office/drawing/2014/main" id="{044278F5-F1E0-455F-9FCB-D485798C5C78}"/>
              </a:ext>
            </a:extLst>
          </p:cNvPr>
          <p:cNvSpPr txBox="1"/>
          <p:nvPr/>
        </p:nvSpPr>
        <p:spPr>
          <a:xfrm>
            <a:off x="878100" y="4878240"/>
            <a:ext cx="10274043" cy="830997"/>
          </a:xfrm>
          <a:prstGeom prst="rect">
            <a:avLst/>
          </a:prstGeom>
          <a:noFill/>
        </p:spPr>
        <p:txBody>
          <a:bodyPr wrap="square" rtlCol="0">
            <a:spAutoFit/>
          </a:bodyPr>
          <a:lstStyle/>
          <a:p>
            <a:r>
              <a:rPr kumimoji="1"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・無症状でも、定期検便で病原菌が検出される</a:t>
            </a:r>
            <a:r>
              <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ことがあります。</a:t>
            </a:r>
            <a:endParaRPr kumimoji="1"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・判明した場合は、</a:t>
            </a:r>
            <a:r>
              <a:rPr kumimoji="1"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特定の業務</a:t>
            </a:r>
            <a:r>
              <a:rPr kumimoji="1"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に対し、就業制限がかかる</a:t>
            </a:r>
            <a:r>
              <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ことがあります。</a:t>
            </a:r>
            <a:endParaRPr kumimoji="1"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C7B79418-E311-4098-9B89-8B6700168BCC}"/>
              </a:ext>
            </a:extLst>
          </p:cNvPr>
          <p:cNvSpPr txBox="1"/>
          <p:nvPr/>
        </p:nvSpPr>
        <p:spPr>
          <a:xfrm>
            <a:off x="878100" y="4317282"/>
            <a:ext cx="1446000" cy="523220"/>
          </a:xfrm>
          <a:prstGeom prst="rect">
            <a:avLst/>
          </a:prstGeom>
          <a:noFill/>
        </p:spPr>
        <p:txBody>
          <a:bodyPr wrap="square" rtlCol="0">
            <a:spAutoFit/>
          </a:bodyPr>
          <a:lstStyle/>
          <a:p>
            <a:r>
              <a:rPr kumimoji="1"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r>
              <a:rPr kumimoji="1"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注意</a:t>
            </a:r>
            <a:r>
              <a:rPr kumimoji="1"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endParaRPr kumimoji="1"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cxnSp>
        <p:nvCxnSpPr>
          <p:cNvPr id="7" name="カギ線コネクタ 10">
            <a:extLst>
              <a:ext uri="{FF2B5EF4-FFF2-40B4-BE49-F238E27FC236}">
                <a16:creationId xmlns:a16="http://schemas.microsoft.com/office/drawing/2014/main" id="{FD868A93-4B62-46A2-AA4F-4860A4D9DF0D}"/>
              </a:ext>
            </a:extLst>
          </p:cNvPr>
          <p:cNvCxnSpPr/>
          <p:nvPr/>
        </p:nvCxnSpPr>
        <p:spPr>
          <a:xfrm>
            <a:off x="5588716" y="5746975"/>
            <a:ext cx="852810" cy="256037"/>
          </a:xfrm>
          <a:prstGeom prst="bentConnector3">
            <a:avLst>
              <a:gd name="adj1" fmla="val 1092"/>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AA36155A-66BD-4007-A101-94F597D587BC}"/>
              </a:ext>
            </a:extLst>
          </p:cNvPr>
          <p:cNvSpPr txBox="1">
            <a:spLocks/>
          </p:cNvSpPr>
          <p:nvPr/>
        </p:nvSpPr>
        <p:spPr>
          <a:xfrm>
            <a:off x="727466" y="438707"/>
            <a:ext cx="7315200" cy="69427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None/>
            </a:pPr>
            <a:r>
              <a:rPr lang="ja-JP" altLang="en-US" sz="3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定期検便について</a:t>
            </a:r>
          </a:p>
        </p:txBody>
      </p:sp>
    </p:spTree>
    <p:extLst>
      <p:ext uri="{BB962C8B-B14F-4D97-AF65-F5344CB8AC3E}">
        <p14:creationId xmlns:p14="http://schemas.microsoft.com/office/powerpoint/2010/main" val="368957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FA7FD19-CEA1-4280-BDBC-A7C9AEAE0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24" y="1781544"/>
            <a:ext cx="9231013" cy="4448796"/>
          </a:xfrm>
          <a:prstGeom prst="rect">
            <a:avLst/>
          </a:prstGeom>
        </p:spPr>
      </p:pic>
      <p:sp>
        <p:nvSpPr>
          <p:cNvPr id="5" name="角丸四角形 11">
            <a:extLst>
              <a:ext uri="{FF2B5EF4-FFF2-40B4-BE49-F238E27FC236}">
                <a16:creationId xmlns:a16="http://schemas.microsoft.com/office/drawing/2014/main" id="{933726EE-2A5E-4783-885E-08B1879765B4}"/>
              </a:ext>
            </a:extLst>
          </p:cNvPr>
          <p:cNvSpPr/>
          <p:nvPr/>
        </p:nvSpPr>
        <p:spPr>
          <a:xfrm>
            <a:off x="650724" y="646366"/>
            <a:ext cx="1221619" cy="756628"/>
          </a:xfrm>
          <a:prstGeom prst="roundRect">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検索</a:t>
            </a:r>
          </a:p>
        </p:txBody>
      </p:sp>
      <p:sp>
        <p:nvSpPr>
          <p:cNvPr id="6" name="角丸四角形 10">
            <a:extLst>
              <a:ext uri="{FF2B5EF4-FFF2-40B4-BE49-F238E27FC236}">
                <a16:creationId xmlns:a16="http://schemas.microsoft.com/office/drawing/2014/main" id="{C7B792CD-CC07-4C92-A4FF-A5663812CADF}"/>
              </a:ext>
            </a:extLst>
          </p:cNvPr>
          <p:cNvSpPr/>
          <p:nvPr/>
        </p:nvSpPr>
        <p:spPr>
          <a:xfrm>
            <a:off x="2148214" y="645772"/>
            <a:ext cx="3367213" cy="756628"/>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港南区　感染症　</a:t>
            </a:r>
          </a:p>
        </p:txBody>
      </p:sp>
      <p:grpSp>
        <p:nvGrpSpPr>
          <p:cNvPr id="9" name="グループ化 8">
            <a:extLst>
              <a:ext uri="{FF2B5EF4-FFF2-40B4-BE49-F238E27FC236}">
                <a16:creationId xmlns:a16="http://schemas.microsoft.com/office/drawing/2014/main" id="{C96A8AA3-7253-4405-8CFA-628162B86C72}"/>
              </a:ext>
            </a:extLst>
          </p:cNvPr>
          <p:cNvGrpSpPr/>
          <p:nvPr/>
        </p:nvGrpSpPr>
        <p:grpSpPr>
          <a:xfrm>
            <a:off x="7155544" y="4005942"/>
            <a:ext cx="4501847" cy="1625600"/>
            <a:chOff x="7039429" y="3860800"/>
            <a:chExt cx="4501847" cy="1625600"/>
          </a:xfrm>
          <a:solidFill>
            <a:schemeClr val="accent1">
              <a:lumMod val="40000"/>
              <a:lumOff val="60000"/>
            </a:schemeClr>
          </a:solidFill>
        </p:grpSpPr>
        <p:sp>
          <p:nvSpPr>
            <p:cNvPr id="7" name="吹き出し: 角を丸めた四角形 6">
              <a:extLst>
                <a:ext uri="{FF2B5EF4-FFF2-40B4-BE49-F238E27FC236}">
                  <a16:creationId xmlns:a16="http://schemas.microsoft.com/office/drawing/2014/main" id="{AA61C6C2-0316-4A19-96BA-26DE5665CAD0}"/>
                </a:ext>
              </a:extLst>
            </p:cNvPr>
            <p:cNvSpPr/>
            <p:nvPr/>
          </p:nvSpPr>
          <p:spPr>
            <a:xfrm>
              <a:off x="7039429" y="3860800"/>
              <a:ext cx="4501847" cy="1625600"/>
            </a:xfrm>
            <a:prstGeom prst="wedgeRoundRectCallout">
              <a:avLst>
                <a:gd name="adj1" fmla="val -83702"/>
                <a:gd name="adj2" fmla="val -61607"/>
                <a:gd name="adj3" fmla="val 1666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736A2EF-6121-40CB-951E-FA8D43CB381D}"/>
                </a:ext>
              </a:extLst>
            </p:cNvPr>
            <p:cNvSpPr txBox="1"/>
            <p:nvPr/>
          </p:nvSpPr>
          <p:spPr>
            <a:xfrm>
              <a:off x="7242628" y="4258101"/>
              <a:ext cx="4298648" cy="830997"/>
            </a:xfrm>
            <a:prstGeom prst="rect">
              <a:avLst/>
            </a:prstGeom>
            <a:grpFill/>
          </p:spPr>
          <p:txBody>
            <a:bodyPr wrap="square" rtlCol="0">
              <a:spAutoFit/>
            </a:bodyPr>
            <a:lstStyle/>
            <a:p>
              <a:r>
                <a:rPr kumimoji="1" lang="ja-JP" altLang="en-US" sz="2400" dirty="0"/>
                <a:t>こちらから</a:t>
              </a:r>
              <a:endParaRPr kumimoji="1" lang="en-US" altLang="ja-JP" sz="2400" dirty="0"/>
            </a:p>
            <a:p>
              <a:r>
                <a:rPr kumimoji="1" lang="ja-JP" altLang="en-US" sz="2400" dirty="0"/>
                <a:t>ダウンロードをしてください</a:t>
              </a:r>
              <a:endParaRPr kumimoji="1" lang="en-US" altLang="ja-JP" sz="2400" dirty="0"/>
            </a:p>
          </p:txBody>
        </p:sp>
      </p:grpSp>
      <p:sp>
        <p:nvSpPr>
          <p:cNvPr id="10" name="テキスト ボックス 9">
            <a:extLst>
              <a:ext uri="{FF2B5EF4-FFF2-40B4-BE49-F238E27FC236}">
                <a16:creationId xmlns:a16="http://schemas.microsoft.com/office/drawing/2014/main" id="{28DF1316-72D2-43B8-83BF-B8E37D242FE3}"/>
              </a:ext>
            </a:extLst>
          </p:cNvPr>
          <p:cNvSpPr txBox="1"/>
          <p:nvPr/>
        </p:nvSpPr>
        <p:spPr>
          <a:xfrm>
            <a:off x="5641825" y="571403"/>
            <a:ext cx="6504819" cy="830997"/>
          </a:xfrm>
          <a:prstGeom prst="rect">
            <a:avLst/>
          </a:prstGeom>
          <a:noFill/>
        </p:spPr>
        <p:txBody>
          <a:bodyPr wrap="square" rtlCol="0">
            <a:spAutoFit/>
          </a:bodyPr>
          <a:lstStyle/>
          <a:p>
            <a:r>
              <a:rPr kumimoji="1" lang="en-US" altLang="ja-JP" sz="2400" dirty="0"/>
              <a:t>https://www.city.yokohama.lg.jp/konan/kenko-iryo-fukushi/kenko_iryo/yobosesshu/kansenshou.html</a:t>
            </a:r>
            <a:endParaRPr kumimoji="1" lang="ja-JP" altLang="en-US" sz="2400" dirty="0"/>
          </a:p>
        </p:txBody>
      </p:sp>
    </p:spTree>
    <p:extLst>
      <p:ext uri="{BB962C8B-B14F-4D97-AF65-F5344CB8AC3E}">
        <p14:creationId xmlns:p14="http://schemas.microsoft.com/office/powerpoint/2010/main" val="153789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5"/>
                                        </p:tgtEl>
                                        <p:attrNameLst>
                                          <p:attrName>style.color</p:attrName>
                                        </p:attrNameLst>
                                      </p:cBhvr>
                                      <p:to>
                                        <a:srgbClr val="C3CFD2"/>
                                      </p:to>
                                    </p:animClr>
                                    <p:animClr clrSpc="rgb" dir="cw">
                                      <p:cBhvr>
                                        <p:cTn id="7" dur="250" autoRev="1" fill="remove"/>
                                        <p:tgtEl>
                                          <p:spTgt spid="5"/>
                                        </p:tgtEl>
                                        <p:attrNameLst>
                                          <p:attrName>fillcolor</p:attrName>
                                        </p:attrNameLst>
                                      </p:cBhvr>
                                      <p:to>
                                        <a:srgbClr val="C3CFD2"/>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65D4FECD-05E9-439B-B0D9-9DC2B5A75FAF}"/>
              </a:ext>
            </a:extLst>
          </p:cNvPr>
          <p:cNvSpPr txBox="1">
            <a:spLocks/>
          </p:cNvSpPr>
          <p:nvPr/>
        </p:nvSpPr>
        <p:spPr>
          <a:xfrm>
            <a:off x="663934" y="1110641"/>
            <a:ext cx="7315200" cy="694273"/>
          </a:xfrm>
          <a:prstGeom prst="rect">
            <a:avLst/>
          </a:prstGeom>
        </p:spPr>
        <p:txBody>
          <a:bodyPr>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4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感染症等発生報告書</a:t>
            </a:r>
          </a:p>
        </p:txBody>
      </p:sp>
      <p:sp>
        <p:nvSpPr>
          <p:cNvPr id="4" name="コンテンツ プレースホルダー 2">
            <a:extLst>
              <a:ext uri="{FF2B5EF4-FFF2-40B4-BE49-F238E27FC236}">
                <a16:creationId xmlns:a16="http://schemas.microsoft.com/office/drawing/2014/main" id="{8E4ACCF1-E3A0-4199-81D9-336016153CFB}"/>
              </a:ext>
            </a:extLst>
          </p:cNvPr>
          <p:cNvSpPr txBox="1">
            <a:spLocks/>
          </p:cNvSpPr>
          <p:nvPr/>
        </p:nvSpPr>
        <p:spPr>
          <a:xfrm>
            <a:off x="874796" y="1557725"/>
            <a:ext cx="4021665" cy="96079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None/>
            </a:pP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こちらの報告書を記載し、</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7" name="コンテンツ プレースホルダー 2">
            <a:extLst>
              <a:ext uri="{FF2B5EF4-FFF2-40B4-BE49-F238E27FC236}">
                <a16:creationId xmlns:a16="http://schemas.microsoft.com/office/drawing/2014/main" id="{92BADC40-CFBF-4BE7-B5B2-2986E7D2D9D9}"/>
              </a:ext>
            </a:extLst>
          </p:cNvPr>
          <p:cNvSpPr txBox="1">
            <a:spLocks/>
          </p:cNvSpPr>
          <p:nvPr/>
        </p:nvSpPr>
        <p:spPr>
          <a:xfrm>
            <a:off x="874796" y="2518523"/>
            <a:ext cx="4579386" cy="96079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None/>
            </a:pPr>
            <a:r>
              <a:rPr lang="ja-JP" altLang="en-US" sz="2800" dirty="0" err="1">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まで</a:t>
            </a: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送付をお願いいたします。</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pic>
        <p:nvPicPr>
          <p:cNvPr id="9" name="図 8">
            <a:extLst>
              <a:ext uri="{FF2B5EF4-FFF2-40B4-BE49-F238E27FC236}">
                <a16:creationId xmlns:a16="http://schemas.microsoft.com/office/drawing/2014/main" id="{1E54D2F6-856C-0F45-604A-9BCB10CF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34" y="3429000"/>
            <a:ext cx="7238930" cy="3109912"/>
          </a:xfrm>
          <a:prstGeom prst="rect">
            <a:avLst/>
          </a:prstGeom>
        </p:spPr>
      </p:pic>
      <p:sp>
        <p:nvSpPr>
          <p:cNvPr id="10" name="コンテンツ プレースホルダー 2">
            <a:extLst>
              <a:ext uri="{FF2B5EF4-FFF2-40B4-BE49-F238E27FC236}">
                <a16:creationId xmlns:a16="http://schemas.microsoft.com/office/drawing/2014/main" id="{0633140E-3C2E-689B-402D-79EF03E9AE17}"/>
              </a:ext>
            </a:extLst>
          </p:cNvPr>
          <p:cNvSpPr txBox="1">
            <a:spLocks/>
          </p:cNvSpPr>
          <p:nvPr/>
        </p:nvSpPr>
        <p:spPr>
          <a:xfrm>
            <a:off x="4989693" y="1617869"/>
            <a:ext cx="4021665" cy="840509"/>
          </a:xfrm>
          <a:prstGeom prst="rect">
            <a:avLst/>
          </a:prstGeom>
        </p:spPr>
        <p:txBody>
          <a:bodyPr vert="horz" lIns="91440" tIns="45720" rIns="91440" bIns="45720" rtlCol="0" anchor="ct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None/>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港南区役所福祉保健課</a:t>
            </a: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1" name="コンテンツ プレースホルダー 2">
            <a:extLst>
              <a:ext uri="{FF2B5EF4-FFF2-40B4-BE49-F238E27FC236}">
                <a16:creationId xmlns:a16="http://schemas.microsoft.com/office/drawing/2014/main" id="{DAA473B3-4A07-40D7-9F03-DBE7065BBBFD}"/>
              </a:ext>
            </a:extLst>
          </p:cNvPr>
          <p:cNvSpPr txBox="1">
            <a:spLocks/>
          </p:cNvSpPr>
          <p:nvPr/>
        </p:nvSpPr>
        <p:spPr>
          <a:xfrm>
            <a:off x="846908" y="2128341"/>
            <a:ext cx="8703732" cy="8405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None/>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健康福祉局高齢</a:t>
            </a:r>
            <a:r>
              <a:rPr lang="ja-JP" altLang="en-US" sz="3200">
                <a:solidFill>
                  <a:srgbClr val="FF0000"/>
                </a:solidFill>
                <a:latin typeface="UD デジタル 教科書体 NK-R" panose="02020400000000000000" pitchFamily="18" charset="-128"/>
                <a:ea typeface="UD デジタル 教科書体 NK-R" panose="02020400000000000000" pitchFamily="18" charset="-128"/>
              </a:rPr>
              <a:t>健康福祉部</a:t>
            </a:r>
            <a:r>
              <a:rPr lang="en-US" altLang="ja-JP" sz="3200" dirty="0">
                <a:solidFill>
                  <a:srgbClr val="FF0000"/>
                </a:solidFill>
                <a:latin typeface="UD デジタル 教科書体 NK-R" panose="02020400000000000000" pitchFamily="18" charset="-128"/>
                <a:ea typeface="UD デジタル 教科書体 NK-R" panose="02020400000000000000" pitchFamily="18" charset="-128"/>
              </a:rPr>
              <a:t> or </a:t>
            </a:r>
            <a:r>
              <a:rPr lang="ja-JP" altLang="en-US" sz="3200">
                <a:solidFill>
                  <a:srgbClr val="FF0000"/>
                </a:solidFill>
                <a:latin typeface="UD デジタル 教科書体 NK-R" panose="02020400000000000000" pitchFamily="18" charset="-128"/>
                <a:ea typeface="UD デジタル 教科書体 NK-R" panose="02020400000000000000" pitchFamily="18" charset="-128"/>
              </a:rPr>
              <a:t>障害福祉保健部</a:t>
            </a: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93FAEA6A-608D-8C20-79C6-D0D9A65A7049}"/>
              </a:ext>
            </a:extLst>
          </p:cNvPr>
          <p:cNvSpPr txBox="1"/>
          <p:nvPr/>
        </p:nvSpPr>
        <p:spPr>
          <a:xfrm>
            <a:off x="663934" y="307781"/>
            <a:ext cx="5444258" cy="584775"/>
          </a:xfrm>
          <a:prstGeom prst="rect">
            <a:avLst/>
          </a:prstGeom>
          <a:solidFill>
            <a:schemeClr val="accent2">
              <a:lumMod val="75000"/>
            </a:schemeClr>
          </a:solidFill>
        </p:spPr>
        <p:txBody>
          <a:bodyPr wrap="square" rtlCol="0">
            <a:spAutoFit/>
          </a:bodyPr>
          <a:lstStyle/>
          <a:p>
            <a:r>
              <a:rPr kumimoji="1" lang="ja-JP" altLang="en-US" sz="3200" dirty="0">
                <a:solidFill>
                  <a:schemeClr val="bg1"/>
                </a:solidFill>
              </a:rPr>
              <a:t>新型コロナウイルス感染症</a:t>
            </a:r>
          </a:p>
        </p:txBody>
      </p:sp>
    </p:spTree>
    <p:extLst>
      <p:ext uri="{BB962C8B-B14F-4D97-AF65-F5344CB8AC3E}">
        <p14:creationId xmlns:p14="http://schemas.microsoft.com/office/powerpoint/2010/main" val="211474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EAF4845-A339-452E-B564-79E0F35643C6}"/>
              </a:ext>
            </a:extLst>
          </p:cNvPr>
          <p:cNvPicPr>
            <a:picLocks noChangeAspect="1"/>
          </p:cNvPicPr>
          <p:nvPr/>
        </p:nvPicPr>
        <p:blipFill rotWithShape="1">
          <a:blip r:embed="rId3">
            <a:extLst>
              <a:ext uri="{28A0092B-C50C-407E-A947-70E740481C1C}">
                <a14:useLocalDpi xmlns:a14="http://schemas.microsoft.com/office/drawing/2010/main" val="0"/>
              </a:ext>
            </a:extLst>
          </a:blip>
          <a:srcRect l="2888" t="5123" r="21616" b="5681"/>
          <a:stretch/>
        </p:blipFill>
        <p:spPr>
          <a:xfrm>
            <a:off x="5454182" y="2494200"/>
            <a:ext cx="6343651" cy="3048277"/>
          </a:xfrm>
          <a:prstGeom prst="rect">
            <a:avLst/>
          </a:prstGeom>
          <a:ln w="57150">
            <a:solidFill>
              <a:schemeClr val="tx2">
                <a:lumMod val="60000"/>
                <a:lumOff val="40000"/>
              </a:schemeClr>
            </a:solidFill>
          </a:ln>
        </p:spPr>
      </p:pic>
      <p:sp>
        <p:nvSpPr>
          <p:cNvPr id="2" name="コンテンツ プレースホルダー 2">
            <a:extLst>
              <a:ext uri="{FF2B5EF4-FFF2-40B4-BE49-F238E27FC236}">
                <a16:creationId xmlns:a16="http://schemas.microsoft.com/office/drawing/2014/main" id="{65D4FECD-05E9-439B-B0D9-9DC2B5A75FAF}"/>
              </a:ext>
            </a:extLst>
          </p:cNvPr>
          <p:cNvSpPr txBox="1">
            <a:spLocks/>
          </p:cNvSpPr>
          <p:nvPr/>
        </p:nvSpPr>
        <p:spPr>
          <a:xfrm>
            <a:off x="663934" y="1110641"/>
            <a:ext cx="7315200" cy="694273"/>
          </a:xfrm>
          <a:prstGeom prst="rect">
            <a:avLst/>
          </a:prstGeom>
        </p:spPr>
        <p:txBody>
          <a:bodyPr>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4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感染症等発生報告書</a:t>
            </a:r>
          </a:p>
        </p:txBody>
      </p:sp>
      <p:sp>
        <p:nvSpPr>
          <p:cNvPr id="4" name="コンテンツ プレースホルダー 2">
            <a:extLst>
              <a:ext uri="{FF2B5EF4-FFF2-40B4-BE49-F238E27FC236}">
                <a16:creationId xmlns:a16="http://schemas.microsoft.com/office/drawing/2014/main" id="{8E4ACCF1-E3A0-4199-81D9-336016153CFB}"/>
              </a:ext>
            </a:extLst>
          </p:cNvPr>
          <p:cNvSpPr txBox="1">
            <a:spLocks/>
          </p:cNvSpPr>
          <p:nvPr/>
        </p:nvSpPr>
        <p:spPr>
          <a:xfrm>
            <a:off x="874796" y="1557725"/>
            <a:ext cx="4021665" cy="96079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None/>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こちらの報告書を記載し、</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7" name="コンテンツ プレースホルダー 2">
            <a:extLst>
              <a:ext uri="{FF2B5EF4-FFF2-40B4-BE49-F238E27FC236}">
                <a16:creationId xmlns:a16="http://schemas.microsoft.com/office/drawing/2014/main" id="{92BADC40-CFBF-4BE7-B5B2-2986E7D2D9D9}"/>
              </a:ext>
            </a:extLst>
          </p:cNvPr>
          <p:cNvSpPr txBox="1">
            <a:spLocks/>
          </p:cNvSpPr>
          <p:nvPr/>
        </p:nvSpPr>
        <p:spPr>
          <a:xfrm>
            <a:off x="874796" y="2518523"/>
            <a:ext cx="4579386" cy="96079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None/>
            </a:pPr>
            <a:r>
              <a:rPr lang="ja-JP" altLang="en-US" sz="2400" dirty="0" err="1">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まで</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送付をお願いいたします。</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10" name="コンテンツ プレースホルダー 2">
            <a:extLst>
              <a:ext uri="{FF2B5EF4-FFF2-40B4-BE49-F238E27FC236}">
                <a16:creationId xmlns:a16="http://schemas.microsoft.com/office/drawing/2014/main" id="{0633140E-3C2E-689B-402D-79EF03E9AE17}"/>
              </a:ext>
            </a:extLst>
          </p:cNvPr>
          <p:cNvSpPr txBox="1">
            <a:spLocks/>
          </p:cNvSpPr>
          <p:nvPr/>
        </p:nvSpPr>
        <p:spPr>
          <a:xfrm>
            <a:off x="874796" y="2073946"/>
            <a:ext cx="4021665" cy="840509"/>
          </a:xfrm>
          <a:prstGeom prst="rect">
            <a:avLst/>
          </a:prstGeom>
        </p:spPr>
        <p:txBody>
          <a:bodyPr vert="horz" lIns="91440" tIns="45720" rIns="91440" bIns="45720" rtlCol="0" anchor="ct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None/>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港南区役所福祉保健課</a:t>
            </a: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93FAEA6A-608D-8C20-79C6-D0D9A65A7049}"/>
              </a:ext>
            </a:extLst>
          </p:cNvPr>
          <p:cNvSpPr txBox="1"/>
          <p:nvPr/>
        </p:nvSpPr>
        <p:spPr>
          <a:xfrm>
            <a:off x="663934" y="307781"/>
            <a:ext cx="6066050" cy="584775"/>
          </a:xfrm>
          <a:prstGeom prst="rect">
            <a:avLst/>
          </a:prstGeom>
          <a:solidFill>
            <a:schemeClr val="accent2">
              <a:lumMod val="75000"/>
            </a:schemeClr>
          </a:solidFill>
        </p:spPr>
        <p:txBody>
          <a:bodyPr wrap="square" rtlCol="0">
            <a:spAutoFit/>
          </a:bodyPr>
          <a:lstStyle/>
          <a:p>
            <a:r>
              <a:rPr kumimoji="1" lang="ja-JP" altLang="en-US" sz="3200" dirty="0">
                <a:solidFill>
                  <a:schemeClr val="bg1"/>
                </a:solidFill>
              </a:rPr>
              <a:t>インフルエンザ・感染性胃腸炎</a:t>
            </a:r>
          </a:p>
        </p:txBody>
      </p:sp>
      <p:pic>
        <p:nvPicPr>
          <p:cNvPr id="5" name="図 4">
            <a:extLst>
              <a:ext uri="{FF2B5EF4-FFF2-40B4-BE49-F238E27FC236}">
                <a16:creationId xmlns:a16="http://schemas.microsoft.com/office/drawing/2014/main" id="{12C3BEAE-AFD4-4997-A560-B34AC7510263}"/>
              </a:ext>
            </a:extLst>
          </p:cNvPr>
          <p:cNvPicPr>
            <a:picLocks noChangeAspect="1"/>
          </p:cNvPicPr>
          <p:nvPr/>
        </p:nvPicPr>
        <p:blipFill rotWithShape="1">
          <a:blip r:embed="rId4">
            <a:extLst>
              <a:ext uri="{28A0092B-C50C-407E-A947-70E740481C1C}">
                <a14:useLocalDpi xmlns:a14="http://schemas.microsoft.com/office/drawing/2010/main" val="0"/>
              </a:ext>
            </a:extLst>
          </a:blip>
          <a:srcRect r="14530"/>
          <a:stretch/>
        </p:blipFill>
        <p:spPr>
          <a:xfrm>
            <a:off x="874796" y="3429000"/>
            <a:ext cx="7315200" cy="3102771"/>
          </a:xfrm>
          <a:prstGeom prst="rect">
            <a:avLst/>
          </a:prstGeom>
          <a:ln w="57150">
            <a:solidFill>
              <a:schemeClr val="tx2">
                <a:lumMod val="60000"/>
                <a:lumOff val="40000"/>
              </a:schemeClr>
            </a:solidFill>
          </a:ln>
        </p:spPr>
      </p:pic>
    </p:spTree>
    <p:extLst>
      <p:ext uri="{BB962C8B-B14F-4D97-AF65-F5344CB8AC3E}">
        <p14:creationId xmlns:p14="http://schemas.microsoft.com/office/powerpoint/2010/main" val="195893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7F3DB7E-8B49-4DEA-B208-8FE6AA40CEE1}"/>
              </a:ext>
            </a:extLst>
          </p:cNvPr>
          <p:cNvSpPr txBox="1">
            <a:spLocks/>
          </p:cNvSpPr>
          <p:nvPr/>
        </p:nvSpPr>
        <p:spPr>
          <a:xfrm>
            <a:off x="554568" y="469267"/>
            <a:ext cx="7315200" cy="69427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None/>
            </a:pPr>
            <a:r>
              <a:rPr lang="ja-JP" altLang="en-US" sz="3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感染症等発生報告書の書き方</a:t>
            </a:r>
          </a:p>
        </p:txBody>
      </p:sp>
      <p:pic>
        <p:nvPicPr>
          <p:cNvPr id="15" name="図 14">
            <a:extLst>
              <a:ext uri="{FF2B5EF4-FFF2-40B4-BE49-F238E27FC236}">
                <a16:creationId xmlns:a16="http://schemas.microsoft.com/office/drawing/2014/main" id="{C07453E9-5122-E2DA-509A-A0245CB58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40" y="2093536"/>
            <a:ext cx="9302222" cy="3996322"/>
          </a:xfrm>
          <a:prstGeom prst="rect">
            <a:avLst/>
          </a:prstGeom>
        </p:spPr>
      </p:pic>
      <p:sp>
        <p:nvSpPr>
          <p:cNvPr id="18" name="テキスト ボックス 17">
            <a:extLst>
              <a:ext uri="{FF2B5EF4-FFF2-40B4-BE49-F238E27FC236}">
                <a16:creationId xmlns:a16="http://schemas.microsoft.com/office/drawing/2014/main" id="{09770EC9-8E0F-85AA-1078-C719DF547255}"/>
              </a:ext>
            </a:extLst>
          </p:cNvPr>
          <p:cNvSpPr txBox="1"/>
          <p:nvPr/>
        </p:nvSpPr>
        <p:spPr>
          <a:xfrm>
            <a:off x="1667497" y="1606122"/>
            <a:ext cx="2970085" cy="400110"/>
          </a:xfrm>
          <a:prstGeom prst="rect">
            <a:avLst/>
          </a:prstGeom>
          <a:noFill/>
        </p:spPr>
        <p:txBody>
          <a:bodyPr wrap="square" rtlCol="0">
            <a:spAutoFit/>
          </a:bodyPr>
          <a:lstStyle/>
          <a:p>
            <a:r>
              <a:rPr kumimoji="1" lang="ja-JP" altLang="en-US" sz="20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施設の概要を記入します。</a:t>
            </a:r>
          </a:p>
        </p:txBody>
      </p:sp>
      <p:cxnSp>
        <p:nvCxnSpPr>
          <p:cNvPr id="20" name="カギ線コネクタ 19">
            <a:extLst>
              <a:ext uri="{FF2B5EF4-FFF2-40B4-BE49-F238E27FC236}">
                <a16:creationId xmlns:a16="http://schemas.microsoft.com/office/drawing/2014/main" id="{1DE54FF3-18C3-34FE-1259-70E256EC18DF}"/>
              </a:ext>
            </a:extLst>
          </p:cNvPr>
          <p:cNvCxnSpPr>
            <a:cxnSpLocks/>
          </p:cNvCxnSpPr>
          <p:nvPr/>
        </p:nvCxnSpPr>
        <p:spPr>
          <a:xfrm rot="16200000" flipH="1">
            <a:off x="4386592" y="2028698"/>
            <a:ext cx="1316042" cy="814061"/>
          </a:xfrm>
          <a:prstGeom prst="bentConnector3">
            <a:avLst>
              <a:gd name="adj1" fmla="val 691"/>
            </a:avLst>
          </a:prstGeom>
          <a:ln w="28575">
            <a:solidFill>
              <a:srgbClr val="4A66AC"/>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A4D2A682-7E43-459A-1D73-716FA294A2B6}"/>
              </a:ext>
            </a:extLst>
          </p:cNvPr>
          <p:cNvSpPr txBox="1"/>
          <p:nvPr/>
        </p:nvSpPr>
        <p:spPr>
          <a:xfrm>
            <a:off x="3734041" y="6070293"/>
            <a:ext cx="7523523" cy="400110"/>
          </a:xfrm>
          <a:prstGeom prst="rect">
            <a:avLst/>
          </a:prstGeom>
          <a:noFill/>
        </p:spPr>
        <p:txBody>
          <a:bodyPr wrap="square" rtlCol="0">
            <a:spAutoFit/>
          </a:bodyPr>
          <a:lstStyle/>
          <a:p>
            <a:r>
              <a:rPr kumimoji="1" lang="ja-JP" altLang="en-US" sz="20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陽性者の氏名や年齢、フロア（ユニット）や発症日等をご記入ください。</a:t>
            </a:r>
          </a:p>
        </p:txBody>
      </p:sp>
      <p:sp>
        <p:nvSpPr>
          <p:cNvPr id="47" name="テキスト ボックス 46">
            <a:extLst>
              <a:ext uri="{FF2B5EF4-FFF2-40B4-BE49-F238E27FC236}">
                <a16:creationId xmlns:a16="http://schemas.microsoft.com/office/drawing/2014/main" id="{41A61949-5AA1-15CC-EA10-055D3BCCF449}"/>
              </a:ext>
            </a:extLst>
          </p:cNvPr>
          <p:cNvSpPr txBox="1"/>
          <p:nvPr/>
        </p:nvSpPr>
        <p:spPr>
          <a:xfrm>
            <a:off x="3734041" y="6431273"/>
            <a:ext cx="5148180" cy="338554"/>
          </a:xfrm>
          <a:prstGeom prst="rect">
            <a:avLst/>
          </a:prstGeom>
          <a:noFill/>
        </p:spPr>
        <p:txBody>
          <a:bodyPr wrap="square" rtlCol="0">
            <a:spAutoFit/>
          </a:bodyPr>
          <a:lstStyle/>
          <a:p>
            <a:r>
              <a:rPr kumimoji="1" lang="en-US" altLang="ja-JP" sz="1600" b="1"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a:t>
            </a:r>
            <a:r>
              <a:rPr kumimoji="1" lang="ja-JP" altLang="en-US" sz="1600" b="1"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欄が足りなくなったら行を追加してご記入ください。</a:t>
            </a:r>
            <a:endParaRPr kumimoji="1" lang="en-US" altLang="ja-JP" sz="1600" b="1"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endParaRPr>
          </a:p>
        </p:txBody>
      </p:sp>
      <p:cxnSp>
        <p:nvCxnSpPr>
          <p:cNvPr id="48" name="カギ線コネクタ 47">
            <a:extLst>
              <a:ext uri="{FF2B5EF4-FFF2-40B4-BE49-F238E27FC236}">
                <a16:creationId xmlns:a16="http://schemas.microsoft.com/office/drawing/2014/main" id="{55EC7BA7-12A1-455B-8527-8346AF241038}"/>
              </a:ext>
            </a:extLst>
          </p:cNvPr>
          <p:cNvCxnSpPr/>
          <p:nvPr/>
        </p:nvCxnSpPr>
        <p:spPr>
          <a:xfrm rot="10800000">
            <a:off x="3302633" y="6007827"/>
            <a:ext cx="182628" cy="670032"/>
          </a:xfrm>
          <a:prstGeom prst="bentConnector2">
            <a:avLst/>
          </a:prstGeom>
          <a:ln w="28575">
            <a:solidFill>
              <a:srgbClr val="4A66AC"/>
            </a:solidFill>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7FD13521-C821-B3D9-6794-6D679711AD15}"/>
              </a:ext>
            </a:extLst>
          </p:cNvPr>
          <p:cNvSpPr/>
          <p:nvPr/>
        </p:nvSpPr>
        <p:spPr>
          <a:xfrm>
            <a:off x="1232976" y="3340067"/>
            <a:ext cx="8112192" cy="4467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50C77AA0-49A4-954B-9493-629BB1E3CC6C}"/>
              </a:ext>
            </a:extLst>
          </p:cNvPr>
          <p:cNvSpPr/>
          <p:nvPr/>
        </p:nvSpPr>
        <p:spPr>
          <a:xfrm>
            <a:off x="1232976" y="4065807"/>
            <a:ext cx="8112192" cy="1663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032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par>
                                <p:cTn id="19" presetID="22" presetClass="entr" presetSubtype="4"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down)">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5" grpId="0"/>
      <p:bldP spid="47" grpId="0"/>
      <p:bldP spid="51" grpId="0" animBg="1"/>
      <p:bldP spid="53" grpId="0" animBg="1"/>
    </p:bldLst>
  </p:timing>
</p:sld>
</file>

<file path=ppt/theme/theme1.xml><?xml version="1.0" encoding="utf-8"?>
<a:theme xmlns:a="http://schemas.openxmlformats.org/drawingml/2006/main" name="パーセル">
  <a:themeElements>
    <a:clrScheme name="パーセル">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パーセル">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パーセル">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2303</Words>
  <Application>Microsoft Office PowerPoint</Application>
  <PresentationFormat>ワイド画面</PresentationFormat>
  <Paragraphs>227</Paragraphs>
  <Slides>16</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HGｺﾞｼｯｸE</vt:lpstr>
      <vt:lpstr>UD デジタル 教科書体 NK-R</vt:lpstr>
      <vt:lpstr>游ゴシック</vt:lpstr>
      <vt:lpstr>Arial</vt:lpstr>
      <vt:lpstr>Gill Sans MT</vt:lpstr>
      <vt:lpstr>Wingdings 2</vt:lpstr>
      <vt:lpstr>パーセル</vt:lpstr>
      <vt:lpstr>感染症等が発生した際の 報告・調査について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感染症等が発生した際の 報告・調査について</dc:title>
  <dc:creator>栗原 奈々</dc:creator>
  <cp:lastModifiedBy>sysmente</cp:lastModifiedBy>
  <cp:revision>22</cp:revision>
  <dcterms:modified xsi:type="dcterms:W3CDTF">2025-07-02T00:43:59Z</dcterms:modified>
</cp:coreProperties>
</file>