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7"/>
  </p:notesMasterIdLst>
  <p:sldIdLst>
    <p:sldId id="256" r:id="rId2"/>
    <p:sldId id="257" r:id="rId3"/>
    <p:sldId id="258" r:id="rId4"/>
    <p:sldId id="261" r:id="rId5"/>
    <p:sldId id="262" r:id="rId6"/>
    <p:sldId id="259" r:id="rId7"/>
    <p:sldId id="263" r:id="rId8"/>
    <p:sldId id="266" r:id="rId9"/>
    <p:sldId id="271" r:id="rId10"/>
    <p:sldId id="268" r:id="rId11"/>
    <p:sldId id="264" r:id="rId12"/>
    <p:sldId id="265" r:id="rId13"/>
    <p:sldId id="272" r:id="rId14"/>
    <p:sldId id="260"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CFD3"/>
    <a:srgbClr val="FFFF00"/>
    <a:srgbClr val="6B88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8" autoAdjust="0"/>
    <p:restoredTop sz="68561" autoAdjust="0"/>
  </p:normalViewPr>
  <p:slideViewPr>
    <p:cSldViewPr snapToGrid="0">
      <p:cViewPr varScale="1">
        <p:scale>
          <a:sx n="50" d="100"/>
          <a:sy n="50" d="100"/>
        </p:scale>
        <p:origin x="150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DA2DF6-97CB-4FEA-AE1A-3CA736162F5D}" type="datetimeFigureOut">
              <a:rPr kumimoji="1" lang="ja-JP" altLang="en-US" smtClean="0"/>
              <a:t>2025/7/2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03056D-E87C-4A43-983C-473E94303ECC}" type="slidenum">
              <a:rPr kumimoji="1" lang="ja-JP" altLang="en-US" smtClean="0"/>
              <a:t>‹#›</a:t>
            </a:fld>
            <a:endParaRPr kumimoji="1" lang="ja-JP" altLang="en-US"/>
          </a:p>
        </p:txBody>
      </p:sp>
    </p:spTree>
    <p:extLst>
      <p:ext uri="{BB962C8B-B14F-4D97-AF65-F5344CB8AC3E}">
        <p14:creationId xmlns:p14="http://schemas.microsoft.com/office/powerpoint/2010/main" val="28019515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このパートでは福祉保健課健康づくり係から</a:t>
            </a:r>
            <a:endParaRPr kumimoji="1" lang="en-US" altLang="ja-JP" dirty="0"/>
          </a:p>
          <a:p>
            <a:r>
              <a:rPr kumimoji="1" lang="ja-JP" altLang="en-US" dirty="0"/>
              <a:t>感染症等が発生した際の報告や調査についてご説明します。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1</a:t>
            </a:fld>
            <a:endParaRPr kumimoji="1" lang="ja-JP" altLang="en-US"/>
          </a:p>
        </p:txBody>
      </p:sp>
    </p:spTree>
    <p:extLst>
      <p:ext uri="{BB962C8B-B14F-4D97-AF65-F5344CB8AC3E}">
        <p14:creationId xmlns:p14="http://schemas.microsoft.com/office/powerpoint/2010/main" val="31684306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報告書の下は、検査の状況と保護者対応の項目があります。</a:t>
            </a:r>
            <a:endParaRPr kumimoji="1" lang="en-US" altLang="ja-JP" dirty="0"/>
          </a:p>
          <a:p>
            <a:r>
              <a:rPr kumimoji="1" lang="ja-JP" altLang="en-US" dirty="0"/>
              <a:t>検査状況の欄には、検便の採取状況や医療機関での検査・診断状況をご記入ください。</a:t>
            </a:r>
            <a:endParaRPr kumimoji="1" lang="en-US" altLang="ja-JP" dirty="0"/>
          </a:p>
          <a:p>
            <a:r>
              <a:rPr kumimoji="1" lang="ja-JP" altLang="en-US" dirty="0"/>
              <a:t>保護者対応の欄は、掲示板の活用状況や保護者宛の通知内容などのご記入をお願いします。</a:t>
            </a:r>
            <a:endParaRPr kumimoji="1" lang="en-US" altLang="ja-JP" dirty="0"/>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10</a:t>
            </a:fld>
            <a:endParaRPr kumimoji="1" lang="ja-JP" altLang="en-US"/>
          </a:p>
        </p:txBody>
      </p:sp>
    </p:spTree>
    <p:extLst>
      <p:ext uri="{BB962C8B-B14F-4D97-AF65-F5344CB8AC3E}">
        <p14:creationId xmlns:p14="http://schemas.microsoft.com/office/powerpoint/2010/main" val="6878886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続いて「調査・助言」についてです。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11</a:t>
            </a:fld>
            <a:endParaRPr kumimoji="1" lang="ja-JP" altLang="en-US"/>
          </a:p>
        </p:txBody>
      </p:sp>
    </p:spTree>
    <p:extLst>
      <p:ext uri="{BB962C8B-B14F-4D97-AF65-F5344CB8AC3E}">
        <p14:creationId xmlns:p14="http://schemas.microsoft.com/office/powerpoint/2010/main" val="13245038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調査は通常、まずは電話で聞き取りを行わせていただきます。</a:t>
            </a:r>
            <a:endParaRPr kumimoji="1" lang="en-US" altLang="ja-JP" dirty="0"/>
          </a:p>
          <a:p>
            <a:r>
              <a:rPr kumimoji="1" lang="ja-JP" altLang="en-US" dirty="0"/>
              <a:t>こちらは発生報告書と内容が被る部分もありますが、</a:t>
            </a:r>
            <a:endParaRPr kumimoji="1" lang="en-US" altLang="ja-JP" dirty="0"/>
          </a:p>
          <a:p>
            <a:r>
              <a:rPr kumimoji="1" lang="ja-JP" altLang="en-US" dirty="0"/>
              <a:t>施設の概要、発生状況の経過、発症者が広がる要因となり得るイベントの有無、施設の感染対策、困りごと等を伺います。</a:t>
            </a:r>
            <a:endParaRPr kumimoji="1" lang="en-US" altLang="ja-JP" dirty="0"/>
          </a:p>
          <a:p>
            <a:endParaRPr kumimoji="1" lang="en-US" altLang="ja-JP" dirty="0"/>
          </a:p>
          <a:p>
            <a:r>
              <a:rPr kumimoji="1" lang="ja-JP" altLang="en-US" dirty="0"/>
              <a:t>また、電話での聴き取りの結果、必要に応じて施設を訪問し、調査を実施することがあります。</a:t>
            </a:r>
            <a:endParaRPr kumimoji="1" lang="en-US" altLang="ja-JP" dirty="0"/>
          </a:p>
          <a:p>
            <a:endParaRPr kumimoji="1" lang="en-US" altLang="ja-JP" dirty="0"/>
          </a:p>
          <a:p>
            <a:r>
              <a:rPr kumimoji="1" lang="ja-JP" altLang="en-US" dirty="0"/>
              <a:t>施設調査では、実際の施設環境や感染対策の実施状況の確認を行います。</a:t>
            </a:r>
            <a:endParaRPr kumimoji="1" lang="en-US" altLang="ja-JP" dirty="0"/>
          </a:p>
          <a:p>
            <a:r>
              <a:rPr kumimoji="1" lang="ja-JP" altLang="en-US" dirty="0"/>
              <a:t>また、各施設の感染症マニュアルや職員の健康管理表、献立等も確認させていただく場合がありますので、ご協力お願いします。</a:t>
            </a:r>
            <a:endParaRPr kumimoji="1" lang="en-US" altLang="ja-JP" dirty="0"/>
          </a:p>
          <a:p>
            <a:r>
              <a:rPr kumimoji="1" lang="ja-JP" altLang="en-US" dirty="0"/>
              <a:t>調査を通じ、必要時感染対策の助言や検便の依頼をさせていただく場合もございますので、ご承知おきください。</a:t>
            </a:r>
            <a:endParaRPr kumimoji="1" lang="en-US" altLang="ja-JP" dirty="0"/>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12</a:t>
            </a:fld>
            <a:endParaRPr kumimoji="1" lang="ja-JP" altLang="en-US"/>
          </a:p>
        </p:txBody>
      </p:sp>
    </p:spTree>
    <p:extLst>
      <p:ext uri="{BB962C8B-B14F-4D97-AF65-F5344CB8AC3E}">
        <p14:creationId xmlns:p14="http://schemas.microsoft.com/office/powerpoint/2010/main" val="316576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ここでは今まで対応させていただいていた中で</a:t>
            </a:r>
            <a:endParaRPr kumimoji="1" lang="en-US" altLang="ja-JP" dirty="0"/>
          </a:p>
          <a:p>
            <a:r>
              <a:rPr kumimoji="1" lang="ja-JP" altLang="en-US" dirty="0"/>
              <a:t>保健指導の内容で多かったことと</a:t>
            </a:r>
            <a:endParaRPr kumimoji="1" lang="en-US" altLang="ja-JP" dirty="0"/>
          </a:p>
          <a:p>
            <a:r>
              <a:rPr kumimoji="1" lang="ja-JP" altLang="en-US" dirty="0"/>
              <a:t>早期終息に至った要因となり得る好事例の共有をさせていただきます。</a:t>
            </a:r>
            <a:endParaRPr kumimoji="1" lang="en-US" altLang="ja-JP" dirty="0"/>
          </a:p>
          <a:p>
            <a:endParaRPr kumimoji="1" lang="en-US" altLang="ja-JP" dirty="0"/>
          </a:p>
          <a:p>
            <a:r>
              <a:rPr kumimoji="1" lang="ja-JP" altLang="en-US" dirty="0"/>
              <a:t>まず保健指導の内容で多かったことです。</a:t>
            </a:r>
            <a:endParaRPr kumimoji="1" lang="en-US" altLang="ja-JP" dirty="0"/>
          </a:p>
          <a:p>
            <a:r>
              <a:rPr kumimoji="1" lang="ja-JP" altLang="en-US" dirty="0"/>
              <a:t>・報告のタイミングが報告基準よりも上回ってから報告してしまっている。</a:t>
            </a:r>
            <a:endParaRPr kumimoji="1" lang="en-US" altLang="ja-JP" dirty="0"/>
          </a:p>
          <a:p>
            <a:r>
              <a:rPr kumimoji="1" lang="ja-JP" altLang="en-US" dirty="0"/>
              <a:t>・施設内で流行中の細菌やウイルスに効かない消毒薬を選択・使用してしまっている。又は期限の切れた消毒薬を使用してしまっている。</a:t>
            </a:r>
            <a:endParaRPr kumimoji="1" lang="en-US" altLang="ja-JP" dirty="0"/>
          </a:p>
          <a:p>
            <a:r>
              <a:rPr kumimoji="1" lang="ja-JP" altLang="en-US" dirty="0"/>
              <a:t>・職員の感染対策が不十分のため、職員が媒介し、他学年（他の園児）に広げてしまっている。</a:t>
            </a:r>
            <a:endParaRPr kumimoji="1" lang="en-US" altLang="ja-JP" dirty="0"/>
          </a:p>
          <a:p>
            <a:r>
              <a:rPr kumimoji="1" lang="ja-JP" altLang="en-US" dirty="0"/>
              <a:t>（人員の関係で職員の固定ができない。忙しくて使い捨てのエプロンや手袋の着用無くおむつ交換をしてしまっている等）</a:t>
            </a:r>
            <a:endParaRPr kumimoji="1" lang="en-US" altLang="ja-JP" dirty="0"/>
          </a:p>
          <a:p>
            <a:r>
              <a:rPr kumimoji="1" lang="ja-JP" altLang="en-US" dirty="0"/>
              <a:t>以上のことが今までよく保健指導している内容となります。</a:t>
            </a:r>
            <a:endParaRPr kumimoji="1" lang="en-US" altLang="ja-JP" dirty="0"/>
          </a:p>
          <a:p>
            <a:endParaRPr kumimoji="1" lang="en-US" altLang="ja-JP" dirty="0"/>
          </a:p>
          <a:p>
            <a:r>
              <a:rPr kumimoji="1" lang="ja-JP" altLang="en-US" dirty="0"/>
              <a:t>次に早期終息に至った要因となり得る好事例についてです。</a:t>
            </a:r>
            <a:endParaRPr kumimoji="1" lang="en-US" altLang="ja-JP" dirty="0"/>
          </a:p>
          <a:p>
            <a:r>
              <a:rPr kumimoji="1" lang="ja-JP" altLang="en-US" dirty="0"/>
              <a:t>園内で感染症対策に関するマニュアルが共有されていたり、年に</a:t>
            </a:r>
            <a:r>
              <a:rPr kumimoji="1" lang="en-US" altLang="ja-JP" dirty="0"/>
              <a:t>1</a:t>
            </a:r>
            <a:r>
              <a:rPr kumimoji="1" lang="ja-JP" altLang="en-US" dirty="0"/>
              <a:t>～</a:t>
            </a:r>
            <a:r>
              <a:rPr kumimoji="1" lang="en-US" altLang="ja-JP" dirty="0"/>
              <a:t>2</a:t>
            </a:r>
            <a:r>
              <a:rPr kumimoji="1" lang="ja-JP" altLang="en-US" dirty="0"/>
              <a:t>回ほど感染症研修会を施設内で実施し</a:t>
            </a:r>
            <a:endParaRPr kumimoji="1" lang="en-US" altLang="ja-JP" dirty="0"/>
          </a:p>
          <a:p>
            <a:r>
              <a:rPr kumimoji="1" lang="ja-JP" altLang="en-US" dirty="0"/>
              <a:t>新人からベテランまで、どんな職員でも有事に対応することができるようになっている。</a:t>
            </a:r>
            <a:endParaRPr kumimoji="1" lang="en-US" altLang="ja-JP" dirty="0"/>
          </a:p>
          <a:p>
            <a:r>
              <a:rPr kumimoji="1" lang="ja-JP" altLang="en-US" dirty="0"/>
              <a:t>事例発生時はすぐに共有がされ、早期から感染対策の強化ができている。</a:t>
            </a:r>
            <a:endParaRPr kumimoji="1" lang="en-US" altLang="ja-JP" dirty="0"/>
          </a:p>
          <a:p>
            <a:r>
              <a:rPr kumimoji="1" lang="ja-JP" altLang="en-US" dirty="0"/>
              <a:t>などです。</a:t>
            </a:r>
            <a:endParaRPr kumimoji="1" lang="en-US" altLang="ja-JP" dirty="0"/>
          </a:p>
          <a:p>
            <a:r>
              <a:rPr kumimoji="1" lang="ja-JP" altLang="en-US" dirty="0"/>
              <a:t>園児のためにも、施設内の安定運営のためにもまずは平時からの感染対策を実施していただければと思います。</a:t>
            </a:r>
            <a:endParaRPr kumimoji="1"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13</a:t>
            </a:fld>
            <a:endParaRPr kumimoji="1" lang="ja-JP" altLang="en-US"/>
          </a:p>
        </p:txBody>
      </p:sp>
    </p:spTree>
    <p:extLst>
      <p:ext uri="{BB962C8B-B14F-4D97-AF65-F5344CB8AC3E}">
        <p14:creationId xmlns:p14="http://schemas.microsoft.com/office/powerpoint/2010/main" val="7610657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感染性胃腸炎発生時に訪問調査をさせていただくことが多いため、ホームページに</a:t>
            </a:r>
            <a:endParaRPr kumimoji="1" lang="en-US" altLang="ja-JP" dirty="0"/>
          </a:p>
          <a:p>
            <a:r>
              <a:rPr kumimoji="1" lang="ja-JP" altLang="en-US" dirty="0"/>
              <a:t>「感染性胃腸炎が発生したら」という</a:t>
            </a:r>
            <a:r>
              <a:rPr kumimoji="1" lang="en-US" altLang="ja-JP" dirty="0"/>
              <a:t>PDF</a:t>
            </a:r>
            <a:r>
              <a:rPr kumimoji="1" lang="ja-JP" altLang="en-US" dirty="0"/>
              <a:t>資料を掲載しています。</a:t>
            </a:r>
            <a:endParaRPr kumimoji="1" lang="en-US" altLang="ja-JP" dirty="0"/>
          </a:p>
          <a:p>
            <a:r>
              <a:rPr kumimoji="1" lang="ja-JP" altLang="en-US" dirty="0"/>
              <a:t>感染性胃腸炎の流行が見られる前に一読していただけると幸いです。</a:t>
            </a:r>
            <a:endParaRPr kumimoji="1" lang="en-US" altLang="ja-JP" dirty="0"/>
          </a:p>
          <a:p>
            <a:r>
              <a:rPr kumimoji="1" lang="ja-JP" altLang="en-US" dirty="0"/>
              <a:t>また、訪問時もこちらの資料を基に資料準備していただければと思いますので、ご協力お願いいたします。</a:t>
            </a:r>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14</a:t>
            </a:fld>
            <a:endParaRPr kumimoji="1" lang="ja-JP" altLang="en-US"/>
          </a:p>
        </p:txBody>
      </p:sp>
    </p:spTree>
    <p:extLst>
      <p:ext uri="{BB962C8B-B14F-4D97-AF65-F5344CB8AC3E}">
        <p14:creationId xmlns:p14="http://schemas.microsoft.com/office/powerpoint/2010/main" val="4034538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最期に、報告・相談する先を載せておりますのでご参照ください。</a:t>
            </a:r>
            <a:endParaRPr kumimoji="1" lang="en-US" altLang="ja-JP" dirty="0"/>
          </a:p>
          <a:p>
            <a:r>
              <a:rPr kumimoji="1" lang="ja-JP" altLang="en-US" dirty="0"/>
              <a:t>感染症が流行しているときに限らず、困ったことや悩んでいることがある際にはいつでもご連絡ください。</a:t>
            </a:r>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15</a:t>
            </a:fld>
            <a:endParaRPr kumimoji="1" lang="ja-JP" altLang="en-US"/>
          </a:p>
        </p:txBody>
      </p:sp>
    </p:spTree>
    <p:extLst>
      <p:ext uri="{BB962C8B-B14F-4D97-AF65-F5344CB8AC3E}">
        <p14:creationId xmlns:p14="http://schemas.microsoft.com/office/powerpoint/2010/main" val="289016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感染症発生時、貴施設（各施設）より報告をいただき、必要に応じて調査を実施しておりますが</a:t>
            </a:r>
            <a:endParaRPr kumimoji="1" lang="en-US" altLang="ja-JP" dirty="0"/>
          </a:p>
          <a:p>
            <a:r>
              <a:rPr kumimoji="1" lang="ja-JP" altLang="en-US" dirty="0"/>
              <a:t>なぜこれらが必要だと思いますか？</a:t>
            </a:r>
            <a:endParaRPr kumimoji="1" lang="en-US" altLang="ja-JP" dirty="0"/>
          </a:p>
          <a:p>
            <a:endParaRPr kumimoji="1" lang="en-US" altLang="ja-JP" dirty="0"/>
          </a:p>
          <a:p>
            <a:r>
              <a:rPr kumimoji="1" lang="ja-JP" altLang="en-US" dirty="0"/>
              <a:t>それは感染症の拡大・再発防止・早期終息等を通じて園児の健康を守るとともに、施設の機能を維持するためです。</a:t>
            </a:r>
            <a:endParaRPr kumimoji="1" lang="en-US" altLang="ja-JP" dirty="0"/>
          </a:p>
          <a:p>
            <a:endParaRPr kumimoji="1" lang="en-US" altLang="ja-JP" dirty="0"/>
          </a:p>
          <a:p>
            <a:r>
              <a:rPr kumimoji="1" lang="ja-JP" altLang="en-US" dirty="0"/>
              <a:t>ご覧いただいている図は感染症発生時の報告や調査、目的を示したものとなっております。</a:t>
            </a:r>
            <a:endParaRPr kumimoji="1" lang="en-US" altLang="ja-JP" dirty="0"/>
          </a:p>
          <a:p>
            <a:r>
              <a:rPr kumimoji="1" lang="ja-JP" altLang="en-US" dirty="0"/>
              <a:t>まずは報告や相談があることで、以降の対応を実施することができます。</a:t>
            </a:r>
            <a:endParaRPr kumimoji="1" lang="en-US" altLang="ja-JP" dirty="0"/>
          </a:p>
          <a:p>
            <a:r>
              <a:rPr kumimoji="1" lang="ja-JP" altLang="en-US" dirty="0"/>
              <a:t>施設の機能維持や園児の健康維持のためにも</a:t>
            </a:r>
            <a:endParaRPr kumimoji="1" lang="en-US" altLang="ja-JP" dirty="0"/>
          </a:p>
          <a:p>
            <a:r>
              <a:rPr kumimoji="1" lang="ja-JP" altLang="en-US" dirty="0"/>
              <a:t>まずは相談や報告を迅速かつ的確に実施していただくよう、ご協力お願いいたします。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それでは早速、各項目に関する詳細をお伝えします。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2</a:t>
            </a:fld>
            <a:endParaRPr kumimoji="1" lang="ja-JP" altLang="en-US"/>
          </a:p>
        </p:txBody>
      </p:sp>
    </p:spTree>
    <p:extLst>
      <p:ext uri="{BB962C8B-B14F-4D97-AF65-F5344CB8AC3E}">
        <p14:creationId xmlns:p14="http://schemas.microsoft.com/office/powerpoint/2010/main" val="3722731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まずは</a:t>
            </a:r>
            <a:r>
              <a:rPr kumimoji="1" lang="en-US" altLang="ja-JP" dirty="0"/>
              <a:t>①</a:t>
            </a:r>
            <a:r>
              <a:rPr kumimoji="1" lang="ja-JP" altLang="en-US" dirty="0"/>
              <a:t>の報告や相談について、基準や報告の方法を詳しくお伝えさせていただきます。</a:t>
            </a:r>
            <a:endParaRPr kumimoji="1" lang="en-US" altLang="ja-JP" dirty="0"/>
          </a:p>
          <a:p>
            <a:endParaRPr kumimoji="1" lang="en-US" altLang="ja-JP" dirty="0"/>
          </a:p>
          <a:p>
            <a:r>
              <a:rPr kumimoji="1" lang="ja-JP" altLang="en-US" dirty="0"/>
              <a:t>報告が必要な基準は主に３つあります。</a:t>
            </a:r>
            <a:endParaRPr kumimoji="1" lang="en-US" altLang="ja-JP" dirty="0"/>
          </a:p>
          <a:p>
            <a:r>
              <a:rPr kumimoji="1" lang="ja-JP" altLang="en-US" dirty="0"/>
              <a:t>１つ目が、同一の感染症もしくは食中毒による（またはそれらが疑われる）死亡者または入院するなどの重症患者が１週間に２名以上発生したとき。</a:t>
            </a:r>
            <a:endParaRPr kumimoji="1" lang="en-US" altLang="ja-JP" dirty="0"/>
          </a:p>
          <a:p>
            <a:r>
              <a:rPr kumimoji="1" lang="ja-JP" altLang="en-US" dirty="0"/>
              <a:t>２つ目が、同一の患者もしくは食中毒の患者、またはそれらが疑われるものが１０名以上または全利用者の２割以上発生した場合。</a:t>
            </a:r>
            <a:endParaRPr kumimoji="1" lang="en-US" altLang="ja-JP" dirty="0"/>
          </a:p>
          <a:p>
            <a:r>
              <a:rPr kumimoji="1" lang="ja-JP" altLang="en-US" dirty="0"/>
              <a:t>３つ目がこれらに該当していなくても、通常の発生動向を上回り、施設長が報告が必要と判断したときです。</a:t>
            </a:r>
            <a:endParaRPr kumimoji="1" lang="en-US" altLang="ja-JP" dirty="0"/>
          </a:p>
          <a:p>
            <a:endParaRPr kumimoji="1" lang="en-US" altLang="ja-JP" dirty="0"/>
          </a:p>
          <a:p>
            <a:r>
              <a:rPr kumimoji="1" lang="ja-JP" altLang="en-US" dirty="0"/>
              <a:t>こちらの基準を満たしていなくても、お困りごとや不安なことがございましたらいつでもご相談いただけると幸いです。</a:t>
            </a:r>
            <a:endParaRPr kumimoji="1" lang="en-US" altLang="ja-JP" dirty="0"/>
          </a:p>
          <a:p>
            <a:r>
              <a:rPr kumimoji="1" lang="ja-JP" altLang="en-US" dirty="0"/>
              <a:t>何度もお伝えしている通り、まずは早めの報告・相談をお願いします。</a:t>
            </a:r>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3</a:t>
            </a:fld>
            <a:endParaRPr kumimoji="1" lang="ja-JP" altLang="en-US"/>
          </a:p>
        </p:txBody>
      </p:sp>
    </p:spTree>
    <p:extLst>
      <p:ext uri="{BB962C8B-B14F-4D97-AF65-F5344CB8AC3E}">
        <p14:creationId xmlns:p14="http://schemas.microsoft.com/office/powerpoint/2010/main" val="28000926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続いて報告が必要なものの例です。</a:t>
            </a:r>
            <a:endParaRPr kumimoji="1" lang="en-US" altLang="ja-JP" dirty="0"/>
          </a:p>
          <a:p>
            <a:r>
              <a:rPr kumimoji="1" lang="ja-JP" altLang="en-US" dirty="0"/>
              <a:t>感染性胃腸炎（嘔吐下痢症状のある利用者）やインフルエンザ、新型コロナウイルス等が先程の基準に準じて報告の対象となります。</a:t>
            </a:r>
            <a:endParaRPr kumimoji="1" lang="en-US" altLang="ja-JP" dirty="0"/>
          </a:p>
          <a:p>
            <a:r>
              <a:rPr kumimoji="1" lang="ja-JP" altLang="en-US" dirty="0"/>
              <a:t>しかし、腸管出血性大腸菌感染症を利用者や職員</a:t>
            </a:r>
            <a:r>
              <a:rPr kumimoji="1" lang="ja-JP" altLang="en-US" dirty="0" smtClean="0"/>
              <a:t>が発症した</a:t>
            </a:r>
            <a:r>
              <a:rPr kumimoji="1" lang="ja-JP" altLang="en-US" dirty="0"/>
              <a:t>場合は人数に関わらず報告が必要です。</a:t>
            </a:r>
            <a:endParaRPr kumimoji="1" lang="en-US" altLang="ja-JP" dirty="0"/>
          </a:p>
          <a:p>
            <a:r>
              <a:rPr kumimoji="1" lang="ja-JP" altLang="en-US" dirty="0"/>
              <a:t>腸管出血性大腸菌は無症状でも保菌していることがあり、定期検便等で発見されることがあります。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4</a:t>
            </a:fld>
            <a:endParaRPr kumimoji="1" lang="ja-JP" altLang="en-US"/>
          </a:p>
        </p:txBody>
      </p:sp>
    </p:spTree>
    <p:extLst>
      <p:ext uri="{BB962C8B-B14F-4D97-AF65-F5344CB8AC3E}">
        <p14:creationId xmlns:p14="http://schemas.microsoft.com/office/powerpoint/2010/main" val="1614038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定期検便では腸管出血性大腸菌の他にも、細菌性赤痢、サルモネラ、パラチフスなどがよく調べられている項目です。</a:t>
            </a:r>
            <a:endParaRPr kumimoji="1" lang="en-US" altLang="ja-JP" dirty="0"/>
          </a:p>
          <a:p>
            <a:r>
              <a:rPr kumimoji="1" lang="ja-JP" altLang="en-US" dirty="0"/>
              <a:t>これらは無症状でも病原菌が検出されることがあるため注意が必要です。</a:t>
            </a:r>
            <a:endParaRPr kumimoji="1" lang="en-US" altLang="ja-JP" dirty="0"/>
          </a:p>
          <a:p>
            <a:r>
              <a:rPr kumimoji="1" lang="ja-JP" altLang="en-US" dirty="0"/>
              <a:t>症状がある方はもちろん、無症状でも病原菌の検出がされた時点で特定の業務に対し就業制限がかかります。</a:t>
            </a:r>
            <a:endParaRPr kumimoji="1" lang="en-US" altLang="ja-JP" dirty="0"/>
          </a:p>
          <a:p>
            <a:endParaRPr kumimoji="1" lang="en-US" altLang="ja-JP" dirty="0"/>
          </a:p>
          <a:p>
            <a:r>
              <a:rPr kumimoji="1" lang="ja-JP" altLang="en-US" dirty="0"/>
              <a:t>特定の業務とは、食品に関わる業務のことです。</a:t>
            </a:r>
            <a:endParaRPr kumimoji="1" lang="en-US" altLang="ja-JP" dirty="0"/>
          </a:p>
          <a:p>
            <a:r>
              <a:rPr kumimoji="1" lang="ja-JP" altLang="en-US" dirty="0"/>
              <a:t>陰性確認ができるまでは調理や配膳はもちろん、食事介助等も制限がかかります。</a:t>
            </a:r>
            <a:endParaRPr kumimoji="1" lang="en-US" altLang="ja-JP" dirty="0"/>
          </a:p>
          <a:p>
            <a:r>
              <a:rPr kumimoji="1" lang="ja-JP" altLang="en-US" dirty="0"/>
              <a:t>しかし、特定の業務を除いた業務であれば勤務することが可能な場合もありますのでご承知おきください。</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5</a:t>
            </a:fld>
            <a:endParaRPr kumimoji="1" lang="ja-JP" altLang="en-US"/>
          </a:p>
        </p:txBody>
      </p:sp>
    </p:spTree>
    <p:extLst>
      <p:ext uri="{BB962C8B-B14F-4D97-AF65-F5344CB8AC3E}">
        <p14:creationId xmlns:p14="http://schemas.microsoft.com/office/powerpoint/2010/main" val="1270901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続いて報告の方法についてです。</a:t>
            </a:r>
            <a:endParaRPr kumimoji="1" lang="en-US" altLang="ja-JP" dirty="0"/>
          </a:p>
          <a:p>
            <a:r>
              <a:rPr kumimoji="1" lang="ja-JP" altLang="en-US" dirty="0"/>
              <a:t>報告いただく様式は「港南区　感染症」と検索いただき</a:t>
            </a:r>
            <a:endParaRPr kumimoji="1" lang="en-US" altLang="ja-JP" dirty="0"/>
          </a:p>
          <a:p>
            <a:r>
              <a:rPr kumimoji="1" lang="ja-JP" altLang="en-US" dirty="0"/>
              <a:t>ホームページから様式をダウンロードしてください。</a:t>
            </a:r>
          </a:p>
          <a:p>
            <a:endParaRPr kumimoji="1" lang="ja-JP" altLang="en-US" dirty="0"/>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6</a:t>
            </a:fld>
            <a:endParaRPr kumimoji="1" lang="ja-JP" altLang="en-US"/>
          </a:p>
        </p:txBody>
      </p:sp>
    </p:spTree>
    <p:extLst>
      <p:ext uri="{BB962C8B-B14F-4D97-AF65-F5344CB8AC3E}">
        <p14:creationId xmlns:p14="http://schemas.microsoft.com/office/powerpoint/2010/main" val="329002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こちらが提出いただきたい様式です。</a:t>
            </a:r>
            <a:endParaRPr kumimoji="1" lang="en-US" altLang="ja-JP" dirty="0"/>
          </a:p>
          <a:p>
            <a:r>
              <a:rPr kumimoji="1" lang="ja-JP" altLang="en-US" dirty="0"/>
              <a:t>「感染症等発生報告書」を記載し、港南区子ども家庭支援課まで送付をお願いします。</a:t>
            </a:r>
            <a:endParaRPr kumimoji="1" lang="en-US" altLang="ja-JP" dirty="0"/>
          </a:p>
          <a:p>
            <a:r>
              <a:rPr kumimoji="1" lang="ja-JP" altLang="en-US" dirty="0"/>
              <a:t>また、提出時は港南区福祉保健課健康づくり係に一報いただけると幸いです。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7</a:t>
            </a:fld>
            <a:endParaRPr kumimoji="1" lang="ja-JP" altLang="en-US"/>
          </a:p>
        </p:txBody>
      </p:sp>
    </p:spTree>
    <p:extLst>
      <p:ext uri="{BB962C8B-B14F-4D97-AF65-F5344CB8AC3E}">
        <p14:creationId xmlns:p14="http://schemas.microsoft.com/office/powerpoint/2010/main" val="1535693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続いて感染症発生報告書（初回）の書き方について説明します。</a:t>
            </a:r>
            <a:endParaRPr kumimoji="1" lang="en-US" altLang="ja-JP" dirty="0"/>
          </a:p>
          <a:p>
            <a:r>
              <a:rPr kumimoji="1" lang="ja-JP" altLang="en-US" dirty="0"/>
              <a:t>はじめに、施設の概要や感染症の発生年月日をご記入ください。</a:t>
            </a:r>
            <a:endParaRPr kumimoji="1" lang="en-US" altLang="ja-JP" dirty="0"/>
          </a:p>
          <a:p>
            <a:r>
              <a:rPr kumimoji="1" lang="ja-JP" altLang="en-US" dirty="0"/>
              <a:t>続いて、発生状況の記入方法です。</a:t>
            </a:r>
            <a:endParaRPr kumimoji="1" lang="en-US" altLang="ja-JP" dirty="0"/>
          </a:p>
          <a:p>
            <a:r>
              <a:rPr kumimoji="1" lang="ja-JP" altLang="en-US" dirty="0"/>
              <a:t>記載方法に混乱が生じやすいため詳しくお伝えさせていただきます。</a:t>
            </a:r>
            <a:endParaRPr kumimoji="1" lang="en-US" altLang="ja-JP" dirty="0"/>
          </a:p>
          <a:p>
            <a:r>
              <a:rPr kumimoji="1" lang="ja-JP" altLang="en-US" dirty="0"/>
              <a:t>・在籍数　その保育園や施設に通う園児や職員の人数をご記入ください。</a:t>
            </a:r>
            <a:endParaRPr kumimoji="1" lang="en-US" altLang="ja-JP" dirty="0"/>
          </a:p>
          <a:p>
            <a:r>
              <a:rPr kumimoji="1" lang="ja-JP" altLang="en-US" dirty="0"/>
              <a:t>・欠席数　家庭の事情等を含め、その日の欠席数（全数）をご記入ください。</a:t>
            </a:r>
            <a:endParaRPr kumimoji="1" lang="en-US" altLang="ja-JP" dirty="0"/>
          </a:p>
          <a:p>
            <a:r>
              <a:rPr kumimoji="1" lang="ja-JP" altLang="en-US" dirty="0"/>
              <a:t>・患者数　同一の感染症と思われる症状（類似症状含む）がある園児のみご記入ください。</a:t>
            </a:r>
            <a:endParaRPr kumimoji="1" lang="en-US" altLang="ja-JP" dirty="0"/>
          </a:p>
          <a:p>
            <a:r>
              <a:rPr kumimoji="1" lang="ja-JP" altLang="en-US" dirty="0"/>
              <a:t>初回の報告では、初発の園児から報告日までの累計人数をご記入ください。</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8</a:t>
            </a:fld>
            <a:endParaRPr kumimoji="1" lang="ja-JP" altLang="en-US"/>
          </a:p>
        </p:txBody>
      </p:sp>
    </p:spTree>
    <p:extLst>
      <p:ext uri="{BB962C8B-B14F-4D97-AF65-F5344CB8AC3E}">
        <p14:creationId xmlns:p14="http://schemas.microsoft.com/office/powerpoint/2010/main" val="4126883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次に発生報告書（再報告）の書き方についてお伝えします。</a:t>
            </a:r>
            <a:endParaRPr kumimoji="1" lang="en-US" altLang="ja-JP" dirty="0"/>
          </a:p>
          <a:p>
            <a:r>
              <a:rPr kumimoji="1" lang="ja-JP" altLang="en-US" dirty="0"/>
              <a:t>初回の報告内容を基に区福祉保健センターが協議し、連日の報告を依頼する場合があります。</a:t>
            </a:r>
            <a:endParaRPr kumimoji="1" lang="en-US" altLang="ja-JP" dirty="0"/>
          </a:p>
          <a:p>
            <a:r>
              <a:rPr kumimoji="1" lang="ja-JP" altLang="en-US" dirty="0"/>
              <a:t>その際、終息するまで毎日提出いただくものが再報告です。</a:t>
            </a:r>
            <a:endParaRPr kumimoji="1" lang="en-US" altLang="ja-JP" dirty="0"/>
          </a:p>
          <a:p>
            <a:endParaRPr kumimoji="1" lang="en-US" altLang="ja-JP" dirty="0"/>
          </a:p>
          <a:p>
            <a:r>
              <a:rPr kumimoji="1" lang="ja-JP" altLang="en-US" dirty="0"/>
              <a:t>在籍数や欠席数に関しては初回の記入方法と変わりないですが、注意いただきたいのが患者数の記入方法についてです。</a:t>
            </a:r>
            <a:endParaRPr kumimoji="1" lang="en-US" altLang="ja-JP" dirty="0"/>
          </a:p>
          <a:p>
            <a:r>
              <a:rPr kumimoji="1" lang="ja-JP" altLang="en-US" dirty="0"/>
              <a:t>再報告の患者数は、報告日（その日）に初めて報告する患者数をご記入ください。</a:t>
            </a:r>
            <a:endParaRPr kumimoji="1" lang="en-US" altLang="ja-JP" dirty="0"/>
          </a:p>
          <a:p>
            <a:r>
              <a:rPr kumimoji="1" lang="ja-JP" altLang="en-US" dirty="0"/>
              <a:t>既に報告をいただいている方（連日お休みしている園児・職員）は、欠席数の方には計上していただきたいのですが</a:t>
            </a:r>
            <a:endParaRPr kumimoji="1" lang="en-US" altLang="ja-JP" dirty="0"/>
          </a:p>
          <a:p>
            <a:r>
              <a:rPr kumimoji="1" lang="ja-JP" altLang="en-US" dirty="0"/>
              <a:t>患者数には計上せず、患者数はあくまでもその日の新規発症者のみご記入をお願いします。</a:t>
            </a:r>
          </a:p>
        </p:txBody>
      </p:sp>
      <p:sp>
        <p:nvSpPr>
          <p:cNvPr id="4" name="スライド番号プレースホルダー 3"/>
          <p:cNvSpPr>
            <a:spLocks noGrp="1"/>
          </p:cNvSpPr>
          <p:nvPr>
            <p:ph type="sldNum" sz="quarter" idx="5"/>
          </p:nvPr>
        </p:nvSpPr>
        <p:spPr/>
        <p:txBody>
          <a:bodyPr/>
          <a:lstStyle/>
          <a:p>
            <a:fld id="{1B03056D-E87C-4A43-983C-473E94303ECC}" type="slidenum">
              <a:rPr kumimoji="1" lang="ja-JP" altLang="en-US" smtClean="0"/>
              <a:t>9</a:t>
            </a:fld>
            <a:endParaRPr kumimoji="1" lang="ja-JP" altLang="en-US"/>
          </a:p>
        </p:txBody>
      </p:sp>
    </p:spTree>
    <p:extLst>
      <p:ext uri="{BB962C8B-B14F-4D97-AF65-F5344CB8AC3E}">
        <p14:creationId xmlns:p14="http://schemas.microsoft.com/office/powerpoint/2010/main" val="912554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7" name="Date Placeholder 6"/>
          <p:cNvSpPr>
            <a:spLocks noGrp="1"/>
          </p:cNvSpPr>
          <p:nvPr>
            <p:ph type="dt" sz="half" idx="10"/>
          </p:nvPr>
        </p:nvSpPr>
        <p:spPr/>
        <p:txBody>
          <a:bodyPr/>
          <a:lstStyle/>
          <a:p>
            <a:fld id="{C69667F3-FB71-4CB9-8A5A-06424A1D6C0C}" type="datetimeFigureOut">
              <a:rPr kumimoji="1" lang="ja-JP" altLang="en-US" smtClean="0"/>
              <a:t>2025/7/2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DEFA06-8CB6-4528-A5EF-40A7CFA77265}" type="slidenum">
              <a:rPr kumimoji="1" lang="ja-JP" altLang="en-US" smtClean="0"/>
              <a:t>‹#›</a:t>
            </a:fld>
            <a:endParaRPr kumimoji="1" lang="ja-JP" altLang="en-US"/>
          </a:p>
        </p:txBody>
      </p:sp>
    </p:spTree>
    <p:extLst>
      <p:ext uri="{BB962C8B-B14F-4D97-AF65-F5344CB8AC3E}">
        <p14:creationId xmlns:p14="http://schemas.microsoft.com/office/powerpoint/2010/main" val="347278282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69667F3-FB71-4CB9-8A5A-06424A1D6C0C}"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DEFA06-8CB6-4528-A5EF-40A7CFA77265}" type="slidenum">
              <a:rPr kumimoji="1" lang="ja-JP" altLang="en-US" smtClean="0"/>
              <a:t>‹#›</a:t>
            </a:fld>
            <a:endParaRPr kumimoji="1" lang="ja-JP" altLang="en-US"/>
          </a:p>
        </p:txBody>
      </p:sp>
    </p:spTree>
    <p:extLst>
      <p:ext uri="{BB962C8B-B14F-4D97-AF65-F5344CB8AC3E}">
        <p14:creationId xmlns:p14="http://schemas.microsoft.com/office/powerpoint/2010/main" val="3220811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69667F3-FB71-4CB9-8A5A-06424A1D6C0C}"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DEFA06-8CB6-4528-A5EF-40A7CFA77265}" type="slidenum">
              <a:rPr kumimoji="1" lang="ja-JP" altLang="en-US" smtClean="0"/>
              <a:t>‹#›</a:t>
            </a:fld>
            <a:endParaRPr kumimoji="1" lang="ja-JP" altLang="en-US"/>
          </a:p>
        </p:txBody>
      </p:sp>
    </p:spTree>
    <p:extLst>
      <p:ext uri="{BB962C8B-B14F-4D97-AF65-F5344CB8AC3E}">
        <p14:creationId xmlns:p14="http://schemas.microsoft.com/office/powerpoint/2010/main" val="3499850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69667F3-FB71-4CB9-8A5A-06424A1D6C0C}" type="datetimeFigureOut">
              <a:rPr kumimoji="1" lang="ja-JP" altLang="en-US" smtClean="0"/>
              <a:t>2025/7/2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DEFA06-8CB6-4528-A5EF-40A7CFA77265}" type="slidenum">
              <a:rPr kumimoji="1" lang="ja-JP" altLang="en-US" smtClean="0"/>
              <a:t>‹#›</a:t>
            </a:fld>
            <a:endParaRPr kumimoji="1" lang="ja-JP" altLang="en-US"/>
          </a:p>
        </p:txBody>
      </p:sp>
    </p:spTree>
    <p:extLst>
      <p:ext uri="{BB962C8B-B14F-4D97-AF65-F5344CB8AC3E}">
        <p14:creationId xmlns:p14="http://schemas.microsoft.com/office/powerpoint/2010/main" val="2236408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7" name="Date Placeholder 6"/>
          <p:cNvSpPr>
            <a:spLocks noGrp="1"/>
          </p:cNvSpPr>
          <p:nvPr>
            <p:ph type="dt" sz="half" idx="10"/>
          </p:nvPr>
        </p:nvSpPr>
        <p:spPr/>
        <p:txBody>
          <a:bodyPr/>
          <a:lstStyle/>
          <a:p>
            <a:fld id="{C69667F3-FB71-4CB9-8A5A-06424A1D6C0C}" type="datetimeFigureOut">
              <a:rPr kumimoji="1" lang="ja-JP" altLang="en-US" smtClean="0"/>
              <a:t>2025/7/2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DEFA06-8CB6-4528-A5EF-40A7CFA77265}" type="slidenum">
              <a:rPr kumimoji="1" lang="ja-JP" altLang="en-US" smtClean="0"/>
              <a:t>‹#›</a:t>
            </a:fld>
            <a:endParaRPr kumimoji="1" lang="ja-JP" altLang="en-US"/>
          </a:p>
        </p:txBody>
      </p:sp>
    </p:spTree>
    <p:extLst>
      <p:ext uri="{BB962C8B-B14F-4D97-AF65-F5344CB8AC3E}">
        <p14:creationId xmlns:p14="http://schemas.microsoft.com/office/powerpoint/2010/main" val="61870243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8" name="Date Placeholder 7"/>
          <p:cNvSpPr>
            <a:spLocks noGrp="1"/>
          </p:cNvSpPr>
          <p:nvPr>
            <p:ph type="dt" sz="half" idx="10"/>
          </p:nvPr>
        </p:nvSpPr>
        <p:spPr/>
        <p:txBody>
          <a:bodyPr/>
          <a:lstStyle/>
          <a:p>
            <a:fld id="{C69667F3-FB71-4CB9-8A5A-06424A1D6C0C}" type="datetimeFigureOut">
              <a:rPr kumimoji="1" lang="ja-JP" altLang="en-US" smtClean="0"/>
              <a:t>2025/7/2</a:t>
            </a:fld>
            <a:endParaRPr kumimoji="1" lang="ja-JP" altLang="en-US"/>
          </a:p>
        </p:txBody>
      </p:sp>
      <p:sp>
        <p:nvSpPr>
          <p:cNvPr id="9" name="Footer Placeholder 8"/>
          <p:cNvSpPr>
            <a:spLocks noGrp="1"/>
          </p:cNvSpPr>
          <p:nvPr>
            <p:ph type="ftr" sz="quarter" idx="11"/>
          </p:nvPr>
        </p:nvSpPr>
        <p:spPr/>
        <p:txBody>
          <a:bodyPr/>
          <a:lstStyle/>
          <a:p>
            <a:endParaRPr kumimoji="1" lang="ja-JP" altLang="en-US"/>
          </a:p>
        </p:txBody>
      </p:sp>
      <p:sp>
        <p:nvSpPr>
          <p:cNvPr id="10" name="Slide Number Placeholder 9"/>
          <p:cNvSpPr>
            <a:spLocks noGrp="1"/>
          </p:cNvSpPr>
          <p:nvPr>
            <p:ph type="sldNum" sz="quarter" idx="12"/>
          </p:nvPr>
        </p:nvSpPr>
        <p:spPr/>
        <p:txBody>
          <a:bodyPr/>
          <a:lstStyle/>
          <a:p>
            <a:fld id="{00DEFA06-8CB6-4528-A5EF-40A7CFA77265}" type="slidenum">
              <a:rPr kumimoji="1" lang="ja-JP" altLang="en-US" smtClean="0"/>
              <a:t>‹#›</a:t>
            </a:fld>
            <a:endParaRPr kumimoji="1" lang="ja-JP" altLang="en-US"/>
          </a:p>
        </p:txBody>
      </p:sp>
    </p:spTree>
    <p:extLst>
      <p:ext uri="{BB962C8B-B14F-4D97-AF65-F5344CB8AC3E}">
        <p14:creationId xmlns:p14="http://schemas.microsoft.com/office/powerpoint/2010/main" val="1074822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583436" y="3143250"/>
            <a:ext cx="4270248" cy="25967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7" name="Date Placeholder 6"/>
          <p:cNvSpPr>
            <a:spLocks noGrp="1"/>
          </p:cNvSpPr>
          <p:nvPr>
            <p:ph type="dt" sz="half" idx="10"/>
          </p:nvPr>
        </p:nvSpPr>
        <p:spPr/>
        <p:txBody>
          <a:bodyPr/>
          <a:lstStyle/>
          <a:p>
            <a:fld id="{C69667F3-FB71-4CB9-8A5A-06424A1D6C0C}" type="datetimeFigureOut">
              <a:rPr kumimoji="1" lang="ja-JP" altLang="en-US" smtClean="0"/>
              <a:t>2025/7/2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DEFA06-8CB6-4528-A5EF-40A7CFA77265}"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409091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69667F3-FB71-4CB9-8A5A-06424A1D6C0C}" type="datetimeFigureOut">
              <a:rPr kumimoji="1" lang="ja-JP" altLang="en-US" smtClean="0"/>
              <a:t>2025/7/2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DEFA06-8CB6-4528-A5EF-40A7CFA77265}" type="slidenum">
              <a:rPr kumimoji="1" lang="ja-JP" altLang="en-US" smtClean="0"/>
              <a:t>‹#›</a:t>
            </a:fld>
            <a:endParaRPr kumimoji="1" lang="ja-JP" altLang="en-US"/>
          </a:p>
        </p:txBody>
      </p:sp>
    </p:spTree>
    <p:extLst>
      <p:ext uri="{BB962C8B-B14F-4D97-AF65-F5344CB8AC3E}">
        <p14:creationId xmlns:p14="http://schemas.microsoft.com/office/powerpoint/2010/main" val="681130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9667F3-FB71-4CB9-8A5A-06424A1D6C0C}" type="datetimeFigureOut">
              <a:rPr kumimoji="1" lang="ja-JP" altLang="en-US" smtClean="0"/>
              <a:t>2025/7/2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DEFA06-8CB6-4528-A5EF-40A7CFA77265}" type="slidenum">
              <a:rPr kumimoji="1" lang="ja-JP" altLang="en-US" smtClean="0"/>
              <a:t>‹#›</a:t>
            </a:fld>
            <a:endParaRPr kumimoji="1" lang="ja-JP" altLang="en-US"/>
          </a:p>
        </p:txBody>
      </p:sp>
    </p:spTree>
    <p:extLst>
      <p:ext uri="{BB962C8B-B14F-4D97-AF65-F5344CB8AC3E}">
        <p14:creationId xmlns:p14="http://schemas.microsoft.com/office/powerpoint/2010/main" val="1304349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9" name="Date Placeholder 8"/>
          <p:cNvSpPr>
            <a:spLocks noGrp="1"/>
          </p:cNvSpPr>
          <p:nvPr>
            <p:ph type="dt" sz="half" idx="10"/>
          </p:nvPr>
        </p:nvSpPr>
        <p:spPr/>
        <p:txBody>
          <a:bodyPr/>
          <a:lstStyle/>
          <a:p>
            <a:fld id="{C69667F3-FB71-4CB9-8A5A-06424A1D6C0C}" type="datetimeFigureOut">
              <a:rPr kumimoji="1" lang="ja-JP" altLang="en-US" smtClean="0"/>
              <a:t>2025/7/2</a:t>
            </a:fld>
            <a:endParaRPr kumimoji="1" lang="ja-JP" alt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kumimoji="1" lang="ja-JP" altLang="en-US"/>
          </a:p>
        </p:txBody>
      </p:sp>
      <p:sp>
        <p:nvSpPr>
          <p:cNvPr id="11" name="Slide Number Placeholder 10"/>
          <p:cNvSpPr>
            <a:spLocks noGrp="1"/>
          </p:cNvSpPr>
          <p:nvPr>
            <p:ph type="sldNum" sz="quarter" idx="12"/>
          </p:nvPr>
        </p:nvSpPr>
        <p:spPr/>
        <p:txBody>
          <a:bodyPr/>
          <a:lstStyle/>
          <a:p>
            <a:fld id="{00DEFA06-8CB6-4528-A5EF-40A7CFA77265}" type="slidenum">
              <a:rPr kumimoji="1" lang="ja-JP" altLang="en-US" smtClean="0"/>
              <a:t>‹#›</a:t>
            </a:fld>
            <a:endParaRPr kumimoji="1" lang="ja-JP" altLang="en-US"/>
          </a:p>
        </p:txBody>
      </p:sp>
    </p:spTree>
    <p:extLst>
      <p:ext uri="{BB962C8B-B14F-4D97-AF65-F5344CB8AC3E}">
        <p14:creationId xmlns:p14="http://schemas.microsoft.com/office/powerpoint/2010/main" val="2683060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C69667F3-FB71-4CB9-8A5A-06424A1D6C0C}" type="datetimeFigureOut">
              <a:rPr kumimoji="1" lang="ja-JP" altLang="en-US" smtClean="0"/>
              <a:t>2025/7/2</a:t>
            </a:fld>
            <a:endParaRPr kumimoji="1" lang="ja-JP" alt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kumimoji="1" lang="ja-JP" altLang="en-US"/>
          </a:p>
        </p:txBody>
      </p:sp>
      <p:sp>
        <p:nvSpPr>
          <p:cNvPr id="10" name="Slide Number Placeholder 9"/>
          <p:cNvSpPr>
            <a:spLocks noGrp="1"/>
          </p:cNvSpPr>
          <p:nvPr>
            <p:ph type="sldNum" sz="quarter" idx="12"/>
          </p:nvPr>
        </p:nvSpPr>
        <p:spPr/>
        <p:txBody>
          <a:bodyPr/>
          <a:lstStyle/>
          <a:p>
            <a:fld id="{00DEFA06-8CB6-4528-A5EF-40A7CFA77265}" type="slidenum">
              <a:rPr kumimoji="1" lang="ja-JP" altLang="en-US" smtClean="0"/>
              <a:t>‹#›</a:t>
            </a:fld>
            <a:endParaRPr kumimoji="1" lang="ja-JP" altLang="en-US"/>
          </a:p>
        </p:txBody>
      </p:sp>
    </p:spTree>
    <p:extLst>
      <p:ext uri="{BB962C8B-B14F-4D97-AF65-F5344CB8AC3E}">
        <p14:creationId xmlns:p14="http://schemas.microsoft.com/office/powerpoint/2010/main" val="2495552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C69667F3-FB71-4CB9-8A5A-06424A1D6C0C}" type="datetimeFigureOut">
              <a:rPr kumimoji="1" lang="ja-JP" altLang="en-US" smtClean="0"/>
              <a:t>2025/7/2</a:t>
            </a:fld>
            <a:endParaRPr kumimoji="1" lang="ja-JP" alt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kumimoji="1" lang="ja-JP" alt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00DEFA06-8CB6-4528-A5EF-40A7CFA77265}" type="slidenum">
              <a:rPr kumimoji="1" lang="ja-JP" altLang="en-US" smtClean="0"/>
              <a:t>‹#›</a:t>
            </a:fld>
            <a:endParaRPr kumimoji="1" lang="ja-JP" altLang="en-US"/>
          </a:p>
        </p:txBody>
      </p:sp>
    </p:spTree>
    <p:extLst>
      <p:ext uri="{BB962C8B-B14F-4D97-AF65-F5344CB8AC3E}">
        <p14:creationId xmlns:p14="http://schemas.microsoft.com/office/powerpoint/2010/main" val="86780728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lnSpc>
          <a:spcPct val="90000"/>
        </a:lnSpc>
        <a:spcBef>
          <a:spcPct val="0"/>
        </a:spcBef>
        <a:buNone/>
        <a:defRPr kumimoji="1"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352B8E-2EC8-42C4-BDB4-B4656D070249}"/>
              </a:ext>
            </a:extLst>
          </p:cNvPr>
          <p:cNvSpPr>
            <a:spLocks noGrp="1"/>
          </p:cNvSpPr>
          <p:nvPr>
            <p:ph type="ctrTitle"/>
          </p:nvPr>
        </p:nvSpPr>
        <p:spPr/>
        <p:txBody>
          <a:bodyPr/>
          <a:lstStyle/>
          <a:p>
            <a:r>
              <a:rPr kumimoji="1" lang="ja-JP" altLang="en-US" dirty="0"/>
              <a:t>感染症等が発生した際の</a:t>
            </a:r>
            <a:r>
              <a:rPr kumimoji="1" lang="en-US" altLang="ja-JP" dirty="0"/>
              <a:t/>
            </a:r>
            <a:br>
              <a:rPr kumimoji="1" lang="en-US" altLang="ja-JP" dirty="0"/>
            </a:br>
            <a:r>
              <a:rPr kumimoji="1" lang="ja-JP" altLang="en-US" dirty="0"/>
              <a:t>報告・調査について</a:t>
            </a:r>
          </a:p>
        </p:txBody>
      </p:sp>
      <p:sp>
        <p:nvSpPr>
          <p:cNvPr id="3" name="字幕 2">
            <a:extLst>
              <a:ext uri="{FF2B5EF4-FFF2-40B4-BE49-F238E27FC236}">
                <a16:creationId xmlns:a16="http://schemas.microsoft.com/office/drawing/2014/main" id="{08801C4C-8707-4BD5-83AF-3D907FFA8182}"/>
              </a:ext>
            </a:extLst>
          </p:cNvPr>
          <p:cNvSpPr>
            <a:spLocks noGrp="1"/>
          </p:cNvSpPr>
          <p:nvPr>
            <p:ph type="subTitle" idx="1"/>
          </p:nvPr>
        </p:nvSpPr>
        <p:spPr>
          <a:xfrm>
            <a:off x="2695194" y="4375404"/>
            <a:ext cx="6801612" cy="1239894"/>
          </a:xfrm>
        </p:spPr>
        <p:txBody>
          <a:bodyPr>
            <a:normAutofit/>
          </a:bodyPr>
          <a:lstStyle/>
          <a:p>
            <a:r>
              <a:rPr kumimoji="1" lang="ja-JP" altLang="en-US" sz="2400" dirty="0"/>
              <a:t>令和７年</a:t>
            </a:r>
            <a:r>
              <a:rPr lang="ja-JP" altLang="en-US" sz="2400" dirty="0"/>
              <a:t>６月２０日</a:t>
            </a:r>
            <a:endParaRPr lang="en-US" altLang="ja-JP" sz="2400" dirty="0"/>
          </a:p>
          <a:p>
            <a:r>
              <a:rPr kumimoji="1" lang="ja-JP" altLang="en-US" sz="2400" dirty="0"/>
              <a:t>港南区福祉保健課健康づくり係</a:t>
            </a:r>
          </a:p>
        </p:txBody>
      </p:sp>
    </p:spTree>
    <p:extLst>
      <p:ext uri="{BB962C8B-B14F-4D97-AF65-F5344CB8AC3E}">
        <p14:creationId xmlns:p14="http://schemas.microsoft.com/office/powerpoint/2010/main" val="1616313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四角形: 角を丸くする 13">
            <a:extLst>
              <a:ext uri="{FF2B5EF4-FFF2-40B4-BE49-F238E27FC236}">
                <a16:creationId xmlns:a16="http://schemas.microsoft.com/office/drawing/2014/main" id="{610F9F8E-478C-42A4-B530-2577C3441A0C}"/>
              </a:ext>
            </a:extLst>
          </p:cNvPr>
          <p:cNvSpPr/>
          <p:nvPr/>
        </p:nvSpPr>
        <p:spPr>
          <a:xfrm>
            <a:off x="514208" y="4701518"/>
            <a:ext cx="3629380" cy="1568028"/>
          </a:xfrm>
          <a:prstGeom prst="roundRect">
            <a:avLst/>
          </a:prstGeom>
          <a:solidFill>
            <a:srgbClr val="C3CFD3">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B9F5FACF-DACC-48BA-82B6-4C98B49DF5B5}"/>
              </a:ext>
            </a:extLst>
          </p:cNvPr>
          <p:cNvSpPr/>
          <p:nvPr/>
        </p:nvSpPr>
        <p:spPr>
          <a:xfrm>
            <a:off x="549498" y="1866900"/>
            <a:ext cx="3629380" cy="2641600"/>
          </a:xfrm>
          <a:prstGeom prst="roundRect">
            <a:avLst/>
          </a:prstGeom>
          <a:solidFill>
            <a:srgbClr val="C3CFD3">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descr="画面の領域">
            <a:extLst>
              <a:ext uri="{FF2B5EF4-FFF2-40B4-BE49-F238E27FC236}">
                <a16:creationId xmlns:a16="http://schemas.microsoft.com/office/drawing/2014/main" id="{3D6286BA-385C-4A3D-BF2A-800E8AD3A7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8875" y="2413000"/>
            <a:ext cx="6407205" cy="3801523"/>
          </a:xfrm>
          <a:prstGeom prst="rect">
            <a:avLst/>
          </a:prstGeom>
        </p:spPr>
      </p:pic>
      <p:sp>
        <p:nvSpPr>
          <p:cNvPr id="3" name="コンテンツ プレースホルダー 2">
            <a:extLst>
              <a:ext uri="{FF2B5EF4-FFF2-40B4-BE49-F238E27FC236}">
                <a16:creationId xmlns:a16="http://schemas.microsoft.com/office/drawing/2014/main" id="{802707D0-A32A-4558-850B-59047B911112}"/>
              </a:ext>
            </a:extLst>
          </p:cNvPr>
          <p:cNvSpPr txBox="1">
            <a:spLocks/>
          </p:cNvSpPr>
          <p:nvPr/>
        </p:nvSpPr>
        <p:spPr>
          <a:xfrm>
            <a:off x="485988" y="470750"/>
            <a:ext cx="7315200" cy="694273"/>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pPr marL="0" indent="0">
              <a:buNone/>
            </a:pPr>
            <a:r>
              <a:rPr lang="ja-JP" altLang="en-US"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感染症等発生報告書の書き方</a:t>
            </a:r>
          </a:p>
        </p:txBody>
      </p:sp>
      <p:sp>
        <p:nvSpPr>
          <p:cNvPr id="4" name="テキスト ボックス 3">
            <a:extLst>
              <a:ext uri="{FF2B5EF4-FFF2-40B4-BE49-F238E27FC236}">
                <a16:creationId xmlns:a16="http://schemas.microsoft.com/office/drawing/2014/main" id="{8ABAC69D-6E65-4904-AA10-6B95AF03957D}"/>
              </a:ext>
            </a:extLst>
          </p:cNvPr>
          <p:cNvSpPr txBox="1"/>
          <p:nvPr/>
        </p:nvSpPr>
        <p:spPr>
          <a:xfrm>
            <a:off x="6316701" y="2751891"/>
            <a:ext cx="4065215" cy="523220"/>
          </a:xfrm>
          <a:prstGeom prst="rect">
            <a:avLst/>
          </a:prstGeom>
          <a:noFill/>
        </p:spPr>
        <p:txBody>
          <a:bodyPr wrap="square" rtlCol="0">
            <a:spAutoFit/>
          </a:bodyPr>
          <a:lstStyle/>
          <a:p>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・１歳児クラス</a:t>
            </a:r>
            <a:r>
              <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rPr>
              <a:t>2</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名６</a:t>
            </a:r>
            <a:r>
              <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rPr>
              <a:t>/21</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医療機関でウイルス性胃腸</a:t>
            </a:r>
            <a:endPar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endParaRPr>
          </a:p>
          <a:p>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　炎の診断有</a:t>
            </a:r>
            <a:endPar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6" name="テキスト ボックス 5">
            <a:extLst>
              <a:ext uri="{FF2B5EF4-FFF2-40B4-BE49-F238E27FC236}">
                <a16:creationId xmlns:a16="http://schemas.microsoft.com/office/drawing/2014/main" id="{106D807C-AB40-40AC-AD07-1D3A40761E35}"/>
              </a:ext>
            </a:extLst>
          </p:cNvPr>
          <p:cNvSpPr txBox="1"/>
          <p:nvPr/>
        </p:nvSpPr>
        <p:spPr>
          <a:xfrm>
            <a:off x="6316701" y="3275111"/>
            <a:ext cx="4241677" cy="307777"/>
          </a:xfrm>
          <a:prstGeom prst="rect">
            <a:avLst/>
          </a:prstGeom>
          <a:noFill/>
        </p:spPr>
        <p:txBody>
          <a:bodyPr wrap="square" rtlCol="0">
            <a:spAutoFit/>
          </a:bodyPr>
          <a:lstStyle/>
          <a:p>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a:t>
            </a:r>
            <a:r>
              <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rPr>
              <a:t>3</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歳児クラス</a:t>
            </a:r>
            <a:r>
              <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rPr>
              <a:t>1</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名６</a:t>
            </a:r>
            <a:r>
              <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rPr>
              <a:t>/24</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採便（６</a:t>
            </a:r>
            <a:r>
              <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rPr>
              <a:t>/18</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下痢症状）</a:t>
            </a:r>
          </a:p>
        </p:txBody>
      </p:sp>
      <p:sp>
        <p:nvSpPr>
          <p:cNvPr id="8" name="テキスト ボックス 7">
            <a:extLst>
              <a:ext uri="{FF2B5EF4-FFF2-40B4-BE49-F238E27FC236}">
                <a16:creationId xmlns:a16="http://schemas.microsoft.com/office/drawing/2014/main" id="{2F3ADAEE-1ACF-4464-AA85-B154189F78B9}"/>
              </a:ext>
            </a:extLst>
          </p:cNvPr>
          <p:cNvSpPr txBox="1"/>
          <p:nvPr/>
        </p:nvSpPr>
        <p:spPr>
          <a:xfrm>
            <a:off x="6316701" y="4369199"/>
            <a:ext cx="4269382" cy="307777"/>
          </a:xfrm>
          <a:prstGeom prst="rect">
            <a:avLst/>
          </a:prstGeom>
          <a:noFill/>
        </p:spPr>
        <p:txBody>
          <a:bodyPr wrap="square" rtlCol="0">
            <a:spAutoFit/>
          </a:bodyPr>
          <a:lstStyle/>
          <a:p>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園の掲示板にて、下痢・腹痛・嘔吐症状の園児が発生し</a:t>
            </a:r>
            <a:endPar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9" name="テキスト ボックス 8">
            <a:extLst>
              <a:ext uri="{FF2B5EF4-FFF2-40B4-BE49-F238E27FC236}">
                <a16:creationId xmlns:a16="http://schemas.microsoft.com/office/drawing/2014/main" id="{FFA7F33A-9C78-4308-83B0-8624B2707D50}"/>
              </a:ext>
            </a:extLst>
          </p:cNvPr>
          <p:cNvSpPr txBox="1"/>
          <p:nvPr/>
        </p:nvSpPr>
        <p:spPr>
          <a:xfrm>
            <a:off x="6316701" y="4655372"/>
            <a:ext cx="4269382" cy="307777"/>
          </a:xfrm>
          <a:prstGeom prst="rect">
            <a:avLst/>
          </a:prstGeom>
          <a:noFill/>
        </p:spPr>
        <p:txBody>
          <a:bodyPr wrap="square" rtlCol="0">
            <a:spAutoFit/>
          </a:bodyPr>
          <a:lstStyle/>
          <a:p>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ていること、症状がある場合は登園を控えるように周知。</a:t>
            </a:r>
            <a:endPar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DD6CC4A8-DB4D-45C4-B632-F4901AB6DBA8}"/>
              </a:ext>
            </a:extLst>
          </p:cNvPr>
          <p:cNvSpPr txBox="1"/>
          <p:nvPr/>
        </p:nvSpPr>
        <p:spPr>
          <a:xfrm>
            <a:off x="679679" y="4963149"/>
            <a:ext cx="3355406" cy="1015663"/>
          </a:xfrm>
          <a:prstGeom prst="rect">
            <a:avLst/>
          </a:prstGeom>
          <a:noFill/>
        </p:spPr>
        <p:txBody>
          <a:bodyPr wrap="none" rtlCol="0">
            <a:spAutoFit/>
          </a:bodyPr>
          <a:lstStyle/>
          <a:p>
            <a:r>
              <a:rPr kumimoji="1" lang="ja-JP" altLang="en-US" sz="2000" b="1" u="sng" dirty="0">
                <a:solidFill>
                  <a:srgbClr val="4A66AC"/>
                </a:solidFill>
                <a:latin typeface="UD デジタル 教科書体 NK-R" panose="02020400000000000000" pitchFamily="18" charset="-128"/>
                <a:ea typeface="UD デジタル 教科書体 NK-R" panose="02020400000000000000" pitchFamily="18" charset="-128"/>
              </a:rPr>
              <a:t>保護者対応</a:t>
            </a:r>
            <a:endParaRPr kumimoji="1" lang="en-US" altLang="ja-JP" sz="2000" b="1" u="sng" dirty="0">
              <a:solidFill>
                <a:srgbClr val="4A66AC"/>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どのように本件を周知したか、</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ご記入ください。</a:t>
            </a:r>
          </a:p>
        </p:txBody>
      </p:sp>
      <p:sp>
        <p:nvSpPr>
          <p:cNvPr id="12" name="テキスト ボックス 11">
            <a:extLst>
              <a:ext uri="{FF2B5EF4-FFF2-40B4-BE49-F238E27FC236}">
                <a16:creationId xmlns:a16="http://schemas.microsoft.com/office/drawing/2014/main" id="{D153D8D5-FA1E-4603-A818-2139C3797B3E}"/>
              </a:ext>
            </a:extLst>
          </p:cNvPr>
          <p:cNvSpPr txBox="1"/>
          <p:nvPr/>
        </p:nvSpPr>
        <p:spPr>
          <a:xfrm>
            <a:off x="675920" y="2059918"/>
            <a:ext cx="3197580" cy="2246769"/>
          </a:xfrm>
          <a:prstGeom prst="rect">
            <a:avLst/>
          </a:prstGeom>
          <a:noFill/>
        </p:spPr>
        <p:txBody>
          <a:bodyPr wrap="square" rtlCol="0">
            <a:spAutoFit/>
          </a:bodyPr>
          <a:lstStyle/>
          <a:p>
            <a:r>
              <a:rPr kumimoji="1" lang="ja-JP" altLang="en-US" sz="2000" b="1" u="sng" dirty="0">
                <a:solidFill>
                  <a:srgbClr val="4A66AC"/>
                </a:solidFill>
                <a:latin typeface="UD デジタル 教科書体 NK-R" panose="02020400000000000000" pitchFamily="18" charset="-128"/>
                <a:ea typeface="UD デジタル 教科書体 NK-R" panose="02020400000000000000" pitchFamily="18" charset="-128"/>
              </a:rPr>
              <a:t>検査状況</a:t>
            </a:r>
            <a:endParaRPr kumimoji="1" lang="en-US" altLang="ja-JP" sz="2000" b="1" u="sng" dirty="0">
              <a:solidFill>
                <a:srgbClr val="4A66AC"/>
              </a:solidFill>
              <a:latin typeface="UD デジタル 教科書体 NK-R" panose="02020400000000000000" pitchFamily="18" charset="-128"/>
              <a:ea typeface="UD デジタル 教科書体 NK-R" panose="02020400000000000000" pitchFamily="18" charset="-128"/>
            </a:endParaRPr>
          </a:p>
          <a:p>
            <a:r>
              <a:rPr kumimoji="1" lang="ja-JP" altLang="en-US"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a:t>
            </a:r>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検便を採取できた場合は、</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「検査状況」に記入してく</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ださい。詳細はお電話で確</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認します。</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・医療機関の検査の把握を</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した場合もご記入ください。</a:t>
            </a:r>
          </a:p>
        </p:txBody>
      </p:sp>
      <p:cxnSp>
        <p:nvCxnSpPr>
          <p:cNvPr id="16" name="直線矢印コネクタ 15">
            <a:extLst>
              <a:ext uri="{FF2B5EF4-FFF2-40B4-BE49-F238E27FC236}">
                <a16:creationId xmlns:a16="http://schemas.microsoft.com/office/drawing/2014/main" id="{94472725-51C8-4ACF-AD87-2454ADEAFEC8}"/>
              </a:ext>
            </a:extLst>
          </p:cNvPr>
          <p:cNvCxnSpPr>
            <a:stCxn id="13" idx="3"/>
          </p:cNvCxnSpPr>
          <p:nvPr/>
        </p:nvCxnSpPr>
        <p:spPr>
          <a:xfrm flipV="1">
            <a:off x="4178878" y="3183302"/>
            <a:ext cx="1548822" cy="4398"/>
          </a:xfrm>
          <a:prstGeom prst="straightConnector1">
            <a:avLst/>
          </a:prstGeom>
          <a:ln w="5715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1DA52FB4-8AF2-4B8B-A2A2-850303B646B6}"/>
              </a:ext>
            </a:extLst>
          </p:cNvPr>
          <p:cNvCxnSpPr>
            <a:cxnSpLocks/>
          </p:cNvCxnSpPr>
          <p:nvPr/>
        </p:nvCxnSpPr>
        <p:spPr>
          <a:xfrm flipV="1">
            <a:off x="4143588" y="4963149"/>
            <a:ext cx="1304712" cy="585882"/>
          </a:xfrm>
          <a:prstGeom prst="straightConnector1">
            <a:avLst/>
          </a:prstGeom>
          <a:ln w="57150">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8187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楕円 17">
            <a:extLst>
              <a:ext uri="{FF2B5EF4-FFF2-40B4-BE49-F238E27FC236}">
                <a16:creationId xmlns:a16="http://schemas.microsoft.com/office/drawing/2014/main" id="{821EFF88-AF6D-47AD-841A-DE5AC3D3B06E}"/>
              </a:ext>
            </a:extLst>
          </p:cNvPr>
          <p:cNvSpPr/>
          <p:nvPr/>
        </p:nvSpPr>
        <p:spPr>
          <a:xfrm>
            <a:off x="8726574" y="1535340"/>
            <a:ext cx="2201822" cy="2029155"/>
          </a:xfrm>
          <a:prstGeom prst="ellipse">
            <a:avLst/>
          </a:prstGeom>
          <a:solidFill>
            <a:srgbClr val="6B8891">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楕円 4">
            <a:extLst>
              <a:ext uri="{FF2B5EF4-FFF2-40B4-BE49-F238E27FC236}">
                <a16:creationId xmlns:a16="http://schemas.microsoft.com/office/drawing/2014/main" id="{7781555C-FA03-435C-8B11-C57B60D5EAF9}"/>
              </a:ext>
            </a:extLst>
          </p:cNvPr>
          <p:cNvSpPr/>
          <p:nvPr/>
        </p:nvSpPr>
        <p:spPr>
          <a:xfrm>
            <a:off x="1307167" y="1576328"/>
            <a:ext cx="2201822" cy="2029155"/>
          </a:xfrm>
          <a:prstGeom prst="ellipse">
            <a:avLst/>
          </a:prstGeom>
          <a:solidFill>
            <a:srgbClr val="6B8891">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矢印: 右 1">
            <a:extLst>
              <a:ext uri="{FF2B5EF4-FFF2-40B4-BE49-F238E27FC236}">
                <a16:creationId xmlns:a16="http://schemas.microsoft.com/office/drawing/2014/main" id="{9F88265B-3A18-4CFC-8684-99B6F37FB15F}"/>
              </a:ext>
            </a:extLst>
          </p:cNvPr>
          <p:cNvSpPr/>
          <p:nvPr/>
        </p:nvSpPr>
        <p:spPr>
          <a:xfrm>
            <a:off x="4298393" y="2680810"/>
            <a:ext cx="3408047" cy="239079"/>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矢印: 右 6">
            <a:extLst>
              <a:ext uri="{FF2B5EF4-FFF2-40B4-BE49-F238E27FC236}">
                <a16:creationId xmlns:a16="http://schemas.microsoft.com/office/drawing/2014/main" id="{0E4FEB9C-EC13-498F-A99E-20D267504C54}"/>
              </a:ext>
            </a:extLst>
          </p:cNvPr>
          <p:cNvSpPr/>
          <p:nvPr/>
        </p:nvSpPr>
        <p:spPr>
          <a:xfrm rot="10800000">
            <a:off x="4298393" y="2092642"/>
            <a:ext cx="3408047" cy="239078"/>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矢印: 下 2">
            <a:extLst>
              <a:ext uri="{FF2B5EF4-FFF2-40B4-BE49-F238E27FC236}">
                <a16:creationId xmlns:a16="http://schemas.microsoft.com/office/drawing/2014/main" id="{9346232E-F751-4492-9BED-AD5AE2CB8B0D}"/>
              </a:ext>
            </a:extLst>
          </p:cNvPr>
          <p:cNvSpPr/>
          <p:nvPr/>
        </p:nvSpPr>
        <p:spPr>
          <a:xfrm>
            <a:off x="5755005" y="3623311"/>
            <a:ext cx="681990" cy="571500"/>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矢印: 下 8">
            <a:extLst>
              <a:ext uri="{FF2B5EF4-FFF2-40B4-BE49-F238E27FC236}">
                <a16:creationId xmlns:a16="http://schemas.microsoft.com/office/drawing/2014/main" id="{29A8DBFF-6D89-4294-8E49-9679A0EE0A25}"/>
              </a:ext>
            </a:extLst>
          </p:cNvPr>
          <p:cNvSpPr/>
          <p:nvPr/>
        </p:nvSpPr>
        <p:spPr>
          <a:xfrm>
            <a:off x="8726574" y="5090116"/>
            <a:ext cx="681990" cy="571500"/>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矢印: 下 9">
            <a:extLst>
              <a:ext uri="{FF2B5EF4-FFF2-40B4-BE49-F238E27FC236}">
                <a16:creationId xmlns:a16="http://schemas.microsoft.com/office/drawing/2014/main" id="{76B46D13-1B39-4A42-ACD6-752F91AFA852}"/>
              </a:ext>
            </a:extLst>
          </p:cNvPr>
          <p:cNvSpPr/>
          <p:nvPr/>
        </p:nvSpPr>
        <p:spPr>
          <a:xfrm>
            <a:off x="3227069" y="5090116"/>
            <a:ext cx="681990" cy="571500"/>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48846431-7018-4534-8169-A3E66CB51D51}"/>
              </a:ext>
            </a:extLst>
          </p:cNvPr>
          <p:cNvSpPr/>
          <p:nvPr/>
        </p:nvSpPr>
        <p:spPr>
          <a:xfrm>
            <a:off x="2167046" y="4526281"/>
            <a:ext cx="7844208" cy="2581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感染症の拡大・再発防止、早期終息</a:t>
            </a:r>
          </a:p>
        </p:txBody>
      </p:sp>
      <p:sp>
        <p:nvSpPr>
          <p:cNvPr id="12" name="正方形/長方形 11">
            <a:extLst>
              <a:ext uri="{FF2B5EF4-FFF2-40B4-BE49-F238E27FC236}">
                <a16:creationId xmlns:a16="http://schemas.microsoft.com/office/drawing/2014/main" id="{82593444-D52E-4660-AA3B-802B0F89C269}"/>
              </a:ext>
            </a:extLst>
          </p:cNvPr>
          <p:cNvSpPr/>
          <p:nvPr/>
        </p:nvSpPr>
        <p:spPr>
          <a:xfrm>
            <a:off x="2014061" y="5881578"/>
            <a:ext cx="3398490" cy="4718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a:solidFill>
                  <a:srgbClr val="002060"/>
                </a:solidFill>
                <a:highlight>
                  <a:srgbClr val="FFFF00"/>
                </a:highlight>
                <a:latin typeface="UD デジタル 教科書体 NK-R" panose="02020400000000000000" pitchFamily="18" charset="-128"/>
                <a:ea typeface="UD デジタル 教科書体 NK-R" panose="02020400000000000000" pitchFamily="18" charset="-128"/>
              </a:rPr>
              <a:t>園児の健康維持</a:t>
            </a:r>
          </a:p>
        </p:txBody>
      </p:sp>
      <p:sp>
        <p:nvSpPr>
          <p:cNvPr id="13" name="正方形/長方形 12">
            <a:extLst>
              <a:ext uri="{FF2B5EF4-FFF2-40B4-BE49-F238E27FC236}">
                <a16:creationId xmlns:a16="http://schemas.microsoft.com/office/drawing/2014/main" id="{EB2EC9FC-EA1B-4B6E-BED9-8614EC791DC0}"/>
              </a:ext>
            </a:extLst>
          </p:cNvPr>
          <p:cNvSpPr/>
          <p:nvPr/>
        </p:nvSpPr>
        <p:spPr>
          <a:xfrm>
            <a:off x="7368324" y="5831765"/>
            <a:ext cx="3398490" cy="571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a:solidFill>
                  <a:srgbClr val="002060"/>
                </a:solidFill>
                <a:highlight>
                  <a:srgbClr val="FFFF00"/>
                </a:highlight>
                <a:latin typeface="UD デジタル 教科書体 NK-R" panose="02020400000000000000" pitchFamily="18" charset="-128"/>
                <a:ea typeface="UD デジタル 教科書体 NK-R" panose="02020400000000000000" pitchFamily="18" charset="-128"/>
              </a:rPr>
              <a:t>施設の機能維持</a:t>
            </a:r>
          </a:p>
        </p:txBody>
      </p:sp>
      <p:sp>
        <p:nvSpPr>
          <p:cNvPr id="14" name="正方形/長方形 13">
            <a:extLst>
              <a:ext uri="{FF2B5EF4-FFF2-40B4-BE49-F238E27FC236}">
                <a16:creationId xmlns:a16="http://schemas.microsoft.com/office/drawing/2014/main" id="{A3C3D9DB-0C12-4D84-9ACA-8D6261C2F8EE}"/>
              </a:ext>
            </a:extLst>
          </p:cNvPr>
          <p:cNvSpPr/>
          <p:nvPr/>
        </p:nvSpPr>
        <p:spPr>
          <a:xfrm>
            <a:off x="4566880" y="1708933"/>
            <a:ext cx="2645572" cy="2622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①報告・相談</a:t>
            </a:r>
          </a:p>
        </p:txBody>
      </p:sp>
      <p:sp>
        <p:nvSpPr>
          <p:cNvPr id="15" name="正方形/長方形 14">
            <a:extLst>
              <a:ext uri="{FF2B5EF4-FFF2-40B4-BE49-F238E27FC236}">
                <a16:creationId xmlns:a16="http://schemas.microsoft.com/office/drawing/2014/main" id="{5067368A-DE9F-44B7-990C-6681808E11B2}"/>
              </a:ext>
            </a:extLst>
          </p:cNvPr>
          <p:cNvSpPr/>
          <p:nvPr/>
        </p:nvSpPr>
        <p:spPr>
          <a:xfrm>
            <a:off x="4645461" y="3019186"/>
            <a:ext cx="2620329" cy="5453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②調査・助言</a:t>
            </a:r>
          </a:p>
        </p:txBody>
      </p:sp>
      <p:sp>
        <p:nvSpPr>
          <p:cNvPr id="6" name="テキスト ボックス 5">
            <a:extLst>
              <a:ext uri="{FF2B5EF4-FFF2-40B4-BE49-F238E27FC236}">
                <a16:creationId xmlns:a16="http://schemas.microsoft.com/office/drawing/2014/main" id="{19985DAC-F7EF-CBCC-03E9-C5C0C3EEE256}"/>
              </a:ext>
            </a:extLst>
          </p:cNvPr>
          <p:cNvSpPr txBox="1"/>
          <p:nvPr/>
        </p:nvSpPr>
        <p:spPr>
          <a:xfrm>
            <a:off x="863375" y="1345495"/>
            <a:ext cx="3089405" cy="461665"/>
          </a:xfrm>
          <a:prstGeom prst="rect">
            <a:avLst/>
          </a:prstGeom>
          <a:solidFill>
            <a:schemeClr val="accent2"/>
          </a:solidFill>
        </p:spPr>
        <p:txBody>
          <a:bodyPr wrap="square" rtlCol="0">
            <a:spAutoFit/>
          </a:bodyPr>
          <a:lstStyle/>
          <a:p>
            <a:r>
              <a:rPr kumimoji="1" lang="ja-JP" altLang="en-US" sz="2400" dirty="0">
                <a:solidFill>
                  <a:schemeClr val="bg1"/>
                </a:solidFill>
              </a:rPr>
              <a:t>区福祉保健センター</a:t>
            </a:r>
          </a:p>
        </p:txBody>
      </p:sp>
      <p:pic>
        <p:nvPicPr>
          <p:cNvPr id="8" name="図 7">
            <a:extLst>
              <a:ext uri="{FF2B5EF4-FFF2-40B4-BE49-F238E27FC236}">
                <a16:creationId xmlns:a16="http://schemas.microsoft.com/office/drawing/2014/main" id="{7BEF98EE-8F2B-2A62-03FD-0B3CAEB5314C}"/>
              </a:ext>
            </a:extLst>
          </p:cNvPr>
          <p:cNvPicPr>
            <a:picLocks noChangeAspect="1"/>
          </p:cNvPicPr>
          <p:nvPr/>
        </p:nvPicPr>
        <p:blipFill>
          <a:blip r:embed="rId3" cstate="hq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8995598" y="1846773"/>
            <a:ext cx="1663774" cy="1319948"/>
          </a:xfrm>
          <a:prstGeom prst="rect">
            <a:avLst/>
          </a:prstGeom>
        </p:spPr>
      </p:pic>
      <p:sp>
        <p:nvSpPr>
          <p:cNvPr id="16" name="テキスト ボックス 15">
            <a:extLst>
              <a:ext uri="{FF2B5EF4-FFF2-40B4-BE49-F238E27FC236}">
                <a16:creationId xmlns:a16="http://schemas.microsoft.com/office/drawing/2014/main" id="{F917CB68-DB09-FD58-0482-93F3D34E4A50}"/>
              </a:ext>
            </a:extLst>
          </p:cNvPr>
          <p:cNvSpPr txBox="1"/>
          <p:nvPr/>
        </p:nvSpPr>
        <p:spPr>
          <a:xfrm>
            <a:off x="8995598" y="1264425"/>
            <a:ext cx="1663774" cy="461665"/>
          </a:xfrm>
          <a:prstGeom prst="rect">
            <a:avLst/>
          </a:prstGeom>
          <a:solidFill>
            <a:schemeClr val="accent2"/>
          </a:solidFill>
        </p:spPr>
        <p:txBody>
          <a:bodyPr wrap="square" rtlCol="0">
            <a:spAutoFit/>
          </a:bodyPr>
          <a:lstStyle/>
          <a:p>
            <a:r>
              <a:rPr kumimoji="1" lang="en-US" altLang="ja-JP" sz="2400" dirty="0">
                <a:solidFill>
                  <a:schemeClr val="bg1"/>
                </a:solidFill>
              </a:rPr>
              <a:t> </a:t>
            </a:r>
            <a:r>
              <a:rPr kumimoji="1" lang="ja-JP" altLang="en-US" sz="2400">
                <a:solidFill>
                  <a:schemeClr val="bg1"/>
                </a:solidFill>
              </a:rPr>
              <a:t>保育施設</a:t>
            </a:r>
          </a:p>
        </p:txBody>
      </p:sp>
      <p:pic>
        <p:nvPicPr>
          <p:cNvPr id="19" name="Picture 2" descr="高層ビル・企業のアイコン02">
            <a:extLst>
              <a:ext uri="{FF2B5EF4-FFF2-40B4-BE49-F238E27FC236}">
                <a16:creationId xmlns:a16="http://schemas.microsoft.com/office/drawing/2014/main" id="{B7FE1445-C7BA-45ED-BA52-ACD8AF5CD36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6420" y="1717122"/>
            <a:ext cx="1927375" cy="1927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8189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500" fill="hold"/>
                                        <p:tgtEl>
                                          <p:spTgt spid="1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四角形: 角を丸くする 9">
            <a:extLst>
              <a:ext uri="{FF2B5EF4-FFF2-40B4-BE49-F238E27FC236}">
                <a16:creationId xmlns:a16="http://schemas.microsoft.com/office/drawing/2014/main" id="{8807D760-4D6D-4BA1-B0A8-8ED25CCE5C15}"/>
              </a:ext>
            </a:extLst>
          </p:cNvPr>
          <p:cNvSpPr/>
          <p:nvPr/>
        </p:nvSpPr>
        <p:spPr>
          <a:xfrm>
            <a:off x="6676308" y="1801396"/>
            <a:ext cx="5114711" cy="4795406"/>
          </a:xfrm>
          <a:prstGeom prst="roundRect">
            <a:avLst/>
          </a:prstGeom>
          <a:solidFill>
            <a:srgbClr val="C3CFD3">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8D4D45BC-F0F3-4DC6-8E9F-B4C7707CB972}"/>
              </a:ext>
            </a:extLst>
          </p:cNvPr>
          <p:cNvSpPr/>
          <p:nvPr/>
        </p:nvSpPr>
        <p:spPr>
          <a:xfrm>
            <a:off x="916770" y="1801395"/>
            <a:ext cx="5007610" cy="4795407"/>
          </a:xfrm>
          <a:prstGeom prst="roundRect">
            <a:avLst/>
          </a:prstGeom>
          <a:solidFill>
            <a:srgbClr val="C3CFD3">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コンテンツ プレースホルダー 2">
            <a:extLst>
              <a:ext uri="{FF2B5EF4-FFF2-40B4-BE49-F238E27FC236}">
                <a16:creationId xmlns:a16="http://schemas.microsoft.com/office/drawing/2014/main" id="{30C8165E-41B8-455E-A1F5-54603F8C5089}"/>
              </a:ext>
            </a:extLst>
          </p:cNvPr>
          <p:cNvSpPr txBox="1">
            <a:spLocks/>
          </p:cNvSpPr>
          <p:nvPr/>
        </p:nvSpPr>
        <p:spPr>
          <a:xfrm>
            <a:off x="593207" y="418835"/>
            <a:ext cx="7315200" cy="694273"/>
          </a:xfrm>
          <a:prstGeom prst="rect">
            <a:avLst/>
          </a:prstGeom>
        </p:spPr>
        <p:txBody>
          <a:bodyPr>
            <a:normAutofit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9pPr>
          </a:lstStyle>
          <a:p>
            <a:pPr marL="0" indent="0">
              <a:buFont typeface="Arial" panose="020B0604020202020204" pitchFamily="34" charset="0"/>
              <a:buNone/>
            </a:pPr>
            <a:r>
              <a:rPr lang="ja-JP" altLang="en-US" sz="4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②調査・助言について</a:t>
            </a:r>
          </a:p>
        </p:txBody>
      </p:sp>
      <p:sp>
        <p:nvSpPr>
          <p:cNvPr id="7" name="楕円 6">
            <a:extLst>
              <a:ext uri="{FF2B5EF4-FFF2-40B4-BE49-F238E27FC236}">
                <a16:creationId xmlns:a16="http://schemas.microsoft.com/office/drawing/2014/main" id="{63564140-4886-46EF-8CDE-71D9B5EC4BBB}"/>
              </a:ext>
            </a:extLst>
          </p:cNvPr>
          <p:cNvSpPr/>
          <p:nvPr/>
        </p:nvSpPr>
        <p:spPr>
          <a:xfrm>
            <a:off x="593207" y="1358153"/>
            <a:ext cx="1438835" cy="1438836"/>
          </a:xfrm>
          <a:prstGeom prst="ellipse">
            <a:avLst/>
          </a:prstGeom>
          <a:solidFill>
            <a:srgbClr val="6B8891">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46B0B941-0E6F-44EA-B458-65FD23DAD577}"/>
              </a:ext>
            </a:extLst>
          </p:cNvPr>
          <p:cNvSpPr/>
          <p:nvPr/>
        </p:nvSpPr>
        <p:spPr>
          <a:xfrm>
            <a:off x="6096000" y="1358153"/>
            <a:ext cx="1438835" cy="1438836"/>
          </a:xfrm>
          <a:prstGeom prst="ellipse">
            <a:avLst/>
          </a:prstGeom>
          <a:solidFill>
            <a:srgbClr val="6B8891">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descr="電話で会話のアイコン">
            <a:extLst>
              <a:ext uri="{FF2B5EF4-FFF2-40B4-BE49-F238E27FC236}">
                <a16:creationId xmlns:a16="http://schemas.microsoft.com/office/drawing/2014/main" id="{7A47B46A-047C-4E34-8A4A-0597465249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925" y="1417135"/>
            <a:ext cx="1210236" cy="121023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家の物件検索のアイコン">
            <a:extLst>
              <a:ext uri="{FF2B5EF4-FFF2-40B4-BE49-F238E27FC236}">
                <a16:creationId xmlns:a16="http://schemas.microsoft.com/office/drawing/2014/main" id="{23D1C995-14C6-412B-814B-218FAADCB0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1281" y="1429634"/>
            <a:ext cx="1367355" cy="1367355"/>
          </a:xfrm>
          <a:prstGeom prst="rect">
            <a:avLst/>
          </a:prstGeom>
          <a:noFill/>
          <a:extLst>
            <a:ext uri="{909E8E84-426E-40DD-AFC4-6F175D3DCCD1}">
              <a14:hiddenFill xmlns:a14="http://schemas.microsoft.com/office/drawing/2010/main">
                <a:solidFill>
                  <a:srgbClr val="FFFFFF"/>
                </a:solidFill>
              </a14:hiddenFill>
            </a:ext>
          </a:extLst>
        </p:spPr>
      </p:pic>
      <p:sp>
        <p:nvSpPr>
          <p:cNvPr id="15" name="コンテンツ プレースホルダー 2">
            <a:extLst>
              <a:ext uri="{FF2B5EF4-FFF2-40B4-BE49-F238E27FC236}">
                <a16:creationId xmlns:a16="http://schemas.microsoft.com/office/drawing/2014/main" id="{4C37B7A4-A41F-4966-9567-4686A7C8EA27}"/>
              </a:ext>
            </a:extLst>
          </p:cNvPr>
          <p:cNvSpPr txBox="1">
            <a:spLocks/>
          </p:cNvSpPr>
          <p:nvPr/>
        </p:nvSpPr>
        <p:spPr>
          <a:xfrm>
            <a:off x="998782" y="2244671"/>
            <a:ext cx="4696677" cy="4588425"/>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施設の概要（園児・職員数や建物構造、保育環境等）</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園児や職員の発症経過（時系列）や症状、診断名</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発症者の関係性や直近のイベント</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施設で困っていること</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施設における感染対策　　等</a:t>
            </a:r>
          </a:p>
        </p:txBody>
      </p:sp>
      <p:sp>
        <p:nvSpPr>
          <p:cNvPr id="16" name="コンテンツ プレースホルダー 2">
            <a:extLst>
              <a:ext uri="{FF2B5EF4-FFF2-40B4-BE49-F238E27FC236}">
                <a16:creationId xmlns:a16="http://schemas.microsoft.com/office/drawing/2014/main" id="{BBDA6801-FA2A-4B3C-93A7-C46076C9C2C2}"/>
              </a:ext>
            </a:extLst>
          </p:cNvPr>
          <p:cNvSpPr txBox="1">
            <a:spLocks/>
          </p:cNvSpPr>
          <p:nvPr/>
        </p:nvSpPr>
        <p:spPr>
          <a:xfrm>
            <a:off x="6756165" y="2176936"/>
            <a:ext cx="4954996" cy="4723893"/>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施設の環境</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None/>
            </a:pPr>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保育室やトイレ、手洗い場の環境</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None/>
            </a:pPr>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換気状況や消毒薬の使用状況　等</a:t>
            </a:r>
            <a:endParaRPr lang="en-US" altLang="ja-JP" sz="1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感染症のマニュアルや職員</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None/>
            </a:pPr>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（調理者）の健康管理表、献立などの確認</a:t>
            </a:r>
            <a:endParaRPr lang="en-US" altLang="ja-JP" sz="1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園児や職員の感染症対策実施状況</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583003C3-8A1C-4AAE-A9C3-6BACDCA03CBB}"/>
              </a:ext>
            </a:extLst>
          </p:cNvPr>
          <p:cNvSpPr txBox="1"/>
          <p:nvPr/>
        </p:nvSpPr>
        <p:spPr>
          <a:xfrm>
            <a:off x="2148238" y="1968648"/>
            <a:ext cx="3473351" cy="584775"/>
          </a:xfrm>
          <a:prstGeom prst="rect">
            <a:avLst/>
          </a:prstGeom>
          <a:noFill/>
        </p:spPr>
        <p:txBody>
          <a:bodyPr wrap="square" rtlCol="0">
            <a:spAutoFit/>
          </a:bodyPr>
          <a:lstStyle/>
          <a:p>
            <a:r>
              <a:rPr kumimoji="1" lang="ja-JP" altLang="en-US" sz="3200" dirty="0">
                <a:solidFill>
                  <a:srgbClr val="6B8891"/>
                </a:solidFill>
              </a:rPr>
              <a:t>電話での聞き取り</a:t>
            </a:r>
          </a:p>
        </p:txBody>
      </p:sp>
      <p:sp>
        <p:nvSpPr>
          <p:cNvPr id="12" name="テキスト ボックス 11">
            <a:extLst>
              <a:ext uri="{FF2B5EF4-FFF2-40B4-BE49-F238E27FC236}">
                <a16:creationId xmlns:a16="http://schemas.microsoft.com/office/drawing/2014/main" id="{35B271E5-B4B9-4FD1-BDBE-7BD7F2F9EEDB}"/>
              </a:ext>
            </a:extLst>
          </p:cNvPr>
          <p:cNvSpPr txBox="1"/>
          <p:nvPr/>
        </p:nvSpPr>
        <p:spPr>
          <a:xfrm>
            <a:off x="7735105" y="1834084"/>
            <a:ext cx="4282747" cy="1077218"/>
          </a:xfrm>
          <a:prstGeom prst="rect">
            <a:avLst/>
          </a:prstGeom>
          <a:noFill/>
        </p:spPr>
        <p:txBody>
          <a:bodyPr wrap="square" rtlCol="0">
            <a:spAutoFit/>
          </a:bodyPr>
          <a:lstStyle/>
          <a:p>
            <a:r>
              <a:rPr kumimoji="1" lang="ja-JP" altLang="en-US" sz="3200" dirty="0">
                <a:solidFill>
                  <a:srgbClr val="6B8891"/>
                </a:solidFill>
              </a:rPr>
              <a:t>訪問調査時</a:t>
            </a:r>
            <a:endParaRPr kumimoji="1" lang="en-US" altLang="ja-JP" sz="3200" dirty="0">
              <a:solidFill>
                <a:srgbClr val="6B8891"/>
              </a:solidFill>
            </a:endParaRPr>
          </a:p>
          <a:p>
            <a:r>
              <a:rPr kumimoji="1" lang="ja-JP" altLang="en-US" sz="3200" dirty="0">
                <a:solidFill>
                  <a:srgbClr val="6B8891"/>
                </a:solidFill>
              </a:rPr>
              <a:t>　　（追加確認事項）</a:t>
            </a:r>
          </a:p>
        </p:txBody>
      </p:sp>
    </p:spTree>
    <p:extLst>
      <p:ext uri="{BB962C8B-B14F-4D97-AF65-F5344CB8AC3E}">
        <p14:creationId xmlns:p14="http://schemas.microsoft.com/office/powerpoint/2010/main" val="1222175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ワンポイント・チェックのアイコン">
            <a:extLst>
              <a:ext uri="{FF2B5EF4-FFF2-40B4-BE49-F238E27FC236}">
                <a16:creationId xmlns:a16="http://schemas.microsoft.com/office/drawing/2014/main" id="{14BFCF6B-8B3E-47BB-9DF1-A9FC0414B89B}"/>
              </a:ext>
            </a:extLst>
          </p:cNvPr>
          <p:cNvPicPr>
            <a:picLocks noChangeAspect="1" noChangeArrowheads="1"/>
          </p:cNvPicPr>
          <p:nvPr/>
        </p:nvPicPr>
        <p:blipFill>
          <a:blip r:embed="rId3">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90428" y="678397"/>
            <a:ext cx="1713017" cy="1713017"/>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a:extLst>
              <a:ext uri="{FF2B5EF4-FFF2-40B4-BE49-F238E27FC236}">
                <a16:creationId xmlns:a16="http://schemas.microsoft.com/office/drawing/2014/main" id="{BB4D8C21-2BEB-4587-B3DB-C2825B458755}"/>
              </a:ext>
            </a:extLst>
          </p:cNvPr>
          <p:cNvSpPr txBox="1"/>
          <p:nvPr/>
        </p:nvSpPr>
        <p:spPr>
          <a:xfrm>
            <a:off x="1741416" y="1059029"/>
            <a:ext cx="4087943" cy="1200329"/>
          </a:xfrm>
          <a:prstGeom prst="rect">
            <a:avLst/>
          </a:prstGeom>
          <a:noFill/>
        </p:spPr>
        <p:txBody>
          <a:bodyPr wrap="square">
            <a:spAutoFit/>
          </a:bodyPr>
          <a:lstStyle/>
          <a:p>
            <a:r>
              <a:rPr kumimoji="1" lang="ja-JP" altLang="en-US" sz="3600">
                <a:solidFill>
                  <a:schemeClr val="accent2">
                    <a:lumMod val="50000"/>
                  </a:schemeClr>
                </a:solidFill>
              </a:rPr>
              <a:t>保健指導の内容で</a:t>
            </a:r>
            <a:endParaRPr kumimoji="1" lang="en-US" altLang="ja-JP" sz="3600" dirty="0">
              <a:solidFill>
                <a:schemeClr val="accent2">
                  <a:lumMod val="50000"/>
                </a:schemeClr>
              </a:solidFill>
            </a:endParaRPr>
          </a:p>
          <a:p>
            <a:r>
              <a:rPr kumimoji="1" lang="ja-JP" altLang="en-US" sz="3600">
                <a:solidFill>
                  <a:schemeClr val="accent2">
                    <a:lumMod val="50000"/>
                  </a:schemeClr>
                </a:solidFill>
              </a:rPr>
              <a:t>　多かったこと</a:t>
            </a:r>
            <a:endParaRPr kumimoji="1" lang="ja-JP" altLang="en-US" sz="3600" dirty="0">
              <a:solidFill>
                <a:schemeClr val="accent2">
                  <a:lumMod val="50000"/>
                </a:schemeClr>
              </a:solidFill>
            </a:endParaRPr>
          </a:p>
        </p:txBody>
      </p:sp>
      <p:sp>
        <p:nvSpPr>
          <p:cNvPr id="4" name="四角形: 角を丸くする 3">
            <a:extLst>
              <a:ext uri="{FF2B5EF4-FFF2-40B4-BE49-F238E27FC236}">
                <a16:creationId xmlns:a16="http://schemas.microsoft.com/office/drawing/2014/main" id="{0194FB6B-E2D6-4BCE-A443-6588985047ED}"/>
              </a:ext>
            </a:extLst>
          </p:cNvPr>
          <p:cNvSpPr/>
          <p:nvPr/>
        </p:nvSpPr>
        <p:spPr>
          <a:xfrm>
            <a:off x="723900" y="2391415"/>
            <a:ext cx="5372100" cy="4018986"/>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 角を丸くする 5">
            <a:extLst>
              <a:ext uri="{FF2B5EF4-FFF2-40B4-BE49-F238E27FC236}">
                <a16:creationId xmlns:a16="http://schemas.microsoft.com/office/drawing/2014/main" id="{27B8AA3A-A95F-4363-8497-27B44CB37A26}"/>
              </a:ext>
            </a:extLst>
          </p:cNvPr>
          <p:cNvSpPr/>
          <p:nvPr/>
        </p:nvSpPr>
        <p:spPr>
          <a:xfrm>
            <a:off x="6496049" y="2438964"/>
            <a:ext cx="5248276" cy="4018986"/>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DFCFD1D7-EB49-4C1D-B8C6-2A6753F162DE}"/>
              </a:ext>
            </a:extLst>
          </p:cNvPr>
          <p:cNvSpPr txBox="1"/>
          <p:nvPr/>
        </p:nvSpPr>
        <p:spPr>
          <a:xfrm>
            <a:off x="1007268" y="3123635"/>
            <a:ext cx="4517232" cy="2554545"/>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3200" dirty="0">
                <a:latin typeface="+mn-ea"/>
              </a:rPr>
              <a:t>報告のタイミング</a:t>
            </a:r>
            <a:endParaRPr kumimoji="1" lang="en-US" altLang="ja-JP" sz="3200" dirty="0">
              <a:latin typeface="+mn-ea"/>
            </a:endParaRPr>
          </a:p>
          <a:p>
            <a:pPr marL="285750" indent="-285750">
              <a:buFont typeface="Arial" panose="020B0604020202020204" pitchFamily="34" charset="0"/>
              <a:buChar char="•"/>
            </a:pPr>
            <a:endParaRPr kumimoji="1" lang="en-US" altLang="ja-JP" sz="3200" dirty="0">
              <a:latin typeface="+mn-ea"/>
            </a:endParaRPr>
          </a:p>
          <a:p>
            <a:pPr marL="285750" indent="-285750">
              <a:buFont typeface="Arial" panose="020B0604020202020204" pitchFamily="34" charset="0"/>
              <a:buChar char="•"/>
            </a:pPr>
            <a:r>
              <a:rPr kumimoji="1" lang="ja-JP" altLang="en-US" sz="3200" dirty="0">
                <a:latin typeface="+mn-ea"/>
              </a:rPr>
              <a:t>適切な消毒薬の選択</a:t>
            </a:r>
            <a:endParaRPr kumimoji="1" lang="en-US" altLang="ja-JP" sz="3200" dirty="0">
              <a:latin typeface="+mn-ea"/>
            </a:endParaRPr>
          </a:p>
          <a:p>
            <a:pPr marL="285750" indent="-285750">
              <a:buFont typeface="Arial" panose="020B0604020202020204" pitchFamily="34" charset="0"/>
              <a:buChar char="•"/>
            </a:pPr>
            <a:endParaRPr kumimoji="1" lang="en-US" altLang="ja-JP" sz="3200" dirty="0">
              <a:latin typeface="+mn-ea"/>
            </a:endParaRPr>
          </a:p>
          <a:p>
            <a:pPr marL="285750" indent="-285750">
              <a:buFont typeface="Arial" panose="020B0604020202020204" pitchFamily="34" charset="0"/>
              <a:buChar char="•"/>
            </a:pPr>
            <a:r>
              <a:rPr kumimoji="1" lang="ja-JP" altLang="en-US" sz="3200" dirty="0">
                <a:latin typeface="+mn-ea"/>
              </a:rPr>
              <a:t>職員の感染対策</a:t>
            </a:r>
          </a:p>
        </p:txBody>
      </p:sp>
      <p:sp>
        <p:nvSpPr>
          <p:cNvPr id="8" name="テキスト ボックス 7">
            <a:extLst>
              <a:ext uri="{FF2B5EF4-FFF2-40B4-BE49-F238E27FC236}">
                <a16:creationId xmlns:a16="http://schemas.microsoft.com/office/drawing/2014/main" id="{0F1DDACB-CBC7-482D-8055-63E074FC6F42}"/>
              </a:ext>
            </a:extLst>
          </p:cNvPr>
          <p:cNvSpPr txBox="1"/>
          <p:nvPr/>
        </p:nvSpPr>
        <p:spPr>
          <a:xfrm>
            <a:off x="6586536" y="3123635"/>
            <a:ext cx="5067301" cy="2554545"/>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3200" dirty="0"/>
              <a:t>園内でのマニュアル共有</a:t>
            </a:r>
            <a:endParaRPr kumimoji="1" lang="en-US" altLang="ja-JP" sz="3200" dirty="0"/>
          </a:p>
          <a:p>
            <a:pPr marL="285750" indent="-285750">
              <a:buFont typeface="Arial" panose="020B0604020202020204" pitchFamily="34" charset="0"/>
              <a:buChar char="•"/>
            </a:pPr>
            <a:endParaRPr kumimoji="1" lang="en-US" altLang="ja-JP" sz="3200" dirty="0"/>
          </a:p>
          <a:p>
            <a:pPr marL="285750" indent="-285750">
              <a:buFont typeface="Arial" panose="020B0604020202020204" pitchFamily="34" charset="0"/>
              <a:buChar char="•"/>
            </a:pPr>
            <a:r>
              <a:rPr kumimoji="1" lang="ja-JP" altLang="en-US" sz="3200" dirty="0"/>
              <a:t>園内での研修実施</a:t>
            </a:r>
            <a:endParaRPr kumimoji="1" lang="en-US" altLang="ja-JP" sz="3200" dirty="0"/>
          </a:p>
          <a:p>
            <a:pPr marL="285750" indent="-285750">
              <a:buFont typeface="Arial" panose="020B0604020202020204" pitchFamily="34" charset="0"/>
              <a:buChar char="•"/>
            </a:pPr>
            <a:endParaRPr kumimoji="1" lang="en-US" altLang="ja-JP" sz="3200" dirty="0"/>
          </a:p>
          <a:p>
            <a:pPr marL="285750" indent="-285750">
              <a:buFont typeface="Arial" panose="020B0604020202020204" pitchFamily="34" charset="0"/>
              <a:buChar char="•"/>
            </a:pPr>
            <a:r>
              <a:rPr kumimoji="1" lang="ja-JP" altLang="en-US" sz="3200" dirty="0"/>
              <a:t>事例発生時の早期共有</a:t>
            </a:r>
          </a:p>
        </p:txBody>
      </p:sp>
      <p:sp>
        <p:nvSpPr>
          <p:cNvPr id="2" name="テキスト ボックス 1">
            <a:extLst>
              <a:ext uri="{FF2B5EF4-FFF2-40B4-BE49-F238E27FC236}">
                <a16:creationId xmlns:a16="http://schemas.microsoft.com/office/drawing/2014/main" id="{7B9DC1B1-D0AB-4EB6-C592-7AAEB1C17ABF}"/>
              </a:ext>
            </a:extLst>
          </p:cNvPr>
          <p:cNvSpPr txBox="1"/>
          <p:nvPr/>
        </p:nvSpPr>
        <p:spPr>
          <a:xfrm>
            <a:off x="7664971" y="1503939"/>
            <a:ext cx="4527029" cy="646331"/>
          </a:xfrm>
          <a:prstGeom prst="rect">
            <a:avLst/>
          </a:prstGeom>
          <a:noFill/>
          <a:ln>
            <a:noFill/>
          </a:ln>
        </p:spPr>
        <p:txBody>
          <a:bodyPr wrap="square" rtlCol="0">
            <a:spAutoFit/>
          </a:bodyPr>
          <a:lstStyle/>
          <a:p>
            <a:r>
              <a:rPr kumimoji="1" lang="ja-JP" altLang="en-US" sz="3600">
                <a:solidFill>
                  <a:schemeClr val="accent3">
                    <a:lumMod val="60000"/>
                    <a:lumOff val="40000"/>
                  </a:schemeClr>
                </a:solidFill>
              </a:rPr>
              <a:t>早期終息の好事例</a:t>
            </a:r>
          </a:p>
        </p:txBody>
      </p:sp>
      <p:pic>
        <p:nvPicPr>
          <p:cNvPr id="13" name="図 12">
            <a:extLst>
              <a:ext uri="{FF2B5EF4-FFF2-40B4-BE49-F238E27FC236}">
                <a16:creationId xmlns:a16="http://schemas.microsoft.com/office/drawing/2014/main" id="{2D398779-51DF-CB80-B0B5-D99A8CAC4831}"/>
              </a:ext>
            </a:extLst>
          </p:cNvPr>
          <p:cNvPicPr>
            <a:picLocks noChangeAspect="1"/>
          </p:cNvPicPr>
          <p:nvPr/>
        </p:nvPicPr>
        <p:blipFill>
          <a:blip r:embed="rId4"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6533389" y="1310345"/>
            <a:ext cx="1033520" cy="1033520"/>
          </a:xfrm>
          <a:prstGeom prst="rect">
            <a:avLst/>
          </a:prstGeom>
        </p:spPr>
      </p:pic>
    </p:spTree>
    <p:extLst>
      <p:ext uri="{BB962C8B-B14F-4D97-AF65-F5344CB8AC3E}">
        <p14:creationId xmlns:p14="http://schemas.microsoft.com/office/powerpoint/2010/main" val="1713265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9D7A624B-E716-4F66-8B7B-284CB7B0E6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92555" y="789288"/>
            <a:ext cx="3880385" cy="5508024"/>
          </a:xfrm>
          <a:prstGeom prst="rect">
            <a:avLst/>
          </a:prstGeom>
          <a:ln>
            <a:solidFill>
              <a:srgbClr val="C3CFD3"/>
            </a:solidFill>
          </a:ln>
        </p:spPr>
      </p:pic>
      <p:sp>
        <p:nvSpPr>
          <p:cNvPr id="8" name="コンテンツ プレースホルダー 2">
            <a:extLst>
              <a:ext uri="{FF2B5EF4-FFF2-40B4-BE49-F238E27FC236}">
                <a16:creationId xmlns:a16="http://schemas.microsoft.com/office/drawing/2014/main" id="{B809EECF-D170-4C09-B559-8F483B76E5F4}"/>
              </a:ext>
            </a:extLst>
          </p:cNvPr>
          <p:cNvSpPr txBox="1">
            <a:spLocks/>
          </p:cNvSpPr>
          <p:nvPr/>
        </p:nvSpPr>
        <p:spPr>
          <a:xfrm>
            <a:off x="593207" y="261197"/>
            <a:ext cx="7315200" cy="694273"/>
          </a:xfrm>
          <a:prstGeom prst="rect">
            <a:avLst/>
          </a:prstGeom>
        </p:spPr>
        <p:txBody>
          <a:bodyPr>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9pPr>
          </a:lstStyle>
          <a:p>
            <a:pPr marL="0" indent="0">
              <a:buFont typeface="Arial" panose="020B0604020202020204" pitchFamily="34" charset="0"/>
              <a:buNone/>
            </a:pPr>
            <a:r>
              <a:rPr lang="ja-JP" altLang="en-US" sz="36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②調査・助言について</a:t>
            </a:r>
          </a:p>
        </p:txBody>
      </p:sp>
      <p:pic>
        <p:nvPicPr>
          <p:cNvPr id="2052" name="Picture 4" descr="PC／モニター／マウス／キーボードのアイコン">
            <a:extLst>
              <a:ext uri="{FF2B5EF4-FFF2-40B4-BE49-F238E27FC236}">
                <a16:creationId xmlns:a16="http://schemas.microsoft.com/office/drawing/2014/main" id="{6F87373A-CA80-450B-B3A8-096BA7E9495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200" y="0"/>
            <a:ext cx="7122803" cy="7086600"/>
          </a:xfrm>
          <a:prstGeom prst="rect">
            <a:avLst/>
          </a:prstGeom>
          <a:noFill/>
          <a:extLst>
            <a:ext uri="{909E8E84-426E-40DD-AFC4-6F175D3DCCD1}">
              <a14:hiddenFill xmlns:a14="http://schemas.microsoft.com/office/drawing/2010/main">
                <a:solidFill>
                  <a:srgbClr val="FFFFFF"/>
                </a:solidFill>
              </a14:hiddenFill>
            </a:ext>
          </a:extLst>
        </p:spPr>
      </p:pic>
      <p:pic>
        <p:nvPicPr>
          <p:cNvPr id="3" name="図 2">
            <a:extLst>
              <a:ext uri="{FF2B5EF4-FFF2-40B4-BE49-F238E27FC236}">
                <a16:creationId xmlns:a16="http://schemas.microsoft.com/office/drawing/2014/main" id="{D652F31F-E628-420F-A305-31D90B9054E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0409" y="1393729"/>
            <a:ext cx="4465806" cy="2627305"/>
          </a:xfrm>
          <a:prstGeom prst="rect">
            <a:avLst/>
          </a:prstGeom>
        </p:spPr>
      </p:pic>
      <p:pic>
        <p:nvPicPr>
          <p:cNvPr id="2054" name="Picture 6" descr="クリックのアイコン">
            <a:extLst>
              <a:ext uri="{FF2B5EF4-FFF2-40B4-BE49-F238E27FC236}">
                <a16:creationId xmlns:a16="http://schemas.microsoft.com/office/drawing/2014/main" id="{61FEA2C2-9B87-4881-8E29-B80612AA210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65050" y="2283609"/>
            <a:ext cx="2290781" cy="22907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1583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054"/>
                                        </p:tgtEl>
                                      </p:cBhvr>
                                    </p:animEffect>
                                    <p:animScale>
                                      <p:cBhvr>
                                        <p:cTn id="7" dur="250" autoRev="1" fill="hold"/>
                                        <p:tgtEl>
                                          <p:spTgt spid="2054"/>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8A14284B-25F0-4DAB-BC36-850947986126}"/>
              </a:ext>
            </a:extLst>
          </p:cNvPr>
          <p:cNvSpPr txBox="1">
            <a:spLocks/>
          </p:cNvSpPr>
          <p:nvPr/>
        </p:nvSpPr>
        <p:spPr>
          <a:xfrm>
            <a:off x="739516" y="538751"/>
            <a:ext cx="7315200" cy="694273"/>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pPr marL="0" indent="0">
              <a:buNone/>
            </a:pPr>
            <a:r>
              <a:rPr lang="ja-JP" altLang="en-US" sz="4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報告・相談先</a:t>
            </a:r>
          </a:p>
        </p:txBody>
      </p:sp>
      <p:sp>
        <p:nvSpPr>
          <p:cNvPr id="3" name="コンテンツ プレースホルダー 6">
            <a:extLst>
              <a:ext uri="{FF2B5EF4-FFF2-40B4-BE49-F238E27FC236}">
                <a16:creationId xmlns:a16="http://schemas.microsoft.com/office/drawing/2014/main" id="{337E69E3-F7B1-429C-9E2F-DF2D2855563E}"/>
              </a:ext>
            </a:extLst>
          </p:cNvPr>
          <p:cNvSpPr txBox="1">
            <a:spLocks/>
          </p:cNvSpPr>
          <p:nvPr/>
        </p:nvSpPr>
        <p:spPr>
          <a:xfrm>
            <a:off x="739516" y="1346972"/>
            <a:ext cx="7315200" cy="1558769"/>
          </a:xfrm>
          <a:prstGeom prst="rect">
            <a:avLst/>
          </a:prstGeom>
        </p:spPr>
        <p:txBody>
          <a:bodyPr>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9pPr>
          </a:lstStyle>
          <a:p>
            <a:r>
              <a:rPr lang="ja-JP" altLang="en-US" sz="240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報告・相談の全般：こども家庭支援課　保育担当</a:t>
            </a:r>
            <a:endParaRPr lang="en-US" altLang="ja-JP" sz="240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Font typeface="Arial" panose="020B0604020202020204" pitchFamily="34" charset="0"/>
              <a:buNone/>
            </a:pPr>
            <a:r>
              <a:rPr lang="ja-JP" altLang="en-US" sz="240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☎８４７－８４９８</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sp>
        <p:nvSpPr>
          <p:cNvPr id="4" name="コンテンツ プレースホルダー 6">
            <a:extLst>
              <a:ext uri="{FF2B5EF4-FFF2-40B4-BE49-F238E27FC236}">
                <a16:creationId xmlns:a16="http://schemas.microsoft.com/office/drawing/2014/main" id="{39CE5958-022D-4946-B69D-AD4DDF4A401F}"/>
              </a:ext>
            </a:extLst>
          </p:cNvPr>
          <p:cNvSpPr txBox="1">
            <a:spLocks/>
          </p:cNvSpPr>
          <p:nvPr/>
        </p:nvSpPr>
        <p:spPr>
          <a:xfrm>
            <a:off x="739517" y="2263367"/>
            <a:ext cx="7583216" cy="1576349"/>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感染症・感染症対策について：福祉保健課健康づくり係</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Font typeface="Wingdings 2" pitchFamily="18" charset="2"/>
              <a:buNone/>
            </a:pPr>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☎８４７－８４３８</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sp>
        <p:nvSpPr>
          <p:cNvPr id="5" name="コンテンツ プレースホルダー 6">
            <a:extLst>
              <a:ext uri="{FF2B5EF4-FFF2-40B4-BE49-F238E27FC236}">
                <a16:creationId xmlns:a16="http://schemas.microsoft.com/office/drawing/2014/main" id="{4E5AAF02-22A6-4F89-A9E3-8C118B48D293}"/>
              </a:ext>
            </a:extLst>
          </p:cNvPr>
          <p:cNvSpPr txBox="1">
            <a:spLocks/>
          </p:cNvSpPr>
          <p:nvPr/>
        </p:nvSpPr>
        <p:spPr>
          <a:xfrm>
            <a:off x="739516" y="3429000"/>
            <a:ext cx="8640458" cy="1620251"/>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食品の相談や衛生、食中毒に関すること：生活衛生課食品衛生係</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Font typeface="Wingdings 2" pitchFamily="18" charset="2"/>
              <a:buNone/>
            </a:pPr>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☎８４７－８４４４</a:t>
            </a:r>
          </a:p>
        </p:txBody>
      </p:sp>
      <p:sp>
        <p:nvSpPr>
          <p:cNvPr id="6" name="コンテンツ プレースホルダー 6">
            <a:extLst>
              <a:ext uri="{FF2B5EF4-FFF2-40B4-BE49-F238E27FC236}">
                <a16:creationId xmlns:a16="http://schemas.microsoft.com/office/drawing/2014/main" id="{09DAEBE4-A3EF-44DD-81F3-2F4B86BC3A13}"/>
              </a:ext>
            </a:extLst>
          </p:cNvPr>
          <p:cNvSpPr txBox="1">
            <a:spLocks/>
          </p:cNvSpPr>
          <p:nvPr/>
        </p:nvSpPr>
        <p:spPr>
          <a:xfrm>
            <a:off x="739515" y="4698998"/>
            <a:ext cx="8360239" cy="1620251"/>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衛生害虫、建築物や受水槽の衛生、レジオネラ症に関すること</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Font typeface="Wingdings 2" pitchFamily="18" charset="2"/>
              <a:buNone/>
            </a:pPr>
            <a:r>
              <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a:t>
            </a:r>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生活衛生課環境衛生係</a:t>
            </a:r>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Font typeface="Wingdings 2" pitchFamily="18" charset="2"/>
              <a:buNone/>
            </a:pPr>
            <a:r>
              <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☎８４７－８４４</a:t>
            </a:r>
            <a:r>
              <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5</a:t>
            </a:r>
            <a:endParaRPr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481718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楕円 17">
            <a:extLst>
              <a:ext uri="{FF2B5EF4-FFF2-40B4-BE49-F238E27FC236}">
                <a16:creationId xmlns:a16="http://schemas.microsoft.com/office/drawing/2014/main" id="{821EFF88-AF6D-47AD-841A-DE5AC3D3B06E}"/>
              </a:ext>
            </a:extLst>
          </p:cNvPr>
          <p:cNvSpPr/>
          <p:nvPr/>
        </p:nvSpPr>
        <p:spPr>
          <a:xfrm>
            <a:off x="8648288" y="1616554"/>
            <a:ext cx="2201822" cy="2029155"/>
          </a:xfrm>
          <a:prstGeom prst="ellipse">
            <a:avLst/>
          </a:prstGeom>
          <a:solidFill>
            <a:srgbClr val="6B8891">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楕円 4">
            <a:extLst>
              <a:ext uri="{FF2B5EF4-FFF2-40B4-BE49-F238E27FC236}">
                <a16:creationId xmlns:a16="http://schemas.microsoft.com/office/drawing/2014/main" id="{7781555C-FA03-435C-8B11-C57B60D5EAF9}"/>
              </a:ext>
            </a:extLst>
          </p:cNvPr>
          <p:cNvSpPr/>
          <p:nvPr/>
        </p:nvSpPr>
        <p:spPr>
          <a:xfrm>
            <a:off x="1232766" y="1583352"/>
            <a:ext cx="2201822" cy="2029155"/>
          </a:xfrm>
          <a:prstGeom prst="ellipse">
            <a:avLst/>
          </a:prstGeom>
          <a:solidFill>
            <a:srgbClr val="6B8891">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矢印: 右 1">
            <a:extLst>
              <a:ext uri="{FF2B5EF4-FFF2-40B4-BE49-F238E27FC236}">
                <a16:creationId xmlns:a16="http://schemas.microsoft.com/office/drawing/2014/main" id="{9F88265B-3A18-4CFC-8684-99B6F37FB15F}"/>
              </a:ext>
            </a:extLst>
          </p:cNvPr>
          <p:cNvSpPr/>
          <p:nvPr/>
        </p:nvSpPr>
        <p:spPr>
          <a:xfrm>
            <a:off x="4298393" y="2680810"/>
            <a:ext cx="3408047" cy="239079"/>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矢印: 右 6">
            <a:extLst>
              <a:ext uri="{FF2B5EF4-FFF2-40B4-BE49-F238E27FC236}">
                <a16:creationId xmlns:a16="http://schemas.microsoft.com/office/drawing/2014/main" id="{0E4FEB9C-EC13-498F-A99E-20D267504C54}"/>
              </a:ext>
            </a:extLst>
          </p:cNvPr>
          <p:cNvSpPr/>
          <p:nvPr/>
        </p:nvSpPr>
        <p:spPr>
          <a:xfrm rot="10800000">
            <a:off x="4298393" y="2092642"/>
            <a:ext cx="3408047" cy="239078"/>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矢印: 下 2">
            <a:extLst>
              <a:ext uri="{FF2B5EF4-FFF2-40B4-BE49-F238E27FC236}">
                <a16:creationId xmlns:a16="http://schemas.microsoft.com/office/drawing/2014/main" id="{9346232E-F751-4492-9BED-AD5AE2CB8B0D}"/>
              </a:ext>
            </a:extLst>
          </p:cNvPr>
          <p:cNvSpPr/>
          <p:nvPr/>
        </p:nvSpPr>
        <p:spPr>
          <a:xfrm>
            <a:off x="5755005" y="3623311"/>
            <a:ext cx="681990" cy="571500"/>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矢印: 下 8">
            <a:extLst>
              <a:ext uri="{FF2B5EF4-FFF2-40B4-BE49-F238E27FC236}">
                <a16:creationId xmlns:a16="http://schemas.microsoft.com/office/drawing/2014/main" id="{29A8DBFF-6D89-4294-8E49-9679A0EE0A25}"/>
              </a:ext>
            </a:extLst>
          </p:cNvPr>
          <p:cNvSpPr/>
          <p:nvPr/>
        </p:nvSpPr>
        <p:spPr>
          <a:xfrm>
            <a:off x="8726574" y="5090116"/>
            <a:ext cx="681990" cy="571500"/>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矢印: 下 9">
            <a:extLst>
              <a:ext uri="{FF2B5EF4-FFF2-40B4-BE49-F238E27FC236}">
                <a16:creationId xmlns:a16="http://schemas.microsoft.com/office/drawing/2014/main" id="{76B46D13-1B39-4A42-ACD6-752F91AFA852}"/>
              </a:ext>
            </a:extLst>
          </p:cNvPr>
          <p:cNvSpPr/>
          <p:nvPr/>
        </p:nvSpPr>
        <p:spPr>
          <a:xfrm>
            <a:off x="3227069" y="5090116"/>
            <a:ext cx="681990" cy="571500"/>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48846431-7018-4534-8169-A3E66CB51D51}"/>
              </a:ext>
            </a:extLst>
          </p:cNvPr>
          <p:cNvSpPr/>
          <p:nvPr/>
        </p:nvSpPr>
        <p:spPr>
          <a:xfrm>
            <a:off x="2167046" y="4526281"/>
            <a:ext cx="7844208" cy="2581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感染症の拡大・再発防止、早期終息</a:t>
            </a:r>
          </a:p>
        </p:txBody>
      </p:sp>
      <p:sp>
        <p:nvSpPr>
          <p:cNvPr id="12" name="正方形/長方形 11">
            <a:extLst>
              <a:ext uri="{FF2B5EF4-FFF2-40B4-BE49-F238E27FC236}">
                <a16:creationId xmlns:a16="http://schemas.microsoft.com/office/drawing/2014/main" id="{82593444-D52E-4660-AA3B-802B0F89C269}"/>
              </a:ext>
            </a:extLst>
          </p:cNvPr>
          <p:cNvSpPr/>
          <p:nvPr/>
        </p:nvSpPr>
        <p:spPr>
          <a:xfrm>
            <a:off x="2014061" y="5881578"/>
            <a:ext cx="3398490" cy="4718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a:solidFill>
                  <a:srgbClr val="002060"/>
                </a:solidFill>
                <a:highlight>
                  <a:srgbClr val="FFFF00"/>
                </a:highlight>
                <a:latin typeface="UD デジタル 教科書体 NK-R" panose="02020400000000000000" pitchFamily="18" charset="-128"/>
                <a:ea typeface="UD デジタル 教科書体 NK-R" panose="02020400000000000000" pitchFamily="18" charset="-128"/>
              </a:rPr>
              <a:t>園児の健康維持</a:t>
            </a:r>
          </a:p>
        </p:txBody>
      </p:sp>
      <p:sp>
        <p:nvSpPr>
          <p:cNvPr id="13" name="正方形/長方形 12">
            <a:extLst>
              <a:ext uri="{FF2B5EF4-FFF2-40B4-BE49-F238E27FC236}">
                <a16:creationId xmlns:a16="http://schemas.microsoft.com/office/drawing/2014/main" id="{EB2EC9FC-EA1B-4B6E-BED9-8614EC791DC0}"/>
              </a:ext>
            </a:extLst>
          </p:cNvPr>
          <p:cNvSpPr/>
          <p:nvPr/>
        </p:nvSpPr>
        <p:spPr>
          <a:xfrm>
            <a:off x="7368324" y="5831765"/>
            <a:ext cx="3398490" cy="571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a:solidFill>
                  <a:srgbClr val="002060"/>
                </a:solidFill>
                <a:highlight>
                  <a:srgbClr val="FFFF00"/>
                </a:highlight>
                <a:latin typeface="UD デジタル 教科書体 NK-R" panose="02020400000000000000" pitchFamily="18" charset="-128"/>
                <a:ea typeface="UD デジタル 教科書体 NK-R" panose="02020400000000000000" pitchFamily="18" charset="-128"/>
              </a:rPr>
              <a:t>施設の機能維持</a:t>
            </a:r>
          </a:p>
        </p:txBody>
      </p:sp>
      <p:sp>
        <p:nvSpPr>
          <p:cNvPr id="14" name="正方形/長方形 13">
            <a:extLst>
              <a:ext uri="{FF2B5EF4-FFF2-40B4-BE49-F238E27FC236}">
                <a16:creationId xmlns:a16="http://schemas.microsoft.com/office/drawing/2014/main" id="{A3C3D9DB-0C12-4D84-9ACA-8D6261C2F8EE}"/>
              </a:ext>
            </a:extLst>
          </p:cNvPr>
          <p:cNvSpPr/>
          <p:nvPr/>
        </p:nvSpPr>
        <p:spPr>
          <a:xfrm>
            <a:off x="4566880" y="1708933"/>
            <a:ext cx="2645572" cy="2622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①報告・相談</a:t>
            </a:r>
          </a:p>
        </p:txBody>
      </p:sp>
      <p:sp>
        <p:nvSpPr>
          <p:cNvPr id="15" name="正方形/長方形 14">
            <a:extLst>
              <a:ext uri="{FF2B5EF4-FFF2-40B4-BE49-F238E27FC236}">
                <a16:creationId xmlns:a16="http://schemas.microsoft.com/office/drawing/2014/main" id="{5067368A-DE9F-44B7-990C-6681808E11B2}"/>
              </a:ext>
            </a:extLst>
          </p:cNvPr>
          <p:cNvSpPr/>
          <p:nvPr/>
        </p:nvSpPr>
        <p:spPr>
          <a:xfrm>
            <a:off x="4645461" y="3019186"/>
            <a:ext cx="2620329" cy="5453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②調査・助言</a:t>
            </a:r>
          </a:p>
        </p:txBody>
      </p:sp>
      <p:sp>
        <p:nvSpPr>
          <p:cNvPr id="6" name="テキスト ボックス 5">
            <a:extLst>
              <a:ext uri="{FF2B5EF4-FFF2-40B4-BE49-F238E27FC236}">
                <a16:creationId xmlns:a16="http://schemas.microsoft.com/office/drawing/2014/main" id="{79161B75-E513-962D-F4EE-0FBE88DA40BD}"/>
              </a:ext>
            </a:extLst>
          </p:cNvPr>
          <p:cNvSpPr txBox="1"/>
          <p:nvPr/>
        </p:nvSpPr>
        <p:spPr>
          <a:xfrm>
            <a:off x="819654" y="1401461"/>
            <a:ext cx="3089405" cy="461665"/>
          </a:xfrm>
          <a:prstGeom prst="rect">
            <a:avLst/>
          </a:prstGeom>
          <a:solidFill>
            <a:schemeClr val="accent2"/>
          </a:solidFill>
        </p:spPr>
        <p:txBody>
          <a:bodyPr wrap="square" rtlCol="0">
            <a:spAutoFit/>
          </a:bodyPr>
          <a:lstStyle/>
          <a:p>
            <a:r>
              <a:rPr kumimoji="1" lang="ja-JP" altLang="en-US" sz="2400">
                <a:solidFill>
                  <a:schemeClr val="bg1"/>
                </a:solidFill>
              </a:rPr>
              <a:t>区福祉保健センター</a:t>
            </a:r>
          </a:p>
        </p:txBody>
      </p:sp>
      <p:pic>
        <p:nvPicPr>
          <p:cNvPr id="16" name="図 15">
            <a:extLst>
              <a:ext uri="{FF2B5EF4-FFF2-40B4-BE49-F238E27FC236}">
                <a16:creationId xmlns:a16="http://schemas.microsoft.com/office/drawing/2014/main" id="{3102501D-D4AA-4A82-21C0-0BA475099E35}"/>
              </a:ext>
            </a:extLst>
          </p:cNvPr>
          <p:cNvPicPr>
            <a:picLocks noChangeAspect="1"/>
          </p:cNvPicPr>
          <p:nvPr/>
        </p:nvPicPr>
        <p:blipFill>
          <a:blip r:embed="rId3"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8917313" y="1937955"/>
            <a:ext cx="1663774" cy="1319948"/>
          </a:xfrm>
          <a:prstGeom prst="rect">
            <a:avLst/>
          </a:prstGeom>
        </p:spPr>
      </p:pic>
      <p:sp>
        <p:nvSpPr>
          <p:cNvPr id="20" name="テキスト ボックス 19">
            <a:extLst>
              <a:ext uri="{FF2B5EF4-FFF2-40B4-BE49-F238E27FC236}">
                <a16:creationId xmlns:a16="http://schemas.microsoft.com/office/drawing/2014/main" id="{251A4715-3DA7-3F39-4C52-F1C9BB5B63E6}"/>
              </a:ext>
            </a:extLst>
          </p:cNvPr>
          <p:cNvSpPr txBox="1"/>
          <p:nvPr/>
        </p:nvSpPr>
        <p:spPr>
          <a:xfrm>
            <a:off x="8923165" y="1401461"/>
            <a:ext cx="1663774" cy="461665"/>
          </a:xfrm>
          <a:prstGeom prst="rect">
            <a:avLst/>
          </a:prstGeom>
          <a:solidFill>
            <a:schemeClr val="accent2"/>
          </a:solidFill>
        </p:spPr>
        <p:txBody>
          <a:bodyPr wrap="square" rtlCol="0">
            <a:spAutoFit/>
          </a:bodyPr>
          <a:lstStyle/>
          <a:p>
            <a:r>
              <a:rPr kumimoji="1" lang="en-US" altLang="ja-JP" sz="2400" dirty="0">
                <a:solidFill>
                  <a:schemeClr val="bg1"/>
                </a:solidFill>
              </a:rPr>
              <a:t> </a:t>
            </a:r>
            <a:r>
              <a:rPr kumimoji="1" lang="ja-JP" altLang="en-US" sz="2400" dirty="0">
                <a:solidFill>
                  <a:schemeClr val="bg1"/>
                </a:solidFill>
              </a:rPr>
              <a:t>保育施設</a:t>
            </a:r>
          </a:p>
        </p:txBody>
      </p:sp>
      <p:pic>
        <p:nvPicPr>
          <p:cNvPr id="19" name="Picture 2" descr="高層ビル・企業のアイコン02">
            <a:extLst>
              <a:ext uri="{FF2B5EF4-FFF2-40B4-BE49-F238E27FC236}">
                <a16:creationId xmlns:a16="http://schemas.microsoft.com/office/drawing/2014/main" id="{D872236C-2D56-4ADF-9871-BE06925470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41890" y="1711879"/>
            <a:ext cx="1937862" cy="19378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0562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500" fill="hold"/>
                                        <p:tgtEl>
                                          <p:spTgt spid="1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4">
            <a:extLst>
              <a:ext uri="{FF2B5EF4-FFF2-40B4-BE49-F238E27FC236}">
                <a16:creationId xmlns:a16="http://schemas.microsoft.com/office/drawing/2014/main" id="{E0245E4D-A2F8-405F-B44A-3DC112EFB070}"/>
              </a:ext>
            </a:extLst>
          </p:cNvPr>
          <p:cNvSpPr txBox="1">
            <a:spLocks/>
          </p:cNvSpPr>
          <p:nvPr/>
        </p:nvSpPr>
        <p:spPr>
          <a:xfrm>
            <a:off x="748696" y="1103334"/>
            <a:ext cx="9977361" cy="512064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同一の感染症もしくは食中毒による</a:t>
            </a:r>
            <a:r>
              <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a:t>
            </a:r>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またはそれらが疑われる</a:t>
            </a:r>
            <a:r>
              <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a:t>
            </a:r>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a:t>
            </a:r>
            <a:r>
              <a:rPr lang="ja-JP" altLang="en-US" sz="2800" dirty="0">
                <a:solidFill>
                  <a:schemeClr val="tx1">
                    <a:lumMod val="75000"/>
                    <a:lumOff val="25000"/>
                  </a:schemeClr>
                </a:solidFill>
                <a:highlight>
                  <a:srgbClr val="FFFF00"/>
                </a:highlight>
                <a:latin typeface="UD デジタル 教科書体 NK-R" panose="02020400000000000000" pitchFamily="18" charset="-128"/>
                <a:ea typeface="UD デジタル 教科書体 NK-R" panose="02020400000000000000" pitchFamily="18" charset="-128"/>
              </a:rPr>
              <a:t>死亡者または重症患者が１週間に２名以上発生</a:t>
            </a:r>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したとき</a:t>
            </a:r>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同一の感染症もしくは食中毒の患者、またはそれらが疑われる者が</a:t>
            </a:r>
            <a:r>
              <a:rPr lang="ja-JP" altLang="en-US" sz="2800" dirty="0">
                <a:solidFill>
                  <a:schemeClr val="tx1">
                    <a:lumMod val="75000"/>
                    <a:lumOff val="25000"/>
                  </a:schemeClr>
                </a:solidFill>
                <a:highlight>
                  <a:srgbClr val="FFFF00"/>
                </a:highlight>
                <a:latin typeface="UD デジタル 教科書体 NK-R" panose="02020400000000000000" pitchFamily="18" charset="-128"/>
                <a:ea typeface="UD デジタル 教科書体 NK-R" panose="02020400000000000000" pitchFamily="18" charset="-128"/>
              </a:rPr>
              <a:t>１０名以上</a:t>
            </a:r>
            <a:r>
              <a:rPr lang="en-US" altLang="ja-JP" sz="2800" dirty="0">
                <a:solidFill>
                  <a:schemeClr val="tx1">
                    <a:lumMod val="75000"/>
                    <a:lumOff val="25000"/>
                  </a:schemeClr>
                </a:solidFill>
                <a:highlight>
                  <a:srgbClr val="FFFF00"/>
                </a:highlight>
                <a:latin typeface="UD デジタル 教科書体 NK-R" panose="02020400000000000000" pitchFamily="18" charset="-128"/>
                <a:ea typeface="UD デジタル 教科書体 NK-R" panose="02020400000000000000" pitchFamily="18" charset="-128"/>
              </a:rPr>
              <a:t>or</a:t>
            </a:r>
            <a:r>
              <a:rPr lang="ja-JP" altLang="en-US" sz="2800" dirty="0">
                <a:solidFill>
                  <a:schemeClr val="tx1">
                    <a:lumMod val="75000"/>
                    <a:lumOff val="25000"/>
                  </a:schemeClr>
                </a:solidFill>
                <a:highlight>
                  <a:srgbClr val="FFFF00"/>
                </a:highlight>
                <a:latin typeface="UD デジタル 教科書体 NK-R" panose="02020400000000000000" pitchFamily="18" charset="-128"/>
                <a:ea typeface="UD デジタル 教科書体 NK-R" panose="02020400000000000000" pitchFamily="18" charset="-128"/>
              </a:rPr>
              <a:t>全利用者の</a:t>
            </a:r>
            <a:r>
              <a:rPr lang="en-US" altLang="ja-JP" sz="2800" dirty="0">
                <a:solidFill>
                  <a:schemeClr val="tx1">
                    <a:lumMod val="75000"/>
                    <a:lumOff val="25000"/>
                  </a:schemeClr>
                </a:solidFill>
                <a:highlight>
                  <a:srgbClr val="FFFF00"/>
                </a:highlight>
                <a:latin typeface="UD デジタル 教科書体 NK-R" panose="02020400000000000000" pitchFamily="18" charset="-128"/>
                <a:ea typeface="UD デジタル 教科書体 NK-R" panose="02020400000000000000" pitchFamily="18" charset="-128"/>
              </a:rPr>
              <a:t>2</a:t>
            </a:r>
            <a:r>
              <a:rPr lang="ja-JP" altLang="en-US" sz="2800" dirty="0">
                <a:solidFill>
                  <a:schemeClr val="tx1">
                    <a:lumMod val="75000"/>
                    <a:lumOff val="25000"/>
                  </a:schemeClr>
                </a:solidFill>
                <a:highlight>
                  <a:srgbClr val="FFFF00"/>
                </a:highlight>
                <a:latin typeface="UD デジタル 教科書体 NK-R" panose="02020400000000000000" pitchFamily="18" charset="-128"/>
                <a:ea typeface="UD デジタル 教科書体 NK-R" panose="02020400000000000000" pitchFamily="18" charset="-128"/>
              </a:rPr>
              <a:t>割以上発生</a:t>
            </a:r>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した場合</a:t>
            </a:r>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上記に該当しなくても、通常の発生動向を上回り、施設長が報告が必要と判断したとき</a:t>
            </a:r>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sp>
        <p:nvSpPr>
          <p:cNvPr id="3" name="コンテンツ プレースホルダー 2">
            <a:extLst>
              <a:ext uri="{FF2B5EF4-FFF2-40B4-BE49-F238E27FC236}">
                <a16:creationId xmlns:a16="http://schemas.microsoft.com/office/drawing/2014/main" id="{F32EAB75-2A42-4EFD-8D6E-010E0022E57B}"/>
              </a:ext>
            </a:extLst>
          </p:cNvPr>
          <p:cNvSpPr txBox="1">
            <a:spLocks/>
          </p:cNvSpPr>
          <p:nvPr/>
        </p:nvSpPr>
        <p:spPr>
          <a:xfrm>
            <a:off x="748696" y="634026"/>
            <a:ext cx="7315200" cy="694273"/>
          </a:xfrm>
          <a:prstGeom prst="rect">
            <a:avLst/>
          </a:prstGeom>
        </p:spPr>
        <p:txBody>
          <a:bodyPr>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9pPr>
          </a:lstStyle>
          <a:p>
            <a:pPr marL="0" indent="0">
              <a:buFont typeface="Arial" panose="020B0604020202020204" pitchFamily="34" charset="0"/>
              <a:buNone/>
            </a:pPr>
            <a:r>
              <a:rPr lang="ja-JP" altLang="en-US" sz="36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①報告が必要な基準</a:t>
            </a:r>
          </a:p>
        </p:txBody>
      </p:sp>
      <p:sp>
        <p:nvSpPr>
          <p:cNvPr id="4" name="角丸四角形 5">
            <a:extLst>
              <a:ext uri="{FF2B5EF4-FFF2-40B4-BE49-F238E27FC236}">
                <a16:creationId xmlns:a16="http://schemas.microsoft.com/office/drawing/2014/main" id="{100636A2-2C9A-4E68-85E9-6CD3AE56E65F}"/>
              </a:ext>
            </a:extLst>
          </p:cNvPr>
          <p:cNvSpPr/>
          <p:nvPr/>
        </p:nvSpPr>
        <p:spPr>
          <a:xfrm>
            <a:off x="3284651" y="5939934"/>
            <a:ext cx="8484433" cy="21513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参考：「社会福祉施設における感染症等発生時に係る報告について」の一部改正について</a:t>
            </a:r>
          </a:p>
        </p:txBody>
      </p:sp>
      <p:sp>
        <p:nvSpPr>
          <p:cNvPr id="5" name="角丸四角形 6">
            <a:extLst>
              <a:ext uri="{FF2B5EF4-FFF2-40B4-BE49-F238E27FC236}">
                <a16:creationId xmlns:a16="http://schemas.microsoft.com/office/drawing/2014/main" id="{5ABA3809-2D9A-4146-BC4E-2C21F6C899F3}"/>
              </a:ext>
            </a:extLst>
          </p:cNvPr>
          <p:cNvSpPr/>
          <p:nvPr/>
        </p:nvSpPr>
        <p:spPr>
          <a:xfrm>
            <a:off x="3734356" y="6155069"/>
            <a:ext cx="6071017" cy="31503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（令和５年４月</a:t>
            </a:r>
            <a:r>
              <a:rPr kumimoji="1" lang="en-US" altLang="ja-JP" sz="16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28</a:t>
            </a:r>
            <a:r>
              <a:rPr kumimoji="1" lang="ja-JP" altLang="en-US" sz="16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日　厚生労働省健康局　健発</a:t>
            </a:r>
            <a:r>
              <a:rPr kumimoji="1" lang="en-US" altLang="ja-JP" sz="16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0428</a:t>
            </a:r>
            <a:r>
              <a:rPr kumimoji="1" lang="ja-JP" altLang="en-US" sz="16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第３号）</a:t>
            </a:r>
          </a:p>
        </p:txBody>
      </p:sp>
    </p:spTree>
    <p:extLst>
      <p:ext uri="{BB962C8B-B14F-4D97-AF65-F5344CB8AC3E}">
        <p14:creationId xmlns:p14="http://schemas.microsoft.com/office/powerpoint/2010/main" val="3595774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9D84B360-BD9C-4D3D-AC44-81ABA1ECC44C}"/>
              </a:ext>
            </a:extLst>
          </p:cNvPr>
          <p:cNvSpPr txBox="1">
            <a:spLocks/>
          </p:cNvSpPr>
          <p:nvPr/>
        </p:nvSpPr>
        <p:spPr>
          <a:xfrm>
            <a:off x="647096" y="1569958"/>
            <a:ext cx="7315200" cy="5113869"/>
          </a:xfrm>
          <a:prstGeom prst="rect">
            <a:avLst/>
          </a:prstGeom>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感染性胃腸炎</a:t>
            </a:r>
            <a:r>
              <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a:t>
            </a:r>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嘔吐・下痢症状</a:t>
            </a:r>
            <a:r>
              <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a:t>
            </a:r>
          </a:p>
          <a:p>
            <a:pPr marL="0" indent="0">
              <a:buNone/>
            </a:pPr>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→ノロウイルス、サポウイルス、アデノウイルス等</a:t>
            </a:r>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dirty="0">
              <a:solidFill>
                <a:schemeClr val="tx1">
                  <a:lumMod val="75000"/>
                  <a:lumOff val="25000"/>
                </a:schemeClr>
              </a:solidFill>
            </a:endParaRPr>
          </a:p>
          <a:p>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インフルエンザ</a:t>
            </a:r>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新型コロナウイルス感染症</a:t>
            </a:r>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endParaRPr lang="en-US" altLang="ja-JP"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腸管出血性大腸菌感染症</a:t>
            </a:r>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None/>
            </a:pPr>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→園児が発症した例、</a:t>
            </a:r>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pPr marL="0" indent="0">
              <a:buNone/>
            </a:pPr>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職員の</a:t>
            </a:r>
            <a:r>
              <a:rPr lang="ja-JP" altLang="en-US" sz="2800" dirty="0">
                <a:solidFill>
                  <a:schemeClr val="tx1">
                    <a:lumMod val="75000"/>
                    <a:lumOff val="25000"/>
                  </a:schemeClr>
                </a:solidFill>
                <a:highlight>
                  <a:srgbClr val="FFFF00"/>
                </a:highlight>
                <a:latin typeface="UD デジタル 教科書体 NK-R" panose="02020400000000000000" pitchFamily="18" charset="-128"/>
                <a:ea typeface="UD デジタル 教科書体 NK-R" panose="02020400000000000000" pitchFamily="18" charset="-128"/>
              </a:rPr>
              <a:t>定期検便</a:t>
            </a:r>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で検出した例</a:t>
            </a:r>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endParaRPr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sp>
        <p:nvSpPr>
          <p:cNvPr id="3" name="コンテンツ プレースホルダー 2">
            <a:extLst>
              <a:ext uri="{FF2B5EF4-FFF2-40B4-BE49-F238E27FC236}">
                <a16:creationId xmlns:a16="http://schemas.microsoft.com/office/drawing/2014/main" id="{9829E515-0C90-4CF3-B894-29C7B281D560}"/>
              </a:ext>
            </a:extLst>
          </p:cNvPr>
          <p:cNvSpPr txBox="1">
            <a:spLocks/>
          </p:cNvSpPr>
          <p:nvPr/>
        </p:nvSpPr>
        <p:spPr>
          <a:xfrm>
            <a:off x="647096" y="486534"/>
            <a:ext cx="7315200" cy="694273"/>
          </a:xfrm>
          <a:prstGeom prst="rect">
            <a:avLst/>
          </a:prstGeom>
        </p:spPr>
        <p:txBody>
          <a:bodyPr>
            <a:normAutofit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9pPr>
          </a:lstStyle>
          <a:p>
            <a:pPr marL="0" indent="0">
              <a:buFont typeface="Arial" panose="020B0604020202020204" pitchFamily="34" charset="0"/>
              <a:buNone/>
            </a:pPr>
            <a:r>
              <a:rPr lang="ja-JP" altLang="en-US" sz="4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報告が必要なものの例</a:t>
            </a:r>
          </a:p>
        </p:txBody>
      </p:sp>
    </p:spTree>
    <p:extLst>
      <p:ext uri="{BB962C8B-B14F-4D97-AF65-F5344CB8AC3E}">
        <p14:creationId xmlns:p14="http://schemas.microsoft.com/office/powerpoint/2010/main" val="3979615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B37BB288-A810-43A3-A8A1-C8407DBCDAAF}"/>
              </a:ext>
            </a:extLst>
          </p:cNvPr>
          <p:cNvGraphicFramePr>
            <a:graphicFrameLocks noGrp="1"/>
          </p:cNvGraphicFramePr>
          <p:nvPr>
            <p:extLst>
              <p:ext uri="{D42A27DB-BD31-4B8C-83A1-F6EECF244321}">
                <p14:modId xmlns:p14="http://schemas.microsoft.com/office/powerpoint/2010/main" val="3343564169"/>
              </p:ext>
            </p:extLst>
          </p:nvPr>
        </p:nvGraphicFramePr>
        <p:xfrm>
          <a:off x="878100" y="1187792"/>
          <a:ext cx="7721600" cy="2884004"/>
        </p:xfrm>
        <a:graphic>
          <a:graphicData uri="http://schemas.openxmlformats.org/drawingml/2006/table">
            <a:tbl>
              <a:tblPr firstRow="1" bandRow="1">
                <a:tableStyleId>{21E4AEA4-8DFA-4A89-87EB-49C32662AFE0}</a:tableStyleId>
              </a:tblPr>
              <a:tblGrid>
                <a:gridCol w="3860800">
                  <a:extLst>
                    <a:ext uri="{9D8B030D-6E8A-4147-A177-3AD203B41FA5}">
                      <a16:colId xmlns:a16="http://schemas.microsoft.com/office/drawing/2014/main" val="4016167820"/>
                    </a:ext>
                  </a:extLst>
                </a:gridCol>
                <a:gridCol w="3860800">
                  <a:extLst>
                    <a:ext uri="{9D8B030D-6E8A-4147-A177-3AD203B41FA5}">
                      <a16:colId xmlns:a16="http://schemas.microsoft.com/office/drawing/2014/main" val="2533604310"/>
                    </a:ext>
                  </a:extLst>
                </a:gridCol>
              </a:tblGrid>
              <a:tr h="598004">
                <a:tc>
                  <a:txBody>
                    <a:bodyPr/>
                    <a:lstStyle/>
                    <a:p>
                      <a:pPr algn="ctr"/>
                      <a:r>
                        <a:rPr kumimoji="1" lang="ja-JP" altLang="en-US" sz="2800" dirty="0"/>
                        <a:t>検査項目</a:t>
                      </a:r>
                      <a:endParaRPr kumimoji="1" lang="ja-JP" altLang="en-US" sz="28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r>
                        <a:rPr kumimoji="1" lang="ja-JP" altLang="en-US" sz="2800" dirty="0"/>
                        <a:t>感染症の分類</a:t>
                      </a:r>
                      <a:endParaRPr kumimoji="1" lang="ja-JP" altLang="en-US" sz="2800" dirty="0">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1273694702"/>
                  </a:ext>
                </a:extLst>
              </a:tr>
              <a:tr h="407136">
                <a:tc>
                  <a:txBody>
                    <a:bodyPr/>
                    <a:lstStyle/>
                    <a:p>
                      <a:pPr algn="ctr"/>
                      <a:r>
                        <a:rPr kumimoji="1" lang="ja-JP" altLang="en-US" sz="2400" dirty="0">
                          <a:solidFill>
                            <a:schemeClr val="tx1">
                              <a:lumMod val="75000"/>
                              <a:lumOff val="25000"/>
                            </a:schemeClr>
                          </a:solidFill>
                        </a:rPr>
                        <a:t>細菌性赤痢</a:t>
                      </a:r>
                      <a:endPar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txBody>
                  <a:tcPr/>
                </a:tc>
                <a:tc>
                  <a:txBody>
                    <a:bodyPr/>
                    <a:lstStyle/>
                    <a:p>
                      <a:pPr algn="ctr"/>
                      <a:r>
                        <a:rPr kumimoji="1" lang="ja-JP" altLang="en-US" sz="2400" dirty="0">
                          <a:solidFill>
                            <a:schemeClr val="tx1">
                              <a:lumMod val="75000"/>
                              <a:lumOff val="25000"/>
                            </a:schemeClr>
                          </a:solidFill>
                        </a:rPr>
                        <a:t>３類感染症</a:t>
                      </a:r>
                      <a:endPar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3457207042"/>
                  </a:ext>
                </a:extLst>
              </a:tr>
              <a:tr h="407136">
                <a:tc>
                  <a:txBody>
                    <a:bodyPr/>
                    <a:lstStyle/>
                    <a:p>
                      <a:pPr algn="ctr"/>
                      <a:r>
                        <a:rPr kumimoji="1" lang="ja-JP" altLang="en-US" sz="2400" dirty="0">
                          <a:solidFill>
                            <a:schemeClr val="tx1">
                              <a:lumMod val="75000"/>
                              <a:lumOff val="25000"/>
                            </a:schemeClr>
                          </a:solidFill>
                        </a:rPr>
                        <a:t>サルモネラ</a:t>
                      </a:r>
                      <a:endPar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txBody>
                  <a:tcPr/>
                </a:tc>
                <a:tc>
                  <a:txBody>
                    <a:bodyPr/>
                    <a:lstStyle/>
                    <a:p>
                      <a:pPr algn="ctr"/>
                      <a:endPar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3764938275"/>
                  </a:ext>
                </a:extLst>
              </a:tr>
              <a:tr h="407136">
                <a:tc>
                  <a:txBody>
                    <a:bodyPr/>
                    <a:lstStyle/>
                    <a:p>
                      <a:pPr algn="ctr"/>
                      <a:r>
                        <a:rPr kumimoji="1" lang="ja-JP" altLang="en-US" sz="2400" dirty="0">
                          <a:solidFill>
                            <a:schemeClr val="tx1">
                              <a:lumMod val="75000"/>
                              <a:lumOff val="25000"/>
                            </a:schemeClr>
                          </a:solidFill>
                        </a:rPr>
                        <a:t>チフス</a:t>
                      </a:r>
                      <a:endPar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chemeClr val="tx1">
                              <a:lumMod val="75000"/>
                              <a:lumOff val="25000"/>
                            </a:schemeClr>
                          </a:solidFill>
                        </a:rPr>
                        <a:t>３類感染症</a:t>
                      </a:r>
                      <a:endPar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3289263200"/>
                  </a:ext>
                </a:extLst>
              </a:tr>
              <a:tr h="407136">
                <a:tc>
                  <a:txBody>
                    <a:bodyPr/>
                    <a:lstStyle/>
                    <a:p>
                      <a:pPr algn="ctr"/>
                      <a:r>
                        <a:rPr kumimoji="1" lang="ja-JP" altLang="en-US" sz="2400" dirty="0">
                          <a:solidFill>
                            <a:schemeClr val="tx1">
                              <a:lumMod val="75000"/>
                              <a:lumOff val="25000"/>
                            </a:schemeClr>
                          </a:solidFill>
                        </a:rPr>
                        <a:t>パラチフス</a:t>
                      </a:r>
                      <a:endPar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chemeClr val="tx1">
                              <a:lumMod val="75000"/>
                              <a:lumOff val="25000"/>
                            </a:schemeClr>
                          </a:solidFill>
                        </a:rPr>
                        <a:t>３類感染症</a:t>
                      </a:r>
                      <a:endPar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4180177308"/>
                  </a:ext>
                </a:extLst>
              </a:tr>
              <a:tr h="407136">
                <a:tc>
                  <a:txBody>
                    <a:bodyPr/>
                    <a:lstStyle/>
                    <a:p>
                      <a:pPr algn="ctr"/>
                      <a:r>
                        <a:rPr kumimoji="1" lang="ja-JP" altLang="en-US" sz="2400" dirty="0">
                          <a:solidFill>
                            <a:schemeClr val="tx1">
                              <a:lumMod val="75000"/>
                              <a:lumOff val="25000"/>
                            </a:schemeClr>
                          </a:solidFill>
                        </a:rPr>
                        <a:t>腸管出血性大腸菌</a:t>
                      </a:r>
                      <a:endPar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chemeClr val="tx1">
                              <a:lumMod val="75000"/>
                              <a:lumOff val="25000"/>
                            </a:schemeClr>
                          </a:solidFill>
                        </a:rPr>
                        <a:t>３類感染症</a:t>
                      </a:r>
                      <a:endPar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1194142541"/>
                  </a:ext>
                </a:extLst>
              </a:tr>
            </a:tbl>
          </a:graphicData>
        </a:graphic>
      </p:graphicFrame>
      <p:sp>
        <p:nvSpPr>
          <p:cNvPr id="3" name="テキスト ボックス 2">
            <a:extLst>
              <a:ext uri="{FF2B5EF4-FFF2-40B4-BE49-F238E27FC236}">
                <a16:creationId xmlns:a16="http://schemas.microsoft.com/office/drawing/2014/main" id="{FDA45D82-57E1-4872-B5D3-7BAC19816E30}"/>
              </a:ext>
            </a:extLst>
          </p:cNvPr>
          <p:cNvSpPr txBox="1"/>
          <p:nvPr/>
        </p:nvSpPr>
        <p:spPr>
          <a:xfrm>
            <a:off x="6861834" y="5787337"/>
            <a:ext cx="4822276" cy="830997"/>
          </a:xfrm>
          <a:prstGeom prst="rect">
            <a:avLst/>
          </a:prstGeom>
          <a:noFill/>
        </p:spPr>
        <p:txBody>
          <a:bodyPr wrap="square" rtlCol="0">
            <a:spAutoFit/>
          </a:bodyPr>
          <a:lstStyle/>
          <a:p>
            <a:r>
              <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例．食品そのものに直接触れる業務</a:t>
            </a:r>
            <a:endParaRPr kumimoji="1"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→配膳、食事介助など</a:t>
            </a:r>
          </a:p>
        </p:txBody>
      </p:sp>
      <p:sp>
        <p:nvSpPr>
          <p:cNvPr id="5" name="テキスト ボックス 4">
            <a:extLst>
              <a:ext uri="{FF2B5EF4-FFF2-40B4-BE49-F238E27FC236}">
                <a16:creationId xmlns:a16="http://schemas.microsoft.com/office/drawing/2014/main" id="{044278F5-F1E0-455F-9FCB-D485798C5C78}"/>
              </a:ext>
            </a:extLst>
          </p:cNvPr>
          <p:cNvSpPr txBox="1"/>
          <p:nvPr/>
        </p:nvSpPr>
        <p:spPr>
          <a:xfrm>
            <a:off x="878100" y="4878240"/>
            <a:ext cx="10274043" cy="830997"/>
          </a:xfrm>
          <a:prstGeom prst="rect">
            <a:avLst/>
          </a:prstGeom>
          <a:noFill/>
        </p:spPr>
        <p:txBody>
          <a:bodyPr wrap="square" rtlCol="0">
            <a:spAutoFit/>
          </a:bodyPr>
          <a:lstStyle/>
          <a:p>
            <a:r>
              <a:rPr kumimoji="1" lang="ja-JP" altLang="en-US" sz="2400" dirty="0">
                <a:solidFill>
                  <a:srgbClr val="FF0000"/>
                </a:solidFill>
                <a:latin typeface="UD デジタル 教科書体 NK-R" panose="02020400000000000000" pitchFamily="18" charset="-128"/>
                <a:ea typeface="UD デジタル 教科書体 NK-R" panose="02020400000000000000" pitchFamily="18" charset="-128"/>
              </a:rPr>
              <a:t>・無症状でも、定期検便で病原菌が検出される</a:t>
            </a:r>
            <a:r>
              <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ことがあります。</a:t>
            </a:r>
            <a:endParaRPr kumimoji="1"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・判明した場合は、</a:t>
            </a:r>
            <a:r>
              <a:rPr kumimoji="1" lang="ja-JP" altLang="en-US" sz="2400" u="sng" dirty="0">
                <a:solidFill>
                  <a:srgbClr val="FF0000"/>
                </a:solidFill>
                <a:latin typeface="UD デジタル 教科書体 NK-R" panose="02020400000000000000" pitchFamily="18" charset="-128"/>
                <a:ea typeface="UD デジタル 教科書体 NK-R" panose="02020400000000000000" pitchFamily="18" charset="-128"/>
              </a:rPr>
              <a:t>特定の業務</a:t>
            </a:r>
            <a:r>
              <a:rPr kumimoji="1" lang="ja-JP" altLang="en-US" sz="2400" dirty="0">
                <a:solidFill>
                  <a:srgbClr val="FF0000"/>
                </a:solidFill>
                <a:latin typeface="UD デジタル 教科書体 NK-R" panose="02020400000000000000" pitchFamily="18" charset="-128"/>
                <a:ea typeface="UD デジタル 教科書体 NK-R" panose="02020400000000000000" pitchFamily="18" charset="-128"/>
              </a:rPr>
              <a:t>に対し、就業制限がかかる</a:t>
            </a:r>
            <a:r>
              <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ことがあります。</a:t>
            </a:r>
            <a:endParaRPr kumimoji="1" lang="en-US" altLang="ja-JP"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sp>
        <p:nvSpPr>
          <p:cNvPr id="6" name="テキスト ボックス 5">
            <a:extLst>
              <a:ext uri="{FF2B5EF4-FFF2-40B4-BE49-F238E27FC236}">
                <a16:creationId xmlns:a16="http://schemas.microsoft.com/office/drawing/2014/main" id="{C7B79418-E311-4098-9B89-8B6700168BCC}"/>
              </a:ext>
            </a:extLst>
          </p:cNvPr>
          <p:cNvSpPr txBox="1"/>
          <p:nvPr/>
        </p:nvSpPr>
        <p:spPr>
          <a:xfrm>
            <a:off x="878100" y="4317282"/>
            <a:ext cx="1446000" cy="523220"/>
          </a:xfrm>
          <a:prstGeom prst="rect">
            <a:avLst/>
          </a:prstGeom>
          <a:noFill/>
        </p:spPr>
        <p:txBody>
          <a:bodyPr wrap="square" rtlCol="0">
            <a:spAutoFit/>
          </a:bodyPr>
          <a:lstStyle/>
          <a:p>
            <a:r>
              <a:rPr kumimoji="1"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a:t>
            </a:r>
            <a:r>
              <a:rPr kumimoji="1"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注意</a:t>
            </a:r>
            <a:r>
              <a:rPr kumimoji="1"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a:t>
            </a:r>
            <a:endParaRPr kumimoji="1"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cxnSp>
        <p:nvCxnSpPr>
          <p:cNvPr id="7" name="カギ線コネクタ 10">
            <a:extLst>
              <a:ext uri="{FF2B5EF4-FFF2-40B4-BE49-F238E27FC236}">
                <a16:creationId xmlns:a16="http://schemas.microsoft.com/office/drawing/2014/main" id="{FD868A93-4B62-46A2-AA4F-4860A4D9DF0D}"/>
              </a:ext>
            </a:extLst>
          </p:cNvPr>
          <p:cNvCxnSpPr/>
          <p:nvPr/>
        </p:nvCxnSpPr>
        <p:spPr>
          <a:xfrm>
            <a:off x="5588716" y="5746975"/>
            <a:ext cx="852810" cy="256037"/>
          </a:xfrm>
          <a:prstGeom prst="bentConnector3">
            <a:avLst>
              <a:gd name="adj1" fmla="val 1092"/>
            </a:avLst>
          </a:prstGeom>
          <a:ln>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 name="コンテンツ プレースホルダー 2">
            <a:extLst>
              <a:ext uri="{FF2B5EF4-FFF2-40B4-BE49-F238E27FC236}">
                <a16:creationId xmlns:a16="http://schemas.microsoft.com/office/drawing/2014/main" id="{AA36155A-66BD-4007-A101-94F597D587BC}"/>
              </a:ext>
            </a:extLst>
          </p:cNvPr>
          <p:cNvSpPr txBox="1">
            <a:spLocks/>
          </p:cNvSpPr>
          <p:nvPr/>
        </p:nvSpPr>
        <p:spPr>
          <a:xfrm>
            <a:off x="727466" y="438707"/>
            <a:ext cx="7315200" cy="694273"/>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pPr marL="0" indent="0">
              <a:buNone/>
            </a:pPr>
            <a:r>
              <a:rPr lang="ja-JP" altLang="en-US"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定期検便について</a:t>
            </a:r>
          </a:p>
        </p:txBody>
      </p:sp>
    </p:spTree>
    <p:extLst>
      <p:ext uri="{BB962C8B-B14F-4D97-AF65-F5344CB8AC3E}">
        <p14:creationId xmlns:p14="http://schemas.microsoft.com/office/powerpoint/2010/main" val="3689576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AAE7A08-A093-4C4E-AC28-A61A63B0928C}"/>
              </a:ext>
            </a:extLst>
          </p:cNvPr>
          <p:cNvPicPr>
            <a:picLocks noChangeAspect="1"/>
          </p:cNvPicPr>
          <p:nvPr/>
        </p:nvPicPr>
        <p:blipFill rotWithShape="1">
          <a:blip r:embed="rId3">
            <a:extLst>
              <a:ext uri="{28A0092B-C50C-407E-A947-70E740481C1C}">
                <a14:useLocalDpi xmlns:a14="http://schemas.microsoft.com/office/drawing/2010/main" val="0"/>
              </a:ext>
            </a:extLst>
          </a:blip>
          <a:srcRect r="17610" b="6211"/>
          <a:stretch/>
        </p:blipFill>
        <p:spPr>
          <a:xfrm>
            <a:off x="650724" y="2159622"/>
            <a:ext cx="7967061" cy="4369151"/>
          </a:xfrm>
          <a:prstGeom prst="rect">
            <a:avLst/>
          </a:prstGeom>
        </p:spPr>
      </p:pic>
      <p:sp>
        <p:nvSpPr>
          <p:cNvPr id="5" name="角丸四角形 11">
            <a:extLst>
              <a:ext uri="{FF2B5EF4-FFF2-40B4-BE49-F238E27FC236}">
                <a16:creationId xmlns:a16="http://schemas.microsoft.com/office/drawing/2014/main" id="{933726EE-2A5E-4783-885E-08B1879765B4}"/>
              </a:ext>
            </a:extLst>
          </p:cNvPr>
          <p:cNvSpPr/>
          <p:nvPr/>
        </p:nvSpPr>
        <p:spPr>
          <a:xfrm>
            <a:off x="650724" y="646366"/>
            <a:ext cx="1221619" cy="756628"/>
          </a:xfrm>
          <a:prstGeom prst="roundRect">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検索</a:t>
            </a:r>
          </a:p>
        </p:txBody>
      </p:sp>
      <p:sp>
        <p:nvSpPr>
          <p:cNvPr id="6" name="角丸四角形 10">
            <a:extLst>
              <a:ext uri="{FF2B5EF4-FFF2-40B4-BE49-F238E27FC236}">
                <a16:creationId xmlns:a16="http://schemas.microsoft.com/office/drawing/2014/main" id="{C7B792CD-CC07-4C92-A4FF-A5663812CADF}"/>
              </a:ext>
            </a:extLst>
          </p:cNvPr>
          <p:cNvSpPr/>
          <p:nvPr/>
        </p:nvSpPr>
        <p:spPr>
          <a:xfrm>
            <a:off x="2148214" y="645772"/>
            <a:ext cx="3367213" cy="756628"/>
          </a:xfrm>
          <a:prstGeom prst="roundRect">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港南区　感染症　</a:t>
            </a:r>
          </a:p>
        </p:txBody>
      </p:sp>
      <p:grpSp>
        <p:nvGrpSpPr>
          <p:cNvPr id="9" name="グループ化 8">
            <a:extLst>
              <a:ext uri="{FF2B5EF4-FFF2-40B4-BE49-F238E27FC236}">
                <a16:creationId xmlns:a16="http://schemas.microsoft.com/office/drawing/2014/main" id="{C96A8AA3-7253-4405-8CFA-628162B86C72}"/>
              </a:ext>
            </a:extLst>
          </p:cNvPr>
          <p:cNvGrpSpPr/>
          <p:nvPr/>
        </p:nvGrpSpPr>
        <p:grpSpPr>
          <a:xfrm>
            <a:off x="7155544" y="4005942"/>
            <a:ext cx="4501847" cy="1625600"/>
            <a:chOff x="7039429" y="3860800"/>
            <a:chExt cx="4501847" cy="1625600"/>
          </a:xfrm>
          <a:solidFill>
            <a:schemeClr val="accent1">
              <a:lumMod val="40000"/>
              <a:lumOff val="60000"/>
            </a:schemeClr>
          </a:solidFill>
        </p:grpSpPr>
        <p:sp>
          <p:nvSpPr>
            <p:cNvPr id="7" name="吹き出し: 角を丸めた四角形 6">
              <a:extLst>
                <a:ext uri="{FF2B5EF4-FFF2-40B4-BE49-F238E27FC236}">
                  <a16:creationId xmlns:a16="http://schemas.microsoft.com/office/drawing/2014/main" id="{AA61C6C2-0316-4A19-96BA-26DE5665CAD0}"/>
                </a:ext>
              </a:extLst>
            </p:cNvPr>
            <p:cNvSpPr/>
            <p:nvPr/>
          </p:nvSpPr>
          <p:spPr>
            <a:xfrm>
              <a:off x="7039429" y="3860800"/>
              <a:ext cx="4501847" cy="1625600"/>
            </a:xfrm>
            <a:prstGeom prst="wedgeRoundRectCallout">
              <a:avLst>
                <a:gd name="adj1" fmla="val -83702"/>
                <a:gd name="adj2" fmla="val -61607"/>
                <a:gd name="adj3" fmla="val 16667"/>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E736A2EF-6121-40CB-951E-FA8D43CB381D}"/>
                </a:ext>
              </a:extLst>
            </p:cNvPr>
            <p:cNvSpPr txBox="1"/>
            <p:nvPr/>
          </p:nvSpPr>
          <p:spPr>
            <a:xfrm>
              <a:off x="7242628" y="4258101"/>
              <a:ext cx="4298648" cy="830997"/>
            </a:xfrm>
            <a:prstGeom prst="rect">
              <a:avLst/>
            </a:prstGeom>
            <a:grpFill/>
          </p:spPr>
          <p:txBody>
            <a:bodyPr wrap="square" rtlCol="0">
              <a:spAutoFit/>
            </a:bodyPr>
            <a:lstStyle/>
            <a:p>
              <a:r>
                <a:rPr kumimoji="1" lang="ja-JP" altLang="en-US" sz="2400" dirty="0"/>
                <a:t>こちらから</a:t>
              </a:r>
              <a:endParaRPr kumimoji="1" lang="en-US" altLang="ja-JP" sz="2400" dirty="0"/>
            </a:p>
            <a:p>
              <a:r>
                <a:rPr kumimoji="1" lang="ja-JP" altLang="en-US" sz="2400" dirty="0"/>
                <a:t>ダウンロードをしてください</a:t>
              </a:r>
              <a:endParaRPr kumimoji="1" lang="en-US" altLang="ja-JP" sz="2400" dirty="0"/>
            </a:p>
          </p:txBody>
        </p:sp>
      </p:grpSp>
      <p:sp>
        <p:nvSpPr>
          <p:cNvPr id="2" name="テキスト ボックス 1">
            <a:extLst>
              <a:ext uri="{FF2B5EF4-FFF2-40B4-BE49-F238E27FC236}">
                <a16:creationId xmlns:a16="http://schemas.microsoft.com/office/drawing/2014/main" id="{DA1FB560-6A34-4AC1-8F6C-B0428C1B1CAF}"/>
              </a:ext>
            </a:extLst>
          </p:cNvPr>
          <p:cNvSpPr txBox="1"/>
          <p:nvPr/>
        </p:nvSpPr>
        <p:spPr>
          <a:xfrm>
            <a:off x="5761171" y="534516"/>
            <a:ext cx="6499773" cy="830997"/>
          </a:xfrm>
          <a:prstGeom prst="rect">
            <a:avLst/>
          </a:prstGeom>
          <a:noFill/>
        </p:spPr>
        <p:txBody>
          <a:bodyPr wrap="square" rtlCol="0">
            <a:spAutoFit/>
          </a:bodyPr>
          <a:lstStyle/>
          <a:p>
            <a:r>
              <a:rPr kumimoji="1" lang="en-US" altLang="ja-JP" sz="2400" dirty="0"/>
              <a:t>https://www.city.yokohama.lg.jp/konan/kenko-iryo-fukushi/kenko_iryo/yobosesshu/kansenshou.html</a:t>
            </a:r>
            <a:endParaRPr kumimoji="1" lang="ja-JP" altLang="en-US" sz="2400" dirty="0"/>
          </a:p>
        </p:txBody>
      </p:sp>
    </p:spTree>
    <p:extLst>
      <p:ext uri="{BB962C8B-B14F-4D97-AF65-F5344CB8AC3E}">
        <p14:creationId xmlns:p14="http://schemas.microsoft.com/office/powerpoint/2010/main" val="1537894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nodeType="clickEffect">
                                  <p:stCondLst>
                                    <p:cond delay="0"/>
                                  </p:stCondLst>
                                  <p:childTnLst>
                                    <p:animClr clrSpc="rgb" dir="cw">
                                      <p:cBhvr override="childStyle">
                                        <p:cTn id="6" dur="250" autoRev="1" fill="remove"/>
                                        <p:tgtEl>
                                          <p:spTgt spid="5"/>
                                        </p:tgtEl>
                                        <p:attrNameLst>
                                          <p:attrName>style.color</p:attrName>
                                        </p:attrNameLst>
                                      </p:cBhvr>
                                      <p:to>
                                        <a:srgbClr val="00B0F0"/>
                                      </p:to>
                                    </p:animClr>
                                    <p:animClr clrSpc="rgb" dir="cw">
                                      <p:cBhvr>
                                        <p:cTn id="7" dur="250" autoRev="1" fill="remove"/>
                                        <p:tgtEl>
                                          <p:spTgt spid="5"/>
                                        </p:tgtEl>
                                        <p:attrNameLst>
                                          <p:attrName>fillcolor</p:attrName>
                                        </p:attrNameLst>
                                      </p:cBhvr>
                                      <p:to>
                                        <a:srgbClr val="00B0F0"/>
                                      </p:to>
                                    </p:animClr>
                                    <p:set>
                                      <p:cBhvr>
                                        <p:cTn id="8" dur="250" autoRev="1" fill="remove"/>
                                        <p:tgtEl>
                                          <p:spTgt spid="5"/>
                                        </p:tgtEl>
                                        <p:attrNameLst>
                                          <p:attrName>fill.type</p:attrName>
                                        </p:attrNameLst>
                                      </p:cBhvr>
                                      <p:to>
                                        <p:strVal val="solid"/>
                                      </p:to>
                                    </p:set>
                                    <p:set>
                                      <p:cBhvr>
                                        <p:cTn id="9" dur="250" autoRev="1" fill="remove"/>
                                        <p:tgtEl>
                                          <p:spTgt spid="5"/>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25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80">
                                          <p:stCondLst>
                                            <p:cond delay="0"/>
                                          </p:stCondLst>
                                        </p:cTn>
                                        <p:tgtEl>
                                          <p:spTgt spid="9"/>
                                        </p:tgtEl>
                                      </p:cBhvr>
                                    </p:animEffect>
                                    <p:anim calcmode="lin" valueType="num">
                                      <p:cBhvr>
                                        <p:cTn id="2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25" dur="26">
                                          <p:stCondLst>
                                            <p:cond delay="650"/>
                                          </p:stCondLst>
                                        </p:cTn>
                                        <p:tgtEl>
                                          <p:spTgt spid="9"/>
                                        </p:tgtEl>
                                      </p:cBhvr>
                                      <p:to x="100000" y="60000"/>
                                    </p:animScale>
                                    <p:animScale>
                                      <p:cBhvr>
                                        <p:cTn id="26" dur="166" decel="50000">
                                          <p:stCondLst>
                                            <p:cond delay="676"/>
                                          </p:stCondLst>
                                        </p:cTn>
                                        <p:tgtEl>
                                          <p:spTgt spid="9"/>
                                        </p:tgtEl>
                                      </p:cBhvr>
                                      <p:to x="100000" y="100000"/>
                                    </p:animScale>
                                    <p:animScale>
                                      <p:cBhvr>
                                        <p:cTn id="27" dur="26">
                                          <p:stCondLst>
                                            <p:cond delay="1312"/>
                                          </p:stCondLst>
                                        </p:cTn>
                                        <p:tgtEl>
                                          <p:spTgt spid="9"/>
                                        </p:tgtEl>
                                      </p:cBhvr>
                                      <p:to x="100000" y="80000"/>
                                    </p:animScale>
                                    <p:animScale>
                                      <p:cBhvr>
                                        <p:cTn id="28" dur="166" decel="50000">
                                          <p:stCondLst>
                                            <p:cond delay="1338"/>
                                          </p:stCondLst>
                                        </p:cTn>
                                        <p:tgtEl>
                                          <p:spTgt spid="9"/>
                                        </p:tgtEl>
                                      </p:cBhvr>
                                      <p:to x="100000" y="100000"/>
                                    </p:animScale>
                                    <p:animScale>
                                      <p:cBhvr>
                                        <p:cTn id="29" dur="26">
                                          <p:stCondLst>
                                            <p:cond delay="1642"/>
                                          </p:stCondLst>
                                        </p:cTn>
                                        <p:tgtEl>
                                          <p:spTgt spid="9"/>
                                        </p:tgtEl>
                                      </p:cBhvr>
                                      <p:to x="100000" y="90000"/>
                                    </p:animScale>
                                    <p:animScale>
                                      <p:cBhvr>
                                        <p:cTn id="30" dur="166" decel="50000">
                                          <p:stCondLst>
                                            <p:cond delay="1668"/>
                                          </p:stCondLst>
                                        </p:cTn>
                                        <p:tgtEl>
                                          <p:spTgt spid="9"/>
                                        </p:tgtEl>
                                      </p:cBhvr>
                                      <p:to x="100000" y="100000"/>
                                    </p:animScale>
                                    <p:animScale>
                                      <p:cBhvr>
                                        <p:cTn id="31" dur="26">
                                          <p:stCondLst>
                                            <p:cond delay="1808"/>
                                          </p:stCondLst>
                                        </p:cTn>
                                        <p:tgtEl>
                                          <p:spTgt spid="9"/>
                                        </p:tgtEl>
                                      </p:cBhvr>
                                      <p:to x="100000" y="95000"/>
                                    </p:animScale>
                                    <p:animScale>
                                      <p:cBhvr>
                                        <p:cTn id="32"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65D4FECD-05E9-439B-B0D9-9DC2B5A75FAF}"/>
              </a:ext>
            </a:extLst>
          </p:cNvPr>
          <p:cNvSpPr txBox="1">
            <a:spLocks/>
          </p:cNvSpPr>
          <p:nvPr/>
        </p:nvSpPr>
        <p:spPr>
          <a:xfrm>
            <a:off x="663934" y="863452"/>
            <a:ext cx="7315200" cy="694273"/>
          </a:xfrm>
          <a:prstGeom prst="rect">
            <a:avLst/>
          </a:prstGeom>
        </p:spPr>
        <p:txBody>
          <a:bodyPr>
            <a:normAutofit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kumimoji="1" sz="1600" kern="1200" baseline="0">
                <a:solidFill>
                  <a:schemeClr val="tx1"/>
                </a:solidFill>
                <a:latin typeface="+mn-lt"/>
                <a:ea typeface="+mn-ea"/>
                <a:cs typeface="+mn-cs"/>
              </a:defRPr>
            </a:lvl9pPr>
          </a:lstStyle>
          <a:p>
            <a:pPr marL="0" indent="0">
              <a:buFont typeface="Arial" panose="020B0604020202020204" pitchFamily="34" charset="0"/>
              <a:buNone/>
            </a:pPr>
            <a:r>
              <a:rPr lang="ja-JP" altLang="en-US" sz="4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感染症等発生報告書</a:t>
            </a:r>
          </a:p>
        </p:txBody>
      </p:sp>
      <p:pic>
        <p:nvPicPr>
          <p:cNvPr id="3" name="コンテンツ プレースホルダー 8">
            <a:extLst>
              <a:ext uri="{FF2B5EF4-FFF2-40B4-BE49-F238E27FC236}">
                <a16:creationId xmlns:a16="http://schemas.microsoft.com/office/drawing/2014/main" id="{D58A17DA-7519-492A-89D7-60217061D6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2021" y="434198"/>
            <a:ext cx="4287761" cy="5989604"/>
          </a:xfrm>
          <a:prstGeom prst="rect">
            <a:avLst/>
          </a:prstGeom>
        </p:spPr>
      </p:pic>
      <p:sp>
        <p:nvSpPr>
          <p:cNvPr id="4" name="コンテンツ プレースホルダー 2">
            <a:extLst>
              <a:ext uri="{FF2B5EF4-FFF2-40B4-BE49-F238E27FC236}">
                <a16:creationId xmlns:a16="http://schemas.microsoft.com/office/drawing/2014/main" id="{8E4ACCF1-E3A0-4199-81D9-336016153CFB}"/>
              </a:ext>
            </a:extLst>
          </p:cNvPr>
          <p:cNvSpPr txBox="1">
            <a:spLocks/>
          </p:cNvSpPr>
          <p:nvPr/>
        </p:nvSpPr>
        <p:spPr>
          <a:xfrm>
            <a:off x="710673" y="2405792"/>
            <a:ext cx="4021665" cy="960798"/>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pPr marL="0" indent="0">
              <a:buNone/>
            </a:pPr>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こちらの報告書を記載し、</a:t>
            </a:r>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grpSp>
        <p:nvGrpSpPr>
          <p:cNvPr id="8" name="グループ化 7">
            <a:extLst>
              <a:ext uri="{FF2B5EF4-FFF2-40B4-BE49-F238E27FC236}">
                <a16:creationId xmlns:a16="http://schemas.microsoft.com/office/drawing/2014/main" id="{77803A64-5992-4ECA-8BDE-E15A99F0891F}"/>
              </a:ext>
            </a:extLst>
          </p:cNvPr>
          <p:cNvGrpSpPr/>
          <p:nvPr/>
        </p:nvGrpSpPr>
        <p:grpSpPr>
          <a:xfrm>
            <a:off x="663934" y="3161777"/>
            <a:ext cx="4756046" cy="1377982"/>
            <a:chOff x="3880153" y="2654281"/>
            <a:chExt cx="4061579" cy="1377982"/>
          </a:xfrm>
        </p:grpSpPr>
        <p:sp>
          <p:nvSpPr>
            <p:cNvPr id="5" name="コンテンツ プレースホルダー 2">
              <a:extLst>
                <a:ext uri="{FF2B5EF4-FFF2-40B4-BE49-F238E27FC236}">
                  <a16:creationId xmlns:a16="http://schemas.microsoft.com/office/drawing/2014/main" id="{CB40892D-1FB8-42CF-89CB-9D3EA20EE041}"/>
                </a:ext>
              </a:extLst>
            </p:cNvPr>
            <p:cNvSpPr txBox="1">
              <a:spLocks/>
            </p:cNvSpPr>
            <p:nvPr/>
          </p:nvSpPr>
          <p:spPr>
            <a:xfrm>
              <a:off x="3880153" y="2654281"/>
              <a:ext cx="4021665" cy="840509"/>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pPr marL="0" indent="0">
                <a:buNone/>
              </a:pPr>
              <a:r>
                <a:rPr lang="ja-JP" altLang="en-US" sz="2800" dirty="0">
                  <a:solidFill>
                    <a:srgbClr val="FF0000"/>
                  </a:solidFill>
                  <a:latin typeface="UD デジタル 教科書体 NK-R" panose="02020400000000000000" pitchFamily="18" charset="-128"/>
                  <a:ea typeface="UD デジタル 教科書体 NK-R" panose="02020400000000000000" pitchFamily="18" charset="-128"/>
                </a:rPr>
                <a:t>港南区役所こども家庭支援課</a:t>
              </a:r>
              <a:endParaRPr lang="en-US" altLang="ja-JP" sz="280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6" name="コンテンツ プレースホルダー 2">
              <a:extLst>
                <a:ext uri="{FF2B5EF4-FFF2-40B4-BE49-F238E27FC236}">
                  <a16:creationId xmlns:a16="http://schemas.microsoft.com/office/drawing/2014/main" id="{5D1170C7-4422-481F-A516-B5D6E6C31468}"/>
                </a:ext>
              </a:extLst>
            </p:cNvPr>
            <p:cNvSpPr txBox="1">
              <a:spLocks/>
            </p:cNvSpPr>
            <p:nvPr/>
          </p:nvSpPr>
          <p:spPr>
            <a:xfrm>
              <a:off x="3920067" y="3071465"/>
              <a:ext cx="4021665" cy="960798"/>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pPr marL="0" indent="0">
                <a:buNone/>
              </a:pPr>
              <a:r>
                <a:rPr lang="en-US" altLang="ja-JP" sz="2800" dirty="0">
                  <a:solidFill>
                    <a:srgbClr val="FF0000"/>
                  </a:solidFill>
                  <a:latin typeface="UD デジタル 教科書体 NK-R" panose="02020400000000000000" pitchFamily="18" charset="-128"/>
                  <a:ea typeface="UD デジタル 教科書体 NK-R" panose="02020400000000000000" pitchFamily="18" charset="-128"/>
                </a:rPr>
                <a:t>FAX</a:t>
              </a:r>
              <a:r>
                <a:rPr lang="ja-JP" altLang="en-US" sz="2800" dirty="0">
                  <a:solidFill>
                    <a:srgbClr val="FF0000"/>
                  </a:solidFill>
                  <a:latin typeface="UD デジタル 教科書体 NK-R" panose="02020400000000000000" pitchFamily="18" charset="-128"/>
                  <a:ea typeface="UD デジタル 教科書体 NK-R" panose="02020400000000000000" pitchFamily="18" charset="-128"/>
                </a:rPr>
                <a:t>　</a:t>
              </a:r>
              <a:r>
                <a:rPr lang="en-US" altLang="ja-JP" sz="2800" dirty="0">
                  <a:solidFill>
                    <a:srgbClr val="FF0000"/>
                  </a:solidFill>
                  <a:latin typeface="UD デジタル 教科書体 NK-R" panose="02020400000000000000" pitchFamily="18" charset="-128"/>
                  <a:ea typeface="UD デジタル 教科書体 NK-R" panose="02020400000000000000" pitchFamily="18" charset="-128"/>
                </a:rPr>
                <a:t>045-842-0813</a:t>
              </a:r>
            </a:p>
          </p:txBody>
        </p:sp>
      </p:grpSp>
      <p:sp>
        <p:nvSpPr>
          <p:cNvPr id="7" name="コンテンツ プレースホルダー 2">
            <a:extLst>
              <a:ext uri="{FF2B5EF4-FFF2-40B4-BE49-F238E27FC236}">
                <a16:creationId xmlns:a16="http://schemas.microsoft.com/office/drawing/2014/main" id="{92BADC40-CFBF-4BE7-B5B2-2986E7D2D9D9}"/>
              </a:ext>
            </a:extLst>
          </p:cNvPr>
          <p:cNvSpPr txBox="1">
            <a:spLocks/>
          </p:cNvSpPr>
          <p:nvPr/>
        </p:nvSpPr>
        <p:spPr>
          <a:xfrm>
            <a:off x="736954" y="4427028"/>
            <a:ext cx="4579386" cy="960798"/>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pPr marL="0" indent="0">
              <a:buNone/>
            </a:pPr>
            <a:r>
              <a:rPr lang="ja-JP" altLang="en-US" sz="2800" dirty="0" err="1">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まで</a:t>
            </a:r>
            <a:r>
              <a:rPr lang="ja-JP" altLang="en-US"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送付をお願いいたします。</a:t>
            </a:r>
            <a:endParaRPr lang="en-US" altLang="ja-JP" sz="28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114742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7F3DB7E-8B49-4DEA-B208-8FE6AA40CEE1}"/>
              </a:ext>
            </a:extLst>
          </p:cNvPr>
          <p:cNvSpPr txBox="1">
            <a:spLocks/>
          </p:cNvSpPr>
          <p:nvPr/>
        </p:nvSpPr>
        <p:spPr>
          <a:xfrm>
            <a:off x="554568" y="469267"/>
            <a:ext cx="7315200" cy="694273"/>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pPr marL="0" indent="0">
              <a:buNone/>
            </a:pPr>
            <a:r>
              <a:rPr lang="ja-JP" altLang="en-US"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感染症等発生報告書の書き方 </a:t>
            </a:r>
            <a:r>
              <a:rPr lang="en-US" altLang="ja-JP"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a:t>
            </a:r>
            <a:r>
              <a:rPr lang="ja-JP" altLang="en-US"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初回</a:t>
            </a:r>
          </a:p>
        </p:txBody>
      </p:sp>
      <p:sp>
        <p:nvSpPr>
          <p:cNvPr id="9" name="四角形: 角を丸くする 8">
            <a:extLst>
              <a:ext uri="{FF2B5EF4-FFF2-40B4-BE49-F238E27FC236}">
                <a16:creationId xmlns:a16="http://schemas.microsoft.com/office/drawing/2014/main" id="{FC39A063-DC61-4B12-93D6-0D890CB4D223}"/>
              </a:ext>
            </a:extLst>
          </p:cNvPr>
          <p:cNvSpPr/>
          <p:nvPr/>
        </p:nvSpPr>
        <p:spPr>
          <a:xfrm>
            <a:off x="728914" y="1744510"/>
            <a:ext cx="3634740" cy="857024"/>
          </a:xfrm>
          <a:prstGeom prst="roundRect">
            <a:avLst/>
          </a:prstGeom>
          <a:solidFill>
            <a:srgbClr val="C3CF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四角形: 角を丸くする 9">
            <a:extLst>
              <a:ext uri="{FF2B5EF4-FFF2-40B4-BE49-F238E27FC236}">
                <a16:creationId xmlns:a16="http://schemas.microsoft.com/office/drawing/2014/main" id="{45CD1861-5128-4D5C-98F4-0688546CB680}"/>
              </a:ext>
            </a:extLst>
          </p:cNvPr>
          <p:cNvSpPr/>
          <p:nvPr/>
        </p:nvSpPr>
        <p:spPr>
          <a:xfrm>
            <a:off x="728914" y="2880360"/>
            <a:ext cx="4396740" cy="1566384"/>
          </a:xfrm>
          <a:prstGeom prst="roundRect">
            <a:avLst/>
          </a:prstGeom>
          <a:solidFill>
            <a:srgbClr val="C3CF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D58709C1-0C9C-43DB-9269-393090F4AA0A}"/>
              </a:ext>
            </a:extLst>
          </p:cNvPr>
          <p:cNvSpPr/>
          <p:nvPr/>
        </p:nvSpPr>
        <p:spPr>
          <a:xfrm>
            <a:off x="728914" y="4672423"/>
            <a:ext cx="4396740" cy="1617440"/>
          </a:xfrm>
          <a:prstGeom prst="roundRect">
            <a:avLst/>
          </a:prstGeom>
          <a:solidFill>
            <a:srgbClr val="FFFF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731F0585-046F-4D44-9B46-0D80628D7FB2}"/>
              </a:ext>
            </a:extLst>
          </p:cNvPr>
          <p:cNvSpPr txBox="1"/>
          <p:nvPr/>
        </p:nvSpPr>
        <p:spPr>
          <a:xfrm>
            <a:off x="1104900" y="1975745"/>
            <a:ext cx="2970085" cy="400110"/>
          </a:xfrm>
          <a:prstGeom prst="rect">
            <a:avLst/>
          </a:prstGeom>
          <a:noFill/>
        </p:spPr>
        <p:txBody>
          <a:bodyPr wrap="square" rtlCol="0">
            <a:spAutoFit/>
          </a:bodyPr>
          <a:lstStyle/>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施設の概要を記入します。</a:t>
            </a:r>
          </a:p>
        </p:txBody>
      </p:sp>
      <p:sp>
        <p:nvSpPr>
          <p:cNvPr id="13" name="テキスト ボックス 12">
            <a:extLst>
              <a:ext uri="{FF2B5EF4-FFF2-40B4-BE49-F238E27FC236}">
                <a16:creationId xmlns:a16="http://schemas.microsoft.com/office/drawing/2014/main" id="{00850EC4-D379-4D89-9C30-568C2D151F37}"/>
              </a:ext>
            </a:extLst>
          </p:cNvPr>
          <p:cNvSpPr txBox="1"/>
          <p:nvPr/>
        </p:nvSpPr>
        <p:spPr>
          <a:xfrm>
            <a:off x="1104899" y="3019961"/>
            <a:ext cx="2970085" cy="1323439"/>
          </a:xfrm>
          <a:prstGeom prst="rect">
            <a:avLst/>
          </a:prstGeom>
          <a:noFill/>
        </p:spPr>
        <p:txBody>
          <a:bodyPr wrap="square" rtlCol="0">
            <a:spAutoFit/>
          </a:bodyPr>
          <a:lstStyle/>
          <a:p>
            <a:r>
              <a:rPr kumimoji="1" lang="ja-JP" altLang="en-US" sz="2000" b="1" u="sng" dirty="0">
                <a:solidFill>
                  <a:srgbClr val="4A66AC"/>
                </a:solidFill>
                <a:latin typeface="UD デジタル 教科書体 NK-R" panose="02020400000000000000" pitchFamily="18" charset="-128"/>
                <a:ea typeface="UD デジタル 教科書体 NK-R" panose="02020400000000000000" pitchFamily="18" charset="-128"/>
              </a:rPr>
              <a:t>欠席数</a:t>
            </a:r>
            <a:endParaRPr kumimoji="1" lang="en-US" altLang="ja-JP" sz="2000" b="1" u="sng" dirty="0">
              <a:solidFill>
                <a:srgbClr val="4A66AC"/>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理由に関わらず、その日の</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欠席者数を記入します。</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（家庭都合なども含む）</a:t>
            </a:r>
          </a:p>
        </p:txBody>
      </p:sp>
      <p:sp>
        <p:nvSpPr>
          <p:cNvPr id="14" name="テキスト ボックス 13">
            <a:extLst>
              <a:ext uri="{FF2B5EF4-FFF2-40B4-BE49-F238E27FC236}">
                <a16:creationId xmlns:a16="http://schemas.microsoft.com/office/drawing/2014/main" id="{0B42A801-9187-4616-98B0-3233E0D07BE7}"/>
              </a:ext>
            </a:extLst>
          </p:cNvPr>
          <p:cNvSpPr txBox="1"/>
          <p:nvPr/>
        </p:nvSpPr>
        <p:spPr>
          <a:xfrm>
            <a:off x="1104900" y="4850201"/>
            <a:ext cx="3173650" cy="1323439"/>
          </a:xfrm>
          <a:prstGeom prst="rect">
            <a:avLst/>
          </a:prstGeom>
          <a:noFill/>
        </p:spPr>
        <p:txBody>
          <a:bodyPr wrap="square" rtlCol="0">
            <a:spAutoFit/>
          </a:bodyPr>
          <a:lstStyle/>
          <a:p>
            <a:r>
              <a:rPr kumimoji="1" lang="ja-JP" altLang="en-US" sz="2000" b="1" u="sng" dirty="0">
                <a:solidFill>
                  <a:srgbClr val="4A66AC"/>
                </a:solidFill>
                <a:latin typeface="UD デジタル 教科書体 NK-R" panose="02020400000000000000" pitchFamily="18" charset="-128"/>
                <a:ea typeface="UD デジタル 教科書体 NK-R" panose="02020400000000000000" pitchFamily="18" charset="-128"/>
              </a:rPr>
              <a:t>患者数</a:t>
            </a:r>
            <a:endParaRPr kumimoji="1" lang="en-US" altLang="ja-JP" sz="2000" b="1" u="sng" dirty="0">
              <a:solidFill>
                <a:srgbClr val="4A66AC"/>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症状</a:t>
            </a:r>
            <a:r>
              <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a:t>
            </a:r>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類似症状</a:t>
            </a:r>
            <a:r>
              <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a:t>
            </a:r>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が出ている人数を記入します。</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en-US" altLang="ja-JP" sz="1600" b="1"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a:t>
            </a:r>
            <a:r>
              <a:rPr kumimoji="1" lang="ja-JP" altLang="en-US" sz="1600" b="1"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初回は</a:t>
            </a:r>
            <a:r>
              <a:rPr kumimoji="1" lang="ja-JP" altLang="en-US" sz="1600" b="1" dirty="0">
                <a:solidFill>
                  <a:srgbClr val="FF0000"/>
                </a:solidFill>
                <a:latin typeface="UD デジタル 教科書体 NK-R" panose="02020400000000000000" pitchFamily="18" charset="-128"/>
                <a:ea typeface="UD デジタル 教科書体 NK-R" panose="02020400000000000000" pitchFamily="18" charset="-128"/>
              </a:rPr>
              <a:t>初発からの</a:t>
            </a:r>
            <a:r>
              <a:rPr kumimoji="1" lang="ja-JP" altLang="en-US" sz="2000" b="1" dirty="0">
                <a:solidFill>
                  <a:srgbClr val="FF0000"/>
                </a:solidFill>
                <a:latin typeface="UD デジタル 教科書体 NK-R" panose="02020400000000000000" pitchFamily="18" charset="-128"/>
                <a:ea typeface="UD デジタル 教科書体 NK-R" panose="02020400000000000000" pitchFamily="18" charset="-128"/>
              </a:rPr>
              <a:t>累計</a:t>
            </a:r>
            <a:r>
              <a:rPr kumimoji="1" lang="ja-JP" altLang="en-US" sz="1600" b="1"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を報告</a:t>
            </a:r>
            <a:endParaRPr kumimoji="1" lang="en-US" altLang="ja-JP" sz="1600" b="1"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grpSp>
        <p:nvGrpSpPr>
          <p:cNvPr id="46" name="グループ化 45">
            <a:extLst>
              <a:ext uri="{FF2B5EF4-FFF2-40B4-BE49-F238E27FC236}">
                <a16:creationId xmlns:a16="http://schemas.microsoft.com/office/drawing/2014/main" id="{23A167F3-011B-446F-8569-007265114BB2}"/>
              </a:ext>
            </a:extLst>
          </p:cNvPr>
          <p:cNvGrpSpPr/>
          <p:nvPr/>
        </p:nvGrpSpPr>
        <p:grpSpPr>
          <a:xfrm>
            <a:off x="6235853" y="1192484"/>
            <a:ext cx="5798058" cy="4978392"/>
            <a:chOff x="5816124" y="1383969"/>
            <a:chExt cx="5798058" cy="4978392"/>
          </a:xfrm>
        </p:grpSpPr>
        <p:pic>
          <p:nvPicPr>
            <p:cNvPr id="2" name="図 1" descr="画面の領域">
              <a:extLst>
                <a:ext uri="{FF2B5EF4-FFF2-40B4-BE49-F238E27FC236}">
                  <a16:creationId xmlns:a16="http://schemas.microsoft.com/office/drawing/2014/main" id="{8882C1BB-21F7-4833-AF80-BA41631E86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16124" y="1383969"/>
              <a:ext cx="5798058" cy="4978392"/>
            </a:xfrm>
            <a:prstGeom prst="rect">
              <a:avLst/>
            </a:prstGeom>
          </p:spPr>
        </p:pic>
        <p:sp>
          <p:nvSpPr>
            <p:cNvPr id="21" name="テキスト ボックス 20">
              <a:extLst>
                <a:ext uri="{FF2B5EF4-FFF2-40B4-BE49-F238E27FC236}">
                  <a16:creationId xmlns:a16="http://schemas.microsoft.com/office/drawing/2014/main" id="{C0419BF0-D14B-443A-87D6-8E5F1FCC0E6C}"/>
                </a:ext>
              </a:extLst>
            </p:cNvPr>
            <p:cNvSpPr txBox="1"/>
            <p:nvPr/>
          </p:nvSpPr>
          <p:spPr>
            <a:xfrm>
              <a:off x="6980770" y="3850668"/>
              <a:ext cx="309033"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５</a:t>
              </a:r>
            </a:p>
          </p:txBody>
        </p:sp>
        <p:sp>
          <p:nvSpPr>
            <p:cNvPr id="22" name="テキスト ボックス 21">
              <a:extLst>
                <a:ext uri="{FF2B5EF4-FFF2-40B4-BE49-F238E27FC236}">
                  <a16:creationId xmlns:a16="http://schemas.microsoft.com/office/drawing/2014/main" id="{1DAA7357-F0E0-4B27-B94D-C3496A885B7C}"/>
                </a:ext>
              </a:extLst>
            </p:cNvPr>
            <p:cNvSpPr txBox="1"/>
            <p:nvPr/>
          </p:nvSpPr>
          <p:spPr>
            <a:xfrm>
              <a:off x="7415368" y="3867741"/>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3" name="テキスト ボックス 22">
              <a:extLst>
                <a:ext uri="{FF2B5EF4-FFF2-40B4-BE49-F238E27FC236}">
                  <a16:creationId xmlns:a16="http://schemas.microsoft.com/office/drawing/2014/main" id="{A08C29ED-5A76-47BF-8D7D-E6760784F88F}"/>
                </a:ext>
              </a:extLst>
            </p:cNvPr>
            <p:cNvSpPr txBox="1"/>
            <p:nvPr/>
          </p:nvSpPr>
          <p:spPr>
            <a:xfrm>
              <a:off x="7945991" y="3865909"/>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4" name="テキスト ボックス 23">
              <a:extLst>
                <a:ext uri="{FF2B5EF4-FFF2-40B4-BE49-F238E27FC236}">
                  <a16:creationId xmlns:a16="http://schemas.microsoft.com/office/drawing/2014/main" id="{1F6F4937-BB0D-4F4F-882C-272F9A5DE516}"/>
                </a:ext>
              </a:extLst>
            </p:cNvPr>
            <p:cNvSpPr txBox="1"/>
            <p:nvPr/>
          </p:nvSpPr>
          <p:spPr>
            <a:xfrm>
              <a:off x="9525741" y="3865909"/>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5" name="テキスト ボックス 24">
              <a:extLst>
                <a:ext uri="{FF2B5EF4-FFF2-40B4-BE49-F238E27FC236}">
                  <a16:creationId xmlns:a16="http://schemas.microsoft.com/office/drawing/2014/main" id="{415747EB-064B-4678-A02A-A7507F75D908}"/>
                </a:ext>
              </a:extLst>
            </p:cNvPr>
            <p:cNvSpPr txBox="1"/>
            <p:nvPr/>
          </p:nvSpPr>
          <p:spPr>
            <a:xfrm>
              <a:off x="9008511" y="3865909"/>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6" name="テキスト ボックス 25">
              <a:extLst>
                <a:ext uri="{FF2B5EF4-FFF2-40B4-BE49-F238E27FC236}">
                  <a16:creationId xmlns:a16="http://schemas.microsoft.com/office/drawing/2014/main" id="{1AD2A158-E112-4805-8902-48BA987C14E5}"/>
                </a:ext>
              </a:extLst>
            </p:cNvPr>
            <p:cNvSpPr txBox="1"/>
            <p:nvPr/>
          </p:nvSpPr>
          <p:spPr>
            <a:xfrm>
              <a:off x="8498047" y="3865909"/>
              <a:ext cx="620182"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7" name="テキスト ボックス 26">
              <a:extLst>
                <a:ext uri="{FF2B5EF4-FFF2-40B4-BE49-F238E27FC236}">
                  <a16:creationId xmlns:a16="http://schemas.microsoft.com/office/drawing/2014/main" id="{F55800A5-3297-4EE1-9250-37D4FF7AA410}"/>
                </a:ext>
              </a:extLst>
            </p:cNvPr>
            <p:cNvSpPr txBox="1"/>
            <p:nvPr/>
          </p:nvSpPr>
          <p:spPr>
            <a:xfrm>
              <a:off x="10123876" y="3870143"/>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30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8" name="テキスト ボックス 27">
              <a:extLst>
                <a:ext uri="{FF2B5EF4-FFF2-40B4-BE49-F238E27FC236}">
                  <a16:creationId xmlns:a16="http://schemas.microsoft.com/office/drawing/2014/main" id="{10E26E07-11A8-4966-A040-8282C3AE31BA}"/>
                </a:ext>
              </a:extLst>
            </p:cNvPr>
            <p:cNvSpPr txBox="1"/>
            <p:nvPr/>
          </p:nvSpPr>
          <p:spPr>
            <a:xfrm>
              <a:off x="10656715" y="3865909"/>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85</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9" name="テキスト ボックス 28">
              <a:extLst>
                <a:ext uri="{FF2B5EF4-FFF2-40B4-BE49-F238E27FC236}">
                  <a16:creationId xmlns:a16="http://schemas.microsoft.com/office/drawing/2014/main" id="{0B9E7F4B-1058-4085-97A8-077BB310A5BE}"/>
                </a:ext>
              </a:extLst>
            </p:cNvPr>
            <p:cNvSpPr txBox="1"/>
            <p:nvPr/>
          </p:nvSpPr>
          <p:spPr>
            <a:xfrm>
              <a:off x="10651212" y="4303091"/>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30" name="テキスト ボックス 29">
              <a:extLst>
                <a:ext uri="{FF2B5EF4-FFF2-40B4-BE49-F238E27FC236}">
                  <a16:creationId xmlns:a16="http://schemas.microsoft.com/office/drawing/2014/main" id="{DED64A29-D517-40A1-980A-E21910C930BB}"/>
                </a:ext>
              </a:extLst>
            </p:cNvPr>
            <p:cNvSpPr txBox="1"/>
            <p:nvPr/>
          </p:nvSpPr>
          <p:spPr>
            <a:xfrm>
              <a:off x="10636567" y="4090884"/>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13</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31" name="テキスト ボックス 30">
              <a:extLst>
                <a:ext uri="{FF2B5EF4-FFF2-40B4-BE49-F238E27FC236}">
                  <a16:creationId xmlns:a16="http://schemas.microsoft.com/office/drawing/2014/main" id="{37CCF425-48AA-4149-93FB-8DA919F24F1C}"/>
                </a:ext>
              </a:extLst>
            </p:cNvPr>
            <p:cNvSpPr txBox="1"/>
            <p:nvPr/>
          </p:nvSpPr>
          <p:spPr>
            <a:xfrm>
              <a:off x="10184023" y="4081974"/>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2" name="テキスト ボックス 31">
              <a:extLst>
                <a:ext uri="{FF2B5EF4-FFF2-40B4-BE49-F238E27FC236}">
                  <a16:creationId xmlns:a16="http://schemas.microsoft.com/office/drawing/2014/main" id="{E43162EA-31E5-4344-98D6-EFF8F0B697F0}"/>
                </a:ext>
              </a:extLst>
            </p:cNvPr>
            <p:cNvSpPr txBox="1"/>
            <p:nvPr/>
          </p:nvSpPr>
          <p:spPr>
            <a:xfrm>
              <a:off x="10191345" y="4325391"/>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3" name="テキスト ボックス 32">
              <a:extLst>
                <a:ext uri="{FF2B5EF4-FFF2-40B4-BE49-F238E27FC236}">
                  <a16:creationId xmlns:a16="http://schemas.microsoft.com/office/drawing/2014/main" id="{35E8D854-F115-4188-86F6-9094C7A90875}"/>
                </a:ext>
              </a:extLst>
            </p:cNvPr>
            <p:cNvSpPr txBox="1"/>
            <p:nvPr/>
          </p:nvSpPr>
          <p:spPr>
            <a:xfrm>
              <a:off x="9648598" y="4091309"/>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4" name="テキスト ボックス 33">
              <a:extLst>
                <a:ext uri="{FF2B5EF4-FFF2-40B4-BE49-F238E27FC236}">
                  <a16:creationId xmlns:a16="http://schemas.microsoft.com/office/drawing/2014/main" id="{088D632A-C2C9-4A3C-A966-BB9A3F500C6C}"/>
                </a:ext>
              </a:extLst>
            </p:cNvPr>
            <p:cNvSpPr txBox="1"/>
            <p:nvPr/>
          </p:nvSpPr>
          <p:spPr>
            <a:xfrm>
              <a:off x="9648598" y="4316709"/>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5" name="テキスト ボックス 34">
              <a:extLst>
                <a:ext uri="{FF2B5EF4-FFF2-40B4-BE49-F238E27FC236}">
                  <a16:creationId xmlns:a16="http://schemas.microsoft.com/office/drawing/2014/main" id="{B587A905-4093-465C-8721-1C77298AB18A}"/>
                </a:ext>
              </a:extLst>
            </p:cNvPr>
            <p:cNvSpPr txBox="1"/>
            <p:nvPr/>
          </p:nvSpPr>
          <p:spPr>
            <a:xfrm>
              <a:off x="9134774" y="4072024"/>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6" name="テキスト ボックス 35">
              <a:extLst>
                <a:ext uri="{FF2B5EF4-FFF2-40B4-BE49-F238E27FC236}">
                  <a16:creationId xmlns:a16="http://schemas.microsoft.com/office/drawing/2014/main" id="{367A6AA5-7CA0-4387-A9E7-D3BE9743AB4A}"/>
                </a:ext>
              </a:extLst>
            </p:cNvPr>
            <p:cNvSpPr txBox="1"/>
            <p:nvPr/>
          </p:nvSpPr>
          <p:spPr>
            <a:xfrm>
              <a:off x="9143430" y="4325391"/>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7" name="テキスト ボックス 36">
              <a:extLst>
                <a:ext uri="{FF2B5EF4-FFF2-40B4-BE49-F238E27FC236}">
                  <a16:creationId xmlns:a16="http://schemas.microsoft.com/office/drawing/2014/main" id="{D66E7686-EA45-4C97-9630-C6069B77F04F}"/>
                </a:ext>
              </a:extLst>
            </p:cNvPr>
            <p:cNvSpPr txBox="1"/>
            <p:nvPr/>
          </p:nvSpPr>
          <p:spPr>
            <a:xfrm>
              <a:off x="8584817" y="4082399"/>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４</a:t>
              </a:r>
            </a:p>
          </p:txBody>
        </p:sp>
        <p:sp>
          <p:nvSpPr>
            <p:cNvPr id="38" name="テキスト ボックス 37">
              <a:extLst>
                <a:ext uri="{FF2B5EF4-FFF2-40B4-BE49-F238E27FC236}">
                  <a16:creationId xmlns:a16="http://schemas.microsoft.com/office/drawing/2014/main" id="{735F9890-F220-41DF-A23C-8919CE1EC5FF}"/>
                </a:ext>
              </a:extLst>
            </p:cNvPr>
            <p:cNvSpPr txBox="1"/>
            <p:nvPr/>
          </p:nvSpPr>
          <p:spPr>
            <a:xfrm>
              <a:off x="8574644" y="4297376"/>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４</a:t>
              </a:r>
            </a:p>
          </p:txBody>
        </p:sp>
        <p:sp>
          <p:nvSpPr>
            <p:cNvPr id="39" name="テキスト ボックス 38">
              <a:extLst>
                <a:ext uri="{FF2B5EF4-FFF2-40B4-BE49-F238E27FC236}">
                  <a16:creationId xmlns:a16="http://schemas.microsoft.com/office/drawing/2014/main" id="{00B62E3C-FF4D-4066-8B7A-0D1D937E1A1E}"/>
                </a:ext>
              </a:extLst>
            </p:cNvPr>
            <p:cNvSpPr txBox="1"/>
            <p:nvPr/>
          </p:nvSpPr>
          <p:spPr>
            <a:xfrm>
              <a:off x="8051405" y="4091309"/>
              <a:ext cx="357207"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3</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0" name="テキスト ボックス 39">
              <a:extLst>
                <a:ext uri="{FF2B5EF4-FFF2-40B4-BE49-F238E27FC236}">
                  <a16:creationId xmlns:a16="http://schemas.microsoft.com/office/drawing/2014/main" id="{9FCDE155-6C35-4CE8-8B34-5E09E948BFF0}"/>
                </a:ext>
              </a:extLst>
            </p:cNvPr>
            <p:cNvSpPr txBox="1"/>
            <p:nvPr/>
          </p:nvSpPr>
          <p:spPr>
            <a:xfrm>
              <a:off x="8051405" y="4297376"/>
              <a:ext cx="357207"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2</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1" name="テキスト ボックス 40">
              <a:extLst>
                <a:ext uri="{FF2B5EF4-FFF2-40B4-BE49-F238E27FC236}">
                  <a16:creationId xmlns:a16="http://schemas.microsoft.com/office/drawing/2014/main" id="{9701B5D3-6FC5-45E1-965A-7099B28E9052}"/>
                </a:ext>
              </a:extLst>
            </p:cNvPr>
            <p:cNvSpPr txBox="1"/>
            <p:nvPr/>
          </p:nvSpPr>
          <p:spPr>
            <a:xfrm>
              <a:off x="7522381" y="4094141"/>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６</a:t>
              </a:r>
            </a:p>
          </p:txBody>
        </p:sp>
        <p:sp>
          <p:nvSpPr>
            <p:cNvPr id="42" name="テキスト ボックス 41">
              <a:extLst>
                <a:ext uri="{FF2B5EF4-FFF2-40B4-BE49-F238E27FC236}">
                  <a16:creationId xmlns:a16="http://schemas.microsoft.com/office/drawing/2014/main" id="{B818FB70-67F2-4AD7-BD26-FD484393824C}"/>
                </a:ext>
              </a:extLst>
            </p:cNvPr>
            <p:cNvSpPr txBox="1"/>
            <p:nvPr/>
          </p:nvSpPr>
          <p:spPr>
            <a:xfrm>
              <a:off x="7512561" y="4316664"/>
              <a:ext cx="357207"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4</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3" name="テキスト ボックス 42">
              <a:extLst>
                <a:ext uri="{FF2B5EF4-FFF2-40B4-BE49-F238E27FC236}">
                  <a16:creationId xmlns:a16="http://schemas.microsoft.com/office/drawing/2014/main" id="{0C25275E-ACB2-45F0-850D-7A29D336FFE3}"/>
                </a:ext>
              </a:extLst>
            </p:cNvPr>
            <p:cNvSpPr txBox="1"/>
            <p:nvPr/>
          </p:nvSpPr>
          <p:spPr>
            <a:xfrm>
              <a:off x="7001046" y="4077412"/>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44" name="テキスト ボックス 43">
              <a:extLst>
                <a:ext uri="{FF2B5EF4-FFF2-40B4-BE49-F238E27FC236}">
                  <a16:creationId xmlns:a16="http://schemas.microsoft.com/office/drawing/2014/main" id="{F62BC666-C782-4798-9A8B-0C6D90D920DA}"/>
                </a:ext>
              </a:extLst>
            </p:cNvPr>
            <p:cNvSpPr txBox="1"/>
            <p:nvPr/>
          </p:nvSpPr>
          <p:spPr>
            <a:xfrm>
              <a:off x="7000092" y="4315647"/>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grpSp>
      <p:cxnSp>
        <p:nvCxnSpPr>
          <p:cNvPr id="17" name="直線矢印コネクタ 16">
            <a:extLst>
              <a:ext uri="{FF2B5EF4-FFF2-40B4-BE49-F238E27FC236}">
                <a16:creationId xmlns:a16="http://schemas.microsoft.com/office/drawing/2014/main" id="{E5F11E76-9206-48FA-A58C-8A4E44AB7743}"/>
              </a:ext>
            </a:extLst>
          </p:cNvPr>
          <p:cNvCxnSpPr>
            <a:cxnSpLocks/>
          </p:cNvCxnSpPr>
          <p:nvPr/>
        </p:nvCxnSpPr>
        <p:spPr>
          <a:xfrm>
            <a:off x="4363654" y="2168449"/>
            <a:ext cx="3935663" cy="146721"/>
          </a:xfrm>
          <a:prstGeom prst="straightConnector1">
            <a:avLst/>
          </a:prstGeom>
          <a:ln w="38100" cap="flat" cmpd="sng" algn="ctr">
            <a:solidFill>
              <a:srgbClr val="00206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6" name="直線矢印コネクタ 15">
            <a:extLst>
              <a:ext uri="{FF2B5EF4-FFF2-40B4-BE49-F238E27FC236}">
                <a16:creationId xmlns:a16="http://schemas.microsoft.com/office/drawing/2014/main" id="{2FFEBCB8-DAC0-4C67-B8B8-6B355AD9667E}"/>
              </a:ext>
            </a:extLst>
          </p:cNvPr>
          <p:cNvCxnSpPr>
            <a:cxnSpLocks/>
            <a:stCxn id="10" idx="3"/>
          </p:cNvCxnSpPr>
          <p:nvPr/>
        </p:nvCxnSpPr>
        <p:spPr>
          <a:xfrm>
            <a:off x="5125654" y="3663552"/>
            <a:ext cx="1796868" cy="364963"/>
          </a:xfrm>
          <a:prstGeom prst="straightConnector1">
            <a:avLst/>
          </a:prstGeom>
          <a:ln w="38100" cap="flat" cmpd="sng" algn="ctr">
            <a:solidFill>
              <a:srgbClr val="00206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9" name="直線矢印コネクタ 18">
            <a:extLst>
              <a:ext uri="{FF2B5EF4-FFF2-40B4-BE49-F238E27FC236}">
                <a16:creationId xmlns:a16="http://schemas.microsoft.com/office/drawing/2014/main" id="{63D486D9-122C-4DC5-BCEA-77DAC5960572}"/>
              </a:ext>
            </a:extLst>
          </p:cNvPr>
          <p:cNvCxnSpPr>
            <a:cxnSpLocks/>
            <a:endCxn id="44" idx="1"/>
          </p:cNvCxnSpPr>
          <p:nvPr/>
        </p:nvCxnSpPr>
        <p:spPr>
          <a:xfrm flipV="1">
            <a:off x="5052218" y="4308828"/>
            <a:ext cx="2367603" cy="1131478"/>
          </a:xfrm>
          <a:prstGeom prst="straightConnector1">
            <a:avLst/>
          </a:prstGeom>
          <a:ln w="381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8" name="正方形/長方形 7">
            <a:extLst>
              <a:ext uri="{FF2B5EF4-FFF2-40B4-BE49-F238E27FC236}">
                <a16:creationId xmlns:a16="http://schemas.microsoft.com/office/drawing/2014/main" id="{81A750A7-7D27-4490-A612-DB3644CF40DD}"/>
              </a:ext>
            </a:extLst>
          </p:cNvPr>
          <p:cNvSpPr/>
          <p:nvPr/>
        </p:nvSpPr>
        <p:spPr>
          <a:xfrm>
            <a:off x="6838950" y="4158589"/>
            <a:ext cx="4850058" cy="202543"/>
          </a:xfrm>
          <a:prstGeom prst="rect">
            <a:avLst/>
          </a:prstGeom>
          <a:solidFill>
            <a:srgbClr val="FFFF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正方形/長方形 5">
            <a:extLst>
              <a:ext uri="{FF2B5EF4-FFF2-40B4-BE49-F238E27FC236}">
                <a16:creationId xmlns:a16="http://schemas.microsoft.com/office/drawing/2014/main" id="{B39E2CC5-88F8-4695-B1B0-BE55FDA6A5EE}"/>
              </a:ext>
            </a:extLst>
          </p:cNvPr>
          <p:cNvSpPr/>
          <p:nvPr/>
        </p:nvSpPr>
        <p:spPr>
          <a:xfrm>
            <a:off x="7981950" y="1843679"/>
            <a:ext cx="3707055" cy="841902"/>
          </a:xfrm>
          <a:prstGeom prst="rect">
            <a:avLst/>
          </a:prstGeom>
          <a:solidFill>
            <a:schemeClr val="accent2">
              <a:lumMod val="75000"/>
              <a:alpha val="3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楕円 3">
            <a:extLst>
              <a:ext uri="{FF2B5EF4-FFF2-40B4-BE49-F238E27FC236}">
                <a16:creationId xmlns:a16="http://schemas.microsoft.com/office/drawing/2014/main" id="{9A97C54D-DB1F-44AD-A040-B145AD32C989}"/>
              </a:ext>
            </a:extLst>
          </p:cNvPr>
          <p:cNvSpPr/>
          <p:nvPr/>
        </p:nvSpPr>
        <p:spPr>
          <a:xfrm>
            <a:off x="10012758" y="1284445"/>
            <a:ext cx="337185" cy="2962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DF07A0DD-463D-4C20-ACE1-F61B9239E3F8}"/>
              </a:ext>
            </a:extLst>
          </p:cNvPr>
          <p:cNvSpPr txBox="1"/>
          <p:nvPr/>
        </p:nvSpPr>
        <p:spPr>
          <a:xfrm>
            <a:off x="6989058" y="2084317"/>
            <a:ext cx="920342"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胃腸炎</a:t>
            </a:r>
          </a:p>
        </p:txBody>
      </p:sp>
      <p:sp>
        <p:nvSpPr>
          <p:cNvPr id="49" name="楕円 48">
            <a:extLst>
              <a:ext uri="{FF2B5EF4-FFF2-40B4-BE49-F238E27FC236}">
                <a16:creationId xmlns:a16="http://schemas.microsoft.com/office/drawing/2014/main" id="{4692456A-6B3B-4788-888A-56607F077885}"/>
              </a:ext>
            </a:extLst>
          </p:cNvPr>
          <p:cNvSpPr/>
          <p:nvPr/>
        </p:nvSpPr>
        <p:spPr>
          <a:xfrm>
            <a:off x="10019365" y="4364394"/>
            <a:ext cx="265223" cy="25821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楕円 49">
            <a:extLst>
              <a:ext uri="{FF2B5EF4-FFF2-40B4-BE49-F238E27FC236}">
                <a16:creationId xmlns:a16="http://schemas.microsoft.com/office/drawing/2014/main" id="{843BABBD-1820-4052-B16E-0F72BB4FB335}"/>
              </a:ext>
            </a:extLst>
          </p:cNvPr>
          <p:cNvSpPr/>
          <p:nvPr/>
        </p:nvSpPr>
        <p:spPr>
          <a:xfrm>
            <a:off x="7374424" y="4370699"/>
            <a:ext cx="265223" cy="22885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8AC3F383-04DD-4DB5-94E5-C611D525D451}"/>
              </a:ext>
            </a:extLst>
          </p:cNvPr>
          <p:cNvSpPr txBox="1"/>
          <p:nvPr/>
        </p:nvSpPr>
        <p:spPr>
          <a:xfrm>
            <a:off x="7799655" y="4321729"/>
            <a:ext cx="800759" cy="338554"/>
          </a:xfrm>
          <a:prstGeom prst="rect">
            <a:avLst/>
          </a:prstGeom>
          <a:noFill/>
        </p:spPr>
        <p:txBody>
          <a:bodyPr wrap="square" rtlCol="0">
            <a:spAutoFit/>
          </a:bodyPr>
          <a:lstStyle/>
          <a:p>
            <a:r>
              <a:rPr kumimoji="1" lang="en-US" altLang="ja-JP" sz="1600" dirty="0">
                <a:solidFill>
                  <a:srgbClr val="FF0000"/>
                </a:solidFill>
              </a:rPr>
              <a:t>38.0</a:t>
            </a:r>
            <a:endParaRPr kumimoji="1" lang="ja-JP" altLang="en-US" sz="1600" dirty="0">
              <a:solidFill>
                <a:srgbClr val="FF0000"/>
              </a:solidFill>
            </a:endParaRPr>
          </a:p>
        </p:txBody>
      </p:sp>
      <p:sp>
        <p:nvSpPr>
          <p:cNvPr id="54" name="正方形/長方形 53">
            <a:extLst>
              <a:ext uri="{FF2B5EF4-FFF2-40B4-BE49-F238E27FC236}">
                <a16:creationId xmlns:a16="http://schemas.microsoft.com/office/drawing/2014/main" id="{78493F40-3509-4D7A-A4DD-C638F8442BB2}"/>
              </a:ext>
            </a:extLst>
          </p:cNvPr>
          <p:cNvSpPr/>
          <p:nvPr/>
        </p:nvSpPr>
        <p:spPr>
          <a:xfrm>
            <a:off x="6838950" y="3920830"/>
            <a:ext cx="4850055" cy="204349"/>
          </a:xfrm>
          <a:prstGeom prst="rect">
            <a:avLst/>
          </a:prstGeom>
          <a:solidFill>
            <a:schemeClr val="accent2">
              <a:lumMod val="75000"/>
              <a:alpha val="3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140320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6"/>
                                        </p:tgtEl>
                                      </p:cBhvr>
                                    </p:animEffect>
                                    <p:animScale>
                                      <p:cBhvr>
                                        <p:cTn id="7" dur="250" autoRev="1" fill="hold"/>
                                        <p:tgtEl>
                                          <p:spTgt spid="6"/>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54"/>
                                        </p:tgtEl>
                                      </p:cBhvr>
                                    </p:animEffect>
                                    <p:animScale>
                                      <p:cBhvr>
                                        <p:cTn id="12" dur="250" autoRev="1" fill="hold"/>
                                        <p:tgtEl>
                                          <p:spTgt spid="54"/>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7" presetClass="emph" presetSubtype="0" fill="remove" grpId="0" nodeType="clickEffect">
                                  <p:stCondLst>
                                    <p:cond delay="0"/>
                                  </p:stCondLst>
                                  <p:childTnLst>
                                    <p:animClr clrSpc="rgb" dir="cw">
                                      <p:cBhvr override="childStyle">
                                        <p:cTn id="16" dur="250" autoRev="1" fill="remove"/>
                                        <p:tgtEl>
                                          <p:spTgt spid="8"/>
                                        </p:tgtEl>
                                        <p:attrNameLst>
                                          <p:attrName>style.color</p:attrName>
                                        </p:attrNameLst>
                                      </p:cBhvr>
                                      <p:to>
                                        <a:schemeClr val="bg1"/>
                                      </p:to>
                                    </p:animClr>
                                    <p:animClr clrSpc="rgb" dir="cw">
                                      <p:cBhvr>
                                        <p:cTn id="17" dur="250" autoRev="1" fill="remove"/>
                                        <p:tgtEl>
                                          <p:spTgt spid="8"/>
                                        </p:tgtEl>
                                        <p:attrNameLst>
                                          <p:attrName>fillcolor</p:attrName>
                                        </p:attrNameLst>
                                      </p:cBhvr>
                                      <p:to>
                                        <a:schemeClr val="bg1"/>
                                      </p:to>
                                    </p:animClr>
                                    <p:set>
                                      <p:cBhvr>
                                        <p:cTn id="18" dur="250" autoRev="1" fill="remove"/>
                                        <p:tgtEl>
                                          <p:spTgt spid="8"/>
                                        </p:tgtEl>
                                        <p:attrNameLst>
                                          <p:attrName>fill.type</p:attrName>
                                        </p:attrNameLst>
                                      </p:cBhvr>
                                      <p:to>
                                        <p:strVal val="solid"/>
                                      </p:to>
                                    </p:set>
                                    <p:set>
                                      <p:cBhvr>
                                        <p:cTn id="19" dur="250" autoRev="1" fill="remove"/>
                                        <p:tgtEl>
                                          <p:spTgt spid="8"/>
                                        </p:tgtEl>
                                        <p:attrNameLst>
                                          <p:attrName>fill.on</p:attrName>
                                        </p:attrNameLst>
                                      </p:cBhvr>
                                      <p:to>
                                        <p:strVal val="true"/>
                                      </p:to>
                                    </p:set>
                                  </p:childTnLst>
                                </p:cTn>
                              </p:par>
                            </p:childTnLst>
                          </p:cTn>
                        </p:par>
                      </p:childTnLst>
                    </p:cTn>
                  </p:par>
                  <p:par>
                    <p:cTn id="20" fill="hold">
                      <p:stCondLst>
                        <p:cond delay="indefinite"/>
                      </p:stCondLst>
                      <p:childTnLst>
                        <p:par>
                          <p:cTn id="21" fill="hold">
                            <p:stCondLst>
                              <p:cond delay="0"/>
                            </p:stCondLst>
                            <p:childTnLst>
                              <p:par>
                                <p:cTn id="22" presetID="26" presetClass="emph" presetSubtype="0" fill="hold" nodeType="clickEffect">
                                  <p:stCondLst>
                                    <p:cond delay="0"/>
                                  </p:stCondLst>
                                  <p:childTnLst>
                                    <p:animEffect transition="out" filter="fade">
                                      <p:cBhvr>
                                        <p:cTn id="23" dur="500" tmFilter="0, 0; .2, .5; .8, .5; 1, 0"/>
                                        <p:tgtEl>
                                          <p:spTgt spid="14">
                                            <p:txEl>
                                              <p:pRg st="2" end="2"/>
                                            </p:txEl>
                                          </p:spTgt>
                                        </p:tgtEl>
                                      </p:cBhvr>
                                    </p:animEffect>
                                    <p:animScale>
                                      <p:cBhvr>
                                        <p:cTn id="24" dur="250" autoRev="1" fill="hold"/>
                                        <p:tgtEl>
                                          <p:spTgt spid="14">
                                            <p:txEl>
                                              <p:pRg st="2" end="2"/>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5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7F3DB7E-8B49-4DEA-B208-8FE6AA40CEE1}"/>
              </a:ext>
            </a:extLst>
          </p:cNvPr>
          <p:cNvSpPr txBox="1">
            <a:spLocks/>
          </p:cNvSpPr>
          <p:nvPr/>
        </p:nvSpPr>
        <p:spPr>
          <a:xfrm>
            <a:off x="554567" y="469267"/>
            <a:ext cx="7744749" cy="694273"/>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a:lstStyle>
          <a:p>
            <a:pPr marL="0" indent="0">
              <a:buNone/>
            </a:pPr>
            <a:r>
              <a:rPr lang="ja-JP" altLang="en-US"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感染症等発生報告書の書き方 </a:t>
            </a:r>
            <a:r>
              <a:rPr lang="en-US" altLang="ja-JP"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 2</a:t>
            </a:r>
            <a:r>
              <a:rPr lang="ja-JP" altLang="en-US" sz="32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回目以降</a:t>
            </a:r>
            <a:endParaRPr lang="ja-JP" altLang="en-US" sz="3200" dirty="0">
              <a:solidFill>
                <a:schemeClr val="tx1">
                  <a:lumMod val="75000"/>
                  <a:lumOff val="25000"/>
                </a:schemeClr>
              </a:solidFill>
              <a:highlight>
                <a:srgbClr val="FFFF00"/>
              </a:highlight>
              <a:latin typeface="UD デジタル 教科書体 NK-R" panose="02020400000000000000" pitchFamily="18" charset="-128"/>
              <a:ea typeface="UD デジタル 教科書体 NK-R" panose="02020400000000000000" pitchFamily="18" charset="-128"/>
            </a:endParaRPr>
          </a:p>
        </p:txBody>
      </p:sp>
      <p:sp>
        <p:nvSpPr>
          <p:cNvPr id="10" name="四角形: 角を丸くする 9">
            <a:extLst>
              <a:ext uri="{FF2B5EF4-FFF2-40B4-BE49-F238E27FC236}">
                <a16:creationId xmlns:a16="http://schemas.microsoft.com/office/drawing/2014/main" id="{45CD1861-5128-4D5C-98F4-0688546CB680}"/>
              </a:ext>
            </a:extLst>
          </p:cNvPr>
          <p:cNvSpPr/>
          <p:nvPr/>
        </p:nvSpPr>
        <p:spPr>
          <a:xfrm>
            <a:off x="728914" y="2880360"/>
            <a:ext cx="4396740" cy="1566384"/>
          </a:xfrm>
          <a:prstGeom prst="roundRect">
            <a:avLst/>
          </a:prstGeom>
          <a:solidFill>
            <a:srgbClr val="C3CF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D58709C1-0C9C-43DB-9269-393090F4AA0A}"/>
              </a:ext>
            </a:extLst>
          </p:cNvPr>
          <p:cNvSpPr/>
          <p:nvPr/>
        </p:nvSpPr>
        <p:spPr>
          <a:xfrm>
            <a:off x="728914" y="4672423"/>
            <a:ext cx="4396740" cy="1617440"/>
          </a:xfrm>
          <a:prstGeom prst="roundRect">
            <a:avLst/>
          </a:prstGeom>
          <a:solidFill>
            <a:srgbClr val="FFFF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00850EC4-D379-4D89-9C30-568C2D151F37}"/>
              </a:ext>
            </a:extLst>
          </p:cNvPr>
          <p:cNvSpPr txBox="1"/>
          <p:nvPr/>
        </p:nvSpPr>
        <p:spPr>
          <a:xfrm>
            <a:off x="1104899" y="3019961"/>
            <a:ext cx="2970085" cy="1323439"/>
          </a:xfrm>
          <a:prstGeom prst="rect">
            <a:avLst/>
          </a:prstGeom>
          <a:noFill/>
        </p:spPr>
        <p:txBody>
          <a:bodyPr wrap="square" rtlCol="0">
            <a:spAutoFit/>
          </a:bodyPr>
          <a:lstStyle/>
          <a:p>
            <a:r>
              <a:rPr kumimoji="1" lang="ja-JP" altLang="en-US" sz="2000" b="1" u="sng" dirty="0">
                <a:solidFill>
                  <a:srgbClr val="4A66AC"/>
                </a:solidFill>
                <a:latin typeface="UD デジタル 教科書体 NK-R" panose="02020400000000000000" pitchFamily="18" charset="-128"/>
                <a:ea typeface="UD デジタル 教科書体 NK-R" panose="02020400000000000000" pitchFamily="18" charset="-128"/>
              </a:rPr>
              <a:t>欠席数</a:t>
            </a:r>
            <a:endParaRPr kumimoji="1" lang="en-US" altLang="ja-JP" sz="2000" b="1" u="sng" dirty="0">
              <a:solidFill>
                <a:srgbClr val="4A66AC"/>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理由に関わらず、その日の</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欠席者数を記入します。</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（家庭都合なども含む）</a:t>
            </a:r>
          </a:p>
        </p:txBody>
      </p:sp>
      <p:grpSp>
        <p:nvGrpSpPr>
          <p:cNvPr id="46" name="グループ化 45">
            <a:extLst>
              <a:ext uri="{FF2B5EF4-FFF2-40B4-BE49-F238E27FC236}">
                <a16:creationId xmlns:a16="http://schemas.microsoft.com/office/drawing/2014/main" id="{23A167F3-011B-446F-8569-007265114BB2}"/>
              </a:ext>
            </a:extLst>
          </p:cNvPr>
          <p:cNvGrpSpPr/>
          <p:nvPr/>
        </p:nvGrpSpPr>
        <p:grpSpPr>
          <a:xfrm>
            <a:off x="6235853" y="1192484"/>
            <a:ext cx="5798058" cy="4978392"/>
            <a:chOff x="5816124" y="1383969"/>
            <a:chExt cx="5798058" cy="4978392"/>
          </a:xfrm>
        </p:grpSpPr>
        <p:pic>
          <p:nvPicPr>
            <p:cNvPr id="2" name="図 1" descr="画面の領域">
              <a:extLst>
                <a:ext uri="{FF2B5EF4-FFF2-40B4-BE49-F238E27FC236}">
                  <a16:creationId xmlns:a16="http://schemas.microsoft.com/office/drawing/2014/main" id="{8882C1BB-21F7-4833-AF80-BA41631E86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16124" y="1383969"/>
              <a:ext cx="5798058" cy="4978392"/>
            </a:xfrm>
            <a:prstGeom prst="rect">
              <a:avLst/>
            </a:prstGeom>
          </p:spPr>
        </p:pic>
        <p:sp>
          <p:nvSpPr>
            <p:cNvPr id="21" name="テキスト ボックス 20">
              <a:extLst>
                <a:ext uri="{FF2B5EF4-FFF2-40B4-BE49-F238E27FC236}">
                  <a16:creationId xmlns:a16="http://schemas.microsoft.com/office/drawing/2014/main" id="{C0419BF0-D14B-443A-87D6-8E5F1FCC0E6C}"/>
                </a:ext>
              </a:extLst>
            </p:cNvPr>
            <p:cNvSpPr txBox="1"/>
            <p:nvPr/>
          </p:nvSpPr>
          <p:spPr>
            <a:xfrm>
              <a:off x="6980770" y="3850668"/>
              <a:ext cx="309033"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５</a:t>
              </a:r>
            </a:p>
          </p:txBody>
        </p:sp>
        <p:sp>
          <p:nvSpPr>
            <p:cNvPr id="22" name="テキスト ボックス 21">
              <a:extLst>
                <a:ext uri="{FF2B5EF4-FFF2-40B4-BE49-F238E27FC236}">
                  <a16:creationId xmlns:a16="http://schemas.microsoft.com/office/drawing/2014/main" id="{1DAA7357-F0E0-4B27-B94D-C3496A885B7C}"/>
                </a:ext>
              </a:extLst>
            </p:cNvPr>
            <p:cNvSpPr txBox="1"/>
            <p:nvPr/>
          </p:nvSpPr>
          <p:spPr>
            <a:xfrm>
              <a:off x="7415368" y="3867741"/>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3" name="テキスト ボックス 22">
              <a:extLst>
                <a:ext uri="{FF2B5EF4-FFF2-40B4-BE49-F238E27FC236}">
                  <a16:creationId xmlns:a16="http://schemas.microsoft.com/office/drawing/2014/main" id="{A08C29ED-5A76-47BF-8D7D-E6760784F88F}"/>
                </a:ext>
              </a:extLst>
            </p:cNvPr>
            <p:cNvSpPr txBox="1"/>
            <p:nvPr/>
          </p:nvSpPr>
          <p:spPr>
            <a:xfrm>
              <a:off x="7945991" y="3865909"/>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4" name="テキスト ボックス 23">
              <a:extLst>
                <a:ext uri="{FF2B5EF4-FFF2-40B4-BE49-F238E27FC236}">
                  <a16:creationId xmlns:a16="http://schemas.microsoft.com/office/drawing/2014/main" id="{1F6F4937-BB0D-4F4F-882C-272F9A5DE516}"/>
                </a:ext>
              </a:extLst>
            </p:cNvPr>
            <p:cNvSpPr txBox="1"/>
            <p:nvPr/>
          </p:nvSpPr>
          <p:spPr>
            <a:xfrm>
              <a:off x="9525741" y="3865909"/>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5" name="テキスト ボックス 24">
              <a:extLst>
                <a:ext uri="{FF2B5EF4-FFF2-40B4-BE49-F238E27FC236}">
                  <a16:creationId xmlns:a16="http://schemas.microsoft.com/office/drawing/2014/main" id="{415747EB-064B-4678-A02A-A7507F75D908}"/>
                </a:ext>
              </a:extLst>
            </p:cNvPr>
            <p:cNvSpPr txBox="1"/>
            <p:nvPr/>
          </p:nvSpPr>
          <p:spPr>
            <a:xfrm>
              <a:off x="9008511" y="3865909"/>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6" name="テキスト ボックス 25">
              <a:extLst>
                <a:ext uri="{FF2B5EF4-FFF2-40B4-BE49-F238E27FC236}">
                  <a16:creationId xmlns:a16="http://schemas.microsoft.com/office/drawing/2014/main" id="{1AD2A158-E112-4805-8902-48BA987C14E5}"/>
                </a:ext>
              </a:extLst>
            </p:cNvPr>
            <p:cNvSpPr txBox="1"/>
            <p:nvPr/>
          </p:nvSpPr>
          <p:spPr>
            <a:xfrm>
              <a:off x="8498047" y="3865909"/>
              <a:ext cx="620182"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7" name="テキスト ボックス 26">
              <a:extLst>
                <a:ext uri="{FF2B5EF4-FFF2-40B4-BE49-F238E27FC236}">
                  <a16:creationId xmlns:a16="http://schemas.microsoft.com/office/drawing/2014/main" id="{F55800A5-3297-4EE1-9250-37D4FF7AA410}"/>
                </a:ext>
              </a:extLst>
            </p:cNvPr>
            <p:cNvSpPr txBox="1"/>
            <p:nvPr/>
          </p:nvSpPr>
          <p:spPr>
            <a:xfrm>
              <a:off x="10123876" y="3870143"/>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30</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8" name="テキスト ボックス 27">
              <a:extLst>
                <a:ext uri="{FF2B5EF4-FFF2-40B4-BE49-F238E27FC236}">
                  <a16:creationId xmlns:a16="http://schemas.microsoft.com/office/drawing/2014/main" id="{10E26E07-11A8-4966-A040-8282C3AE31BA}"/>
                </a:ext>
              </a:extLst>
            </p:cNvPr>
            <p:cNvSpPr txBox="1"/>
            <p:nvPr/>
          </p:nvSpPr>
          <p:spPr>
            <a:xfrm>
              <a:off x="10656715" y="3865909"/>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85</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9" name="テキスト ボックス 28">
              <a:extLst>
                <a:ext uri="{FF2B5EF4-FFF2-40B4-BE49-F238E27FC236}">
                  <a16:creationId xmlns:a16="http://schemas.microsoft.com/office/drawing/2014/main" id="{0B9E7F4B-1058-4085-97A8-077BB310A5BE}"/>
                </a:ext>
              </a:extLst>
            </p:cNvPr>
            <p:cNvSpPr txBox="1"/>
            <p:nvPr/>
          </p:nvSpPr>
          <p:spPr>
            <a:xfrm>
              <a:off x="10727351" y="4302881"/>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5</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30" name="テキスト ボックス 29">
              <a:extLst>
                <a:ext uri="{FF2B5EF4-FFF2-40B4-BE49-F238E27FC236}">
                  <a16:creationId xmlns:a16="http://schemas.microsoft.com/office/drawing/2014/main" id="{DED64A29-D517-40A1-980A-E21910C930BB}"/>
                </a:ext>
              </a:extLst>
            </p:cNvPr>
            <p:cNvSpPr txBox="1"/>
            <p:nvPr/>
          </p:nvSpPr>
          <p:spPr>
            <a:xfrm>
              <a:off x="10636567" y="4090884"/>
              <a:ext cx="618066"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13</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31" name="テキスト ボックス 30">
              <a:extLst>
                <a:ext uri="{FF2B5EF4-FFF2-40B4-BE49-F238E27FC236}">
                  <a16:creationId xmlns:a16="http://schemas.microsoft.com/office/drawing/2014/main" id="{37CCF425-48AA-4149-93FB-8DA919F24F1C}"/>
                </a:ext>
              </a:extLst>
            </p:cNvPr>
            <p:cNvSpPr txBox="1"/>
            <p:nvPr/>
          </p:nvSpPr>
          <p:spPr>
            <a:xfrm>
              <a:off x="10184023" y="4081974"/>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2" name="テキスト ボックス 31">
              <a:extLst>
                <a:ext uri="{FF2B5EF4-FFF2-40B4-BE49-F238E27FC236}">
                  <a16:creationId xmlns:a16="http://schemas.microsoft.com/office/drawing/2014/main" id="{E43162EA-31E5-4344-98D6-EFF8F0B697F0}"/>
                </a:ext>
              </a:extLst>
            </p:cNvPr>
            <p:cNvSpPr txBox="1"/>
            <p:nvPr/>
          </p:nvSpPr>
          <p:spPr>
            <a:xfrm>
              <a:off x="10191345" y="4325391"/>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3" name="テキスト ボックス 32">
              <a:extLst>
                <a:ext uri="{FF2B5EF4-FFF2-40B4-BE49-F238E27FC236}">
                  <a16:creationId xmlns:a16="http://schemas.microsoft.com/office/drawing/2014/main" id="{35E8D854-F115-4188-86F6-9094C7A90875}"/>
                </a:ext>
              </a:extLst>
            </p:cNvPr>
            <p:cNvSpPr txBox="1"/>
            <p:nvPr/>
          </p:nvSpPr>
          <p:spPr>
            <a:xfrm>
              <a:off x="9648598" y="4091309"/>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4" name="テキスト ボックス 33">
              <a:extLst>
                <a:ext uri="{FF2B5EF4-FFF2-40B4-BE49-F238E27FC236}">
                  <a16:creationId xmlns:a16="http://schemas.microsoft.com/office/drawing/2014/main" id="{088D632A-C2C9-4A3C-A966-BB9A3F500C6C}"/>
                </a:ext>
              </a:extLst>
            </p:cNvPr>
            <p:cNvSpPr txBox="1"/>
            <p:nvPr/>
          </p:nvSpPr>
          <p:spPr>
            <a:xfrm>
              <a:off x="9648598" y="4316709"/>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5" name="テキスト ボックス 34">
              <a:extLst>
                <a:ext uri="{FF2B5EF4-FFF2-40B4-BE49-F238E27FC236}">
                  <a16:creationId xmlns:a16="http://schemas.microsoft.com/office/drawing/2014/main" id="{B587A905-4093-465C-8721-1C77298AB18A}"/>
                </a:ext>
              </a:extLst>
            </p:cNvPr>
            <p:cNvSpPr txBox="1"/>
            <p:nvPr/>
          </p:nvSpPr>
          <p:spPr>
            <a:xfrm>
              <a:off x="9134774" y="4072024"/>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6" name="テキスト ボックス 35">
              <a:extLst>
                <a:ext uri="{FF2B5EF4-FFF2-40B4-BE49-F238E27FC236}">
                  <a16:creationId xmlns:a16="http://schemas.microsoft.com/office/drawing/2014/main" id="{367A6AA5-7CA0-4387-A9E7-D3BE9743AB4A}"/>
                </a:ext>
              </a:extLst>
            </p:cNvPr>
            <p:cNvSpPr txBox="1"/>
            <p:nvPr/>
          </p:nvSpPr>
          <p:spPr>
            <a:xfrm>
              <a:off x="9143430" y="4325391"/>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37" name="テキスト ボックス 36">
              <a:extLst>
                <a:ext uri="{FF2B5EF4-FFF2-40B4-BE49-F238E27FC236}">
                  <a16:creationId xmlns:a16="http://schemas.microsoft.com/office/drawing/2014/main" id="{D66E7686-EA45-4C97-9630-C6069B77F04F}"/>
                </a:ext>
              </a:extLst>
            </p:cNvPr>
            <p:cNvSpPr txBox="1"/>
            <p:nvPr/>
          </p:nvSpPr>
          <p:spPr>
            <a:xfrm>
              <a:off x="8584817" y="4082399"/>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４</a:t>
              </a:r>
            </a:p>
          </p:txBody>
        </p:sp>
        <p:sp>
          <p:nvSpPr>
            <p:cNvPr id="38" name="テキスト ボックス 37">
              <a:extLst>
                <a:ext uri="{FF2B5EF4-FFF2-40B4-BE49-F238E27FC236}">
                  <a16:creationId xmlns:a16="http://schemas.microsoft.com/office/drawing/2014/main" id="{735F9890-F220-41DF-A23C-8919CE1EC5FF}"/>
                </a:ext>
              </a:extLst>
            </p:cNvPr>
            <p:cNvSpPr txBox="1"/>
            <p:nvPr/>
          </p:nvSpPr>
          <p:spPr>
            <a:xfrm>
              <a:off x="8574644" y="4297376"/>
              <a:ext cx="357207"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2</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39" name="テキスト ボックス 38">
              <a:extLst>
                <a:ext uri="{FF2B5EF4-FFF2-40B4-BE49-F238E27FC236}">
                  <a16:creationId xmlns:a16="http://schemas.microsoft.com/office/drawing/2014/main" id="{00B62E3C-FF4D-4066-8B7A-0D1D937E1A1E}"/>
                </a:ext>
              </a:extLst>
            </p:cNvPr>
            <p:cNvSpPr txBox="1"/>
            <p:nvPr/>
          </p:nvSpPr>
          <p:spPr>
            <a:xfrm>
              <a:off x="8051405" y="4091309"/>
              <a:ext cx="357207"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3</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0" name="テキスト ボックス 39">
              <a:extLst>
                <a:ext uri="{FF2B5EF4-FFF2-40B4-BE49-F238E27FC236}">
                  <a16:creationId xmlns:a16="http://schemas.microsoft.com/office/drawing/2014/main" id="{9FCDE155-6C35-4CE8-8B34-5E09E948BFF0}"/>
                </a:ext>
              </a:extLst>
            </p:cNvPr>
            <p:cNvSpPr txBox="1"/>
            <p:nvPr/>
          </p:nvSpPr>
          <p:spPr>
            <a:xfrm>
              <a:off x="8051405" y="4297376"/>
              <a:ext cx="357207"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2</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1" name="テキスト ボックス 40">
              <a:extLst>
                <a:ext uri="{FF2B5EF4-FFF2-40B4-BE49-F238E27FC236}">
                  <a16:creationId xmlns:a16="http://schemas.microsoft.com/office/drawing/2014/main" id="{9701B5D3-6FC5-45E1-965A-7099B28E9052}"/>
                </a:ext>
              </a:extLst>
            </p:cNvPr>
            <p:cNvSpPr txBox="1"/>
            <p:nvPr/>
          </p:nvSpPr>
          <p:spPr>
            <a:xfrm>
              <a:off x="7522381" y="4094141"/>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６</a:t>
              </a:r>
            </a:p>
          </p:txBody>
        </p:sp>
        <p:sp>
          <p:nvSpPr>
            <p:cNvPr id="42" name="テキスト ボックス 41">
              <a:extLst>
                <a:ext uri="{FF2B5EF4-FFF2-40B4-BE49-F238E27FC236}">
                  <a16:creationId xmlns:a16="http://schemas.microsoft.com/office/drawing/2014/main" id="{B818FB70-67F2-4AD7-BD26-FD484393824C}"/>
                </a:ext>
              </a:extLst>
            </p:cNvPr>
            <p:cNvSpPr txBox="1"/>
            <p:nvPr/>
          </p:nvSpPr>
          <p:spPr>
            <a:xfrm>
              <a:off x="7512561" y="4316664"/>
              <a:ext cx="357207" cy="369332"/>
            </a:xfrm>
            <a:prstGeom prst="rect">
              <a:avLst/>
            </a:prstGeom>
            <a:noFill/>
          </p:spPr>
          <p:txBody>
            <a:bodyPr wrap="square" rtlCol="0">
              <a:spAutoFit/>
            </a:bodyPr>
            <a:lstStyle/>
            <a:p>
              <a:r>
                <a:rPr kumimoji="1" lang="en-US" altLang="ja-JP" dirty="0">
                  <a:solidFill>
                    <a:srgbClr val="FF0000"/>
                  </a:solidFill>
                  <a:latin typeface="UD デジタル 教科書体 NK-R" panose="02020400000000000000" pitchFamily="18" charset="-128"/>
                  <a:ea typeface="UD デジタル 教科書体 NK-R" panose="02020400000000000000" pitchFamily="18" charset="-128"/>
                </a:rPr>
                <a:t>1</a:t>
              </a:r>
              <a:endPar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3" name="テキスト ボックス 42">
              <a:extLst>
                <a:ext uri="{FF2B5EF4-FFF2-40B4-BE49-F238E27FC236}">
                  <a16:creationId xmlns:a16="http://schemas.microsoft.com/office/drawing/2014/main" id="{0C25275E-ACB2-45F0-850D-7A29D336FFE3}"/>
                </a:ext>
              </a:extLst>
            </p:cNvPr>
            <p:cNvSpPr txBox="1"/>
            <p:nvPr/>
          </p:nvSpPr>
          <p:spPr>
            <a:xfrm>
              <a:off x="7001046" y="4077412"/>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sp>
          <p:nvSpPr>
            <p:cNvPr id="44" name="テキスト ボックス 43">
              <a:extLst>
                <a:ext uri="{FF2B5EF4-FFF2-40B4-BE49-F238E27FC236}">
                  <a16:creationId xmlns:a16="http://schemas.microsoft.com/office/drawing/2014/main" id="{F62BC666-C782-4798-9A8B-0C6D90D920DA}"/>
                </a:ext>
              </a:extLst>
            </p:cNvPr>
            <p:cNvSpPr txBox="1"/>
            <p:nvPr/>
          </p:nvSpPr>
          <p:spPr>
            <a:xfrm>
              <a:off x="7000092" y="4315647"/>
              <a:ext cx="357207"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０</a:t>
              </a:r>
            </a:p>
          </p:txBody>
        </p:sp>
      </p:grpSp>
      <p:cxnSp>
        <p:nvCxnSpPr>
          <p:cNvPr id="16" name="直線矢印コネクタ 15">
            <a:extLst>
              <a:ext uri="{FF2B5EF4-FFF2-40B4-BE49-F238E27FC236}">
                <a16:creationId xmlns:a16="http://schemas.microsoft.com/office/drawing/2014/main" id="{2FFEBCB8-DAC0-4C67-B8B8-6B355AD9667E}"/>
              </a:ext>
            </a:extLst>
          </p:cNvPr>
          <p:cNvCxnSpPr>
            <a:cxnSpLocks/>
            <a:stCxn id="10" idx="3"/>
          </p:cNvCxnSpPr>
          <p:nvPr/>
        </p:nvCxnSpPr>
        <p:spPr>
          <a:xfrm>
            <a:off x="5125654" y="3663552"/>
            <a:ext cx="1796868" cy="364963"/>
          </a:xfrm>
          <a:prstGeom prst="straightConnector1">
            <a:avLst/>
          </a:prstGeom>
          <a:ln w="38100" cap="flat" cmpd="sng" algn="ctr">
            <a:solidFill>
              <a:srgbClr val="00206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9" name="直線矢印コネクタ 18">
            <a:extLst>
              <a:ext uri="{FF2B5EF4-FFF2-40B4-BE49-F238E27FC236}">
                <a16:creationId xmlns:a16="http://schemas.microsoft.com/office/drawing/2014/main" id="{63D486D9-122C-4DC5-BCEA-77DAC5960572}"/>
              </a:ext>
            </a:extLst>
          </p:cNvPr>
          <p:cNvCxnSpPr>
            <a:cxnSpLocks/>
            <a:endCxn id="44" idx="1"/>
          </p:cNvCxnSpPr>
          <p:nvPr/>
        </p:nvCxnSpPr>
        <p:spPr>
          <a:xfrm flipV="1">
            <a:off x="5052218" y="4308828"/>
            <a:ext cx="2367603" cy="1131478"/>
          </a:xfrm>
          <a:prstGeom prst="straightConnector1">
            <a:avLst/>
          </a:prstGeom>
          <a:ln w="381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8" name="正方形/長方形 7">
            <a:extLst>
              <a:ext uri="{FF2B5EF4-FFF2-40B4-BE49-F238E27FC236}">
                <a16:creationId xmlns:a16="http://schemas.microsoft.com/office/drawing/2014/main" id="{81A750A7-7D27-4490-A612-DB3644CF40DD}"/>
              </a:ext>
            </a:extLst>
          </p:cNvPr>
          <p:cNvSpPr/>
          <p:nvPr/>
        </p:nvSpPr>
        <p:spPr>
          <a:xfrm>
            <a:off x="6866991" y="4152762"/>
            <a:ext cx="4850058" cy="202543"/>
          </a:xfrm>
          <a:prstGeom prst="rect">
            <a:avLst/>
          </a:prstGeom>
          <a:solidFill>
            <a:srgbClr val="FFFF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正方形/長方形 5">
            <a:extLst>
              <a:ext uri="{FF2B5EF4-FFF2-40B4-BE49-F238E27FC236}">
                <a16:creationId xmlns:a16="http://schemas.microsoft.com/office/drawing/2014/main" id="{B39E2CC5-88F8-4695-B1B0-BE55FDA6A5EE}"/>
              </a:ext>
            </a:extLst>
          </p:cNvPr>
          <p:cNvSpPr/>
          <p:nvPr/>
        </p:nvSpPr>
        <p:spPr>
          <a:xfrm>
            <a:off x="7981950" y="1843679"/>
            <a:ext cx="3707055" cy="841902"/>
          </a:xfrm>
          <a:prstGeom prst="rect">
            <a:avLst/>
          </a:prstGeom>
          <a:solidFill>
            <a:schemeClr val="accent2">
              <a:lumMod val="75000"/>
              <a:alpha val="3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楕円 3">
            <a:extLst>
              <a:ext uri="{FF2B5EF4-FFF2-40B4-BE49-F238E27FC236}">
                <a16:creationId xmlns:a16="http://schemas.microsoft.com/office/drawing/2014/main" id="{9A97C54D-DB1F-44AD-A040-B145AD32C989}"/>
              </a:ext>
            </a:extLst>
          </p:cNvPr>
          <p:cNvSpPr/>
          <p:nvPr/>
        </p:nvSpPr>
        <p:spPr>
          <a:xfrm>
            <a:off x="10425534" y="1298646"/>
            <a:ext cx="337185" cy="2962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DF07A0DD-463D-4C20-ACE1-F61B9239E3F8}"/>
              </a:ext>
            </a:extLst>
          </p:cNvPr>
          <p:cNvSpPr txBox="1"/>
          <p:nvPr/>
        </p:nvSpPr>
        <p:spPr>
          <a:xfrm>
            <a:off x="6989058" y="2084317"/>
            <a:ext cx="920342" cy="369332"/>
          </a:xfrm>
          <a:prstGeom prst="rect">
            <a:avLst/>
          </a:prstGeom>
          <a:noFill/>
        </p:spPr>
        <p:txBody>
          <a:bodyPr wrap="square" rtlCol="0">
            <a:spAutoFit/>
          </a:bodyPr>
          <a:lstStyle/>
          <a:p>
            <a:r>
              <a:rPr kumimoji="1" lang="ja-JP" altLang="en-US" dirty="0">
                <a:solidFill>
                  <a:srgbClr val="FF0000"/>
                </a:solidFill>
                <a:latin typeface="UD デジタル 教科書体 NK-R" panose="02020400000000000000" pitchFamily="18" charset="-128"/>
                <a:ea typeface="UD デジタル 教科書体 NK-R" panose="02020400000000000000" pitchFamily="18" charset="-128"/>
              </a:rPr>
              <a:t>胃腸炎</a:t>
            </a:r>
          </a:p>
        </p:txBody>
      </p:sp>
      <p:sp>
        <p:nvSpPr>
          <p:cNvPr id="49" name="楕円 48">
            <a:extLst>
              <a:ext uri="{FF2B5EF4-FFF2-40B4-BE49-F238E27FC236}">
                <a16:creationId xmlns:a16="http://schemas.microsoft.com/office/drawing/2014/main" id="{4692456A-6B3B-4788-888A-56607F077885}"/>
              </a:ext>
            </a:extLst>
          </p:cNvPr>
          <p:cNvSpPr/>
          <p:nvPr/>
        </p:nvSpPr>
        <p:spPr>
          <a:xfrm>
            <a:off x="10019365" y="4364394"/>
            <a:ext cx="265223" cy="25821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楕円 49">
            <a:extLst>
              <a:ext uri="{FF2B5EF4-FFF2-40B4-BE49-F238E27FC236}">
                <a16:creationId xmlns:a16="http://schemas.microsoft.com/office/drawing/2014/main" id="{843BABBD-1820-4052-B16E-0F72BB4FB335}"/>
              </a:ext>
            </a:extLst>
          </p:cNvPr>
          <p:cNvSpPr/>
          <p:nvPr/>
        </p:nvSpPr>
        <p:spPr>
          <a:xfrm>
            <a:off x="7374424" y="4370699"/>
            <a:ext cx="265223" cy="22885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8AC3F383-04DD-4DB5-94E5-C611D525D451}"/>
              </a:ext>
            </a:extLst>
          </p:cNvPr>
          <p:cNvSpPr txBox="1"/>
          <p:nvPr/>
        </p:nvSpPr>
        <p:spPr>
          <a:xfrm>
            <a:off x="7799655" y="4321729"/>
            <a:ext cx="800759" cy="338554"/>
          </a:xfrm>
          <a:prstGeom prst="rect">
            <a:avLst/>
          </a:prstGeom>
          <a:noFill/>
        </p:spPr>
        <p:txBody>
          <a:bodyPr wrap="square" rtlCol="0">
            <a:spAutoFit/>
          </a:bodyPr>
          <a:lstStyle/>
          <a:p>
            <a:r>
              <a:rPr kumimoji="1" lang="en-US" altLang="ja-JP" sz="1600" dirty="0">
                <a:solidFill>
                  <a:srgbClr val="FF0000"/>
                </a:solidFill>
              </a:rPr>
              <a:t>38.0</a:t>
            </a:r>
            <a:endParaRPr kumimoji="1" lang="ja-JP" altLang="en-US" sz="1600" dirty="0">
              <a:solidFill>
                <a:srgbClr val="FF0000"/>
              </a:solidFill>
            </a:endParaRPr>
          </a:p>
        </p:txBody>
      </p:sp>
      <p:sp>
        <p:nvSpPr>
          <p:cNvPr id="54" name="正方形/長方形 53">
            <a:extLst>
              <a:ext uri="{FF2B5EF4-FFF2-40B4-BE49-F238E27FC236}">
                <a16:creationId xmlns:a16="http://schemas.microsoft.com/office/drawing/2014/main" id="{78493F40-3509-4D7A-A4DD-C638F8442BB2}"/>
              </a:ext>
            </a:extLst>
          </p:cNvPr>
          <p:cNvSpPr/>
          <p:nvPr/>
        </p:nvSpPr>
        <p:spPr>
          <a:xfrm>
            <a:off x="6838950" y="3920830"/>
            <a:ext cx="4850055" cy="204349"/>
          </a:xfrm>
          <a:prstGeom prst="rect">
            <a:avLst/>
          </a:prstGeom>
          <a:solidFill>
            <a:schemeClr val="accent2">
              <a:lumMod val="75000"/>
              <a:alpha val="3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E6DDD988-9BB4-4973-90C2-2D0BB278A541}"/>
              </a:ext>
            </a:extLst>
          </p:cNvPr>
          <p:cNvSpPr txBox="1"/>
          <p:nvPr/>
        </p:nvSpPr>
        <p:spPr>
          <a:xfrm>
            <a:off x="10973659" y="1225546"/>
            <a:ext cx="242650" cy="369332"/>
          </a:xfrm>
          <a:prstGeom prst="rect">
            <a:avLst/>
          </a:prstGeom>
          <a:noFill/>
        </p:spPr>
        <p:txBody>
          <a:bodyPr wrap="square" rtlCol="0">
            <a:spAutoFit/>
          </a:bodyPr>
          <a:lstStyle/>
          <a:p>
            <a:r>
              <a:rPr kumimoji="1" lang="ja-JP" altLang="en-US" dirty="0">
                <a:solidFill>
                  <a:srgbClr val="FF0000"/>
                </a:solidFill>
              </a:rPr>
              <a:t>２</a:t>
            </a:r>
          </a:p>
        </p:txBody>
      </p:sp>
      <p:sp>
        <p:nvSpPr>
          <p:cNvPr id="47" name="テキスト ボックス 46">
            <a:extLst>
              <a:ext uri="{FF2B5EF4-FFF2-40B4-BE49-F238E27FC236}">
                <a16:creationId xmlns:a16="http://schemas.microsoft.com/office/drawing/2014/main" id="{EE6DEE26-0D90-41F3-B8D5-E8BA46065586}"/>
              </a:ext>
            </a:extLst>
          </p:cNvPr>
          <p:cNvSpPr txBox="1"/>
          <p:nvPr/>
        </p:nvSpPr>
        <p:spPr>
          <a:xfrm>
            <a:off x="1104898" y="4809364"/>
            <a:ext cx="3947320" cy="1261884"/>
          </a:xfrm>
          <a:prstGeom prst="rect">
            <a:avLst/>
          </a:prstGeom>
          <a:noFill/>
        </p:spPr>
        <p:txBody>
          <a:bodyPr wrap="square" rtlCol="0">
            <a:spAutoFit/>
          </a:bodyPr>
          <a:lstStyle/>
          <a:p>
            <a:r>
              <a:rPr kumimoji="1" lang="ja-JP" altLang="en-US" sz="2000" b="1" u="sng" dirty="0">
                <a:solidFill>
                  <a:srgbClr val="4A66AC"/>
                </a:solidFill>
                <a:latin typeface="UD デジタル 教科書体 NK-R" panose="02020400000000000000" pitchFamily="18" charset="-128"/>
                <a:ea typeface="UD デジタル 教科書体 NK-R" panose="02020400000000000000" pitchFamily="18" charset="-128"/>
              </a:rPr>
              <a:t>患者数</a:t>
            </a:r>
            <a:endParaRPr kumimoji="1" lang="en-US" altLang="ja-JP" sz="2000" b="1" u="sng" dirty="0">
              <a:solidFill>
                <a:srgbClr val="4A66AC"/>
              </a:solidFill>
              <a:latin typeface="UD デジタル 教科書体 NK-R" panose="02020400000000000000" pitchFamily="18" charset="-128"/>
              <a:ea typeface="UD デジタル 教科書体 NK-R" panose="02020400000000000000" pitchFamily="18" charset="-128"/>
            </a:endParaRPr>
          </a:p>
          <a:p>
            <a:r>
              <a:rPr kumimoji="1" lang="ja-JP" altLang="en-US" sz="2000" dirty="0">
                <a:solidFill>
                  <a:srgbClr val="FF0000"/>
                </a:solidFill>
                <a:latin typeface="UD デジタル 教科書体 NK-R" panose="02020400000000000000" pitchFamily="18" charset="-128"/>
                <a:ea typeface="UD デジタル 教科書体 NK-R" panose="02020400000000000000" pitchFamily="18" charset="-128"/>
              </a:rPr>
              <a:t>その日に初めて報告する発症者数</a:t>
            </a:r>
            <a:r>
              <a:rPr kumimoji="1" lang="ja-JP" altLang="en-US"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を記入します。</a:t>
            </a:r>
            <a:endParaRPr kumimoji="1" lang="en-US" altLang="ja-JP" sz="2000"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a:p>
            <a:r>
              <a:rPr kumimoji="1" lang="en-US" altLang="ja-JP" sz="1600" b="1"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a:t>
            </a:r>
            <a:r>
              <a:rPr kumimoji="1" lang="ja-JP" altLang="en-US" sz="1600" b="1"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rPr>
              <a:t>既に報告している発症者は計上しません</a:t>
            </a:r>
            <a:endParaRPr kumimoji="1" lang="en-US" altLang="ja-JP" sz="1600" b="1" dirty="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112453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47">
                                            <p:txEl>
                                              <p:pRg st="1" end="1"/>
                                            </p:txEl>
                                          </p:spTgt>
                                        </p:tgtEl>
                                      </p:cBhvr>
                                    </p:animEffect>
                                    <p:animScale>
                                      <p:cBhvr>
                                        <p:cTn id="7" dur="250" autoRev="1" fill="hold"/>
                                        <p:tgtEl>
                                          <p:spTgt spid="47">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パーセル">
  <a:themeElements>
    <a:clrScheme name="パーセル">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パーセル">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パーセル">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TotalTime>
  <Words>2468</Words>
  <Application>Microsoft Office PowerPoint</Application>
  <PresentationFormat>ワイド画面</PresentationFormat>
  <Paragraphs>294</Paragraphs>
  <Slides>15</Slides>
  <Notes>15</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15</vt:i4>
      </vt:variant>
    </vt:vector>
  </HeadingPairs>
  <TitlesOfParts>
    <vt:vector size="22" baseType="lpstr">
      <vt:lpstr>HGｺﾞｼｯｸE</vt:lpstr>
      <vt:lpstr>UD デジタル 教科書体 NK-R</vt:lpstr>
      <vt:lpstr>游ゴシック</vt:lpstr>
      <vt:lpstr>Arial</vt:lpstr>
      <vt:lpstr>Gill Sans MT</vt:lpstr>
      <vt:lpstr>Wingdings 2</vt:lpstr>
      <vt:lpstr>パーセル</vt:lpstr>
      <vt:lpstr>感染症等が発生した際の 報告・調査について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感染症等が発生した際の 報告・調査について</dc:title>
  <dc:creator>栗原 奈々</dc:creator>
  <cp:lastModifiedBy>sysmente</cp:lastModifiedBy>
  <cp:revision>23</cp:revision>
  <dcterms:modified xsi:type="dcterms:W3CDTF">2025-07-02T01:08:08Z</dcterms:modified>
</cp:coreProperties>
</file>