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Lst>
  <p:notesMasterIdLst>
    <p:notesMasterId r:id="rId21"/>
  </p:notesMasterIdLst>
  <p:handoutMasterIdLst>
    <p:handoutMasterId r:id="rId22"/>
  </p:handoutMasterIdLst>
  <p:sldIdLst>
    <p:sldId id="1226" r:id="rId2"/>
    <p:sldId id="271" r:id="rId3"/>
    <p:sldId id="1334" r:id="rId4"/>
    <p:sldId id="1345" r:id="rId5"/>
    <p:sldId id="1344" r:id="rId6"/>
    <p:sldId id="1353" r:id="rId7"/>
    <p:sldId id="1335" r:id="rId8"/>
    <p:sldId id="1348" r:id="rId9"/>
    <p:sldId id="1354" r:id="rId10"/>
    <p:sldId id="1350" r:id="rId11"/>
    <p:sldId id="1352" r:id="rId12"/>
    <p:sldId id="1341" r:id="rId13"/>
    <p:sldId id="1356" r:id="rId14"/>
    <p:sldId id="1337" r:id="rId15"/>
    <p:sldId id="1346" r:id="rId16"/>
    <p:sldId id="1338" r:id="rId17"/>
    <p:sldId id="1347" r:id="rId18"/>
    <p:sldId id="1355" r:id="rId19"/>
    <p:sldId id="1330" r:id="rId20"/>
  </p:sldIdLst>
  <p:sldSz cx="12192000" cy="6858000"/>
  <p:notesSz cx="6735763" cy="9866313"/>
  <p:defaultTextStyle>
    <a:defPPr>
      <a:defRPr lang="ja-JP"/>
    </a:defPPr>
    <a:lvl1pPr algn="ctr"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作成者"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BFB"/>
    <a:srgbClr val="FF9900"/>
    <a:srgbClr val="0535BB"/>
    <a:srgbClr val="038EED"/>
    <a:srgbClr val="315C63"/>
    <a:srgbClr val="815129"/>
    <a:srgbClr val="986030"/>
    <a:srgbClr val="FCDEB0"/>
    <a:srgbClr val="C8E6EE"/>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autoAdjust="0"/>
    <p:restoredTop sz="86792" autoAdjust="0"/>
  </p:normalViewPr>
  <p:slideViewPr>
    <p:cSldViewPr>
      <p:cViewPr varScale="1">
        <p:scale>
          <a:sx n="61" d="100"/>
          <a:sy n="61" d="100"/>
        </p:scale>
        <p:origin x="894" y="78"/>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78" d="100"/>
          <a:sy n="78" d="100"/>
        </p:scale>
        <p:origin x="313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s\&#21307;&#30274;&#23616;\03&#29983;&#27963;&#34907;&#29983;&#35506;\&#29983;&#27963;&#34907;&#29983;&#35506;\250_&#12524;&#12472;&#12458;&#12493;&#12521;&#30151;&#38306;&#36899;\090_&#26989;&#21209;&#23455;&#26045;&#35336;&#30011;\R6\&#24180;&#24230;&#26411;\&#19968;&#35239;&#34920;_R6&#12524;&#12472;&#12458;&#12493;&#12521;&#30330;&#29983;&#23626;&#23550;&#24540;&#29366;&#27841;&#19968;&#35239;&#12304;&#24180;&#24230;&#26411;&#32113;&#35336;&#1230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2400">
                <a:latin typeface="BIZ UDPゴシック" panose="020B0400000000000000" pitchFamily="50" charset="-128"/>
                <a:ea typeface="BIZ UDPゴシック" panose="020B0400000000000000" pitchFamily="50" charset="-128"/>
              </a:rPr>
              <a:t>令和６年度レジオネラ症患者数</a:t>
            </a:r>
          </a:p>
        </c:rich>
      </c:tx>
      <c:layout>
        <c:manualLayout>
          <c:xMode val="edge"/>
          <c:yMode val="edge"/>
          <c:x val="0.18507299868766405"/>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6.5646565865746201E-2"/>
          <c:y val="6.3436073331832404E-2"/>
          <c:w val="0.8870337923588355"/>
          <c:h val="0.75003050671070903"/>
        </c:manualLayout>
      </c:layout>
      <c:barChart>
        <c:barDir val="col"/>
        <c:grouping val="clustered"/>
        <c:varyColors val="0"/>
        <c:ser>
          <c:idx val="0"/>
          <c:order val="0"/>
          <c:tx>
            <c:strRef>
              <c:f>年度末統計!$H$2</c:f>
              <c:strCache>
                <c:ptCount val="1"/>
                <c:pt idx="0">
                  <c:v>男</c:v>
                </c:pt>
              </c:strCache>
            </c:strRef>
          </c:tx>
          <c:spPr>
            <a:solidFill>
              <a:schemeClr val="accent1"/>
            </a:solidFill>
            <a:ln>
              <a:noFill/>
            </a:ln>
            <a:effectLst/>
          </c:spPr>
          <c:invertIfNegative val="0"/>
          <c:dLbls>
            <c:dLbl>
              <c:idx val="4"/>
              <c:layout>
                <c:manualLayout>
                  <c:x val="8.5561487718894807E-3"/>
                  <c:y val="-3.532393361762772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5E-4C8D-974D-BF1E15D2741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年度末統計!$G$5:$G$10</c:f>
              <c:strCache>
                <c:ptCount val="6"/>
                <c:pt idx="0">
                  <c:v>40代</c:v>
                </c:pt>
                <c:pt idx="1">
                  <c:v>50代</c:v>
                </c:pt>
                <c:pt idx="2">
                  <c:v>60代</c:v>
                </c:pt>
                <c:pt idx="3">
                  <c:v>70代</c:v>
                </c:pt>
                <c:pt idx="4">
                  <c:v>80代</c:v>
                </c:pt>
                <c:pt idx="5">
                  <c:v>90代</c:v>
                </c:pt>
              </c:strCache>
            </c:strRef>
          </c:cat>
          <c:val>
            <c:numRef>
              <c:f>年度末統計!$H$5:$H$10</c:f>
              <c:numCache>
                <c:formatCode>General</c:formatCode>
                <c:ptCount val="6"/>
                <c:pt idx="0">
                  <c:v>2</c:v>
                </c:pt>
                <c:pt idx="1">
                  <c:v>4</c:v>
                </c:pt>
                <c:pt idx="2">
                  <c:v>8</c:v>
                </c:pt>
                <c:pt idx="3">
                  <c:v>7</c:v>
                </c:pt>
                <c:pt idx="4">
                  <c:v>10</c:v>
                </c:pt>
                <c:pt idx="5">
                  <c:v>0</c:v>
                </c:pt>
              </c:numCache>
            </c:numRef>
          </c:val>
          <c:extLst>
            <c:ext xmlns:c16="http://schemas.microsoft.com/office/drawing/2014/chart" uri="{C3380CC4-5D6E-409C-BE32-E72D297353CC}">
              <c16:uniqueId val="{00000001-8E5E-4C8D-974D-BF1E15D27415}"/>
            </c:ext>
          </c:extLst>
        </c:ser>
        <c:ser>
          <c:idx val="1"/>
          <c:order val="1"/>
          <c:tx>
            <c:strRef>
              <c:f>年度末統計!$I$2</c:f>
              <c:strCache>
                <c:ptCount val="1"/>
                <c:pt idx="0">
                  <c:v>女</c:v>
                </c:pt>
              </c:strCache>
            </c:strRef>
          </c:tx>
          <c:spPr>
            <a:solidFill>
              <a:schemeClr val="accent2"/>
            </a:solidFill>
            <a:ln>
              <a:noFill/>
            </a:ln>
            <a:effectLst/>
          </c:spPr>
          <c:invertIfNegative val="0"/>
          <c:dLbls>
            <c:dLbl>
              <c:idx val="1"/>
              <c:layout>
                <c:manualLayout>
                  <c:x val="5.704099181259653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5E-4C8D-974D-BF1E15D27415}"/>
                </c:ext>
              </c:extLst>
            </c:dLbl>
            <c:dLbl>
              <c:idx val="2"/>
              <c:layout>
                <c:manualLayout>
                  <c:x val="1.0093503937007874E-2"/>
                  <c:y val="-1.5414332766294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5E-4C8D-974D-BF1E15D27415}"/>
                </c:ext>
              </c:extLst>
            </c:dLbl>
            <c:dLbl>
              <c:idx val="3"/>
              <c:layout>
                <c:manualLayout>
                  <c:x val="5.381069553805698E-3"/>
                  <c:y val="-8.82984691677864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5E-4C8D-974D-BF1E15D27415}"/>
                </c:ext>
              </c:extLst>
            </c:dLbl>
            <c:dLbl>
              <c:idx val="4"/>
              <c:layout>
                <c:manualLayout>
                  <c:x val="6.9184711286089237E-3"/>
                  <c:y val="-1.26834301083523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5E-4C8D-974D-BF1E15D27415}"/>
                </c:ext>
              </c:extLst>
            </c:dLbl>
            <c:dLbl>
              <c:idx val="5"/>
              <c:layout>
                <c:manualLayout>
                  <c:x val="6.6957020997373802E-3"/>
                  <c:y val="-5.46180531588490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5E-4C8D-974D-BF1E15D2741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年度末統計!$G$5:$G$10</c:f>
              <c:strCache>
                <c:ptCount val="6"/>
                <c:pt idx="0">
                  <c:v>40代</c:v>
                </c:pt>
                <c:pt idx="1">
                  <c:v>50代</c:v>
                </c:pt>
                <c:pt idx="2">
                  <c:v>60代</c:v>
                </c:pt>
                <c:pt idx="3">
                  <c:v>70代</c:v>
                </c:pt>
                <c:pt idx="4">
                  <c:v>80代</c:v>
                </c:pt>
                <c:pt idx="5">
                  <c:v>90代</c:v>
                </c:pt>
              </c:strCache>
            </c:strRef>
          </c:cat>
          <c:val>
            <c:numRef>
              <c:f>年度末統計!$I$5:$I$10</c:f>
              <c:numCache>
                <c:formatCode>General</c:formatCode>
                <c:ptCount val="6"/>
                <c:pt idx="0">
                  <c:v>0</c:v>
                </c:pt>
                <c:pt idx="1">
                  <c:v>3</c:v>
                </c:pt>
                <c:pt idx="2">
                  <c:v>0</c:v>
                </c:pt>
                <c:pt idx="3">
                  <c:v>3</c:v>
                </c:pt>
                <c:pt idx="4">
                  <c:v>4</c:v>
                </c:pt>
                <c:pt idx="5">
                  <c:v>3</c:v>
                </c:pt>
              </c:numCache>
            </c:numRef>
          </c:val>
          <c:extLst>
            <c:ext xmlns:c16="http://schemas.microsoft.com/office/drawing/2014/chart" uri="{C3380CC4-5D6E-409C-BE32-E72D297353CC}">
              <c16:uniqueId val="{00000007-8E5E-4C8D-974D-BF1E15D27415}"/>
            </c:ext>
          </c:extLst>
        </c:ser>
        <c:dLbls>
          <c:showLegendKey val="0"/>
          <c:showVal val="1"/>
          <c:showCatName val="0"/>
          <c:showSerName val="0"/>
          <c:showPercent val="0"/>
          <c:showBubbleSize val="0"/>
        </c:dLbls>
        <c:gapWidth val="219"/>
        <c:axId val="853576752"/>
        <c:axId val="853563440"/>
      </c:barChart>
      <c:catAx>
        <c:axId val="85357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3563440"/>
        <c:crosses val="autoZero"/>
        <c:auto val="1"/>
        <c:lblAlgn val="ctr"/>
        <c:lblOffset val="100"/>
        <c:noMultiLvlLbl val="0"/>
      </c:catAx>
      <c:valAx>
        <c:axId val="853563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3576752"/>
        <c:crosses val="autoZero"/>
        <c:crossBetween val="between"/>
      </c:valAx>
      <c:spPr>
        <a:noFill/>
        <a:ln>
          <a:noFill/>
        </a:ln>
        <a:effectLst/>
      </c:spPr>
    </c:plotArea>
    <c:legend>
      <c:legendPos val="b"/>
      <c:layout>
        <c:manualLayout>
          <c:xMode val="edge"/>
          <c:yMode val="edge"/>
          <c:x val="0.38328424222908342"/>
          <c:y val="0.91709408039343299"/>
          <c:w val="0.29047931893681012"/>
          <c:h val="6.676604593565271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2400" dirty="0">
                <a:latin typeface="BIZ UDPゴシック" panose="020B0400000000000000" pitchFamily="50" charset="-128"/>
                <a:ea typeface="BIZ UDPゴシック" panose="020B0400000000000000" pitchFamily="50" charset="-128"/>
              </a:rPr>
              <a:t>過去</a:t>
            </a:r>
            <a:r>
              <a:rPr lang="en-US" altLang="ja-JP" sz="2400" dirty="0">
                <a:latin typeface="BIZ UDPゴシック" panose="020B0400000000000000" pitchFamily="50" charset="-128"/>
                <a:ea typeface="BIZ UDPゴシック" panose="020B0400000000000000" pitchFamily="50" charset="-128"/>
              </a:rPr>
              <a:t>5</a:t>
            </a:r>
            <a:r>
              <a:rPr lang="ja-JP" altLang="en-US" sz="2400" dirty="0">
                <a:latin typeface="BIZ UDPゴシック" panose="020B0400000000000000" pitchFamily="50" charset="-128"/>
                <a:ea typeface="BIZ UDPゴシック" panose="020B0400000000000000" pitchFamily="50" charset="-128"/>
              </a:rPr>
              <a:t>年間のレジオネラ症患者数</a:t>
            </a:r>
          </a:p>
        </c:rich>
      </c:tx>
      <c:layout>
        <c:manualLayout>
          <c:xMode val="edge"/>
          <c:yMode val="edge"/>
          <c:x val="0.10408853245907333"/>
          <c:y val="2.8922388531134217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4553580445966595E-2"/>
          <c:y val="0.13901471899170403"/>
          <c:w val="0.87582964199935309"/>
          <c:h val="0.77362658490391512"/>
        </c:manualLayout>
      </c:layout>
      <c:barChart>
        <c:barDir val="col"/>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年度末統計!$G$21:$G$25</c:f>
              <c:strCache>
                <c:ptCount val="5"/>
                <c:pt idx="0">
                  <c:v>R2</c:v>
                </c:pt>
                <c:pt idx="1">
                  <c:v>R3</c:v>
                </c:pt>
                <c:pt idx="2">
                  <c:v>R4</c:v>
                </c:pt>
                <c:pt idx="3">
                  <c:v>R5</c:v>
                </c:pt>
                <c:pt idx="4">
                  <c:v>R6</c:v>
                </c:pt>
              </c:strCache>
            </c:strRef>
          </c:cat>
          <c:val>
            <c:numRef>
              <c:f>年度末統計!$H$21:$H$25</c:f>
              <c:numCache>
                <c:formatCode>General</c:formatCode>
                <c:ptCount val="5"/>
                <c:pt idx="0">
                  <c:v>40</c:v>
                </c:pt>
                <c:pt idx="1">
                  <c:v>38</c:v>
                </c:pt>
                <c:pt idx="2">
                  <c:v>49</c:v>
                </c:pt>
                <c:pt idx="3">
                  <c:v>51</c:v>
                </c:pt>
                <c:pt idx="4">
                  <c:v>44</c:v>
                </c:pt>
              </c:numCache>
            </c:numRef>
          </c:val>
          <c:extLst>
            <c:ext xmlns:c16="http://schemas.microsoft.com/office/drawing/2014/chart" uri="{C3380CC4-5D6E-409C-BE32-E72D297353CC}">
              <c16:uniqueId val="{00000000-FCD6-4A1F-A1D9-D301CB3D1332}"/>
            </c:ext>
          </c:extLst>
        </c:ser>
        <c:dLbls>
          <c:dLblPos val="outEnd"/>
          <c:showLegendKey val="0"/>
          <c:showVal val="1"/>
          <c:showCatName val="0"/>
          <c:showSerName val="0"/>
          <c:showPercent val="0"/>
          <c:showBubbleSize val="0"/>
        </c:dLbls>
        <c:gapWidth val="219"/>
        <c:overlap val="-27"/>
        <c:axId val="853583824"/>
        <c:axId val="853586736"/>
      </c:barChart>
      <c:catAx>
        <c:axId val="85358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3586736"/>
        <c:crosses val="autoZero"/>
        <c:auto val="1"/>
        <c:lblAlgn val="ctr"/>
        <c:lblOffset val="100"/>
        <c:noMultiLvlLbl val="0"/>
      </c:catAx>
      <c:valAx>
        <c:axId val="853586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358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1"/>
            <a:ext cx="2920193" cy="4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t" anchorCtr="0" compatLnSpc="1">
            <a:prstTxWarp prst="textNoShape">
              <a:avLst/>
            </a:prstTxWarp>
          </a:bodyPr>
          <a:lstStyle>
            <a:lvl1pPr algn="l" defTabSz="914362">
              <a:defRPr sz="1100">
                <a:latin typeface="Arial" pitchFamily="34" charset="0"/>
              </a:defRPr>
            </a:lvl1pPr>
          </a:lstStyle>
          <a:p>
            <a:pPr>
              <a:defRPr/>
            </a:pPr>
            <a:endParaRPr lang="en-US" altLang="ja-JP" dirty="0"/>
          </a:p>
        </p:txBody>
      </p:sp>
      <p:sp>
        <p:nvSpPr>
          <p:cNvPr id="38915" name="Rectangle 3"/>
          <p:cNvSpPr>
            <a:spLocks noGrp="1" noChangeArrowheads="1"/>
          </p:cNvSpPr>
          <p:nvPr>
            <p:ph type="dt" sz="quarter" idx="1"/>
          </p:nvPr>
        </p:nvSpPr>
        <p:spPr bwMode="auto">
          <a:xfrm>
            <a:off x="3815573" y="1"/>
            <a:ext cx="2918622" cy="4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t" anchorCtr="0" compatLnSpc="1">
            <a:prstTxWarp prst="textNoShape">
              <a:avLst/>
            </a:prstTxWarp>
          </a:bodyPr>
          <a:lstStyle>
            <a:lvl1pPr algn="r" defTabSz="914362">
              <a:defRPr sz="1100">
                <a:latin typeface="Arial" pitchFamily="34" charset="0"/>
              </a:defRPr>
            </a:lvl1pPr>
          </a:lstStyle>
          <a:p>
            <a:pPr>
              <a:defRPr/>
            </a:pPr>
            <a:endParaRPr lang="en-US" altLang="ja-JP" dirty="0"/>
          </a:p>
        </p:txBody>
      </p:sp>
      <p:sp>
        <p:nvSpPr>
          <p:cNvPr id="38916" name="Rectangle 4"/>
          <p:cNvSpPr>
            <a:spLocks noGrp="1" noChangeArrowheads="1"/>
          </p:cNvSpPr>
          <p:nvPr>
            <p:ph type="ftr" sz="quarter" idx="2"/>
          </p:nvPr>
        </p:nvSpPr>
        <p:spPr bwMode="auto">
          <a:xfrm>
            <a:off x="2" y="9371502"/>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b" anchorCtr="0" compatLnSpc="1">
            <a:prstTxWarp prst="textNoShape">
              <a:avLst/>
            </a:prstTxWarp>
          </a:bodyPr>
          <a:lstStyle>
            <a:lvl1pPr algn="l" defTabSz="914362">
              <a:defRPr sz="1100">
                <a:latin typeface="Arial" pitchFamily="34" charset="0"/>
              </a:defRPr>
            </a:lvl1pPr>
          </a:lstStyle>
          <a:p>
            <a:pPr>
              <a:defRPr/>
            </a:pPr>
            <a:endParaRPr lang="en-US" altLang="ja-JP" dirty="0"/>
          </a:p>
        </p:txBody>
      </p:sp>
      <p:sp>
        <p:nvSpPr>
          <p:cNvPr id="38917" name="Rectangle 5"/>
          <p:cNvSpPr>
            <a:spLocks noGrp="1" noChangeArrowheads="1"/>
          </p:cNvSpPr>
          <p:nvPr>
            <p:ph type="sldNum" sz="quarter" idx="3"/>
          </p:nvPr>
        </p:nvSpPr>
        <p:spPr bwMode="auto">
          <a:xfrm>
            <a:off x="3815573" y="9371502"/>
            <a:ext cx="291862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b" anchorCtr="0" compatLnSpc="1">
            <a:prstTxWarp prst="textNoShape">
              <a:avLst/>
            </a:prstTxWarp>
          </a:bodyPr>
          <a:lstStyle>
            <a:lvl1pPr algn="r" defTabSz="914362">
              <a:defRPr sz="1100">
                <a:latin typeface="Arial" pitchFamily="34" charset="0"/>
              </a:defRPr>
            </a:lvl1pPr>
          </a:lstStyle>
          <a:p>
            <a:pPr>
              <a:defRPr/>
            </a:pPr>
            <a:fld id="{7E70AD0E-24C8-4E78-A54A-DEE3ABB3992B}" type="slidenum">
              <a:rPr lang="en-US" altLang="ja-JP"/>
              <a:pPr>
                <a:defRPr/>
              </a:pPr>
              <a:t>‹#›</a:t>
            </a:fld>
            <a:endParaRPr lang="en-US" altLang="ja-JP" dirty="0"/>
          </a:p>
        </p:txBody>
      </p:sp>
    </p:spTree>
    <p:extLst>
      <p:ext uri="{BB962C8B-B14F-4D97-AF65-F5344CB8AC3E}">
        <p14:creationId xmlns:p14="http://schemas.microsoft.com/office/powerpoint/2010/main" val="1234276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0"/>
            <a:ext cx="291862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t" anchorCtr="0" compatLnSpc="1">
            <a:prstTxWarp prst="textNoShape">
              <a:avLst/>
            </a:prstTxWarp>
          </a:bodyPr>
          <a:lstStyle>
            <a:lvl1pPr algn="l">
              <a:defRPr sz="1100">
                <a:latin typeface="Arial" pitchFamily="34" charset="0"/>
              </a:defRPr>
            </a:lvl1pPr>
          </a:lstStyle>
          <a:p>
            <a:pPr>
              <a:defRPr/>
            </a:pPr>
            <a:endParaRPr lang="en-US" altLang="ja-JP" dirty="0"/>
          </a:p>
        </p:txBody>
      </p:sp>
      <p:sp>
        <p:nvSpPr>
          <p:cNvPr id="124931" name="Rectangle 3"/>
          <p:cNvSpPr>
            <a:spLocks noGrp="1" noChangeArrowheads="1"/>
          </p:cNvSpPr>
          <p:nvPr>
            <p:ph type="dt" idx="1"/>
          </p:nvPr>
        </p:nvSpPr>
        <p:spPr bwMode="auto">
          <a:xfrm>
            <a:off x="3815573" y="0"/>
            <a:ext cx="291862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t" anchorCtr="0" compatLnSpc="1">
            <a:prstTxWarp prst="textNoShape">
              <a:avLst/>
            </a:prstTxWarp>
          </a:bodyPr>
          <a:lstStyle>
            <a:lvl1pPr algn="r">
              <a:defRPr sz="1100">
                <a:latin typeface="Arial" pitchFamily="34" charset="0"/>
              </a:defRPr>
            </a:lvl1pPr>
          </a:lstStyle>
          <a:p>
            <a:pPr>
              <a:defRPr/>
            </a:pPr>
            <a:endParaRPr lang="en-US" altLang="ja-JP" dirty="0"/>
          </a:p>
        </p:txBody>
      </p:sp>
      <p:sp>
        <p:nvSpPr>
          <p:cNvPr id="90116" name="Rectangle 4"/>
          <p:cNvSpPr>
            <a:spLocks noGrp="1" noRot="1" noChangeAspect="1" noChangeArrowheads="1" noTextEdit="1"/>
          </p:cNvSpPr>
          <p:nvPr>
            <p:ph type="sldImg" idx="2"/>
          </p:nvPr>
        </p:nvSpPr>
        <p:spPr bwMode="auto">
          <a:xfrm>
            <a:off x="79375" y="741363"/>
            <a:ext cx="6577013" cy="36988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p:cNvSpPr>
            <a:spLocks noGrp="1" noChangeArrowheads="1"/>
          </p:cNvSpPr>
          <p:nvPr>
            <p:ph type="body" sz="quarter" idx="3"/>
          </p:nvPr>
        </p:nvSpPr>
        <p:spPr bwMode="auto">
          <a:xfrm>
            <a:off x="673891" y="4686540"/>
            <a:ext cx="5387982" cy="443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4934" name="Rectangle 6"/>
          <p:cNvSpPr>
            <a:spLocks noGrp="1" noChangeArrowheads="1"/>
          </p:cNvSpPr>
          <p:nvPr>
            <p:ph type="ftr" sz="quarter" idx="4"/>
          </p:nvPr>
        </p:nvSpPr>
        <p:spPr bwMode="auto">
          <a:xfrm>
            <a:off x="1" y="9371502"/>
            <a:ext cx="291862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b" anchorCtr="0" compatLnSpc="1">
            <a:prstTxWarp prst="textNoShape">
              <a:avLst/>
            </a:prstTxWarp>
          </a:bodyPr>
          <a:lstStyle>
            <a:lvl1pPr algn="l">
              <a:defRPr sz="1100">
                <a:latin typeface="Arial" pitchFamily="34" charset="0"/>
              </a:defRPr>
            </a:lvl1pPr>
          </a:lstStyle>
          <a:p>
            <a:pPr>
              <a:defRPr/>
            </a:pPr>
            <a:endParaRPr lang="en-US" altLang="ja-JP" dirty="0"/>
          </a:p>
        </p:txBody>
      </p:sp>
      <p:sp>
        <p:nvSpPr>
          <p:cNvPr id="124935" name="Rectangle 7"/>
          <p:cNvSpPr>
            <a:spLocks noGrp="1" noChangeArrowheads="1"/>
          </p:cNvSpPr>
          <p:nvPr>
            <p:ph type="sldNum" sz="quarter" idx="5"/>
          </p:nvPr>
        </p:nvSpPr>
        <p:spPr bwMode="auto">
          <a:xfrm>
            <a:off x="3815573" y="9371502"/>
            <a:ext cx="291862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b" anchorCtr="0" compatLnSpc="1">
            <a:prstTxWarp prst="textNoShape">
              <a:avLst/>
            </a:prstTxWarp>
          </a:bodyPr>
          <a:lstStyle>
            <a:lvl1pPr algn="r">
              <a:defRPr sz="1100">
                <a:latin typeface="Arial" pitchFamily="34" charset="0"/>
              </a:defRPr>
            </a:lvl1pPr>
          </a:lstStyle>
          <a:p>
            <a:pPr>
              <a:defRPr/>
            </a:pPr>
            <a:fld id="{2856A2E7-0285-4748-BAA3-3EA1A583EA98}" type="slidenum">
              <a:rPr lang="en-US" altLang="ja-JP"/>
              <a:pPr>
                <a:defRPr/>
              </a:pPr>
              <a:t>‹#›</a:t>
            </a:fld>
            <a:endParaRPr lang="en-US" altLang="ja-JP" dirty="0"/>
          </a:p>
        </p:txBody>
      </p:sp>
    </p:spTree>
    <p:extLst>
      <p:ext uri="{BB962C8B-B14F-4D97-AF65-F5344CB8AC3E}">
        <p14:creationId xmlns:p14="http://schemas.microsoft.com/office/powerpoint/2010/main" val="2390665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ja-JP" dirty="0"/>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1</a:t>
            </a:fld>
            <a:endParaRPr lang="en-US" altLang="ja-JP" dirty="0">
              <a:solidFill>
                <a:srgbClr val="000000"/>
              </a:solidFill>
            </a:endParaRPr>
          </a:p>
        </p:txBody>
      </p:sp>
    </p:spTree>
    <p:extLst>
      <p:ext uri="{BB962C8B-B14F-4D97-AF65-F5344CB8AC3E}">
        <p14:creationId xmlns:p14="http://schemas.microsoft.com/office/powerpoint/2010/main" val="326812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10</a:t>
            </a:fld>
            <a:endParaRPr lang="en-US" altLang="ja-JP" dirty="0">
              <a:solidFill>
                <a:srgbClr val="000000"/>
              </a:solidFill>
            </a:endParaRPr>
          </a:p>
        </p:txBody>
      </p:sp>
    </p:spTree>
    <p:extLst>
      <p:ext uri="{BB962C8B-B14F-4D97-AF65-F5344CB8AC3E}">
        <p14:creationId xmlns:p14="http://schemas.microsoft.com/office/powerpoint/2010/main" val="3532994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11</a:t>
            </a:fld>
            <a:endParaRPr lang="en-US" altLang="ja-JP" dirty="0">
              <a:solidFill>
                <a:srgbClr val="000000"/>
              </a:solidFill>
            </a:endParaRPr>
          </a:p>
        </p:txBody>
      </p:sp>
    </p:spTree>
    <p:extLst>
      <p:ext uri="{BB962C8B-B14F-4D97-AF65-F5344CB8AC3E}">
        <p14:creationId xmlns:p14="http://schemas.microsoft.com/office/powerpoint/2010/main" val="56110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12</a:t>
            </a:fld>
            <a:endParaRPr lang="en-US" altLang="ja-JP" dirty="0">
              <a:solidFill>
                <a:srgbClr val="000000"/>
              </a:solidFill>
            </a:endParaRPr>
          </a:p>
        </p:txBody>
      </p:sp>
    </p:spTree>
    <p:extLst>
      <p:ext uri="{BB962C8B-B14F-4D97-AF65-F5344CB8AC3E}">
        <p14:creationId xmlns:p14="http://schemas.microsoft.com/office/powerpoint/2010/main" val="2076998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13</a:t>
            </a:fld>
            <a:endParaRPr lang="en-US" altLang="ja-JP" dirty="0">
              <a:solidFill>
                <a:srgbClr val="000000"/>
              </a:solidFill>
            </a:endParaRPr>
          </a:p>
        </p:txBody>
      </p:sp>
    </p:spTree>
    <p:extLst>
      <p:ext uri="{BB962C8B-B14F-4D97-AF65-F5344CB8AC3E}">
        <p14:creationId xmlns:p14="http://schemas.microsoft.com/office/powerpoint/2010/main" val="117042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14</a:t>
            </a:fld>
            <a:endParaRPr lang="en-US" altLang="ja-JP" dirty="0">
              <a:solidFill>
                <a:srgbClr val="000000"/>
              </a:solidFill>
            </a:endParaRPr>
          </a:p>
        </p:txBody>
      </p:sp>
    </p:spTree>
    <p:extLst>
      <p:ext uri="{BB962C8B-B14F-4D97-AF65-F5344CB8AC3E}">
        <p14:creationId xmlns:p14="http://schemas.microsoft.com/office/powerpoint/2010/main" val="301637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15</a:t>
            </a:fld>
            <a:endParaRPr lang="en-US" altLang="ja-JP" dirty="0">
              <a:solidFill>
                <a:srgbClr val="000000"/>
              </a:solidFill>
            </a:endParaRPr>
          </a:p>
        </p:txBody>
      </p:sp>
    </p:spTree>
    <p:extLst>
      <p:ext uri="{BB962C8B-B14F-4D97-AF65-F5344CB8AC3E}">
        <p14:creationId xmlns:p14="http://schemas.microsoft.com/office/powerpoint/2010/main" val="4156736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46150"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46150"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46150"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E3E0C62-B882-4903-815A-D1424AFEEE34}" type="slidenum">
              <a:rPr lang="en-US" altLang="ja-JP"/>
              <a:pPr eaLnBrk="1" hangingPunct="1"/>
              <a:t>16</a:t>
            </a:fld>
            <a:endParaRPr lang="en-US" altLang="ja-JP" dirty="0"/>
          </a:p>
        </p:txBody>
      </p:sp>
      <p:sp>
        <p:nvSpPr>
          <p:cNvPr id="113667" name="Rectangle 2"/>
          <p:cNvSpPr>
            <a:spLocks noGrp="1" noRot="1" noChangeAspect="1" noChangeArrowheads="1" noTextEdit="1"/>
          </p:cNvSpPr>
          <p:nvPr>
            <p:ph type="sldImg"/>
          </p:nvPr>
        </p:nvSpPr>
        <p:spPr>
          <a:xfrm>
            <a:off x="139700" y="766763"/>
            <a:ext cx="6819900" cy="3836987"/>
          </a:xfrm>
          <a:ln/>
        </p:spPr>
      </p:sp>
      <p:sp>
        <p:nvSpPr>
          <p:cNvPr id="113668" name="Rectangle 3"/>
          <p:cNvSpPr>
            <a:spLocks noGrp="1" noChangeArrowheads="1"/>
          </p:cNvSpPr>
          <p:nvPr>
            <p:ph type="body" idx="1"/>
          </p:nvPr>
        </p:nvSpPr>
        <p:spPr>
          <a:xfrm>
            <a:off x="946150" y="4857775"/>
            <a:ext cx="5207000" cy="4607029"/>
          </a:xfrm>
        </p:spPr>
        <p:txBody>
          <a:bodyPr/>
          <a:lstStyle/>
          <a:p>
            <a:endParaRPr kumimoji="1" lang="en-US" altLang="ja-JP" sz="1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87212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46150"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46150"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46150"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E3E0C62-B882-4903-815A-D1424AFEEE34}" type="slidenum">
              <a:rPr lang="en-US" altLang="ja-JP"/>
              <a:pPr eaLnBrk="1" hangingPunct="1"/>
              <a:t>17</a:t>
            </a:fld>
            <a:endParaRPr lang="en-US" altLang="ja-JP" dirty="0"/>
          </a:p>
        </p:txBody>
      </p:sp>
      <p:sp>
        <p:nvSpPr>
          <p:cNvPr id="113667" name="Rectangle 2"/>
          <p:cNvSpPr>
            <a:spLocks noGrp="1" noRot="1" noChangeAspect="1" noChangeArrowheads="1" noTextEdit="1"/>
          </p:cNvSpPr>
          <p:nvPr>
            <p:ph type="sldImg"/>
          </p:nvPr>
        </p:nvSpPr>
        <p:spPr>
          <a:xfrm>
            <a:off x="139700" y="766763"/>
            <a:ext cx="6819900" cy="3836987"/>
          </a:xfrm>
          <a:ln/>
        </p:spPr>
      </p:sp>
      <p:sp>
        <p:nvSpPr>
          <p:cNvPr id="113668" name="Rectangle 3"/>
          <p:cNvSpPr>
            <a:spLocks noGrp="1" noChangeArrowheads="1"/>
          </p:cNvSpPr>
          <p:nvPr>
            <p:ph type="body" idx="1"/>
          </p:nvPr>
        </p:nvSpPr>
        <p:spPr>
          <a:xfrm>
            <a:off x="946150" y="4857775"/>
            <a:ext cx="5207000" cy="4607029"/>
          </a:xfrm>
        </p:spPr>
        <p:txBody>
          <a:bodyPr/>
          <a:lstStyle/>
          <a:p>
            <a:endParaRPr kumimoji="1" lang="en-US" altLang="ja-JP" sz="1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052288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46150"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46150"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46150"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E3E0C62-B882-4903-815A-D1424AFEEE34}" type="slidenum">
              <a:rPr lang="en-US" altLang="ja-JP"/>
              <a:pPr eaLnBrk="1" hangingPunct="1"/>
              <a:t>18</a:t>
            </a:fld>
            <a:endParaRPr lang="en-US" altLang="ja-JP" dirty="0"/>
          </a:p>
        </p:txBody>
      </p:sp>
      <p:sp>
        <p:nvSpPr>
          <p:cNvPr id="113667" name="Rectangle 2"/>
          <p:cNvSpPr>
            <a:spLocks noGrp="1" noRot="1" noChangeAspect="1" noChangeArrowheads="1" noTextEdit="1"/>
          </p:cNvSpPr>
          <p:nvPr>
            <p:ph type="sldImg"/>
          </p:nvPr>
        </p:nvSpPr>
        <p:spPr>
          <a:xfrm>
            <a:off x="139700" y="766763"/>
            <a:ext cx="6819900" cy="3836987"/>
          </a:xfrm>
          <a:ln/>
        </p:spPr>
      </p:sp>
      <p:sp>
        <p:nvSpPr>
          <p:cNvPr id="113668" name="Rectangle 3"/>
          <p:cNvSpPr>
            <a:spLocks noGrp="1" noChangeArrowheads="1"/>
          </p:cNvSpPr>
          <p:nvPr>
            <p:ph type="body" idx="1"/>
          </p:nvPr>
        </p:nvSpPr>
        <p:spPr>
          <a:xfrm>
            <a:off x="946150" y="4857775"/>
            <a:ext cx="5207000" cy="4607029"/>
          </a:xfrm>
        </p:spPr>
        <p:txBody>
          <a:bodyPr/>
          <a:lstStyle/>
          <a:p>
            <a:endParaRPr kumimoji="1" lang="en-US" altLang="ja-JP" sz="1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9693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ja-JP" dirty="0"/>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19</a:t>
            </a:fld>
            <a:endParaRPr lang="en-US" altLang="ja-JP" dirty="0">
              <a:solidFill>
                <a:srgbClr val="000000"/>
              </a:solidFill>
            </a:endParaRPr>
          </a:p>
        </p:txBody>
      </p:sp>
    </p:spTree>
    <p:extLst>
      <p:ext uri="{BB962C8B-B14F-4D97-AF65-F5344CB8AC3E}">
        <p14:creationId xmlns:p14="http://schemas.microsoft.com/office/powerpoint/2010/main" val="99254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令和</a:t>
            </a:r>
            <a:r>
              <a:rPr kumimoji="1" lang="en-US" altLang="ja-JP" sz="1200" kern="1200" dirty="0">
                <a:solidFill>
                  <a:schemeClr val="tx1"/>
                </a:solidFill>
                <a:effectLst/>
                <a:latin typeface="+mn-lt"/>
                <a:ea typeface="+mn-ea"/>
                <a:cs typeface="+mn-cs"/>
              </a:rPr>
              <a:t>6</a:t>
            </a:r>
            <a:r>
              <a:rPr kumimoji="1" lang="ja-JP" altLang="en-US" sz="1200" kern="1200" dirty="0">
                <a:solidFill>
                  <a:schemeClr val="tx1"/>
                </a:solidFill>
                <a:effectLst/>
                <a:latin typeface="+mn-lt"/>
                <a:ea typeface="+mn-ea"/>
                <a:cs typeface="+mn-cs"/>
              </a:rPr>
              <a:t>年度、市内で発生したレジオネラ症患者は</a:t>
            </a:r>
            <a:r>
              <a:rPr kumimoji="1" lang="en-US" altLang="ja-JP" sz="1200" kern="1200" dirty="0">
                <a:solidFill>
                  <a:schemeClr val="tx1"/>
                </a:solidFill>
                <a:effectLst/>
                <a:latin typeface="+mn-lt"/>
                <a:ea typeface="+mn-ea"/>
                <a:cs typeface="+mn-cs"/>
              </a:rPr>
              <a:t>44</a:t>
            </a:r>
            <a:r>
              <a:rPr kumimoji="1" lang="ja-JP" altLang="en-US" sz="1200" kern="1200" dirty="0">
                <a:solidFill>
                  <a:schemeClr val="tx1"/>
                </a:solidFill>
                <a:effectLst/>
                <a:latin typeface="+mn-lt"/>
                <a:ea typeface="+mn-ea"/>
                <a:cs typeface="+mn-cs"/>
              </a:rPr>
              <a:t>名でした。。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レジオネラ症は男性の患者が多く、特に高齢者や呼吸器疾患をお持ちのかたなどが感染しやすいといわれています</a:t>
            </a:r>
            <a:r>
              <a:rPr kumimoji="1" lang="ja-JP" altLang="en-US" sz="1200" kern="1200" dirty="0" err="1">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266C4766-2CB6-4B18-9CEF-76E64E4CA0D4}" type="slidenum">
              <a:rPr kumimoji="1" lang="ja-JP" altLang="en-US" smtClean="0"/>
              <a:t>2</a:t>
            </a:fld>
            <a:endParaRPr kumimoji="1" lang="ja-JP" altLang="en-US" dirty="0"/>
          </a:p>
        </p:txBody>
      </p:sp>
    </p:spTree>
    <p:extLst>
      <p:ext uri="{BB962C8B-B14F-4D97-AF65-F5344CB8AC3E}">
        <p14:creationId xmlns:p14="http://schemas.microsoft.com/office/powerpoint/2010/main" val="363089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3</a:t>
            </a:fld>
            <a:endParaRPr lang="en-US" altLang="ja-JP" dirty="0">
              <a:solidFill>
                <a:srgbClr val="000000"/>
              </a:solidFill>
            </a:endParaRPr>
          </a:p>
        </p:txBody>
      </p:sp>
    </p:spTree>
    <p:extLst>
      <p:ext uri="{BB962C8B-B14F-4D97-AF65-F5344CB8AC3E}">
        <p14:creationId xmlns:p14="http://schemas.microsoft.com/office/powerpoint/2010/main" val="255731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4</a:t>
            </a:fld>
            <a:endParaRPr lang="en-US" altLang="ja-JP" dirty="0">
              <a:solidFill>
                <a:srgbClr val="000000"/>
              </a:solidFill>
            </a:endParaRPr>
          </a:p>
        </p:txBody>
      </p:sp>
    </p:spTree>
    <p:extLst>
      <p:ext uri="{BB962C8B-B14F-4D97-AF65-F5344CB8AC3E}">
        <p14:creationId xmlns:p14="http://schemas.microsoft.com/office/powerpoint/2010/main" val="356779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5</a:t>
            </a:fld>
            <a:endParaRPr lang="en-US" altLang="ja-JP" dirty="0">
              <a:solidFill>
                <a:srgbClr val="000000"/>
              </a:solidFill>
            </a:endParaRPr>
          </a:p>
        </p:txBody>
      </p:sp>
    </p:spTree>
    <p:extLst>
      <p:ext uri="{BB962C8B-B14F-4D97-AF65-F5344CB8AC3E}">
        <p14:creationId xmlns:p14="http://schemas.microsoft.com/office/powerpoint/2010/main" val="387660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6</a:t>
            </a:fld>
            <a:endParaRPr lang="en-US" altLang="ja-JP" dirty="0">
              <a:solidFill>
                <a:srgbClr val="000000"/>
              </a:solidFill>
            </a:endParaRPr>
          </a:p>
        </p:txBody>
      </p:sp>
    </p:spTree>
    <p:extLst>
      <p:ext uri="{BB962C8B-B14F-4D97-AF65-F5344CB8AC3E}">
        <p14:creationId xmlns:p14="http://schemas.microsoft.com/office/powerpoint/2010/main" val="352439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7</a:t>
            </a:fld>
            <a:endParaRPr lang="en-US" altLang="ja-JP" dirty="0">
              <a:solidFill>
                <a:srgbClr val="000000"/>
              </a:solidFill>
            </a:endParaRPr>
          </a:p>
        </p:txBody>
      </p:sp>
    </p:spTree>
    <p:extLst>
      <p:ext uri="{BB962C8B-B14F-4D97-AF65-F5344CB8AC3E}">
        <p14:creationId xmlns:p14="http://schemas.microsoft.com/office/powerpoint/2010/main" val="128526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8</a:t>
            </a:fld>
            <a:endParaRPr lang="en-US" altLang="ja-JP" dirty="0">
              <a:solidFill>
                <a:srgbClr val="000000"/>
              </a:solidFill>
            </a:endParaRPr>
          </a:p>
        </p:txBody>
      </p:sp>
    </p:spTree>
    <p:extLst>
      <p:ext uri="{BB962C8B-B14F-4D97-AF65-F5344CB8AC3E}">
        <p14:creationId xmlns:p14="http://schemas.microsoft.com/office/powerpoint/2010/main" val="750131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9</a:t>
            </a:fld>
            <a:endParaRPr lang="en-US" altLang="ja-JP" dirty="0">
              <a:solidFill>
                <a:srgbClr val="000000"/>
              </a:solidFill>
            </a:endParaRPr>
          </a:p>
        </p:txBody>
      </p:sp>
    </p:spTree>
    <p:extLst>
      <p:ext uri="{BB962C8B-B14F-4D97-AF65-F5344CB8AC3E}">
        <p14:creationId xmlns:p14="http://schemas.microsoft.com/office/powerpoint/2010/main" val="397562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EFD08D1F-9DFA-4713-A351-40410FB05F35}" type="slidenum">
              <a:rPr lang="en-US" altLang="ja-JP"/>
              <a:pPr>
                <a:defRPr/>
              </a:pPr>
              <a:t>‹#›</a:t>
            </a:fld>
            <a:endParaRPr lang="en-US" altLang="ja-JP" dirty="0"/>
          </a:p>
        </p:txBody>
      </p:sp>
    </p:spTree>
    <p:extLst>
      <p:ext uri="{BB962C8B-B14F-4D97-AF65-F5344CB8AC3E}">
        <p14:creationId xmlns:p14="http://schemas.microsoft.com/office/powerpoint/2010/main" val="29351530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AE1259B4-C45C-4CB0-B75A-06423DD4BD33}" type="slidenum">
              <a:rPr lang="en-US" altLang="ja-JP"/>
              <a:pPr>
                <a:defRPr/>
              </a:pPr>
              <a:t>‹#›</a:t>
            </a:fld>
            <a:endParaRPr lang="en-US" altLang="ja-JP" dirty="0"/>
          </a:p>
        </p:txBody>
      </p:sp>
    </p:spTree>
    <p:extLst>
      <p:ext uri="{BB962C8B-B14F-4D97-AF65-F5344CB8AC3E}">
        <p14:creationId xmlns:p14="http://schemas.microsoft.com/office/powerpoint/2010/main" val="95111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F6FD905E-C58D-40E0-9360-4A214D746C3E}" type="slidenum">
              <a:rPr lang="en-US" altLang="ja-JP"/>
              <a:pPr>
                <a:defRPr/>
              </a:pPr>
              <a:t>‹#›</a:t>
            </a:fld>
            <a:endParaRPr lang="en-US" altLang="ja-JP" dirty="0"/>
          </a:p>
        </p:txBody>
      </p:sp>
    </p:spTree>
    <p:extLst>
      <p:ext uri="{BB962C8B-B14F-4D97-AF65-F5344CB8AC3E}">
        <p14:creationId xmlns:p14="http://schemas.microsoft.com/office/powerpoint/2010/main" val="1556656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436"/>
            <a:ext cx="12192000" cy="1067172"/>
          </a:xfrm>
          <a:solidFill>
            <a:schemeClr val="accent2">
              <a:lumMod val="75000"/>
            </a:schemeClr>
          </a:solidFill>
        </p:spPr>
        <p:txBody>
          <a:bodyPr/>
          <a:lstStyle>
            <a:lvl1pPr>
              <a:defRPr sz="4000">
                <a:solidFill>
                  <a:schemeClr val="bg1"/>
                </a:solidFill>
                <a:latin typeface="HGPｺﾞｼｯｸM" panose="020B0600000000000000" pitchFamily="50" charset="-128"/>
                <a:ea typeface="HGPｺﾞｼｯｸM" panose="020B06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7F617206-7D37-45A6-A012-AFEE631F8197}" type="slidenum">
              <a:rPr lang="en-US" altLang="ja-JP"/>
              <a:pPr>
                <a:defRPr/>
              </a:pPr>
              <a:t>‹#›</a:t>
            </a:fld>
            <a:endParaRPr lang="en-US" altLang="ja-JP" dirty="0"/>
          </a:p>
        </p:txBody>
      </p:sp>
    </p:spTree>
    <p:extLst>
      <p:ext uri="{BB962C8B-B14F-4D97-AF65-F5344CB8AC3E}">
        <p14:creationId xmlns:p14="http://schemas.microsoft.com/office/powerpoint/2010/main" val="42671347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967DCBD5-DF52-4A2E-B639-15CF6F12B2CE}" type="slidenum">
              <a:rPr lang="en-US" altLang="ja-JP"/>
              <a:pPr>
                <a:defRPr/>
              </a:pPr>
              <a:t>‹#›</a:t>
            </a:fld>
            <a:endParaRPr lang="en-US" altLang="ja-JP" dirty="0"/>
          </a:p>
        </p:txBody>
      </p:sp>
    </p:spTree>
    <p:extLst>
      <p:ext uri="{BB962C8B-B14F-4D97-AF65-F5344CB8AC3E}">
        <p14:creationId xmlns:p14="http://schemas.microsoft.com/office/powerpoint/2010/main" val="17481688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EA6DF16D-9C4D-49B2-9FAC-6599ACD0A103}" type="slidenum">
              <a:rPr lang="en-US" altLang="ja-JP"/>
              <a:pPr>
                <a:defRPr/>
              </a:pPr>
              <a:t>‹#›</a:t>
            </a:fld>
            <a:endParaRPr lang="en-US" altLang="ja-JP" dirty="0"/>
          </a:p>
        </p:txBody>
      </p:sp>
    </p:spTree>
    <p:extLst>
      <p:ext uri="{BB962C8B-B14F-4D97-AF65-F5344CB8AC3E}">
        <p14:creationId xmlns:p14="http://schemas.microsoft.com/office/powerpoint/2010/main" val="427211932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9" name="スライド番号プレースホルダー 5"/>
          <p:cNvSpPr>
            <a:spLocks noGrp="1"/>
          </p:cNvSpPr>
          <p:nvPr>
            <p:ph type="sldNum" sz="quarter" idx="12"/>
          </p:nvPr>
        </p:nvSpPr>
        <p:spPr/>
        <p:txBody>
          <a:bodyPr/>
          <a:lstStyle>
            <a:lvl1pPr>
              <a:defRPr/>
            </a:lvl1pPr>
          </a:lstStyle>
          <a:p>
            <a:pPr>
              <a:defRPr/>
            </a:pPr>
            <a:fld id="{DC614A5B-D890-481F-863C-EB4F8637E085}" type="slidenum">
              <a:rPr lang="en-US" altLang="ja-JP"/>
              <a:pPr>
                <a:defRPr/>
              </a:pPr>
              <a:t>‹#›</a:t>
            </a:fld>
            <a:endParaRPr lang="en-US" altLang="ja-JP" dirty="0"/>
          </a:p>
        </p:txBody>
      </p:sp>
    </p:spTree>
    <p:extLst>
      <p:ext uri="{BB962C8B-B14F-4D97-AF65-F5344CB8AC3E}">
        <p14:creationId xmlns:p14="http://schemas.microsoft.com/office/powerpoint/2010/main" val="9663212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5" name="スライド番号プレースホルダー 5"/>
          <p:cNvSpPr>
            <a:spLocks noGrp="1"/>
          </p:cNvSpPr>
          <p:nvPr>
            <p:ph type="sldNum" sz="quarter" idx="12"/>
          </p:nvPr>
        </p:nvSpPr>
        <p:spPr/>
        <p:txBody>
          <a:bodyPr/>
          <a:lstStyle>
            <a:lvl1pPr>
              <a:defRPr/>
            </a:lvl1pPr>
          </a:lstStyle>
          <a:p>
            <a:pPr>
              <a:defRPr/>
            </a:pPr>
            <a:fld id="{977CB21F-867A-4165-9327-F5B23DAAE504}" type="slidenum">
              <a:rPr lang="en-US" altLang="ja-JP"/>
              <a:pPr>
                <a:defRPr/>
              </a:pPr>
              <a:t>‹#›</a:t>
            </a:fld>
            <a:endParaRPr lang="en-US" altLang="ja-JP" dirty="0"/>
          </a:p>
        </p:txBody>
      </p:sp>
    </p:spTree>
    <p:extLst>
      <p:ext uri="{BB962C8B-B14F-4D97-AF65-F5344CB8AC3E}">
        <p14:creationId xmlns:p14="http://schemas.microsoft.com/office/powerpoint/2010/main" val="97582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4" name="スライド番号プレースホルダー 5"/>
          <p:cNvSpPr>
            <a:spLocks noGrp="1"/>
          </p:cNvSpPr>
          <p:nvPr>
            <p:ph type="sldNum" sz="quarter" idx="12"/>
          </p:nvPr>
        </p:nvSpPr>
        <p:spPr/>
        <p:txBody>
          <a:bodyPr/>
          <a:lstStyle>
            <a:lvl1pPr>
              <a:defRPr/>
            </a:lvl1pPr>
          </a:lstStyle>
          <a:p>
            <a:pPr>
              <a:defRPr/>
            </a:pPr>
            <a:fld id="{27686C8D-181C-476F-938A-C55C8C232E9E}" type="slidenum">
              <a:rPr lang="en-US" altLang="ja-JP"/>
              <a:pPr>
                <a:defRPr/>
              </a:pPr>
              <a:t>‹#›</a:t>
            </a:fld>
            <a:endParaRPr lang="en-US" altLang="ja-JP" dirty="0"/>
          </a:p>
        </p:txBody>
      </p:sp>
    </p:spTree>
    <p:extLst>
      <p:ext uri="{BB962C8B-B14F-4D97-AF65-F5344CB8AC3E}">
        <p14:creationId xmlns:p14="http://schemas.microsoft.com/office/powerpoint/2010/main" val="414668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058C5AA3-C1CA-450E-9710-4D1FDD677135}" type="slidenum">
              <a:rPr lang="en-US" altLang="ja-JP"/>
              <a:pPr>
                <a:defRPr/>
              </a:pPr>
              <a:t>‹#›</a:t>
            </a:fld>
            <a:endParaRPr lang="en-US" altLang="ja-JP" dirty="0"/>
          </a:p>
        </p:txBody>
      </p:sp>
    </p:spTree>
    <p:extLst>
      <p:ext uri="{BB962C8B-B14F-4D97-AF65-F5344CB8AC3E}">
        <p14:creationId xmlns:p14="http://schemas.microsoft.com/office/powerpoint/2010/main" val="9563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dirty="0"/>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F8134A8D-9F34-4401-9B83-DF6DA1AF5F67}" type="slidenum">
              <a:rPr lang="en-US" altLang="ja-JP"/>
              <a:pPr>
                <a:defRPr/>
              </a:pPr>
              <a:t>‹#›</a:t>
            </a:fld>
            <a:endParaRPr lang="en-US" altLang="ja-JP" dirty="0"/>
          </a:p>
        </p:txBody>
      </p:sp>
    </p:spTree>
    <p:extLst>
      <p:ext uri="{BB962C8B-B14F-4D97-AF65-F5344CB8AC3E}">
        <p14:creationId xmlns:p14="http://schemas.microsoft.com/office/powerpoint/2010/main" val="16570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09600" y="274638"/>
            <a:ext cx="10972800" cy="1143000"/>
          </a:xfrm>
          <a:prstGeom prst="rect">
            <a:avLst/>
          </a:prstGeom>
          <a:solidFill>
            <a:schemeClr val="accent2">
              <a:lumMod val="75000"/>
            </a:schemeClr>
          </a:solidFill>
          <a:ln>
            <a:noFill/>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en-US" altLang="ja-JP" dirty="0"/>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ltLang="ja-JP" dirty="0"/>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7DB6308A-6AB5-4E3E-A3C6-00BB0EC66371}"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kumimoji="1" sz="4000" kern="1200">
          <a:solidFill>
            <a:schemeClr val="bg1"/>
          </a:solidFill>
          <a:latin typeface="HGPｺﾞｼｯｸM" panose="020B0600000000000000" pitchFamily="50" charset="-128"/>
          <a:ea typeface="HGPｺﾞｼｯｸM" panose="020B0600000000000000" pitchFamily="50"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mhlw.go.jp/seisakunitsuite/bunya/kenkou_iryou/kenkou/seikatsu-eisei/gijutukensyuukai/dl/h23_7.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mhlw.go.jp/content/10900000/001208088.pdf" TargetMode="External"/><Relationship Id="rId5" Type="http://schemas.openxmlformats.org/officeDocument/2006/relationships/hyperlink" Target="https://www.mhlw.go.jp/content/10900000/000483754.pdf" TargetMode="External"/><Relationship Id="rId4" Type="http://schemas.openxmlformats.org/officeDocument/2006/relationships/hyperlink" Target="https://idsc.niid.go.jp/iasr/29/335/pr3355.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ity.yokohama.lg.jp/kurashi/sumai-kurashi/seikatsu/kaiteki/20180222105955.files/0108_20231219.pd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id-info.jihs.go.jp/surveillance/iasr/45/533/index.html" TargetMode="External"/><Relationship Id="rId5" Type="http://schemas.openxmlformats.org/officeDocument/2006/relationships/hyperlink" Target="https://www.mhlw.go.jp/stf/seisakunitsuite/bunya/0000124204.html" TargetMode="External"/><Relationship Id="rId4" Type="http://schemas.openxmlformats.org/officeDocument/2006/relationships/hyperlink" Target="https://www.city.yokohama.lg.jp/kurashi/sumai-kurashi/seikatsu/kaiteki/legionella/legishisetsu.files/202505stoplegi.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yh1ycBaJweI"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city.yokohama.lg.jp/kenko-iryo-fukushi/fukushi-kaigo/shakaifukushi/20150205154255.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ity.yokohama.lg.jp/kurashi/sumai-kurashi/seikatsu/kaiteki/legionella/legishisetsu.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87488" y="836712"/>
            <a:ext cx="9361040" cy="1083225"/>
          </a:xfrm>
          <a:prstGeom prst="flowChartAlternateProcess">
            <a:avLst/>
          </a:prstGeom>
          <a:solidFill>
            <a:schemeClr val="accent2">
              <a:lumMod val="75000"/>
            </a:schemeClr>
          </a:solidFill>
        </p:spPr>
        <p:txBody>
          <a:bodyPr wrap="square" tIns="180000" bIns="180000" rtlCol="0" anchor="ctr" anchorCtr="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レジオネラ症の防止について</a:t>
            </a:r>
          </a:p>
        </p:txBody>
      </p:sp>
      <p:sp>
        <p:nvSpPr>
          <p:cNvPr id="21" name="テキスト ボックス 20"/>
          <p:cNvSpPr txBox="1"/>
          <p:nvPr/>
        </p:nvSpPr>
        <p:spPr>
          <a:xfrm>
            <a:off x="8400256" y="5882381"/>
            <a:ext cx="2952328"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令和７年６月</a:t>
            </a:r>
            <a:r>
              <a:rPr lang="en-US" altLang="ja-JP">
                <a:latin typeface="BIZ UDPゴシック" panose="020B0400000000000000" pitchFamily="50" charset="-128"/>
                <a:ea typeface="BIZ UDPゴシック" panose="020B0400000000000000" pitchFamily="50" charset="-128"/>
              </a:rPr>
              <a:t>27</a:t>
            </a:r>
            <a:r>
              <a:rPr lang="ja-JP" altLang="en-US">
                <a:latin typeface="BIZ UDPゴシック" panose="020B0400000000000000" pitchFamily="50" charset="-128"/>
                <a:ea typeface="BIZ UDPゴシック" panose="020B0400000000000000" pitchFamily="50" charset="-128"/>
              </a:rPr>
              <a:t>日</a:t>
            </a:r>
            <a:r>
              <a:rPr lang="ja-JP" altLang="en-US" dirty="0">
                <a:latin typeface="BIZ UDPゴシック" panose="020B0400000000000000" pitchFamily="50" charset="-128"/>
                <a:ea typeface="BIZ UDPゴシック" panose="020B0400000000000000" pitchFamily="50" charset="-128"/>
              </a:rPr>
              <a:t>（金）</a:t>
            </a:r>
          </a:p>
        </p:txBody>
      </p:sp>
      <p:sp>
        <p:nvSpPr>
          <p:cNvPr id="7" name="テキスト ボックス 6">
            <a:extLst>
              <a:ext uri="{FF2B5EF4-FFF2-40B4-BE49-F238E27FC236}">
                <a16:creationId xmlns:a16="http://schemas.microsoft.com/office/drawing/2014/main" id="{723F4012-16EE-47E2-B765-5245D56D430C}"/>
              </a:ext>
            </a:extLst>
          </p:cNvPr>
          <p:cNvSpPr txBox="1"/>
          <p:nvPr/>
        </p:nvSpPr>
        <p:spPr>
          <a:xfrm>
            <a:off x="8328248" y="4221088"/>
            <a:ext cx="2952328" cy="1398844"/>
          </a:xfrm>
          <a:prstGeom prst="rect">
            <a:avLst/>
          </a:prstGeom>
          <a:noFill/>
        </p:spPr>
        <p:txBody>
          <a:bodyPr wrap="square" rtlCol="0">
            <a:spAutoFit/>
          </a:bodyPr>
          <a:lstStyle/>
          <a:p>
            <a:pPr algn="l">
              <a:lnSpc>
                <a:spcPct val="150000"/>
              </a:lnSpc>
            </a:pPr>
            <a:r>
              <a:rPr lang="ja-JP" altLang="en-US" sz="2000" dirty="0">
                <a:latin typeface="BIZ UDPゴシック" panose="020B0400000000000000" pitchFamily="50" charset="-128"/>
                <a:ea typeface="BIZ UDPゴシック" panose="020B0400000000000000" pitchFamily="50" charset="-128"/>
              </a:rPr>
              <a:t>港南福祉保健センター</a:t>
            </a:r>
            <a:endParaRPr lang="en-US" altLang="ja-JP" sz="2000" dirty="0">
              <a:latin typeface="BIZ UDPゴシック" panose="020B0400000000000000" pitchFamily="50" charset="-128"/>
              <a:ea typeface="BIZ UDPゴシック" panose="020B0400000000000000" pitchFamily="50" charset="-128"/>
            </a:endParaRPr>
          </a:p>
          <a:p>
            <a:pPr algn="l">
              <a:lnSpc>
                <a:spcPct val="150000"/>
              </a:lnSpc>
            </a:pPr>
            <a:r>
              <a:rPr lang="ja-JP" altLang="en-US" sz="2000" dirty="0">
                <a:latin typeface="BIZ UDPゴシック" panose="020B0400000000000000" pitchFamily="50" charset="-128"/>
                <a:ea typeface="BIZ UDPゴシック" panose="020B0400000000000000" pitchFamily="50" charset="-128"/>
              </a:rPr>
              <a:t>生活衛生課環境衛生係</a:t>
            </a:r>
            <a:endParaRPr lang="en-US" altLang="ja-JP" sz="2000" dirty="0">
              <a:latin typeface="BIZ UDPゴシック" panose="020B0400000000000000" pitchFamily="50" charset="-128"/>
              <a:ea typeface="BIZ UDPゴシック" panose="020B0400000000000000" pitchFamily="50" charset="-128"/>
            </a:endParaRPr>
          </a:p>
          <a:p>
            <a:pPr algn="l">
              <a:lnSpc>
                <a:spcPct val="150000"/>
              </a:lnSpc>
            </a:pPr>
            <a:r>
              <a:rPr lang="ja-JP" altLang="en-US" sz="2000" dirty="0">
                <a:latin typeface="BIZ UDPゴシック" panose="020B0400000000000000" pitchFamily="50" charset="-128"/>
                <a:ea typeface="BIZ UDPゴシック" panose="020B0400000000000000" pitchFamily="50" charset="-128"/>
              </a:rPr>
              <a:t>吉田　匡史</a:t>
            </a:r>
          </a:p>
        </p:txBody>
      </p:sp>
      <p:pic>
        <p:nvPicPr>
          <p:cNvPr id="6" name="図 5">
            <a:extLst>
              <a:ext uri="{FF2B5EF4-FFF2-40B4-BE49-F238E27FC236}">
                <a16:creationId xmlns:a16="http://schemas.microsoft.com/office/drawing/2014/main" id="{EE76DC5A-1E1F-4E0F-89B7-A81FBFEE642A}"/>
              </a:ext>
            </a:extLst>
          </p:cNvPr>
          <p:cNvPicPr>
            <a:picLocks noChangeAspect="1"/>
          </p:cNvPicPr>
          <p:nvPr/>
        </p:nvPicPr>
        <p:blipFill>
          <a:blip r:embed="rId3"/>
          <a:stretch>
            <a:fillRect/>
          </a:stretch>
        </p:blipFill>
        <p:spPr>
          <a:xfrm>
            <a:off x="2135560" y="3197032"/>
            <a:ext cx="4350326" cy="2752248"/>
          </a:xfrm>
          <a:prstGeom prst="rect">
            <a:avLst/>
          </a:prstGeom>
        </p:spPr>
      </p:pic>
    </p:spTree>
    <p:extLst>
      <p:ext uri="{BB962C8B-B14F-4D97-AF65-F5344CB8AC3E}">
        <p14:creationId xmlns:p14="http://schemas.microsoft.com/office/powerpoint/2010/main" val="3708017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50BC920-9F4F-4293-B8D7-1FBBB60525EB}"/>
              </a:ext>
            </a:extLst>
          </p:cNvPr>
          <p:cNvPicPr>
            <a:picLocks noChangeAspect="1"/>
          </p:cNvPicPr>
          <p:nvPr/>
        </p:nvPicPr>
        <p:blipFill>
          <a:blip r:embed="rId3"/>
          <a:stretch>
            <a:fillRect/>
          </a:stretch>
        </p:blipFill>
        <p:spPr>
          <a:xfrm>
            <a:off x="5303451" y="3172946"/>
            <a:ext cx="1585097" cy="512108"/>
          </a:xfrm>
          <a:prstGeom prst="rect">
            <a:avLst/>
          </a:prstGeom>
        </p:spPr>
      </p:pic>
      <p:pic>
        <p:nvPicPr>
          <p:cNvPr id="7" name="図 6">
            <a:extLst>
              <a:ext uri="{FF2B5EF4-FFF2-40B4-BE49-F238E27FC236}">
                <a16:creationId xmlns:a16="http://schemas.microsoft.com/office/drawing/2014/main" id="{781B4837-B5A3-4645-A8E9-359E9ED617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6967" y="0"/>
            <a:ext cx="9698065" cy="6858000"/>
          </a:xfrm>
          <a:prstGeom prst="rect">
            <a:avLst/>
          </a:prstGeom>
        </p:spPr>
      </p:pic>
    </p:spTree>
    <p:extLst>
      <p:ext uri="{BB962C8B-B14F-4D97-AF65-F5344CB8AC3E}">
        <p14:creationId xmlns:p14="http://schemas.microsoft.com/office/powerpoint/2010/main" val="372800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50BC920-9F4F-4293-B8D7-1FBBB60525EB}"/>
              </a:ext>
            </a:extLst>
          </p:cNvPr>
          <p:cNvPicPr>
            <a:picLocks noChangeAspect="1"/>
          </p:cNvPicPr>
          <p:nvPr/>
        </p:nvPicPr>
        <p:blipFill>
          <a:blip r:embed="rId3"/>
          <a:stretch>
            <a:fillRect/>
          </a:stretch>
        </p:blipFill>
        <p:spPr>
          <a:xfrm>
            <a:off x="5303451" y="3172946"/>
            <a:ext cx="1585097" cy="512108"/>
          </a:xfrm>
          <a:prstGeom prst="rect">
            <a:avLst/>
          </a:prstGeom>
        </p:spPr>
      </p:pic>
      <p:pic>
        <p:nvPicPr>
          <p:cNvPr id="4" name="図 3">
            <a:extLst>
              <a:ext uri="{FF2B5EF4-FFF2-40B4-BE49-F238E27FC236}">
                <a16:creationId xmlns:a16="http://schemas.microsoft.com/office/drawing/2014/main" id="{2302DFFE-9D9E-4799-8988-C35D29E8BE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5552" y="0"/>
            <a:ext cx="9700896" cy="6858000"/>
          </a:xfrm>
          <a:prstGeom prst="rect">
            <a:avLst/>
          </a:prstGeom>
        </p:spPr>
      </p:pic>
    </p:spTree>
    <p:extLst>
      <p:ext uri="{BB962C8B-B14F-4D97-AF65-F5344CB8AC3E}">
        <p14:creationId xmlns:p14="http://schemas.microsoft.com/office/powerpoint/2010/main" val="1364064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667F50B-7545-45B2-A6E4-B0C9E6C7B5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5552" y="0"/>
            <a:ext cx="9700896" cy="6858000"/>
          </a:xfrm>
          <a:prstGeom prst="rect">
            <a:avLst/>
          </a:prstGeom>
        </p:spPr>
      </p:pic>
    </p:spTree>
    <p:extLst>
      <p:ext uri="{BB962C8B-B14F-4D97-AF65-F5344CB8AC3E}">
        <p14:creationId xmlns:p14="http://schemas.microsoft.com/office/powerpoint/2010/main" val="2959898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C0E3C6FC-8FB0-487F-94AD-A9A0823C472D}"/>
              </a:ext>
            </a:extLst>
          </p:cNvPr>
          <p:cNvGrpSpPr/>
          <p:nvPr/>
        </p:nvGrpSpPr>
        <p:grpSpPr>
          <a:xfrm>
            <a:off x="1268378" y="7078"/>
            <a:ext cx="9655244" cy="6861994"/>
            <a:chOff x="1337300" y="-3994"/>
            <a:chExt cx="9655244" cy="6861994"/>
          </a:xfrm>
        </p:grpSpPr>
        <p:pic>
          <p:nvPicPr>
            <p:cNvPr id="3" name="図 2">
              <a:extLst>
                <a:ext uri="{FF2B5EF4-FFF2-40B4-BE49-F238E27FC236}">
                  <a16:creationId xmlns:a16="http://schemas.microsoft.com/office/drawing/2014/main" id="{853C17F1-EA99-405C-8168-22B36F916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300" y="0"/>
              <a:ext cx="4905412" cy="6858000"/>
            </a:xfrm>
            <a:prstGeom prst="rect">
              <a:avLst/>
            </a:prstGeom>
          </p:spPr>
        </p:pic>
        <p:pic>
          <p:nvPicPr>
            <p:cNvPr id="5" name="図 4">
              <a:extLst>
                <a:ext uri="{FF2B5EF4-FFF2-40B4-BE49-F238E27FC236}">
                  <a16:creationId xmlns:a16="http://schemas.microsoft.com/office/drawing/2014/main" id="{8D12D07D-2D55-4FCF-9D2E-703D3607F0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9828" y="-3994"/>
              <a:ext cx="4902716" cy="6858000"/>
            </a:xfrm>
            <a:prstGeom prst="rect">
              <a:avLst/>
            </a:prstGeom>
          </p:spPr>
        </p:pic>
      </p:grpSp>
    </p:spTree>
    <p:extLst>
      <p:ext uri="{BB962C8B-B14F-4D97-AF65-F5344CB8AC3E}">
        <p14:creationId xmlns:p14="http://schemas.microsoft.com/office/powerpoint/2010/main" val="3515816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レジオネラ症を防止するための技術的管理指針</a:t>
            </a:r>
          </a:p>
        </p:txBody>
      </p:sp>
      <p:pic>
        <p:nvPicPr>
          <p:cNvPr id="2" name="図 1">
            <a:extLst>
              <a:ext uri="{FF2B5EF4-FFF2-40B4-BE49-F238E27FC236}">
                <a16:creationId xmlns:a16="http://schemas.microsoft.com/office/drawing/2014/main" id="{550BC920-9F4F-4293-B8D7-1FBBB60525EB}"/>
              </a:ext>
            </a:extLst>
          </p:cNvPr>
          <p:cNvPicPr>
            <a:picLocks noChangeAspect="1"/>
          </p:cNvPicPr>
          <p:nvPr/>
        </p:nvPicPr>
        <p:blipFill>
          <a:blip r:embed="rId3"/>
          <a:stretch>
            <a:fillRect/>
          </a:stretch>
        </p:blipFill>
        <p:spPr>
          <a:xfrm>
            <a:off x="5303451" y="3172946"/>
            <a:ext cx="1585097" cy="512108"/>
          </a:xfrm>
          <a:prstGeom prst="rect">
            <a:avLst/>
          </a:prstGeom>
        </p:spPr>
      </p:pic>
      <p:sp>
        <p:nvSpPr>
          <p:cNvPr id="9" name="Rectangle 3">
            <a:extLst>
              <a:ext uri="{FF2B5EF4-FFF2-40B4-BE49-F238E27FC236}">
                <a16:creationId xmlns:a16="http://schemas.microsoft.com/office/drawing/2014/main" id="{71DB0340-7341-4BE9-B429-E2886D2C059E}"/>
              </a:ext>
            </a:extLst>
          </p:cNvPr>
          <p:cNvSpPr txBox="1">
            <a:spLocks noChangeArrowheads="1"/>
          </p:cNvSpPr>
          <p:nvPr/>
        </p:nvSpPr>
        <p:spPr>
          <a:xfrm>
            <a:off x="335360" y="1268760"/>
            <a:ext cx="11449272" cy="5184576"/>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eaLnBrk="1" hangingPunct="1">
              <a:lnSpc>
                <a:spcPct val="150000"/>
              </a:lnSpc>
              <a:spcBef>
                <a:spcPts val="1200"/>
              </a:spcBef>
              <a:buFont typeface="Arial" charset="0"/>
              <a:buNone/>
              <a:defRPr/>
            </a:pPr>
            <a:r>
              <a:rPr lang="ja-JP" altLang="en-US" sz="2800" b="1" dirty="0">
                <a:solidFill>
                  <a:srgbClr val="FF0000"/>
                </a:solidFill>
                <a:latin typeface="HGPｺﾞｼｯｸM" panose="020B0600000000000000" pitchFamily="50" charset="-128"/>
                <a:ea typeface="HGPｺﾞｼｯｸM" panose="020B0600000000000000" pitchFamily="50" charset="-128"/>
              </a:rPr>
              <a:t>維持管理体制</a:t>
            </a:r>
            <a:endParaRPr lang="en-US" altLang="ja-JP" sz="2800" b="1" dirty="0">
              <a:solidFill>
                <a:srgbClr val="FF0000"/>
              </a:solidFill>
              <a:latin typeface="HGPｺﾞｼｯｸM" panose="020B0600000000000000" pitchFamily="50" charset="-128"/>
              <a:ea typeface="HGPｺﾞｼｯｸM" panose="020B0600000000000000" pitchFamily="50" charset="-128"/>
            </a:endParaRPr>
          </a:p>
          <a:p>
            <a:pPr marL="0" indent="0" eaLnBrk="1" hangingPunct="1">
              <a:spcBef>
                <a:spcPts val="1200"/>
              </a:spcBef>
              <a:buFont typeface="Arial" charset="0"/>
              <a:buNone/>
              <a:defRPr/>
            </a:pPr>
            <a:r>
              <a:rPr lang="ja-JP" altLang="en-US" sz="2800" dirty="0">
                <a:latin typeface="HGPｺﾞｼｯｸM" panose="020B0600000000000000" pitchFamily="50" charset="-128"/>
                <a:ea typeface="HGPｺﾞｼｯｸM" panose="020B0600000000000000" pitchFamily="50" charset="-128"/>
              </a:rPr>
              <a:t>・ 設備機器ごとに、点検、清掃、整備、測定、検査などの維持管理の手引書</a:t>
            </a:r>
            <a:endParaRPr lang="en-US" altLang="ja-JP" sz="2800" dirty="0">
              <a:latin typeface="HGPｺﾞｼｯｸM" panose="020B0600000000000000" pitchFamily="50" charset="-128"/>
              <a:ea typeface="HGPｺﾞｼｯｸM" panose="020B0600000000000000" pitchFamily="50" charset="-128"/>
            </a:endParaRPr>
          </a:p>
          <a:p>
            <a:pPr marL="0" indent="0" eaLnBrk="1" hangingPunct="1">
              <a:spcBef>
                <a:spcPts val="1200"/>
              </a:spcBef>
              <a:buFont typeface="Arial" charset="0"/>
              <a:buNone/>
              <a:defRPr/>
            </a:pPr>
            <a:r>
              <a:rPr lang="ja-JP" altLang="en-US" sz="2800" dirty="0">
                <a:latin typeface="HGPｺﾞｼｯｸM" panose="020B0600000000000000" pitchFamily="50" charset="-128"/>
                <a:ea typeface="HGPｺﾞｼｯｸM" panose="020B0600000000000000" pitchFamily="50" charset="-128"/>
              </a:rPr>
              <a:t>　を策定し、年間管理計画を作成</a:t>
            </a:r>
            <a:endParaRPr lang="en-US" altLang="ja-JP" sz="2800" dirty="0">
              <a:latin typeface="HGPｺﾞｼｯｸM" panose="020B0600000000000000" pitchFamily="50" charset="-128"/>
              <a:ea typeface="HGPｺﾞｼｯｸM" panose="020B0600000000000000" pitchFamily="50" charset="-128"/>
            </a:endParaRPr>
          </a:p>
          <a:p>
            <a:pPr marL="0" indent="0" eaLnBrk="1" hangingPunct="1">
              <a:lnSpc>
                <a:spcPct val="150000"/>
              </a:lnSpc>
              <a:spcBef>
                <a:spcPts val="1200"/>
              </a:spcBef>
              <a:buFont typeface="Arial" charset="0"/>
              <a:buNone/>
              <a:defRPr/>
            </a:pPr>
            <a:r>
              <a:rPr lang="ja-JP" altLang="en-US" sz="2800" dirty="0">
                <a:latin typeface="HGPｺﾞｼｯｸM" panose="020B0600000000000000" pitchFamily="50" charset="-128"/>
                <a:ea typeface="HGPｺﾞｼｯｸM" panose="020B0600000000000000" pitchFamily="50" charset="-128"/>
              </a:rPr>
              <a:t>・ 各設備機器の維持管理にあたる責任者を選任</a:t>
            </a:r>
            <a:endParaRPr lang="en-US" altLang="ja-JP" sz="2800" dirty="0">
              <a:latin typeface="HGPｺﾞｼｯｸM" panose="020B0600000000000000" pitchFamily="50" charset="-128"/>
              <a:ea typeface="HGPｺﾞｼｯｸM" panose="020B0600000000000000" pitchFamily="50" charset="-128"/>
            </a:endParaRPr>
          </a:p>
          <a:p>
            <a:pPr marL="0" indent="0" eaLnBrk="1" hangingPunct="1">
              <a:lnSpc>
                <a:spcPct val="150000"/>
              </a:lnSpc>
              <a:spcBef>
                <a:spcPts val="1200"/>
              </a:spcBef>
              <a:buFont typeface="Arial" charset="0"/>
              <a:buNone/>
              <a:defRPr/>
            </a:pPr>
            <a:r>
              <a:rPr lang="ja-JP" altLang="en-US" sz="2800" dirty="0">
                <a:latin typeface="HGPｺﾞｼｯｸM" panose="020B0600000000000000" pitchFamily="50" charset="-128"/>
                <a:ea typeface="HGPｺﾞｼｯｸM" panose="020B0600000000000000" pitchFamily="50" charset="-128"/>
              </a:rPr>
              <a:t>・ 水質検査の結果、レジオネラ属菌が検出された場合は是正を措置</a:t>
            </a:r>
            <a:endParaRPr lang="en-US" altLang="ja-JP" sz="2800" dirty="0">
              <a:latin typeface="HGPｺﾞｼｯｸM" panose="020B0600000000000000" pitchFamily="50" charset="-128"/>
              <a:ea typeface="HGPｺﾞｼｯｸM" panose="020B0600000000000000" pitchFamily="50" charset="-128"/>
            </a:endParaRPr>
          </a:p>
          <a:p>
            <a:pPr marL="0" indent="0" eaLnBrk="1" hangingPunct="1">
              <a:lnSpc>
                <a:spcPct val="150000"/>
              </a:lnSpc>
              <a:spcBef>
                <a:spcPts val="1200"/>
              </a:spcBef>
              <a:buFont typeface="Arial" charset="0"/>
              <a:buNone/>
              <a:defRPr/>
            </a:pPr>
            <a:r>
              <a:rPr lang="ja-JP" altLang="en-US" sz="2800" dirty="0">
                <a:latin typeface="HGPｺﾞｼｯｸM" panose="020B0600000000000000" pitchFamily="50" charset="-128"/>
                <a:ea typeface="HGPｺﾞｼｯｸM" panose="020B0600000000000000" pitchFamily="50" charset="-128"/>
              </a:rPr>
              <a:t>・ 維持管理の帳簿書類を整備</a:t>
            </a:r>
            <a:endParaRPr lang="en-US" altLang="ja-JP" sz="2800" dirty="0">
              <a:latin typeface="HGPｺﾞｼｯｸM" panose="020B0600000000000000" pitchFamily="50" charset="-128"/>
              <a:ea typeface="HGPｺﾞｼｯｸM" panose="020B0600000000000000" pitchFamily="50" charset="-128"/>
            </a:endParaRPr>
          </a:p>
          <a:p>
            <a:pPr marL="0" indent="0" eaLnBrk="1" hangingPunct="1">
              <a:lnSpc>
                <a:spcPct val="150000"/>
              </a:lnSpc>
              <a:spcBef>
                <a:spcPts val="1200"/>
              </a:spcBef>
              <a:buFont typeface="Arial" charset="0"/>
              <a:buNone/>
              <a:defRPr/>
            </a:pPr>
            <a:r>
              <a:rPr lang="en-US" altLang="ja-JP" sz="2800" b="1" dirty="0">
                <a:solidFill>
                  <a:srgbClr val="002060"/>
                </a:solidFill>
                <a:latin typeface="HGPｺﾞｼｯｸM" panose="020B0600000000000000" pitchFamily="50" charset="-128"/>
                <a:ea typeface="HGPｺﾞｼｯｸM" panose="020B0600000000000000" pitchFamily="50" charset="-128"/>
              </a:rPr>
              <a:t>※ </a:t>
            </a:r>
            <a:r>
              <a:rPr lang="ja-JP" altLang="en-US" sz="2800" b="1" dirty="0">
                <a:solidFill>
                  <a:srgbClr val="002060"/>
                </a:solidFill>
                <a:latin typeface="HGPｺﾞｼｯｸM" panose="020B0600000000000000" pitchFamily="50" charset="-128"/>
                <a:ea typeface="HGPｺﾞｼｯｸM" panose="020B0600000000000000" pitchFamily="50" charset="-128"/>
              </a:rPr>
              <a:t>管理者、責任者、従事者、外部委託管理業者等の</a:t>
            </a:r>
            <a:r>
              <a:rPr lang="ja-JP" altLang="en-US" sz="2800" b="1" dirty="0">
                <a:solidFill>
                  <a:srgbClr val="FF0000"/>
                </a:solidFill>
                <a:latin typeface="HGPｺﾞｼｯｸM" panose="020B0600000000000000" pitchFamily="50" charset="-128"/>
                <a:ea typeface="HGPｺﾞｼｯｸM" panose="020B0600000000000000" pitchFamily="50" charset="-128"/>
              </a:rPr>
              <a:t>役割を明確化</a:t>
            </a:r>
            <a:r>
              <a:rPr lang="ja-JP" altLang="en-US" sz="2800" b="1" dirty="0">
                <a:solidFill>
                  <a:srgbClr val="002060"/>
                </a:solidFill>
                <a:latin typeface="HGPｺﾞｼｯｸM" panose="020B0600000000000000" pitchFamily="50" charset="-128"/>
                <a:ea typeface="HGPｺﾞｼｯｸM" panose="020B0600000000000000" pitchFamily="50" charset="-128"/>
              </a:rPr>
              <a:t>、</a:t>
            </a:r>
            <a:r>
              <a:rPr lang="ja-JP" altLang="en-US" sz="2800" b="1" dirty="0">
                <a:solidFill>
                  <a:srgbClr val="FF0000"/>
                </a:solidFill>
                <a:latin typeface="HGPｺﾞｼｯｸM" panose="020B0600000000000000" pitchFamily="50" charset="-128"/>
                <a:ea typeface="HGPｺﾞｼｯｸM" panose="020B0600000000000000" pitchFamily="50" charset="-128"/>
              </a:rPr>
              <a:t>共有</a:t>
            </a:r>
            <a:endParaRPr lang="en-US" altLang="ja-JP" sz="2800" b="1" dirty="0">
              <a:solidFill>
                <a:srgbClr val="FF0000"/>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45246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レジオネラ症を防止するための技術的管理指針</a:t>
            </a:r>
          </a:p>
        </p:txBody>
      </p:sp>
      <p:pic>
        <p:nvPicPr>
          <p:cNvPr id="2" name="図 1">
            <a:extLst>
              <a:ext uri="{FF2B5EF4-FFF2-40B4-BE49-F238E27FC236}">
                <a16:creationId xmlns:a16="http://schemas.microsoft.com/office/drawing/2014/main" id="{550BC920-9F4F-4293-B8D7-1FBBB60525EB}"/>
              </a:ext>
            </a:extLst>
          </p:cNvPr>
          <p:cNvPicPr>
            <a:picLocks noChangeAspect="1"/>
          </p:cNvPicPr>
          <p:nvPr/>
        </p:nvPicPr>
        <p:blipFill>
          <a:blip r:embed="rId3"/>
          <a:stretch>
            <a:fillRect/>
          </a:stretch>
        </p:blipFill>
        <p:spPr>
          <a:xfrm>
            <a:off x="5303451" y="3172946"/>
            <a:ext cx="1585097" cy="512108"/>
          </a:xfrm>
          <a:prstGeom prst="rect">
            <a:avLst/>
          </a:prstGeom>
        </p:spPr>
      </p:pic>
      <p:sp>
        <p:nvSpPr>
          <p:cNvPr id="9" name="Rectangle 3">
            <a:extLst>
              <a:ext uri="{FF2B5EF4-FFF2-40B4-BE49-F238E27FC236}">
                <a16:creationId xmlns:a16="http://schemas.microsoft.com/office/drawing/2014/main" id="{71DB0340-7341-4BE9-B429-E2886D2C059E}"/>
              </a:ext>
            </a:extLst>
          </p:cNvPr>
          <p:cNvSpPr txBox="1">
            <a:spLocks noChangeArrowheads="1"/>
          </p:cNvSpPr>
          <p:nvPr/>
        </p:nvSpPr>
        <p:spPr>
          <a:xfrm>
            <a:off x="335360" y="1268760"/>
            <a:ext cx="11233248" cy="5184576"/>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eaLnBrk="1" hangingPunct="1">
              <a:lnSpc>
                <a:spcPct val="150000"/>
              </a:lnSpc>
              <a:buFont typeface="Arial" charset="0"/>
              <a:buNone/>
              <a:defRPr/>
            </a:pPr>
            <a:r>
              <a:rPr lang="ja-JP" altLang="en-US" sz="2800" b="1" dirty="0">
                <a:solidFill>
                  <a:srgbClr val="FF0000"/>
                </a:solidFill>
                <a:latin typeface="HGPｺﾞｼｯｸM" panose="020B0600000000000000" pitchFamily="50" charset="-128"/>
                <a:ea typeface="HGPｺﾞｼｯｸM" panose="020B0600000000000000" pitchFamily="50" charset="-128"/>
              </a:rPr>
              <a:t>緊急時の対策</a:t>
            </a:r>
            <a:endParaRPr lang="en-US" altLang="ja-JP" sz="2800" b="1" dirty="0">
              <a:solidFill>
                <a:srgbClr val="FF0000"/>
              </a:solidFill>
              <a:latin typeface="HGPｺﾞｼｯｸM" panose="020B0600000000000000" pitchFamily="50" charset="-128"/>
              <a:ea typeface="HGPｺﾞｼｯｸM" panose="020B0600000000000000" pitchFamily="50" charset="-128"/>
            </a:endParaRPr>
          </a:p>
          <a:p>
            <a:pPr marL="0" indent="0" eaLnBrk="1" hangingPunct="1">
              <a:lnSpc>
                <a:spcPct val="150000"/>
              </a:lnSpc>
              <a:buFont typeface="Arial" charset="0"/>
              <a:buNone/>
              <a:defRPr/>
            </a:pPr>
            <a:r>
              <a:rPr lang="ja-JP" altLang="en-US" sz="2800" dirty="0">
                <a:latin typeface="HGPｺﾞｼｯｸM" panose="020B0600000000000000" pitchFamily="50" charset="-128"/>
                <a:ea typeface="HGPｺﾞｼｯｸM" panose="020B0600000000000000" pitchFamily="50" charset="-128"/>
              </a:rPr>
              <a:t>・ レジオネラ症患者（疑い含む）が認められる場合</a:t>
            </a:r>
            <a:endParaRPr lang="en-US" altLang="ja-JP" sz="2800" dirty="0">
              <a:latin typeface="HGPｺﾞｼｯｸM" panose="020B0600000000000000" pitchFamily="50" charset="-128"/>
              <a:ea typeface="HGPｺﾞｼｯｸM" panose="020B0600000000000000" pitchFamily="50" charset="-128"/>
            </a:endParaRPr>
          </a:p>
          <a:p>
            <a:pPr marL="0" indent="0" eaLnBrk="1" hangingPunct="1">
              <a:lnSpc>
                <a:spcPct val="150000"/>
              </a:lnSpc>
              <a:buFont typeface="Arial" charset="0"/>
              <a:buNone/>
              <a:defRPr/>
            </a:pPr>
            <a:r>
              <a:rPr lang="ja-JP" altLang="en-US" sz="2800" dirty="0">
                <a:latin typeface="HGPｺﾞｼｯｸM" panose="020B0600000000000000" pitchFamily="50" charset="-128"/>
                <a:ea typeface="HGPｺﾞｼｯｸM" panose="020B0600000000000000" pitchFamily="50" charset="-128"/>
              </a:rPr>
              <a:t>・管理する設備機器からレジオネラ属菌が検出された場合</a:t>
            </a:r>
            <a:endParaRPr lang="en-US" altLang="ja-JP" sz="2800" dirty="0">
              <a:latin typeface="HGPｺﾞｼｯｸM" panose="020B0600000000000000" pitchFamily="50" charset="-128"/>
              <a:ea typeface="HGPｺﾞｼｯｸM" panose="020B0600000000000000" pitchFamily="50" charset="-128"/>
            </a:endParaRPr>
          </a:p>
          <a:p>
            <a:pPr marL="0" indent="0" eaLnBrk="1" hangingPunct="1">
              <a:lnSpc>
                <a:spcPct val="150000"/>
              </a:lnSpc>
              <a:buFont typeface="Arial" charset="0"/>
              <a:buNone/>
              <a:defRPr/>
            </a:pPr>
            <a:endParaRPr lang="en-US" altLang="ja-JP" sz="2800" dirty="0">
              <a:latin typeface="HGPｺﾞｼｯｸM" panose="020B0600000000000000" pitchFamily="50" charset="-128"/>
              <a:ea typeface="HGPｺﾞｼｯｸM" panose="020B0600000000000000" pitchFamily="50" charset="-128"/>
            </a:endParaRPr>
          </a:p>
          <a:p>
            <a:pPr marL="0" indent="0" eaLnBrk="1" hangingPunct="1">
              <a:lnSpc>
                <a:spcPct val="150000"/>
              </a:lnSpc>
              <a:buFont typeface="Arial" charset="0"/>
              <a:buNone/>
              <a:defRPr/>
            </a:pPr>
            <a:r>
              <a:rPr lang="en-US" altLang="ja-JP" sz="2800" dirty="0">
                <a:latin typeface="HGPｺﾞｼｯｸM" panose="020B0600000000000000" pitchFamily="50" charset="-128"/>
                <a:ea typeface="HGPｺﾞｼｯｸM" panose="020B0600000000000000" pitchFamily="50" charset="-128"/>
              </a:rPr>
              <a:t>(1) </a:t>
            </a:r>
            <a:r>
              <a:rPr lang="ja-JP" altLang="en-US" sz="2800" dirty="0">
                <a:latin typeface="HGPｺﾞｼｯｸM" panose="020B0600000000000000" pitchFamily="50" charset="-128"/>
                <a:ea typeface="HGPｺﾞｼｯｸM" panose="020B0600000000000000" pitchFamily="50" charset="-128"/>
              </a:rPr>
              <a:t>直ちに区福祉保健センター生活衛生課へ連絡し、必要な助言を受ける。</a:t>
            </a:r>
          </a:p>
          <a:p>
            <a:pPr marL="0" indent="0" eaLnBrk="1" hangingPunct="1">
              <a:lnSpc>
                <a:spcPct val="150000"/>
              </a:lnSpc>
              <a:buFont typeface="Arial" charset="0"/>
              <a:buNone/>
              <a:defRPr/>
            </a:pPr>
            <a:r>
              <a:rPr lang="en-US" altLang="ja-JP" sz="2800" dirty="0">
                <a:latin typeface="HGPｺﾞｼｯｸM" panose="020B0600000000000000" pitchFamily="50" charset="-128"/>
                <a:ea typeface="HGPｺﾞｼｯｸM" panose="020B0600000000000000" pitchFamily="50" charset="-128"/>
              </a:rPr>
              <a:t>(2) </a:t>
            </a:r>
            <a:r>
              <a:rPr lang="ja-JP" altLang="en-US" sz="2800" dirty="0">
                <a:latin typeface="HGPｺﾞｼｯｸM" panose="020B0600000000000000" pitchFamily="50" charset="-128"/>
                <a:ea typeface="HGPｺﾞｼｯｸM" panose="020B0600000000000000" pitchFamily="50" charset="-128"/>
              </a:rPr>
              <a:t>施設利用者の健康状況を調査する。</a:t>
            </a:r>
          </a:p>
          <a:p>
            <a:pPr marL="0" indent="0" eaLnBrk="1" hangingPunct="1">
              <a:lnSpc>
                <a:spcPct val="150000"/>
              </a:lnSpc>
              <a:buFont typeface="Arial" charset="0"/>
              <a:buNone/>
              <a:defRPr/>
            </a:pPr>
            <a:r>
              <a:rPr lang="en-US" altLang="ja-JP" sz="2800" dirty="0">
                <a:latin typeface="HGPｺﾞｼｯｸM" panose="020B0600000000000000" pitchFamily="50" charset="-128"/>
                <a:ea typeface="HGPｺﾞｼｯｸM" panose="020B0600000000000000" pitchFamily="50" charset="-128"/>
              </a:rPr>
              <a:t>(3) </a:t>
            </a:r>
            <a:r>
              <a:rPr lang="ja-JP" altLang="en-US" sz="2800" dirty="0">
                <a:latin typeface="HGPｺﾞｼｯｸM" panose="020B0600000000000000" pitchFamily="50" charset="-128"/>
                <a:ea typeface="HGPｺﾞｼｯｸM" panose="020B0600000000000000" pitchFamily="50" charset="-128"/>
              </a:rPr>
              <a:t>設備機器ごとに適切な対策を講じる。</a:t>
            </a:r>
            <a:endParaRPr lang="en-US" altLang="ja-JP" sz="28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804435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引用</a:t>
            </a:r>
            <a:r>
              <a:rPr kumimoji="1" lang="en-US" altLang="ja-JP"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参考</a:t>
            </a:r>
            <a:r>
              <a:rPr kumimoji="1" lang="ja-JP" altLang="en-US" sz="3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（１）</a:t>
            </a:r>
          </a:p>
        </p:txBody>
      </p:sp>
      <p:sp>
        <p:nvSpPr>
          <p:cNvPr id="8" name="Rectangle 3">
            <a:extLst>
              <a:ext uri="{FF2B5EF4-FFF2-40B4-BE49-F238E27FC236}">
                <a16:creationId xmlns:a16="http://schemas.microsoft.com/office/drawing/2014/main" id="{2E51D80B-DFB5-4C8A-A767-3F05AA68C83E}"/>
              </a:ext>
            </a:extLst>
          </p:cNvPr>
          <p:cNvSpPr txBox="1">
            <a:spLocks noChangeArrowheads="1"/>
          </p:cNvSpPr>
          <p:nvPr/>
        </p:nvSpPr>
        <p:spPr>
          <a:xfrm>
            <a:off x="695400" y="1196752"/>
            <a:ext cx="10945216" cy="5328592"/>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eaLnBrk="1" hangingPunct="1">
              <a:buFont typeface="Arial" charset="0"/>
              <a:buNone/>
              <a:defRPr/>
            </a:pPr>
            <a:r>
              <a:rPr lang="ja-JP" altLang="en-US" sz="2400" b="1" dirty="0">
                <a:solidFill>
                  <a:srgbClr val="002060"/>
                </a:solidFill>
                <a:latin typeface="HGPｺﾞｼｯｸM" panose="020B0600000000000000" pitchFamily="50" charset="-128"/>
                <a:ea typeface="HGPｺﾞｼｯｸM" panose="020B0600000000000000" pitchFamily="50" charset="-128"/>
              </a:rPr>
              <a:t>横浜市内のスポーツクラブにおけるレジオネラ症集団感染事例</a:t>
            </a:r>
            <a:endParaRPr lang="en-US" altLang="ja-JP" sz="2400" b="1"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en-US" altLang="ja-JP" sz="2000" dirty="0">
                <a:solidFill>
                  <a:srgbClr val="002060"/>
                </a:solidFill>
                <a:latin typeface="HGPｺﾞｼｯｸM" panose="020B0600000000000000" pitchFamily="50" charset="-128"/>
                <a:ea typeface="HGPｺﾞｼｯｸM" panose="020B0600000000000000" pitchFamily="50" charset="-128"/>
                <a:hlinkClick r:id="rId3"/>
              </a:rPr>
              <a:t>https://www.mhlw.go.jp/seisakunitsuite/bunya/kenkou_iryou/kenkou/seikatsu-eisei/gijutukensyuukai/dl/h23_7.pdf</a:t>
            </a:r>
            <a:endParaRPr lang="en-US" altLang="ja-JP" sz="20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endParaRPr lang="en-US" altLang="ja-JP" sz="24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ja-JP" altLang="en-US" sz="2400" b="1" dirty="0">
                <a:solidFill>
                  <a:srgbClr val="002060"/>
                </a:solidFill>
                <a:latin typeface="HGPｺﾞｼｯｸM" panose="020B0600000000000000" pitchFamily="50" charset="-128"/>
                <a:ea typeface="HGPｺﾞｼｯｸM" panose="020B0600000000000000" pitchFamily="50" charset="-128"/>
              </a:rPr>
              <a:t>家庭用超音波式加湿器が感染源と考えられたレジオネラ症の１例</a:t>
            </a:r>
            <a:endParaRPr lang="en-US" altLang="ja-JP" sz="2400" b="1"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en-US" altLang="ja-JP" sz="2000" dirty="0">
                <a:solidFill>
                  <a:srgbClr val="002060"/>
                </a:solidFill>
                <a:latin typeface="HGPｺﾞｼｯｸM" panose="020B0600000000000000" pitchFamily="50" charset="-128"/>
                <a:ea typeface="HGPｺﾞｼｯｸM" panose="020B0600000000000000" pitchFamily="50" charset="-128"/>
                <a:hlinkClick r:id="rId4">
                  <a:extLst>
                    <a:ext uri="{A12FA001-AC4F-418D-AE19-62706E023703}">
                      <ahyp:hlinkClr xmlns:ahyp="http://schemas.microsoft.com/office/drawing/2018/hyperlinkcolor" val="tx"/>
                    </a:ext>
                  </a:extLst>
                </a:hlinkClick>
              </a:rPr>
              <a:t>https://idsc.niid.go.jp/iasr/29/335/pr3355.html</a:t>
            </a:r>
            <a:endParaRPr lang="en-US" altLang="ja-JP" sz="20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endParaRPr lang="en-US" altLang="ja-JP" sz="24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ja-JP" altLang="en-US" sz="2400" b="1" dirty="0">
                <a:solidFill>
                  <a:srgbClr val="002060"/>
                </a:solidFill>
                <a:latin typeface="HGPｺﾞｼｯｸM" panose="020B0600000000000000" pitchFamily="50" charset="-128"/>
                <a:ea typeface="HGPｺﾞｼｯｸM" panose="020B0600000000000000" pitchFamily="50" charset="-128"/>
              </a:rPr>
              <a:t>加湿器を原因とした老人福祉施設でのレジオネラ症集団発生事例～対応編～</a:t>
            </a:r>
          </a:p>
          <a:p>
            <a:pPr marL="0" indent="0" eaLnBrk="1" hangingPunct="1">
              <a:buFont typeface="Arial" charset="0"/>
              <a:buNone/>
              <a:defRPr/>
            </a:pPr>
            <a:r>
              <a:rPr lang="en-US" altLang="ja-JP" sz="2000" dirty="0">
                <a:solidFill>
                  <a:srgbClr val="002060"/>
                </a:solidFill>
                <a:latin typeface="HGPｺﾞｼｯｸM" panose="020B0600000000000000" pitchFamily="50" charset="-128"/>
                <a:ea typeface="HGPｺﾞｼｯｸM" panose="020B0600000000000000" pitchFamily="50" charset="-128"/>
                <a:hlinkClick r:id="rId5"/>
              </a:rPr>
              <a:t>https://www.mhlw.go.jp/content/10900000/000483754.pdf</a:t>
            </a:r>
            <a:endParaRPr lang="en-US" altLang="ja-JP" sz="20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endParaRPr lang="en-US" altLang="ja-JP" sz="20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ja-JP" altLang="en-US" sz="2400" b="1" dirty="0">
                <a:solidFill>
                  <a:srgbClr val="002060"/>
                </a:solidFill>
                <a:latin typeface="HGPｺﾞｼｯｸM" panose="020B0600000000000000" pitchFamily="50" charset="-128"/>
                <a:ea typeface="HGPｺﾞｼｯｸM" panose="020B0600000000000000" pitchFamily="50" charset="-128"/>
              </a:rPr>
              <a:t>病院の冷却塔に起因したレジオネラ症集団発生事例について</a:t>
            </a:r>
            <a:endParaRPr lang="en-US" altLang="ja-JP" sz="2400" b="1"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en-US" altLang="ja-JP" sz="2000" dirty="0">
                <a:latin typeface="HGPｺﾞｼｯｸM" panose="020B0600000000000000" pitchFamily="50" charset="-128"/>
                <a:ea typeface="HGPｺﾞｼｯｸM" panose="020B0600000000000000" pitchFamily="50" charset="-128"/>
                <a:hlinkClick r:id="rId6"/>
              </a:rPr>
              <a:t>https://www.mhlw.go.jp/content/10900000/001208088.pdf</a:t>
            </a:r>
            <a:endParaRPr lang="en-US" altLang="ja-JP" sz="2000" dirty="0">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endParaRPr lang="en-US" altLang="ja-JP" sz="28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39441611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引用</a:t>
            </a:r>
            <a:r>
              <a:rPr kumimoji="1" lang="en-US" altLang="ja-JP"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参考</a:t>
            </a:r>
            <a:r>
              <a:rPr kumimoji="1" lang="ja-JP" altLang="en-US" sz="3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（２）</a:t>
            </a:r>
          </a:p>
        </p:txBody>
      </p:sp>
      <p:sp>
        <p:nvSpPr>
          <p:cNvPr id="8" name="Rectangle 3">
            <a:extLst>
              <a:ext uri="{FF2B5EF4-FFF2-40B4-BE49-F238E27FC236}">
                <a16:creationId xmlns:a16="http://schemas.microsoft.com/office/drawing/2014/main" id="{2E51D80B-DFB5-4C8A-A767-3F05AA68C83E}"/>
              </a:ext>
            </a:extLst>
          </p:cNvPr>
          <p:cNvSpPr txBox="1">
            <a:spLocks noChangeArrowheads="1"/>
          </p:cNvSpPr>
          <p:nvPr/>
        </p:nvSpPr>
        <p:spPr>
          <a:xfrm>
            <a:off x="695400" y="1196752"/>
            <a:ext cx="10945216" cy="5256584"/>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eaLnBrk="1" hangingPunct="1">
              <a:buFont typeface="Arial" charset="0"/>
              <a:buNone/>
              <a:defRPr/>
            </a:pPr>
            <a:r>
              <a:rPr lang="ja-JP" altLang="en-US" sz="2400" b="1" dirty="0">
                <a:solidFill>
                  <a:srgbClr val="002060"/>
                </a:solidFill>
                <a:latin typeface="HGPｺﾞｼｯｸM" panose="020B0600000000000000" pitchFamily="50" charset="-128"/>
                <a:ea typeface="HGPｺﾞｼｯｸM" panose="020B0600000000000000" pitchFamily="50" charset="-128"/>
              </a:rPr>
              <a:t>横浜市レジオネラ症防止対策指導要綱</a:t>
            </a:r>
            <a:endParaRPr lang="en-US" altLang="ja-JP" sz="2400" b="1"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en-US" altLang="ja-JP" sz="2000" dirty="0">
                <a:solidFill>
                  <a:srgbClr val="002060"/>
                </a:solidFill>
                <a:latin typeface="HGPｺﾞｼｯｸM" panose="020B0600000000000000" pitchFamily="50" charset="-128"/>
                <a:ea typeface="HGPｺﾞｼｯｸM" panose="020B0600000000000000" pitchFamily="50" charset="-128"/>
                <a:hlinkClick r:id="rId3"/>
              </a:rPr>
              <a:t>https://www.city.yokohama.lg.jp/kurashi/sumai-kurashi/seikatsu/kaiteki/20180222105955.files/0108_20231219.pdf</a:t>
            </a:r>
            <a:endParaRPr lang="en-US" altLang="ja-JP" sz="20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endParaRPr lang="en-US" altLang="ja-JP" sz="20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ja-JP" altLang="en-US" sz="2400" b="1" dirty="0">
                <a:solidFill>
                  <a:srgbClr val="002060"/>
                </a:solidFill>
                <a:latin typeface="HGPｺﾞｼｯｸM" panose="020B0600000000000000" pitchFamily="50" charset="-128"/>
                <a:ea typeface="HGPｺﾞｼｯｸM" panose="020B0600000000000000" pitchFamily="50" charset="-128"/>
              </a:rPr>
              <a:t>ストップ</a:t>
            </a:r>
            <a:r>
              <a:rPr lang="en-US" altLang="ja-JP" sz="2400" b="1" dirty="0">
                <a:solidFill>
                  <a:srgbClr val="002060"/>
                </a:solidFill>
                <a:latin typeface="HGPｺﾞｼｯｸM" panose="020B0600000000000000" pitchFamily="50" charset="-128"/>
                <a:ea typeface="HGPｺﾞｼｯｸM" panose="020B0600000000000000" pitchFamily="50" charset="-128"/>
              </a:rPr>
              <a:t>!!</a:t>
            </a:r>
            <a:r>
              <a:rPr lang="ja-JP" altLang="en-US" sz="2400" b="1" dirty="0">
                <a:solidFill>
                  <a:srgbClr val="002060"/>
                </a:solidFill>
                <a:latin typeface="HGPｺﾞｼｯｸM" panose="020B0600000000000000" pitchFamily="50" charset="-128"/>
                <a:ea typeface="HGPｺﾞｼｯｸM" panose="020B0600000000000000" pitchFamily="50" charset="-128"/>
              </a:rPr>
              <a:t> レジオネラ　レジオネラ症防止対策のポイント</a:t>
            </a:r>
            <a:endParaRPr lang="en-US" altLang="ja-JP" sz="2400" b="1"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en-US" altLang="ja-JP" sz="2000" dirty="0">
                <a:hlinkClick r:id="rId4"/>
              </a:rPr>
              <a:t>https://www.city.yokohama.lg.jp/kurashi/sumai-kurashi/seikatsu/kaiteki/legionella/legishisetsu.files/202505stoplegi.pdf</a:t>
            </a:r>
            <a:endParaRPr lang="en-US" altLang="ja-JP" sz="20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endParaRPr lang="en-US" altLang="ja-JP" sz="20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ja-JP" altLang="en-US" sz="2400" b="1" dirty="0">
                <a:solidFill>
                  <a:srgbClr val="002060"/>
                </a:solidFill>
                <a:latin typeface="HGPｺﾞｼｯｸM" panose="020B0600000000000000" pitchFamily="50" charset="-128"/>
                <a:ea typeface="HGPｺﾞｼｯｸM" panose="020B0600000000000000" pitchFamily="50" charset="-128"/>
              </a:rPr>
              <a:t>レジオネラ対策のページ（厚生労働省）</a:t>
            </a:r>
            <a:endParaRPr lang="en-US" altLang="ja-JP" sz="2400" b="1"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en-US" altLang="ja-JP" sz="2000" dirty="0">
                <a:solidFill>
                  <a:srgbClr val="002060"/>
                </a:solidFill>
                <a:latin typeface="HGPｺﾞｼｯｸM" panose="020B0600000000000000" pitchFamily="50" charset="-128"/>
                <a:ea typeface="HGPｺﾞｼｯｸM" panose="020B0600000000000000" pitchFamily="50" charset="-128"/>
                <a:hlinkClick r:id="rId5">
                  <a:extLst>
                    <a:ext uri="{A12FA001-AC4F-418D-AE19-62706E023703}">
                      <ahyp:hlinkClr xmlns:ahyp="http://schemas.microsoft.com/office/drawing/2018/hyperlinkcolor" val="tx"/>
                    </a:ext>
                  </a:extLst>
                </a:hlinkClick>
              </a:rPr>
              <a:t>https://www.mhlw.go.jp/stf/seisakunitsuite/bunya/0000124204.html</a:t>
            </a:r>
            <a:endParaRPr lang="en-US" altLang="ja-JP" sz="20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endParaRPr lang="en-US" altLang="ja-JP" sz="20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ja-JP" altLang="en-US" sz="2400" b="1" dirty="0">
                <a:solidFill>
                  <a:srgbClr val="002060"/>
                </a:solidFill>
                <a:latin typeface="HGPｺﾞｼｯｸM" panose="020B0600000000000000" pitchFamily="50" charset="-128"/>
                <a:ea typeface="HGPｺﾞｼｯｸM" panose="020B0600000000000000" pitchFamily="50" charset="-128"/>
              </a:rPr>
              <a:t>病原微生物検出情報（</a:t>
            </a:r>
            <a:r>
              <a:rPr lang="en-US" altLang="ja-JP" sz="2400" b="1" dirty="0">
                <a:solidFill>
                  <a:srgbClr val="002060"/>
                </a:solidFill>
                <a:latin typeface="HGPｺﾞｼｯｸM" panose="020B0600000000000000" pitchFamily="50" charset="-128"/>
                <a:ea typeface="HGPｺﾞｼｯｸM" panose="020B0600000000000000" pitchFamily="50" charset="-128"/>
              </a:rPr>
              <a:t>IASR</a:t>
            </a:r>
            <a:r>
              <a:rPr lang="ja-JP" altLang="en-US" sz="2400" b="1" dirty="0">
                <a:solidFill>
                  <a:srgbClr val="002060"/>
                </a:solidFill>
                <a:latin typeface="HGPｺﾞｼｯｸM" panose="020B0600000000000000" pitchFamily="50" charset="-128"/>
                <a:ea typeface="HGPｺﾞｼｯｸM" panose="020B0600000000000000" pitchFamily="50" charset="-128"/>
              </a:rPr>
              <a:t>）</a:t>
            </a:r>
            <a:r>
              <a:rPr lang="en-US" altLang="ja-JP" sz="2400" b="1" dirty="0">
                <a:solidFill>
                  <a:srgbClr val="002060"/>
                </a:solidFill>
                <a:latin typeface="HGPｺﾞｼｯｸM" panose="020B0600000000000000" pitchFamily="50" charset="-128"/>
                <a:ea typeface="HGPｺﾞｼｯｸM" panose="020B0600000000000000" pitchFamily="50" charset="-128"/>
              </a:rPr>
              <a:t>45(7),2024【</a:t>
            </a:r>
            <a:r>
              <a:rPr lang="ja-JP" altLang="en-US" sz="2400" b="1" dirty="0">
                <a:solidFill>
                  <a:srgbClr val="002060"/>
                </a:solidFill>
                <a:latin typeface="HGPｺﾞｼｯｸM" panose="020B0600000000000000" pitchFamily="50" charset="-128"/>
                <a:ea typeface="HGPｺﾞｼｯｸM" panose="020B0600000000000000" pitchFamily="50" charset="-128"/>
              </a:rPr>
              <a:t>特集</a:t>
            </a:r>
            <a:r>
              <a:rPr lang="en-US" altLang="ja-JP" sz="2400" b="1" dirty="0">
                <a:solidFill>
                  <a:srgbClr val="002060"/>
                </a:solidFill>
                <a:latin typeface="HGPｺﾞｼｯｸM" panose="020B0600000000000000" pitchFamily="50" charset="-128"/>
                <a:ea typeface="HGPｺﾞｼｯｸM" panose="020B0600000000000000" pitchFamily="50" charset="-128"/>
              </a:rPr>
              <a:t>】</a:t>
            </a:r>
            <a:r>
              <a:rPr lang="ja-JP" altLang="en-US" sz="2400" b="1" dirty="0">
                <a:solidFill>
                  <a:srgbClr val="002060"/>
                </a:solidFill>
                <a:latin typeface="HGPｺﾞｼｯｸM" panose="020B0600000000000000" pitchFamily="50" charset="-128"/>
                <a:ea typeface="HGPｺﾞｼｯｸM" panose="020B0600000000000000" pitchFamily="50" charset="-128"/>
              </a:rPr>
              <a:t>レジオネラ症 </a:t>
            </a:r>
            <a:r>
              <a:rPr lang="en-US" altLang="ja-JP" sz="2400" b="1" dirty="0">
                <a:solidFill>
                  <a:srgbClr val="002060"/>
                </a:solidFill>
                <a:latin typeface="HGPｺﾞｼｯｸM" panose="020B0600000000000000" pitchFamily="50" charset="-128"/>
                <a:ea typeface="HGPｺﾞｼｯｸM" panose="020B0600000000000000" pitchFamily="50" charset="-128"/>
              </a:rPr>
              <a:t>2013</a:t>
            </a:r>
            <a:r>
              <a:rPr lang="ja-JP" altLang="en-US" sz="2400" b="1" dirty="0">
                <a:solidFill>
                  <a:srgbClr val="002060"/>
                </a:solidFill>
                <a:latin typeface="HGPｺﾞｼｯｸM" panose="020B0600000000000000" pitchFamily="50" charset="-128"/>
                <a:ea typeface="HGPｺﾞｼｯｸM" panose="020B0600000000000000" pitchFamily="50" charset="-128"/>
              </a:rPr>
              <a:t>～</a:t>
            </a:r>
            <a:r>
              <a:rPr lang="en-US" altLang="ja-JP" sz="2400" b="1" dirty="0">
                <a:solidFill>
                  <a:srgbClr val="002060"/>
                </a:solidFill>
                <a:latin typeface="HGPｺﾞｼｯｸM" panose="020B0600000000000000" pitchFamily="50" charset="-128"/>
                <a:ea typeface="HGPｺﾞｼｯｸM" panose="020B0600000000000000" pitchFamily="50" charset="-128"/>
              </a:rPr>
              <a:t>2023</a:t>
            </a:r>
            <a:r>
              <a:rPr lang="ja-JP" altLang="en-US" sz="2400" b="1" dirty="0">
                <a:solidFill>
                  <a:srgbClr val="002060"/>
                </a:solidFill>
                <a:latin typeface="HGPｺﾞｼｯｸM" panose="020B0600000000000000" pitchFamily="50" charset="-128"/>
                <a:ea typeface="HGPｺﾞｼｯｸM" panose="020B0600000000000000" pitchFamily="50" charset="-128"/>
              </a:rPr>
              <a:t>年</a:t>
            </a:r>
            <a:endParaRPr lang="en-US" altLang="ja-JP" sz="2400" b="1"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en-US" altLang="ja-JP" sz="2000" dirty="0">
                <a:solidFill>
                  <a:srgbClr val="002060"/>
                </a:solidFill>
                <a:latin typeface="HGPｺﾞｼｯｸM" panose="020B0600000000000000" pitchFamily="50" charset="-128"/>
                <a:ea typeface="HGPｺﾞｼｯｸM" panose="020B0600000000000000" pitchFamily="50" charset="-128"/>
                <a:hlinkClick r:id="rId6">
                  <a:extLst>
                    <a:ext uri="{A12FA001-AC4F-418D-AE19-62706E023703}">
                      <ahyp:hlinkClr xmlns:ahyp="http://schemas.microsoft.com/office/drawing/2018/hyperlinkcolor" val="tx"/>
                    </a:ext>
                  </a:extLst>
                </a:hlinkClick>
              </a:rPr>
              <a:t>https://id-info.jihs.go.jp/surveillance/iasr/45/533/index.html</a:t>
            </a:r>
            <a:endParaRPr lang="en-US" altLang="ja-JP" sz="2000" dirty="0">
              <a:solidFill>
                <a:srgbClr val="002060"/>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0641573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引用</a:t>
            </a:r>
            <a:r>
              <a:rPr kumimoji="1" lang="en-US" altLang="ja-JP"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参考</a:t>
            </a:r>
            <a:r>
              <a:rPr kumimoji="1" lang="ja-JP" altLang="en-US" sz="3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（３）</a:t>
            </a:r>
          </a:p>
        </p:txBody>
      </p:sp>
      <p:sp>
        <p:nvSpPr>
          <p:cNvPr id="8" name="Rectangle 3">
            <a:extLst>
              <a:ext uri="{FF2B5EF4-FFF2-40B4-BE49-F238E27FC236}">
                <a16:creationId xmlns:a16="http://schemas.microsoft.com/office/drawing/2014/main" id="{2E51D80B-DFB5-4C8A-A767-3F05AA68C83E}"/>
              </a:ext>
            </a:extLst>
          </p:cNvPr>
          <p:cNvSpPr txBox="1">
            <a:spLocks noChangeArrowheads="1"/>
          </p:cNvSpPr>
          <p:nvPr/>
        </p:nvSpPr>
        <p:spPr>
          <a:xfrm>
            <a:off x="695400" y="1196752"/>
            <a:ext cx="10945216" cy="4104456"/>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eaLnBrk="1" hangingPunct="1">
              <a:buFont typeface="Arial" charset="0"/>
              <a:buNone/>
              <a:defRPr/>
            </a:pPr>
            <a:r>
              <a:rPr lang="ja-JP" altLang="en-US" sz="2400" b="1" dirty="0">
                <a:solidFill>
                  <a:srgbClr val="002060"/>
                </a:solidFill>
                <a:latin typeface="HGPｺﾞｼｯｸM" panose="020B0600000000000000" pitchFamily="50" charset="-128"/>
                <a:ea typeface="HGPｺﾞｼｯｸM" panose="020B0600000000000000" pitchFamily="50" charset="-128"/>
              </a:rPr>
              <a:t>社会福祉施設におけるレジオネラ症防止対策（医療局生活衛生課）（動画）</a:t>
            </a:r>
            <a:endParaRPr lang="en-US" altLang="ja-JP" sz="2400" b="1"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en-US" altLang="ja-JP" sz="2000" dirty="0">
                <a:solidFill>
                  <a:srgbClr val="002060"/>
                </a:solidFill>
                <a:latin typeface="HGPｺﾞｼｯｸM" panose="020B0600000000000000" pitchFamily="50" charset="-128"/>
                <a:ea typeface="HGPｺﾞｼｯｸM" panose="020B0600000000000000" pitchFamily="50" charset="-128"/>
                <a:hlinkClick r:id="rId3">
                  <a:extLst>
                    <a:ext uri="{A12FA001-AC4F-418D-AE19-62706E023703}">
                      <ahyp:hlinkClr xmlns:ahyp="http://schemas.microsoft.com/office/drawing/2018/hyperlinkcolor" val="tx"/>
                    </a:ext>
                  </a:extLst>
                </a:hlinkClick>
              </a:rPr>
              <a:t>https://www.youtube.com/watch?v=yh1ycBaJweI</a:t>
            </a:r>
            <a:endParaRPr lang="en-US" altLang="ja-JP" sz="20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endParaRPr lang="en-US" altLang="ja-JP" sz="20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endParaRPr lang="en-US" altLang="ja-JP" sz="20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ja-JP" altLang="en-US" sz="2400" b="1" dirty="0">
                <a:solidFill>
                  <a:srgbClr val="002060"/>
                </a:solidFill>
                <a:latin typeface="HGPｺﾞｼｯｸM" panose="020B0600000000000000" pitchFamily="50" charset="-128"/>
                <a:ea typeface="HGPｺﾞｼｯｸM" panose="020B0600000000000000" pitchFamily="50" charset="-128"/>
              </a:rPr>
              <a:t>法人・施設向け研修資料等（</a:t>
            </a:r>
            <a:r>
              <a:rPr lang="zh-TW" altLang="en-US" sz="2400" b="1" dirty="0">
                <a:solidFill>
                  <a:srgbClr val="002060"/>
                </a:solidFill>
                <a:latin typeface="HGPｺﾞｼｯｸM" panose="020B0600000000000000" pitchFamily="50" charset="-128"/>
                <a:ea typeface="HGPｺﾞｼｯｸM" panose="020B0600000000000000" pitchFamily="50" charset="-128"/>
              </a:rPr>
              <a:t>健康福祉局総務部監査課</a:t>
            </a:r>
            <a:r>
              <a:rPr lang="ja-JP" altLang="en-US" sz="2400" b="1" dirty="0">
                <a:solidFill>
                  <a:srgbClr val="002060"/>
                </a:solidFill>
                <a:latin typeface="HGPｺﾞｼｯｸM" panose="020B0600000000000000" pitchFamily="50" charset="-128"/>
                <a:ea typeface="HGPｺﾞｼｯｸM" panose="020B0600000000000000" pitchFamily="50" charset="-128"/>
              </a:rPr>
              <a:t>）</a:t>
            </a:r>
            <a:endParaRPr lang="en-US" altLang="ja-JP" sz="2400" b="1"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r>
              <a:rPr lang="en-US" altLang="ja-JP" sz="2000" dirty="0">
                <a:solidFill>
                  <a:srgbClr val="002060"/>
                </a:solidFill>
                <a:latin typeface="HGPｺﾞｼｯｸM" panose="020B0600000000000000" pitchFamily="50" charset="-128"/>
                <a:ea typeface="HGPｺﾞｼｯｸM" panose="020B0600000000000000" pitchFamily="50" charset="-128"/>
                <a:hlinkClick r:id="rId4">
                  <a:extLst>
                    <a:ext uri="{A12FA001-AC4F-418D-AE19-62706E023703}">
                      <ahyp:hlinkClr xmlns:ahyp="http://schemas.microsoft.com/office/drawing/2018/hyperlinkcolor" val="tx"/>
                    </a:ext>
                  </a:extLst>
                </a:hlinkClick>
              </a:rPr>
              <a:t>https://www.city.yokohama.lg.jp/kenko-iryo-fukushi/fukushi-kaigo/shakaifukushi/20150205154255.html</a:t>
            </a:r>
            <a:endParaRPr lang="en-US" altLang="ja-JP" sz="2000" dirty="0">
              <a:solidFill>
                <a:srgbClr val="002060"/>
              </a:solidFill>
              <a:latin typeface="HGPｺﾞｼｯｸM" panose="020B0600000000000000" pitchFamily="50" charset="-128"/>
              <a:ea typeface="HGPｺﾞｼｯｸM" panose="020B0600000000000000" pitchFamily="50" charset="-128"/>
            </a:endParaRPr>
          </a:p>
          <a:p>
            <a:pPr marL="0" indent="0" eaLnBrk="1" hangingPunct="1">
              <a:buFont typeface="Arial" charset="0"/>
              <a:buNone/>
              <a:defRPr/>
            </a:pPr>
            <a:endParaRPr lang="en-US" altLang="ja-JP" sz="2400" b="1" dirty="0">
              <a:solidFill>
                <a:srgbClr val="002060"/>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80035488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35560" y="1897311"/>
            <a:ext cx="7920880" cy="1083225"/>
          </a:xfrm>
          <a:prstGeom prst="flowChartAlternateProcess">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000" dirty="0">
                <a:solidFill>
                  <a:prstClr val="white"/>
                </a:solidFill>
                <a:latin typeface="BIZ UDPゴシック" panose="020B0400000000000000" pitchFamily="50" charset="-128"/>
                <a:ea typeface="BIZ UDPゴシック" panose="020B0400000000000000" pitchFamily="50" charset="-128"/>
              </a:rPr>
              <a:t>ご静聴ありがとうございました</a:t>
            </a:r>
            <a:endParaRPr kumimoji="1" lang="ja-JP" altLang="en-US" sz="4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9780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1967" y="356006"/>
            <a:ext cx="6839712"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横浜市内のレジオネラ</a:t>
            </a:r>
            <a:r>
              <a:rPr lang="ja-JP" altLang="en-US" sz="2800" dirty="0">
                <a:latin typeface="BIZ UDPゴシック" panose="020B0400000000000000" pitchFamily="50" charset="-128"/>
                <a:ea typeface="BIZ UDPゴシック" panose="020B0400000000000000" pitchFamily="50" charset="-128"/>
              </a:rPr>
              <a:t>症発生状況</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5" name="円形吹き出し 4"/>
          <p:cNvSpPr/>
          <p:nvPr/>
        </p:nvSpPr>
        <p:spPr>
          <a:xfrm>
            <a:off x="7619999" y="5683624"/>
            <a:ext cx="4572001" cy="971589"/>
          </a:xfrm>
          <a:prstGeom prst="wedgeEllipseCallout">
            <a:avLst>
              <a:gd name="adj1" fmla="val 11968"/>
              <a:gd name="adj2" fmla="val -1133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 name="テキスト ボックス 5"/>
          <p:cNvSpPr txBox="1"/>
          <p:nvPr/>
        </p:nvSpPr>
        <p:spPr>
          <a:xfrm>
            <a:off x="7911590" y="5833404"/>
            <a:ext cx="3978442" cy="707886"/>
          </a:xfrm>
          <a:prstGeom prst="rect">
            <a:avLst/>
          </a:prstGeom>
          <a:noFill/>
        </p:spPr>
        <p:txBody>
          <a:bodyPr wrap="square" rtlCol="0">
            <a:spAutoFit/>
          </a:bodyPr>
          <a:lstStyle/>
          <a:p>
            <a:r>
              <a:rPr lang="ja-JP" altLang="en-US" sz="2000" dirty="0">
                <a:latin typeface="BIZ UDPゴシック" panose="020B0400000000000000" pitchFamily="50" charset="-128"/>
                <a:ea typeface="BIZ UDPゴシック" panose="020B0400000000000000" pitchFamily="50" charset="-128"/>
              </a:rPr>
              <a:t>高齢者や呼吸器疾患をお持ちの方などが感染しやすい</a:t>
            </a:r>
            <a:endParaRPr lang="en-US" altLang="ja-JP" sz="2000" dirty="0">
              <a:latin typeface="BIZ UDPゴシック" panose="020B0400000000000000" pitchFamily="50" charset="-128"/>
              <a:ea typeface="BIZ UDPゴシック" panose="020B0400000000000000" pitchFamily="50" charset="-128"/>
            </a:endParaRPr>
          </a:p>
        </p:txBody>
      </p:sp>
      <p:graphicFrame>
        <p:nvGraphicFramePr>
          <p:cNvPr id="12" name="グラフ 11">
            <a:extLst>
              <a:ext uri="{FF2B5EF4-FFF2-40B4-BE49-F238E27FC236}">
                <a16:creationId xmlns:a16="http://schemas.microsoft.com/office/drawing/2014/main" id="{BDACCB31-3468-4211-871D-469961F2E138}"/>
              </a:ext>
            </a:extLst>
          </p:cNvPr>
          <p:cNvGraphicFramePr>
            <a:graphicFrameLocks/>
          </p:cNvGraphicFramePr>
          <p:nvPr/>
        </p:nvGraphicFramePr>
        <p:xfrm>
          <a:off x="5876510" y="333951"/>
          <a:ext cx="6335160" cy="5211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AD58FACE-5C84-45E0-B657-F3487B1ED7E0}"/>
              </a:ext>
            </a:extLst>
          </p:cNvPr>
          <p:cNvGraphicFramePr>
            <a:graphicFrameLocks/>
          </p:cNvGraphicFramePr>
          <p:nvPr/>
        </p:nvGraphicFramePr>
        <p:xfrm>
          <a:off x="301967" y="1224065"/>
          <a:ext cx="5574543" cy="4951562"/>
        </p:xfrm>
        <a:graphic>
          <a:graphicData uri="http://schemas.openxmlformats.org/drawingml/2006/chart">
            <c:chart xmlns:c="http://schemas.openxmlformats.org/drawingml/2006/chart" xmlns:r="http://schemas.openxmlformats.org/officeDocument/2006/relationships" r:id="rId6"/>
          </a:graphicData>
        </a:graphic>
      </p:graphicFrame>
      <p:sp>
        <p:nvSpPr>
          <p:cNvPr id="10" name="正方形/長方形 9"/>
          <p:cNvSpPr/>
          <p:nvPr/>
        </p:nvSpPr>
        <p:spPr>
          <a:xfrm>
            <a:off x="4867910" y="2578312"/>
            <a:ext cx="622300" cy="26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900406" y="2478270"/>
            <a:ext cx="723900" cy="461665"/>
          </a:xfrm>
          <a:prstGeom prst="rect">
            <a:avLst/>
          </a:prstGeom>
          <a:noFill/>
        </p:spPr>
        <p:txBody>
          <a:bodyPr wrap="square" rtlCol="0">
            <a:spAutoFit/>
          </a:bodyPr>
          <a:lstStyle/>
          <a:p>
            <a:r>
              <a:rPr lang="en-US" altLang="ja-JP" sz="2400" b="1" dirty="0">
                <a:solidFill>
                  <a:srgbClr val="FF0000"/>
                </a:solidFill>
                <a:latin typeface="BIZ UDPゴシック" panose="020B0400000000000000" pitchFamily="50" charset="-128"/>
                <a:ea typeface="BIZ UDPゴシック" panose="020B0400000000000000" pitchFamily="50" charset="-128"/>
              </a:rPr>
              <a:t>44</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pic>
        <p:nvPicPr>
          <p:cNvPr id="3" name="250415_0110">
            <a:hlinkClick r:id="" action="ppaction://media"/>
            <a:extLst>
              <a:ext uri="{FF2B5EF4-FFF2-40B4-BE49-F238E27FC236}">
                <a16:creationId xmlns:a16="http://schemas.microsoft.com/office/drawing/2014/main" id="{1DB69CC9-F532-4B8A-8008-9B8A1CE7EDE5}"/>
              </a:ext>
            </a:extLst>
          </p:cNvPr>
          <p:cNvPicPr>
            <a:picLocks noChangeAspect="1"/>
          </p:cNvPicPr>
          <p:nvPr>
            <a:audioFile r:link="rId1"/>
            <p:extLst>
              <p:ext uri="{DAA4B4D4-6D71-4841-9C94-3DE7FCFB9230}">
                <p14:media xmlns:p14="http://schemas.microsoft.com/office/powerpoint/2010/main" r:embed="rId2">
                  <p14:trim end="601.4375"/>
                </p14:media>
              </p:ext>
            </p:extLst>
          </p:nvPr>
        </p:nvPicPr>
        <p:blipFill>
          <a:blip r:embed="rId7"/>
          <a:stretch>
            <a:fillRect/>
          </a:stretch>
        </p:blipFill>
        <p:spPr>
          <a:xfrm>
            <a:off x="5791200" y="3124200"/>
            <a:ext cx="609600" cy="609600"/>
          </a:xfrm>
          <a:prstGeom prst="rect">
            <a:avLst/>
          </a:prstGeom>
        </p:spPr>
      </p:pic>
      <p:sp>
        <p:nvSpPr>
          <p:cNvPr id="4" name="正方形/長方形 3">
            <a:extLst>
              <a:ext uri="{FF2B5EF4-FFF2-40B4-BE49-F238E27FC236}">
                <a16:creationId xmlns:a16="http://schemas.microsoft.com/office/drawing/2014/main" id="{69645D4D-F0B1-4252-97D0-8BBBEF839914}"/>
              </a:ext>
            </a:extLst>
          </p:cNvPr>
          <p:cNvSpPr/>
          <p:nvPr/>
        </p:nvSpPr>
        <p:spPr>
          <a:xfrm>
            <a:off x="8514379" y="5072443"/>
            <a:ext cx="683410" cy="390488"/>
          </a:xfrm>
          <a:prstGeom prst="rect">
            <a:avLst/>
          </a:prstGeom>
          <a:noFill/>
          <a:ln w="38100">
            <a:solidFill>
              <a:srgbClr val="CC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7268635"/>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561" fill="hold"/>
                                        <p:tgtEl>
                                          <p:spTgt spid="3"/>
                                        </p:tgtEl>
                                      </p:cBhvr>
                                    </p:cmd>
                                  </p:childTnLst>
                                </p:cTn>
                              </p:par>
                              <p:par>
                                <p:cTn id="7" presetID="1" presetClass="entr" presetSubtype="0" fill="hold" grpId="0" nodeType="withEffect">
                                  <p:stCondLst>
                                    <p:cond delay="4000"/>
                                  </p:stCondLst>
                                  <p:childTnLst>
                                    <p:set>
                                      <p:cBhvr>
                                        <p:cTn id="8" dur="1" fill="hold">
                                          <p:stCondLst>
                                            <p:cond delay="0"/>
                                          </p:stCondLst>
                                        </p:cTn>
                                        <p:tgtEl>
                                          <p:spTgt spid="10"/>
                                        </p:tgtEl>
                                        <p:attrNameLst>
                                          <p:attrName>style.visibility</p:attrName>
                                        </p:attrNameLst>
                                      </p:cBhvr>
                                      <p:to>
                                        <p:strVal val="visible"/>
                                      </p:to>
                                    </p:set>
                                  </p:childTnLst>
                                </p:cTn>
                              </p:par>
                              <p:par>
                                <p:cTn id="9" presetID="2" presetClass="entr" presetSubtype="4" fill="hold" grpId="0" nodeType="withEffect">
                                  <p:stCondLst>
                                    <p:cond delay="4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400" fill="hold"/>
                                        <p:tgtEl>
                                          <p:spTgt spid="9"/>
                                        </p:tgtEl>
                                        <p:attrNameLst>
                                          <p:attrName>ppt_x</p:attrName>
                                        </p:attrNameLst>
                                      </p:cBhvr>
                                      <p:tavLst>
                                        <p:tav tm="0">
                                          <p:val>
                                            <p:strVal val="#ppt_x"/>
                                          </p:val>
                                        </p:tav>
                                        <p:tav tm="100000">
                                          <p:val>
                                            <p:strVal val="#ppt_x"/>
                                          </p:val>
                                        </p:tav>
                                      </p:tavLst>
                                    </p:anim>
                                    <p:anim calcmode="lin" valueType="num">
                                      <p:cBhvr additive="base">
                                        <p:cTn id="12" dur="400" fill="hold"/>
                                        <p:tgtEl>
                                          <p:spTgt spid="9"/>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9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119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124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2" fill="hold" display="0">
                  <p:stCondLst>
                    <p:cond delay="indefinite"/>
                  </p:stCondLst>
                  <p:endCondLst>
                    <p:cond evt="onStopAudio" delay="0">
                      <p:tgtEl>
                        <p:sldTgt/>
                      </p:tgtEl>
                    </p:cond>
                  </p:endCondLst>
                </p:cTn>
                <p:tgtEl>
                  <p:spTgt spid="3"/>
                </p:tgtEl>
              </p:cMediaNode>
            </p:audio>
          </p:childTnLst>
        </p:cTn>
      </p:par>
    </p:tnLst>
    <p:bldLst>
      <p:bldP spid="5" grpId="0" animBg="1"/>
      <p:bldP spid="6" grpId="0"/>
      <p:bldP spid="10" grpId="0" animBg="1"/>
      <p:bldP spid="9"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レジオネラ症</a:t>
            </a:r>
          </a:p>
        </p:txBody>
      </p:sp>
      <p:graphicFrame>
        <p:nvGraphicFramePr>
          <p:cNvPr id="7" name="表 6">
            <a:extLst>
              <a:ext uri="{FF2B5EF4-FFF2-40B4-BE49-F238E27FC236}">
                <a16:creationId xmlns:a16="http://schemas.microsoft.com/office/drawing/2014/main" id="{2D6A71B0-E0E8-4853-AAE9-8892C7F822CD}"/>
              </a:ext>
            </a:extLst>
          </p:cNvPr>
          <p:cNvGraphicFramePr>
            <a:graphicFrameLocks noGrp="1"/>
          </p:cNvGraphicFramePr>
          <p:nvPr>
            <p:extLst>
              <p:ext uri="{D42A27DB-BD31-4B8C-83A1-F6EECF244321}">
                <p14:modId xmlns:p14="http://schemas.microsoft.com/office/powerpoint/2010/main" val="3312517386"/>
              </p:ext>
            </p:extLst>
          </p:nvPr>
        </p:nvGraphicFramePr>
        <p:xfrm>
          <a:off x="263352" y="2961062"/>
          <a:ext cx="11665296" cy="3708298"/>
        </p:xfrm>
        <a:graphic>
          <a:graphicData uri="http://schemas.openxmlformats.org/drawingml/2006/table">
            <a:tbl>
              <a:tblPr firstRow="1" bandRow="1"/>
              <a:tblGrid>
                <a:gridCol w="1944216">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gridCol w="5040560">
                  <a:extLst>
                    <a:ext uri="{9D8B030D-6E8A-4147-A177-3AD203B41FA5}">
                      <a16:colId xmlns:a16="http://schemas.microsoft.com/office/drawing/2014/main" val="20002"/>
                    </a:ext>
                  </a:extLst>
                </a:gridCol>
              </a:tblGrid>
              <a:tr h="686407">
                <a:tc>
                  <a:txBody>
                    <a:bodyPr/>
                    <a:lstStyle>
                      <a:lvl1pPr marL="0" algn="l" defTabSz="914400" rtl="0" eaLnBrk="1" latinLnBrk="0" hangingPunct="1">
                        <a:defRPr kumimoji="1" sz="1800" b="1" kern="1200">
                          <a:solidFill>
                            <a:schemeClr val="lt1"/>
                          </a:solidFill>
                          <a:latin typeface="Trebuchet MS" panose="020B0603020202020204"/>
                        </a:defRPr>
                      </a:lvl1pPr>
                      <a:lvl2pPr marL="457200" algn="l" defTabSz="914400" rtl="0" eaLnBrk="1" latinLnBrk="0" hangingPunct="1">
                        <a:defRPr kumimoji="1" sz="1800" b="1" kern="1200">
                          <a:solidFill>
                            <a:schemeClr val="lt1"/>
                          </a:solidFill>
                          <a:latin typeface="Trebuchet MS" panose="020B0603020202020204"/>
                        </a:defRPr>
                      </a:lvl2pPr>
                      <a:lvl3pPr marL="914400" algn="l" defTabSz="914400" rtl="0" eaLnBrk="1" latinLnBrk="0" hangingPunct="1">
                        <a:defRPr kumimoji="1" sz="1800" b="1" kern="1200">
                          <a:solidFill>
                            <a:schemeClr val="lt1"/>
                          </a:solidFill>
                          <a:latin typeface="Trebuchet MS" panose="020B0603020202020204"/>
                        </a:defRPr>
                      </a:lvl3pPr>
                      <a:lvl4pPr marL="1371600" algn="l" defTabSz="914400" rtl="0" eaLnBrk="1" latinLnBrk="0" hangingPunct="1">
                        <a:defRPr kumimoji="1" sz="1800" b="1" kern="1200">
                          <a:solidFill>
                            <a:schemeClr val="lt1"/>
                          </a:solidFill>
                          <a:latin typeface="Trebuchet MS" panose="020B0603020202020204"/>
                        </a:defRPr>
                      </a:lvl4pPr>
                      <a:lvl5pPr marL="1828800" algn="l" defTabSz="914400" rtl="0" eaLnBrk="1" latinLnBrk="0" hangingPunct="1">
                        <a:defRPr kumimoji="1" sz="1800" b="1" kern="1200">
                          <a:solidFill>
                            <a:schemeClr val="lt1"/>
                          </a:solidFill>
                          <a:latin typeface="Trebuchet MS" panose="020B0603020202020204"/>
                        </a:defRPr>
                      </a:lvl5pPr>
                      <a:lvl6pPr marL="2286000" algn="l" defTabSz="914400" rtl="0" eaLnBrk="1" latinLnBrk="0" hangingPunct="1">
                        <a:defRPr kumimoji="1" sz="1800" b="1" kern="1200">
                          <a:solidFill>
                            <a:schemeClr val="lt1"/>
                          </a:solidFill>
                          <a:latin typeface="Trebuchet MS" panose="020B0603020202020204"/>
                        </a:defRPr>
                      </a:lvl6pPr>
                      <a:lvl7pPr marL="2743200" algn="l" defTabSz="914400" rtl="0" eaLnBrk="1" latinLnBrk="0" hangingPunct="1">
                        <a:defRPr kumimoji="1" sz="1800" b="1" kern="1200">
                          <a:solidFill>
                            <a:schemeClr val="lt1"/>
                          </a:solidFill>
                          <a:latin typeface="Trebuchet MS" panose="020B0603020202020204"/>
                        </a:defRPr>
                      </a:lvl7pPr>
                      <a:lvl8pPr marL="3200400" algn="l" defTabSz="914400" rtl="0" eaLnBrk="1" latinLnBrk="0" hangingPunct="1">
                        <a:defRPr kumimoji="1" sz="1800" b="1" kern="1200">
                          <a:solidFill>
                            <a:schemeClr val="lt1"/>
                          </a:solidFill>
                          <a:latin typeface="Trebuchet MS" panose="020B0603020202020204"/>
                        </a:defRPr>
                      </a:lvl8pPr>
                      <a:lvl9pPr marL="3657600" algn="l" defTabSz="914400" rtl="0" eaLnBrk="1" latinLnBrk="0" hangingPunct="1">
                        <a:defRPr kumimoji="1" sz="1800" b="1" kern="1200">
                          <a:solidFill>
                            <a:schemeClr val="lt1"/>
                          </a:solidFill>
                          <a:latin typeface="Trebuchet MS" panose="020B0603020202020204"/>
                        </a:defRPr>
                      </a:lvl9pPr>
                    </a:lstStyle>
                    <a:p>
                      <a:pPr algn="ctr"/>
                      <a:endParaRPr kumimoji="1" lang="ja-JP" altLang="en-US" sz="1800" dirty="0"/>
                    </a:p>
                  </a:txBody>
                  <a:tcPr marL="91445" marR="91445" marT="45726" marB="4572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CBEF"/>
                    </a:solidFill>
                  </a:tcPr>
                </a:tc>
                <a:tc>
                  <a:txBody>
                    <a:bodyPr/>
                    <a:lstStyle>
                      <a:lvl1pPr marL="0" algn="l" defTabSz="914400" rtl="0" eaLnBrk="1" latinLnBrk="0" hangingPunct="1">
                        <a:defRPr kumimoji="1" sz="1800" b="1" kern="1200">
                          <a:solidFill>
                            <a:schemeClr val="lt1"/>
                          </a:solidFill>
                          <a:latin typeface="Trebuchet MS" panose="020B0603020202020204"/>
                        </a:defRPr>
                      </a:lvl1pPr>
                      <a:lvl2pPr marL="457200" algn="l" defTabSz="914400" rtl="0" eaLnBrk="1" latinLnBrk="0" hangingPunct="1">
                        <a:defRPr kumimoji="1" sz="1800" b="1" kern="1200">
                          <a:solidFill>
                            <a:schemeClr val="lt1"/>
                          </a:solidFill>
                          <a:latin typeface="Trebuchet MS" panose="020B0603020202020204"/>
                        </a:defRPr>
                      </a:lvl2pPr>
                      <a:lvl3pPr marL="914400" algn="l" defTabSz="914400" rtl="0" eaLnBrk="1" latinLnBrk="0" hangingPunct="1">
                        <a:defRPr kumimoji="1" sz="1800" b="1" kern="1200">
                          <a:solidFill>
                            <a:schemeClr val="lt1"/>
                          </a:solidFill>
                          <a:latin typeface="Trebuchet MS" panose="020B0603020202020204"/>
                        </a:defRPr>
                      </a:lvl3pPr>
                      <a:lvl4pPr marL="1371600" algn="l" defTabSz="914400" rtl="0" eaLnBrk="1" latinLnBrk="0" hangingPunct="1">
                        <a:defRPr kumimoji="1" sz="1800" b="1" kern="1200">
                          <a:solidFill>
                            <a:schemeClr val="lt1"/>
                          </a:solidFill>
                          <a:latin typeface="Trebuchet MS" panose="020B0603020202020204"/>
                        </a:defRPr>
                      </a:lvl4pPr>
                      <a:lvl5pPr marL="1828800" algn="l" defTabSz="914400" rtl="0" eaLnBrk="1" latinLnBrk="0" hangingPunct="1">
                        <a:defRPr kumimoji="1" sz="1800" b="1" kern="1200">
                          <a:solidFill>
                            <a:schemeClr val="lt1"/>
                          </a:solidFill>
                          <a:latin typeface="Trebuchet MS" panose="020B0603020202020204"/>
                        </a:defRPr>
                      </a:lvl5pPr>
                      <a:lvl6pPr marL="2286000" algn="l" defTabSz="914400" rtl="0" eaLnBrk="1" latinLnBrk="0" hangingPunct="1">
                        <a:defRPr kumimoji="1" sz="1800" b="1" kern="1200">
                          <a:solidFill>
                            <a:schemeClr val="lt1"/>
                          </a:solidFill>
                          <a:latin typeface="Trebuchet MS" panose="020B0603020202020204"/>
                        </a:defRPr>
                      </a:lvl6pPr>
                      <a:lvl7pPr marL="2743200" algn="l" defTabSz="914400" rtl="0" eaLnBrk="1" latinLnBrk="0" hangingPunct="1">
                        <a:defRPr kumimoji="1" sz="1800" b="1" kern="1200">
                          <a:solidFill>
                            <a:schemeClr val="lt1"/>
                          </a:solidFill>
                          <a:latin typeface="Trebuchet MS" panose="020B0603020202020204"/>
                        </a:defRPr>
                      </a:lvl7pPr>
                      <a:lvl8pPr marL="3200400" algn="l" defTabSz="914400" rtl="0" eaLnBrk="1" latinLnBrk="0" hangingPunct="1">
                        <a:defRPr kumimoji="1" sz="1800" b="1" kern="1200">
                          <a:solidFill>
                            <a:schemeClr val="lt1"/>
                          </a:solidFill>
                          <a:latin typeface="Trebuchet MS" panose="020B0603020202020204"/>
                        </a:defRPr>
                      </a:lvl8pPr>
                      <a:lvl9pPr marL="3657600" algn="l" defTabSz="914400" rtl="0" eaLnBrk="1" latinLnBrk="0" hangingPunct="1">
                        <a:defRPr kumimoji="1" sz="1800" b="1" kern="1200">
                          <a:solidFill>
                            <a:schemeClr val="lt1"/>
                          </a:solidFill>
                          <a:latin typeface="Trebuchet MS" panose="020B0603020202020204"/>
                        </a:defRPr>
                      </a:lvl9pPr>
                    </a:lstStyle>
                    <a:p>
                      <a:pPr algn="ctr"/>
                      <a:r>
                        <a:rPr kumimoji="1" lang="ja-JP" altLang="en-US" sz="3200" dirty="0">
                          <a:solidFill>
                            <a:schemeClr val="bg1"/>
                          </a:solidFill>
                        </a:rPr>
                        <a:t>肺炎型</a:t>
                      </a:r>
                    </a:p>
                  </a:txBody>
                  <a:tcPr marL="91445" marR="91445" marT="45726" marB="4572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CBEF"/>
                    </a:solidFill>
                  </a:tcPr>
                </a:tc>
                <a:tc>
                  <a:txBody>
                    <a:bodyPr/>
                    <a:lstStyle>
                      <a:lvl1pPr marL="0" algn="l" defTabSz="914400" rtl="0" eaLnBrk="1" latinLnBrk="0" hangingPunct="1">
                        <a:defRPr kumimoji="1" sz="1800" b="1" kern="1200">
                          <a:solidFill>
                            <a:schemeClr val="lt1"/>
                          </a:solidFill>
                          <a:latin typeface="Trebuchet MS" panose="020B0603020202020204"/>
                        </a:defRPr>
                      </a:lvl1pPr>
                      <a:lvl2pPr marL="457200" algn="l" defTabSz="914400" rtl="0" eaLnBrk="1" latinLnBrk="0" hangingPunct="1">
                        <a:defRPr kumimoji="1" sz="1800" b="1" kern="1200">
                          <a:solidFill>
                            <a:schemeClr val="lt1"/>
                          </a:solidFill>
                          <a:latin typeface="Trebuchet MS" panose="020B0603020202020204"/>
                        </a:defRPr>
                      </a:lvl2pPr>
                      <a:lvl3pPr marL="914400" algn="l" defTabSz="914400" rtl="0" eaLnBrk="1" latinLnBrk="0" hangingPunct="1">
                        <a:defRPr kumimoji="1" sz="1800" b="1" kern="1200">
                          <a:solidFill>
                            <a:schemeClr val="lt1"/>
                          </a:solidFill>
                          <a:latin typeface="Trebuchet MS" panose="020B0603020202020204"/>
                        </a:defRPr>
                      </a:lvl3pPr>
                      <a:lvl4pPr marL="1371600" algn="l" defTabSz="914400" rtl="0" eaLnBrk="1" latinLnBrk="0" hangingPunct="1">
                        <a:defRPr kumimoji="1" sz="1800" b="1" kern="1200">
                          <a:solidFill>
                            <a:schemeClr val="lt1"/>
                          </a:solidFill>
                          <a:latin typeface="Trebuchet MS" panose="020B0603020202020204"/>
                        </a:defRPr>
                      </a:lvl4pPr>
                      <a:lvl5pPr marL="1828800" algn="l" defTabSz="914400" rtl="0" eaLnBrk="1" latinLnBrk="0" hangingPunct="1">
                        <a:defRPr kumimoji="1" sz="1800" b="1" kern="1200">
                          <a:solidFill>
                            <a:schemeClr val="lt1"/>
                          </a:solidFill>
                          <a:latin typeface="Trebuchet MS" panose="020B0603020202020204"/>
                        </a:defRPr>
                      </a:lvl5pPr>
                      <a:lvl6pPr marL="2286000" algn="l" defTabSz="914400" rtl="0" eaLnBrk="1" latinLnBrk="0" hangingPunct="1">
                        <a:defRPr kumimoji="1" sz="1800" b="1" kern="1200">
                          <a:solidFill>
                            <a:schemeClr val="lt1"/>
                          </a:solidFill>
                          <a:latin typeface="Trebuchet MS" panose="020B0603020202020204"/>
                        </a:defRPr>
                      </a:lvl6pPr>
                      <a:lvl7pPr marL="2743200" algn="l" defTabSz="914400" rtl="0" eaLnBrk="1" latinLnBrk="0" hangingPunct="1">
                        <a:defRPr kumimoji="1" sz="1800" b="1" kern="1200">
                          <a:solidFill>
                            <a:schemeClr val="lt1"/>
                          </a:solidFill>
                          <a:latin typeface="Trebuchet MS" panose="020B0603020202020204"/>
                        </a:defRPr>
                      </a:lvl7pPr>
                      <a:lvl8pPr marL="3200400" algn="l" defTabSz="914400" rtl="0" eaLnBrk="1" latinLnBrk="0" hangingPunct="1">
                        <a:defRPr kumimoji="1" sz="1800" b="1" kern="1200">
                          <a:solidFill>
                            <a:schemeClr val="lt1"/>
                          </a:solidFill>
                          <a:latin typeface="Trebuchet MS" panose="020B0603020202020204"/>
                        </a:defRPr>
                      </a:lvl8pPr>
                      <a:lvl9pPr marL="3657600" algn="l" defTabSz="914400" rtl="0" eaLnBrk="1" latinLnBrk="0" hangingPunct="1">
                        <a:defRPr kumimoji="1" sz="1800" b="1" kern="1200">
                          <a:solidFill>
                            <a:schemeClr val="lt1"/>
                          </a:solidFill>
                          <a:latin typeface="Trebuchet MS" panose="020B0603020202020204"/>
                        </a:defRPr>
                      </a:lvl9pPr>
                    </a:lstStyle>
                    <a:p>
                      <a:pPr algn="ctr"/>
                      <a:r>
                        <a:rPr kumimoji="1" lang="ja-JP" altLang="en-US" sz="3200" dirty="0">
                          <a:solidFill>
                            <a:schemeClr val="bg1"/>
                          </a:solidFill>
                        </a:rPr>
                        <a:t>ポンティアック熱型</a:t>
                      </a:r>
                    </a:p>
                  </a:txBody>
                  <a:tcPr marL="91445" marR="91445" marT="45726" marB="4572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CBEF"/>
                    </a:solidFill>
                  </a:tcPr>
                </a:tc>
                <a:extLst>
                  <a:ext uri="{0D108BD9-81ED-4DB2-BD59-A6C34878D82A}">
                    <a16:rowId xmlns:a16="http://schemas.microsoft.com/office/drawing/2014/main" val="10000"/>
                  </a:ext>
                </a:extLst>
              </a:tr>
              <a:tr h="717635">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3200" dirty="0">
                          <a:latin typeface="HGPｺﾞｼｯｸM" panose="020B0600000000000000" pitchFamily="50" charset="-128"/>
                          <a:ea typeface="HGPｺﾞｼｯｸM" panose="020B0600000000000000" pitchFamily="50" charset="-128"/>
                        </a:rPr>
                        <a:t>潜伏期間</a:t>
                      </a:r>
                    </a:p>
                  </a:txBody>
                  <a:tcPr marL="91445" marR="91445" marT="45726" marB="4572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3000" dirty="0">
                          <a:latin typeface="HGPｺﾞｼｯｸM" panose="020B0600000000000000" pitchFamily="50" charset="-128"/>
                          <a:ea typeface="HGPｺﾞｼｯｸM" panose="020B0600000000000000" pitchFamily="50" charset="-128"/>
                        </a:rPr>
                        <a:t>２～</a:t>
                      </a:r>
                      <a:r>
                        <a:rPr kumimoji="1" lang="en-US" altLang="ja-JP" sz="3000" dirty="0">
                          <a:latin typeface="HGPｺﾞｼｯｸM" panose="020B0600000000000000" pitchFamily="50" charset="-128"/>
                          <a:ea typeface="HGPｺﾞｼｯｸM" panose="020B0600000000000000" pitchFamily="50" charset="-128"/>
                        </a:rPr>
                        <a:t>10</a:t>
                      </a:r>
                      <a:r>
                        <a:rPr kumimoji="1" lang="ja-JP" altLang="en-US" sz="3000" dirty="0">
                          <a:latin typeface="HGPｺﾞｼｯｸM" panose="020B0600000000000000" pitchFamily="50" charset="-128"/>
                          <a:ea typeface="HGPｺﾞｼｯｸM" panose="020B0600000000000000" pitchFamily="50" charset="-128"/>
                        </a:rPr>
                        <a:t>日（平均４～５日）</a:t>
                      </a:r>
                    </a:p>
                  </a:txBody>
                  <a:tcPr marL="91445" marR="91445" marT="45726" marB="4572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en-US" altLang="ja-JP" sz="3000" dirty="0">
                          <a:latin typeface="HGPｺﾞｼｯｸM" panose="020B0600000000000000" pitchFamily="50" charset="-128"/>
                          <a:ea typeface="HGPｺﾞｼｯｸM" panose="020B0600000000000000" pitchFamily="50" charset="-128"/>
                        </a:rPr>
                        <a:t>1</a:t>
                      </a:r>
                      <a:r>
                        <a:rPr kumimoji="1" lang="ja-JP" altLang="en-US" sz="3000" dirty="0">
                          <a:latin typeface="HGPｺﾞｼｯｸM" panose="020B0600000000000000" pitchFamily="50" charset="-128"/>
                          <a:ea typeface="HGPｺﾞｼｯｸM" panose="020B0600000000000000" pitchFamily="50" charset="-128"/>
                        </a:rPr>
                        <a:t>～３日間（平均</a:t>
                      </a:r>
                      <a:r>
                        <a:rPr kumimoji="1" lang="en-US" altLang="ja-JP" sz="3000" dirty="0">
                          <a:latin typeface="HGPｺﾞｼｯｸM" panose="020B0600000000000000" pitchFamily="50" charset="-128"/>
                          <a:ea typeface="HGPｺﾞｼｯｸM" panose="020B0600000000000000" pitchFamily="50" charset="-128"/>
                        </a:rPr>
                        <a:t>38</a:t>
                      </a:r>
                      <a:r>
                        <a:rPr kumimoji="1" lang="ja-JP" altLang="en-US" sz="3000" dirty="0">
                          <a:latin typeface="HGPｺﾞｼｯｸM" panose="020B0600000000000000" pitchFamily="50" charset="-128"/>
                          <a:ea typeface="HGPｺﾞｼｯｸM" panose="020B0600000000000000" pitchFamily="50" charset="-128"/>
                        </a:rPr>
                        <a:t>時間）</a:t>
                      </a:r>
                    </a:p>
                  </a:txBody>
                  <a:tcPr marL="91445" marR="91445" marT="45726" marB="4572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extLst>
                  <a:ext uri="{0D108BD9-81ED-4DB2-BD59-A6C34878D82A}">
                    <a16:rowId xmlns:a16="http://schemas.microsoft.com/office/drawing/2014/main" val="10001"/>
                  </a:ext>
                </a:extLst>
              </a:tr>
              <a:tr h="1152128">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3200" dirty="0">
                          <a:latin typeface="HGPｺﾞｼｯｸM" panose="020B0600000000000000" pitchFamily="50" charset="-128"/>
                          <a:ea typeface="HGPｺﾞｼｯｸM" panose="020B0600000000000000" pitchFamily="50" charset="-128"/>
                        </a:rPr>
                        <a:t>症　状</a:t>
                      </a:r>
                    </a:p>
                  </a:txBody>
                  <a:tcPr marL="91445" marR="91445" marT="45726" marB="4572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2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3200" dirty="0">
                          <a:latin typeface="HGPｺﾞｼｯｸM" panose="020B0600000000000000" pitchFamily="50" charset="-128"/>
                          <a:ea typeface="HGPｺﾞｼｯｸM" panose="020B0600000000000000" pitchFamily="50" charset="-128"/>
                        </a:rPr>
                        <a:t>高熱・呼吸困難・筋肉痛・吐き気・下痢・意識障害</a:t>
                      </a:r>
                    </a:p>
                  </a:txBody>
                  <a:tcPr marL="91445" marR="91445" marT="45726" marB="4572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2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3200" dirty="0">
                          <a:latin typeface="HGPｺﾞｼｯｸM" panose="020B0600000000000000" pitchFamily="50" charset="-128"/>
                          <a:ea typeface="HGPｺﾞｼｯｸM" panose="020B0600000000000000" pitchFamily="50" charset="-128"/>
                        </a:rPr>
                        <a:t>発熱、悪寒、頭痛、・筋肉痛等（インフルエンザ様症状）</a:t>
                      </a:r>
                      <a:endParaRPr kumimoji="1" lang="en-US" altLang="ja-JP" sz="3200" dirty="0">
                        <a:latin typeface="HGPｺﾞｼｯｸM" panose="020B0600000000000000" pitchFamily="50" charset="-128"/>
                        <a:ea typeface="HGPｺﾞｼｯｸM" panose="020B0600000000000000" pitchFamily="50" charset="-128"/>
                      </a:endParaRPr>
                    </a:p>
                  </a:txBody>
                  <a:tcPr marL="91445" marR="91445" marT="45726" marB="4572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20000"/>
                      </a:srgbClr>
                    </a:solidFill>
                  </a:tcPr>
                </a:tc>
                <a:extLst>
                  <a:ext uri="{0D108BD9-81ED-4DB2-BD59-A6C34878D82A}">
                    <a16:rowId xmlns:a16="http://schemas.microsoft.com/office/drawing/2014/main" val="10002"/>
                  </a:ext>
                </a:extLst>
              </a:tr>
              <a:tr h="1152128">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3200" dirty="0">
                          <a:latin typeface="HGPｺﾞｼｯｸM" panose="020B0600000000000000" pitchFamily="50" charset="-128"/>
                          <a:ea typeface="HGPｺﾞｼｯｸM" panose="020B0600000000000000" pitchFamily="50" charset="-128"/>
                        </a:rPr>
                        <a:t>特　徴</a:t>
                      </a:r>
                    </a:p>
                  </a:txBody>
                  <a:tcPr marL="91445" marR="91445" marT="45726" marB="4572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3200" dirty="0">
                          <a:latin typeface="HGPｺﾞｼｯｸM" panose="020B0600000000000000" pitchFamily="50" charset="-128"/>
                          <a:ea typeface="HGPｺﾞｼｯｸM" panose="020B0600000000000000" pitchFamily="50" charset="-128"/>
                        </a:rPr>
                        <a:t>急激に重症化し、死亡する場合がある。</a:t>
                      </a:r>
                    </a:p>
                  </a:txBody>
                  <a:tcPr marL="91445" marR="91445" marT="45726" marB="4572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3200" dirty="0">
                          <a:latin typeface="HGPｺﾞｼｯｸM" panose="020B0600000000000000" pitchFamily="50" charset="-128"/>
                          <a:ea typeface="HGPｺﾞｼｯｸM" panose="020B0600000000000000" pitchFamily="50" charset="-128"/>
                        </a:rPr>
                        <a:t>一般に軽症で、数日で自然治癒する場合が多い。</a:t>
                      </a:r>
                      <a:endParaRPr kumimoji="1" lang="en-US" altLang="ja-JP" sz="3200" dirty="0">
                        <a:latin typeface="HGPｺﾞｼｯｸM" panose="020B0600000000000000" pitchFamily="50" charset="-128"/>
                        <a:ea typeface="HGPｺﾞｼｯｸM" panose="020B0600000000000000" pitchFamily="50" charset="-128"/>
                      </a:endParaRPr>
                    </a:p>
                  </a:txBody>
                  <a:tcPr marL="91445" marR="91445" marT="45726" marB="4572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extLst>
                  <a:ext uri="{0D108BD9-81ED-4DB2-BD59-A6C34878D82A}">
                    <a16:rowId xmlns:a16="http://schemas.microsoft.com/office/drawing/2014/main" val="10003"/>
                  </a:ext>
                </a:extLst>
              </a:tr>
            </a:tbl>
          </a:graphicData>
        </a:graphic>
      </p:graphicFrame>
      <p:sp>
        <p:nvSpPr>
          <p:cNvPr id="9" name="テキスト ボックス 8">
            <a:extLst>
              <a:ext uri="{FF2B5EF4-FFF2-40B4-BE49-F238E27FC236}">
                <a16:creationId xmlns:a16="http://schemas.microsoft.com/office/drawing/2014/main" id="{DE329752-1FF8-4E1F-BD26-8863D60E932F}"/>
              </a:ext>
            </a:extLst>
          </p:cNvPr>
          <p:cNvSpPr txBox="1"/>
          <p:nvPr/>
        </p:nvSpPr>
        <p:spPr>
          <a:xfrm>
            <a:off x="8760296" y="476672"/>
            <a:ext cx="3456384" cy="461665"/>
          </a:xfrm>
          <a:prstGeom prst="rect">
            <a:avLst/>
          </a:prstGeom>
          <a:noFill/>
        </p:spPr>
        <p:txBody>
          <a:bodyPr wrap="square" rtlCol="0">
            <a:spAutoFit/>
          </a:bodyPr>
          <a:lstStyle/>
          <a:p>
            <a:r>
              <a:rPr lang="en-US" altLang="ja-JP" sz="2400" dirty="0">
                <a:solidFill>
                  <a:schemeClr val="bg1"/>
                </a:solidFill>
              </a:rPr>
              <a:t>4</a:t>
            </a:r>
            <a:r>
              <a:rPr lang="ja-JP" altLang="en-US" sz="2400" dirty="0">
                <a:solidFill>
                  <a:schemeClr val="bg1"/>
                </a:solidFill>
              </a:rPr>
              <a:t>類感染症（全数届出）</a:t>
            </a:r>
            <a:endParaRPr kumimoji="1" lang="ja-JP" altLang="en-US" sz="2400" dirty="0">
              <a:solidFill>
                <a:schemeClr val="bg1"/>
              </a:solidFill>
            </a:endParaRPr>
          </a:p>
        </p:txBody>
      </p:sp>
      <p:sp>
        <p:nvSpPr>
          <p:cNvPr id="3" name="テキスト ボックス 2">
            <a:extLst>
              <a:ext uri="{FF2B5EF4-FFF2-40B4-BE49-F238E27FC236}">
                <a16:creationId xmlns:a16="http://schemas.microsoft.com/office/drawing/2014/main" id="{1FF58647-5B84-4F0A-8631-F62F249D4D98}"/>
              </a:ext>
            </a:extLst>
          </p:cNvPr>
          <p:cNvSpPr txBox="1"/>
          <p:nvPr/>
        </p:nvSpPr>
        <p:spPr>
          <a:xfrm>
            <a:off x="589360" y="1268760"/>
            <a:ext cx="10331176" cy="1384995"/>
          </a:xfrm>
          <a:prstGeom prst="rect">
            <a:avLst/>
          </a:prstGeom>
          <a:noFill/>
        </p:spPr>
        <p:txBody>
          <a:bodyPr wrap="square" rtlCol="0">
            <a:spAutoFit/>
          </a:bodyPr>
          <a:lstStyle/>
          <a:p>
            <a:pPr algn="l"/>
            <a:r>
              <a:rPr kumimoji="1" lang="ja-JP" altLang="en-US" sz="2800" dirty="0"/>
              <a:t>〇 病  原  体 ： レジオネラ属菌</a:t>
            </a:r>
          </a:p>
          <a:p>
            <a:pPr algn="l"/>
            <a:r>
              <a:rPr kumimoji="1" lang="ja-JP" altLang="en-US" sz="2800" dirty="0"/>
              <a:t>〇 感  染  源 ： レジオネラ属菌を含む</a:t>
            </a:r>
            <a:r>
              <a:rPr kumimoji="1" lang="ja-JP" altLang="en-US" sz="2800" dirty="0">
                <a:solidFill>
                  <a:srgbClr val="FF0000"/>
                </a:solidFill>
              </a:rPr>
              <a:t>エアロゾル</a:t>
            </a:r>
            <a:r>
              <a:rPr kumimoji="1" lang="ja-JP" altLang="en-US" sz="2800" dirty="0"/>
              <a:t>、塵埃等</a:t>
            </a:r>
          </a:p>
          <a:p>
            <a:pPr algn="l"/>
            <a:r>
              <a:rPr kumimoji="1" lang="ja-JP" altLang="en-US" sz="2800" dirty="0"/>
              <a:t>〇 感染経路 ： </a:t>
            </a:r>
            <a:r>
              <a:rPr kumimoji="1" lang="ja-JP" altLang="en-US" sz="2800" dirty="0">
                <a:solidFill>
                  <a:srgbClr val="FF0000"/>
                </a:solidFill>
              </a:rPr>
              <a:t>経気道</a:t>
            </a:r>
            <a:r>
              <a:rPr kumimoji="1" lang="ja-JP" altLang="en-US" sz="2800" dirty="0"/>
              <a:t>感染（人↔人感染しない）</a:t>
            </a:r>
          </a:p>
        </p:txBody>
      </p:sp>
    </p:spTree>
    <p:extLst>
      <p:ext uri="{BB962C8B-B14F-4D97-AF65-F5344CB8AC3E}">
        <p14:creationId xmlns:p14="http://schemas.microsoft.com/office/powerpoint/2010/main" val="345291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主な集団感染例</a:t>
            </a:r>
          </a:p>
        </p:txBody>
      </p:sp>
      <p:graphicFrame>
        <p:nvGraphicFramePr>
          <p:cNvPr id="4" name="表 5">
            <a:extLst>
              <a:ext uri="{FF2B5EF4-FFF2-40B4-BE49-F238E27FC236}">
                <a16:creationId xmlns:a16="http://schemas.microsoft.com/office/drawing/2014/main" id="{EDF88BFC-5F50-4F88-ABE5-0A61643C81DE}"/>
              </a:ext>
            </a:extLst>
          </p:cNvPr>
          <p:cNvGraphicFramePr>
            <a:graphicFrameLocks noGrp="1"/>
          </p:cNvGraphicFramePr>
          <p:nvPr>
            <p:extLst>
              <p:ext uri="{D42A27DB-BD31-4B8C-83A1-F6EECF244321}">
                <p14:modId xmlns:p14="http://schemas.microsoft.com/office/powerpoint/2010/main" val="1707434011"/>
              </p:ext>
            </p:extLst>
          </p:nvPr>
        </p:nvGraphicFramePr>
        <p:xfrm>
          <a:off x="0" y="1052736"/>
          <a:ext cx="12192000" cy="5805266"/>
        </p:xfrm>
        <a:graphic>
          <a:graphicData uri="http://schemas.openxmlformats.org/drawingml/2006/table">
            <a:tbl>
              <a:tblPr firstRow="1" bandRow="1">
                <a:tableStyleId>{21E4AEA4-8DFA-4A89-87EB-49C32662AFE0}</a:tableStyleId>
              </a:tblPr>
              <a:tblGrid>
                <a:gridCol w="2175804">
                  <a:extLst>
                    <a:ext uri="{9D8B030D-6E8A-4147-A177-3AD203B41FA5}">
                      <a16:colId xmlns:a16="http://schemas.microsoft.com/office/drawing/2014/main" val="1457369541"/>
                    </a:ext>
                  </a:extLst>
                </a:gridCol>
                <a:gridCol w="1687948">
                  <a:extLst>
                    <a:ext uri="{9D8B030D-6E8A-4147-A177-3AD203B41FA5}">
                      <a16:colId xmlns:a16="http://schemas.microsoft.com/office/drawing/2014/main" val="4200136984"/>
                    </a:ext>
                  </a:extLst>
                </a:gridCol>
                <a:gridCol w="5040560">
                  <a:extLst>
                    <a:ext uri="{9D8B030D-6E8A-4147-A177-3AD203B41FA5}">
                      <a16:colId xmlns:a16="http://schemas.microsoft.com/office/drawing/2014/main" val="3508975795"/>
                    </a:ext>
                  </a:extLst>
                </a:gridCol>
                <a:gridCol w="3287688">
                  <a:extLst>
                    <a:ext uri="{9D8B030D-6E8A-4147-A177-3AD203B41FA5}">
                      <a16:colId xmlns:a16="http://schemas.microsoft.com/office/drawing/2014/main" val="3133017426"/>
                    </a:ext>
                  </a:extLst>
                </a:gridCol>
              </a:tblGrid>
              <a:tr h="418437">
                <a:tc>
                  <a:txBody>
                    <a:bodyPr/>
                    <a:lstStyle/>
                    <a:p>
                      <a:pPr algn="ctr"/>
                      <a:r>
                        <a:rPr kumimoji="1" lang="ja-JP" altLang="en-US" sz="2000" dirty="0"/>
                        <a:t>発生年月</a:t>
                      </a:r>
                    </a:p>
                  </a:txBody>
                  <a:tcPr/>
                </a:tc>
                <a:tc>
                  <a:txBody>
                    <a:bodyPr/>
                    <a:lstStyle/>
                    <a:p>
                      <a:pPr algn="ctr"/>
                      <a:r>
                        <a:rPr kumimoji="1" lang="ja-JP" altLang="en-US" sz="2000" dirty="0"/>
                        <a:t>施設所在地</a:t>
                      </a:r>
                    </a:p>
                  </a:txBody>
                  <a:tcPr/>
                </a:tc>
                <a:tc>
                  <a:txBody>
                    <a:bodyPr/>
                    <a:lstStyle/>
                    <a:p>
                      <a:pPr algn="ctr"/>
                      <a:r>
                        <a:rPr kumimoji="1" lang="ja-JP" altLang="en-US" sz="2000" dirty="0"/>
                        <a:t>施設・感染源</a:t>
                      </a:r>
                    </a:p>
                  </a:txBody>
                  <a:tcPr/>
                </a:tc>
                <a:tc>
                  <a:txBody>
                    <a:bodyPr/>
                    <a:lstStyle/>
                    <a:p>
                      <a:pPr algn="ctr"/>
                      <a:r>
                        <a:rPr kumimoji="1" lang="ja-JP" altLang="en-US" sz="2000" dirty="0"/>
                        <a:t>患者数</a:t>
                      </a:r>
                    </a:p>
                  </a:txBody>
                  <a:tcPr/>
                </a:tc>
                <a:extLst>
                  <a:ext uri="{0D108BD9-81ED-4DB2-BD59-A6C34878D82A}">
                    <a16:rowId xmlns:a16="http://schemas.microsoft.com/office/drawing/2014/main" val="2297667005"/>
                  </a:ext>
                </a:extLst>
              </a:tr>
              <a:tr h="485496">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平成</a:t>
                      </a:r>
                      <a:r>
                        <a:rPr kumimoji="1" lang="en-US" altLang="ja-JP" sz="2000" dirty="0">
                          <a:latin typeface="メイリオ" panose="020B0604030504040204" pitchFamily="50" charset="-128"/>
                          <a:ea typeface="メイリオ" panose="020B0604030504040204" pitchFamily="50" charset="-128"/>
                        </a:rPr>
                        <a:t>12</a:t>
                      </a:r>
                      <a:r>
                        <a:rPr kumimoji="1" lang="ja-JP" altLang="en-US" sz="2000" dirty="0">
                          <a:latin typeface="メイリオ" panose="020B0604030504040204" pitchFamily="50" charset="-128"/>
                          <a:ea typeface="メイリオ" panose="020B0604030504040204" pitchFamily="50" charset="-128"/>
                        </a:rPr>
                        <a:t>年 </a:t>
                      </a:r>
                      <a:r>
                        <a:rPr kumimoji="1" lang="en-US" altLang="ja-JP" sz="2000" dirty="0">
                          <a:latin typeface="メイリオ" panose="020B0604030504040204" pitchFamily="50" charset="-128"/>
                          <a:ea typeface="メイリオ" panose="020B0604030504040204" pitchFamily="50" charset="-128"/>
                        </a:rPr>
                        <a:t>6</a:t>
                      </a:r>
                      <a:r>
                        <a:rPr kumimoji="1" lang="ja-JP" altLang="en-US" sz="2000" dirty="0">
                          <a:latin typeface="メイリオ" panose="020B0604030504040204" pitchFamily="50" charset="-128"/>
                          <a:ea typeface="メイリオ" panose="020B0604030504040204" pitchFamily="50" charset="-128"/>
                        </a:rPr>
                        <a:t>月</a:t>
                      </a:r>
                    </a:p>
                  </a:txBody>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茨城県</a:t>
                      </a:r>
                    </a:p>
                  </a:txBody>
                  <a:tcPr/>
                </a:tc>
                <a:tc>
                  <a:txBody>
                    <a:bodyPr/>
                    <a:lstStyle/>
                    <a:p>
                      <a:pPr>
                        <a:lnSpc>
                          <a:spcPts val="2880"/>
                        </a:lnSpc>
                      </a:pPr>
                      <a:r>
                        <a:rPr kumimoji="1" lang="ja-JP" altLang="en-US" sz="2400" dirty="0">
                          <a:latin typeface="メイリオ" panose="020B0604030504040204" pitchFamily="50" charset="-128"/>
                          <a:ea typeface="メイリオ" panose="020B0604030504040204" pitchFamily="50" charset="-128"/>
                        </a:rPr>
                        <a:t>総合福祉センターの</a:t>
                      </a:r>
                      <a:r>
                        <a:rPr kumimoji="1" lang="ja-JP" altLang="en-US" sz="2400" dirty="0">
                          <a:solidFill>
                            <a:srgbClr val="FF0000"/>
                          </a:solidFill>
                          <a:latin typeface="メイリオ" panose="020B0604030504040204" pitchFamily="50" charset="-128"/>
                          <a:ea typeface="メイリオ" panose="020B0604030504040204" pitchFamily="50" charset="-128"/>
                        </a:rPr>
                        <a:t>入浴施設</a:t>
                      </a:r>
                    </a:p>
                  </a:txBody>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　４２人（うち３人死亡）</a:t>
                      </a:r>
                    </a:p>
                  </a:txBody>
                  <a:tcPr/>
                </a:tc>
                <a:extLst>
                  <a:ext uri="{0D108BD9-81ED-4DB2-BD59-A6C34878D82A}">
                    <a16:rowId xmlns:a16="http://schemas.microsoft.com/office/drawing/2014/main" val="501918629"/>
                  </a:ext>
                </a:extLst>
              </a:tr>
              <a:tr h="485496">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平成</a:t>
                      </a:r>
                      <a:r>
                        <a:rPr kumimoji="1" lang="en-US" altLang="ja-JP" sz="2000" dirty="0">
                          <a:latin typeface="メイリオ" panose="020B0604030504040204" pitchFamily="50" charset="-128"/>
                          <a:ea typeface="メイリオ" panose="020B0604030504040204" pitchFamily="50" charset="-128"/>
                        </a:rPr>
                        <a:t>14</a:t>
                      </a:r>
                      <a:r>
                        <a:rPr kumimoji="1" lang="ja-JP" altLang="en-US" sz="2000" dirty="0">
                          <a:latin typeface="メイリオ" panose="020B0604030504040204" pitchFamily="50" charset="-128"/>
                          <a:ea typeface="メイリオ" panose="020B0604030504040204" pitchFamily="50" charset="-128"/>
                        </a:rPr>
                        <a:t>年 </a:t>
                      </a:r>
                      <a:r>
                        <a:rPr kumimoji="1" lang="en-US" altLang="ja-JP" sz="2000" dirty="0">
                          <a:latin typeface="メイリオ" panose="020B0604030504040204" pitchFamily="50" charset="-128"/>
                          <a:ea typeface="メイリオ" panose="020B0604030504040204" pitchFamily="50" charset="-128"/>
                        </a:rPr>
                        <a:t>7</a:t>
                      </a:r>
                      <a:r>
                        <a:rPr kumimoji="1" lang="ja-JP" altLang="en-US" sz="2000" dirty="0">
                          <a:latin typeface="メイリオ" panose="020B0604030504040204" pitchFamily="50" charset="-128"/>
                          <a:ea typeface="メイリオ" panose="020B0604030504040204" pitchFamily="50" charset="-128"/>
                        </a:rPr>
                        <a:t>月</a:t>
                      </a:r>
                    </a:p>
                  </a:txBody>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宮崎県</a:t>
                      </a:r>
                    </a:p>
                  </a:txBody>
                  <a:tcPr/>
                </a:tc>
                <a:tc>
                  <a:txBody>
                    <a:bodyPr/>
                    <a:lstStyle/>
                    <a:p>
                      <a:pPr>
                        <a:lnSpc>
                          <a:spcPts val="2880"/>
                        </a:lnSpc>
                      </a:pPr>
                      <a:r>
                        <a:rPr kumimoji="1" lang="ja-JP" altLang="en-US" sz="2400" dirty="0">
                          <a:solidFill>
                            <a:srgbClr val="FF0000"/>
                          </a:solidFill>
                          <a:latin typeface="メイリオ" panose="020B0604030504040204" pitchFamily="50" charset="-128"/>
                          <a:ea typeface="メイリオ" panose="020B0604030504040204" pitchFamily="50" charset="-128"/>
                        </a:rPr>
                        <a:t>温泉施設</a:t>
                      </a:r>
                    </a:p>
                  </a:txBody>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２９５人（うち７人死亡）</a:t>
                      </a:r>
                    </a:p>
                  </a:txBody>
                  <a:tcPr/>
                </a:tc>
                <a:extLst>
                  <a:ext uri="{0D108BD9-81ED-4DB2-BD59-A6C34878D82A}">
                    <a16:rowId xmlns:a16="http://schemas.microsoft.com/office/drawing/2014/main" val="1638189947"/>
                  </a:ext>
                </a:extLst>
              </a:tr>
              <a:tr h="485496">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平成</a:t>
                      </a:r>
                      <a:r>
                        <a:rPr kumimoji="1" lang="en-US" altLang="ja-JP" sz="2000" dirty="0">
                          <a:latin typeface="メイリオ" panose="020B0604030504040204" pitchFamily="50" charset="-128"/>
                          <a:ea typeface="メイリオ" panose="020B0604030504040204" pitchFamily="50" charset="-128"/>
                        </a:rPr>
                        <a:t>14</a:t>
                      </a:r>
                      <a:r>
                        <a:rPr kumimoji="1" lang="ja-JP" altLang="en-US" sz="2000" dirty="0">
                          <a:latin typeface="メイリオ" panose="020B0604030504040204" pitchFamily="50" charset="-128"/>
                          <a:ea typeface="メイリオ" panose="020B0604030504040204" pitchFamily="50" charset="-128"/>
                        </a:rPr>
                        <a:t>年 </a:t>
                      </a:r>
                      <a:r>
                        <a:rPr kumimoji="1" lang="en-US" altLang="ja-JP" sz="2000" dirty="0">
                          <a:latin typeface="メイリオ" panose="020B0604030504040204" pitchFamily="50" charset="-128"/>
                          <a:ea typeface="メイリオ" panose="020B0604030504040204" pitchFamily="50" charset="-128"/>
                        </a:rPr>
                        <a:t>8</a:t>
                      </a:r>
                      <a:r>
                        <a:rPr kumimoji="1" lang="ja-JP" altLang="en-US" sz="2000" dirty="0">
                          <a:latin typeface="メイリオ" panose="020B0604030504040204" pitchFamily="50" charset="-128"/>
                          <a:ea typeface="メイリオ" panose="020B0604030504040204" pitchFamily="50" charset="-128"/>
                        </a:rPr>
                        <a:t>月</a:t>
                      </a:r>
                    </a:p>
                  </a:txBody>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鹿児島県</a:t>
                      </a:r>
                    </a:p>
                  </a:txBody>
                  <a:tcPr/>
                </a:tc>
                <a:tc>
                  <a:txBody>
                    <a:bodyPr/>
                    <a:lstStyle/>
                    <a:p>
                      <a:pPr>
                        <a:lnSpc>
                          <a:spcPts val="2880"/>
                        </a:lnSpc>
                      </a:pPr>
                      <a:r>
                        <a:rPr kumimoji="1" lang="ja-JP" altLang="en-US" sz="2400" dirty="0">
                          <a:solidFill>
                            <a:srgbClr val="FF0000"/>
                          </a:solidFill>
                          <a:latin typeface="メイリオ" panose="020B0604030504040204" pitchFamily="50" charset="-128"/>
                          <a:ea typeface="メイリオ" panose="020B0604030504040204" pitchFamily="50" charset="-128"/>
                        </a:rPr>
                        <a:t>温泉施設</a:t>
                      </a:r>
                      <a:r>
                        <a:rPr kumimoji="1" lang="ja-JP" altLang="en-US" sz="2400" dirty="0">
                          <a:latin typeface="メイリオ" panose="020B0604030504040204" pitchFamily="50" charset="-128"/>
                          <a:ea typeface="メイリオ" panose="020B0604030504040204" pitchFamily="50" charset="-128"/>
                        </a:rPr>
                        <a:t>（推定）</a:t>
                      </a:r>
                    </a:p>
                  </a:txBody>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　１０人（うち１人死亡）</a:t>
                      </a:r>
                    </a:p>
                  </a:txBody>
                  <a:tcPr/>
                </a:tc>
                <a:extLst>
                  <a:ext uri="{0D108BD9-81ED-4DB2-BD59-A6C34878D82A}">
                    <a16:rowId xmlns:a16="http://schemas.microsoft.com/office/drawing/2014/main" val="3201237740"/>
                  </a:ext>
                </a:extLst>
              </a:tr>
              <a:tr h="485496">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平成</a:t>
                      </a:r>
                      <a:r>
                        <a:rPr kumimoji="1" lang="en-US" altLang="ja-JP" sz="2000" dirty="0">
                          <a:latin typeface="メイリオ" panose="020B0604030504040204" pitchFamily="50" charset="-128"/>
                          <a:ea typeface="メイリオ" panose="020B0604030504040204" pitchFamily="50" charset="-128"/>
                        </a:rPr>
                        <a:t>21</a:t>
                      </a:r>
                      <a:r>
                        <a:rPr kumimoji="1" lang="ja-JP" altLang="en-US" sz="2000" dirty="0">
                          <a:latin typeface="メイリオ" panose="020B0604030504040204" pitchFamily="50" charset="-128"/>
                          <a:ea typeface="メイリオ" panose="020B0604030504040204" pitchFamily="50" charset="-128"/>
                        </a:rPr>
                        <a:t>年 </a:t>
                      </a:r>
                      <a:r>
                        <a:rPr kumimoji="1" lang="en-US" altLang="ja-JP" sz="2000" dirty="0">
                          <a:latin typeface="メイリオ" panose="020B0604030504040204" pitchFamily="50" charset="-128"/>
                          <a:ea typeface="メイリオ" panose="020B0604030504040204" pitchFamily="50" charset="-128"/>
                        </a:rPr>
                        <a:t>9</a:t>
                      </a:r>
                      <a:r>
                        <a:rPr kumimoji="1" lang="ja-JP" altLang="en-US" sz="2000" dirty="0">
                          <a:latin typeface="メイリオ" panose="020B0604030504040204" pitchFamily="50" charset="-128"/>
                          <a:ea typeface="メイリオ" panose="020B0604030504040204" pitchFamily="50" charset="-128"/>
                        </a:rPr>
                        <a:t>月</a:t>
                      </a:r>
                    </a:p>
                  </a:txBody>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岐阜県</a:t>
                      </a:r>
                    </a:p>
                  </a:txBody>
                  <a:tcPr/>
                </a:tc>
                <a:tc>
                  <a:txBody>
                    <a:bodyPr/>
                    <a:lstStyle/>
                    <a:p>
                      <a:pPr>
                        <a:lnSpc>
                          <a:spcPts val="2880"/>
                        </a:lnSpc>
                      </a:pPr>
                      <a:r>
                        <a:rPr kumimoji="1" lang="ja-JP" altLang="en-US" sz="2400" dirty="0">
                          <a:latin typeface="メイリオ" panose="020B0604030504040204" pitchFamily="50" charset="-128"/>
                          <a:ea typeface="メイリオ" panose="020B0604030504040204" pitchFamily="50" charset="-128"/>
                        </a:rPr>
                        <a:t>ホテルの</a:t>
                      </a:r>
                      <a:r>
                        <a:rPr kumimoji="1" lang="ja-JP" altLang="en-US" sz="2400" dirty="0">
                          <a:solidFill>
                            <a:srgbClr val="FF0000"/>
                          </a:solidFill>
                          <a:latin typeface="メイリオ" panose="020B0604030504040204" pitchFamily="50" charset="-128"/>
                          <a:ea typeface="メイリオ" panose="020B0604030504040204" pitchFamily="50" charset="-128"/>
                        </a:rPr>
                        <a:t>入浴設備</a:t>
                      </a:r>
                    </a:p>
                  </a:txBody>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　　８人</a:t>
                      </a:r>
                    </a:p>
                  </a:txBody>
                  <a:tcPr/>
                </a:tc>
                <a:extLst>
                  <a:ext uri="{0D108BD9-81ED-4DB2-BD59-A6C34878D82A}">
                    <a16:rowId xmlns:a16="http://schemas.microsoft.com/office/drawing/2014/main" val="2111712561"/>
                  </a:ext>
                </a:extLst>
              </a:tr>
              <a:tr h="485496">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平成</a:t>
                      </a:r>
                      <a:r>
                        <a:rPr kumimoji="1" lang="en-US" altLang="ja-JP" sz="2000" dirty="0">
                          <a:latin typeface="メイリオ" panose="020B0604030504040204" pitchFamily="50" charset="-128"/>
                          <a:ea typeface="メイリオ" panose="020B0604030504040204" pitchFamily="50" charset="-128"/>
                        </a:rPr>
                        <a:t>23</a:t>
                      </a:r>
                      <a:r>
                        <a:rPr kumimoji="1" lang="ja-JP" altLang="en-US" sz="2000" dirty="0">
                          <a:latin typeface="メイリオ" panose="020B0604030504040204" pitchFamily="50" charset="-128"/>
                          <a:ea typeface="メイリオ" panose="020B0604030504040204" pitchFamily="50" charset="-128"/>
                        </a:rPr>
                        <a:t>年 </a:t>
                      </a:r>
                      <a:r>
                        <a:rPr kumimoji="1" lang="en-US" altLang="ja-JP" sz="2000" dirty="0">
                          <a:latin typeface="メイリオ" panose="020B0604030504040204" pitchFamily="50" charset="-128"/>
                          <a:ea typeface="メイリオ" panose="020B0604030504040204" pitchFamily="50" charset="-128"/>
                        </a:rPr>
                        <a:t>9</a:t>
                      </a:r>
                      <a:r>
                        <a:rPr kumimoji="1" lang="ja-JP" altLang="en-US" sz="2000" dirty="0">
                          <a:latin typeface="メイリオ" panose="020B0604030504040204" pitchFamily="50" charset="-128"/>
                          <a:ea typeface="メイリオ" panose="020B0604030504040204" pitchFamily="50" charset="-128"/>
                        </a:rPr>
                        <a:t>月</a:t>
                      </a:r>
                    </a:p>
                  </a:txBody>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神奈川県</a:t>
                      </a:r>
                    </a:p>
                  </a:txBody>
                  <a:tcPr/>
                </a:tc>
                <a:tc>
                  <a:txBody>
                    <a:bodyPr/>
                    <a:lstStyle/>
                    <a:p>
                      <a:pPr>
                        <a:lnSpc>
                          <a:spcPts val="2880"/>
                        </a:lnSpc>
                      </a:pPr>
                      <a:r>
                        <a:rPr kumimoji="1" lang="ja-JP" altLang="en-US" sz="2400" dirty="0">
                          <a:latin typeface="メイリオ" panose="020B0604030504040204" pitchFamily="50" charset="-128"/>
                          <a:ea typeface="メイリオ" panose="020B0604030504040204" pitchFamily="50" charset="-128"/>
                        </a:rPr>
                        <a:t>スポーツクラブ</a:t>
                      </a:r>
                      <a:r>
                        <a:rPr kumimoji="1" lang="ja-JP" altLang="en-US" sz="1400" dirty="0">
                          <a:latin typeface="メイリオ" panose="020B0604030504040204" pitchFamily="50" charset="-128"/>
                          <a:ea typeface="メイリオ" panose="020B0604030504040204" pitchFamily="50" charset="-128"/>
                        </a:rPr>
                        <a:t>（横浜市）</a:t>
                      </a:r>
                      <a:r>
                        <a:rPr kumimoji="1" lang="ja-JP" altLang="en-US" sz="2400" dirty="0">
                          <a:latin typeface="メイリオ" panose="020B0604030504040204" pitchFamily="50" charset="-128"/>
                          <a:ea typeface="メイリオ" panose="020B0604030504040204" pitchFamily="50" charset="-128"/>
                        </a:rPr>
                        <a:t>の</a:t>
                      </a:r>
                      <a:r>
                        <a:rPr kumimoji="1" lang="ja-JP" altLang="en-US" sz="2400" dirty="0">
                          <a:solidFill>
                            <a:srgbClr val="FF0000"/>
                          </a:solidFill>
                          <a:latin typeface="メイリオ" panose="020B0604030504040204" pitchFamily="50" charset="-128"/>
                          <a:ea typeface="メイリオ" panose="020B0604030504040204" pitchFamily="50" charset="-128"/>
                        </a:rPr>
                        <a:t>入浴設備</a:t>
                      </a:r>
                    </a:p>
                  </a:txBody>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　　９人</a:t>
                      </a:r>
                    </a:p>
                  </a:txBody>
                  <a:tcPr/>
                </a:tc>
                <a:extLst>
                  <a:ext uri="{0D108BD9-81ED-4DB2-BD59-A6C34878D82A}">
                    <a16:rowId xmlns:a16="http://schemas.microsoft.com/office/drawing/2014/main" val="1482536113"/>
                  </a:ext>
                </a:extLst>
              </a:tr>
              <a:tr h="485496">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平成</a:t>
                      </a:r>
                      <a:r>
                        <a:rPr kumimoji="1" lang="en-US" altLang="ja-JP" sz="2000" dirty="0">
                          <a:latin typeface="メイリオ" panose="020B0604030504040204" pitchFamily="50" charset="-128"/>
                          <a:ea typeface="メイリオ" panose="020B0604030504040204" pitchFamily="50" charset="-128"/>
                        </a:rPr>
                        <a:t>29</a:t>
                      </a:r>
                      <a:r>
                        <a:rPr kumimoji="1" lang="ja-JP" altLang="en-US" sz="2000" dirty="0">
                          <a:latin typeface="メイリオ" panose="020B0604030504040204" pitchFamily="50" charset="-128"/>
                          <a:ea typeface="メイリオ" panose="020B0604030504040204" pitchFamily="50" charset="-128"/>
                        </a:rPr>
                        <a:t>年 </a:t>
                      </a:r>
                      <a:r>
                        <a:rPr kumimoji="1" lang="en-US" altLang="ja-JP" sz="2000" dirty="0">
                          <a:latin typeface="メイリオ" panose="020B0604030504040204" pitchFamily="50" charset="-128"/>
                          <a:ea typeface="メイリオ" panose="020B0604030504040204" pitchFamily="50" charset="-128"/>
                        </a:rPr>
                        <a:t>3</a:t>
                      </a:r>
                      <a:r>
                        <a:rPr kumimoji="1" lang="ja-JP" altLang="en-US" sz="2000" dirty="0">
                          <a:latin typeface="メイリオ" panose="020B0604030504040204" pitchFamily="50" charset="-128"/>
                          <a:ea typeface="メイリオ" panose="020B0604030504040204" pitchFamily="50" charset="-128"/>
                        </a:rPr>
                        <a:t>月</a:t>
                      </a:r>
                    </a:p>
                  </a:txBody>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広島県</a:t>
                      </a:r>
                    </a:p>
                  </a:txBody>
                  <a:tcPr/>
                </a:tc>
                <a:tc>
                  <a:txBody>
                    <a:bodyPr/>
                    <a:lstStyle/>
                    <a:p>
                      <a:pPr>
                        <a:lnSpc>
                          <a:spcPts val="2880"/>
                        </a:lnSpc>
                      </a:pPr>
                      <a:r>
                        <a:rPr kumimoji="1" lang="ja-JP" altLang="en-US" sz="2400" dirty="0">
                          <a:solidFill>
                            <a:srgbClr val="FF0000"/>
                          </a:solidFill>
                          <a:latin typeface="メイリオ" panose="020B0604030504040204" pitchFamily="50" charset="-128"/>
                          <a:ea typeface="メイリオ" panose="020B0604030504040204" pitchFamily="50" charset="-128"/>
                        </a:rPr>
                        <a:t>温泉施設</a:t>
                      </a:r>
                    </a:p>
                  </a:txBody>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　５８人（うち１人死亡）</a:t>
                      </a:r>
                    </a:p>
                  </a:txBody>
                  <a:tcPr/>
                </a:tc>
                <a:extLst>
                  <a:ext uri="{0D108BD9-81ED-4DB2-BD59-A6C34878D82A}">
                    <a16:rowId xmlns:a16="http://schemas.microsoft.com/office/drawing/2014/main" val="1682037344"/>
                  </a:ext>
                </a:extLst>
              </a:tr>
              <a:tr h="531869">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平成</a:t>
                      </a:r>
                      <a:r>
                        <a:rPr kumimoji="1" lang="en-US" altLang="ja-JP" sz="2000" dirty="0">
                          <a:latin typeface="メイリオ" panose="020B0604030504040204" pitchFamily="50" charset="-128"/>
                          <a:ea typeface="メイリオ" panose="020B0604030504040204" pitchFamily="50" charset="-128"/>
                        </a:rPr>
                        <a:t>29</a:t>
                      </a:r>
                      <a:r>
                        <a:rPr kumimoji="1" lang="ja-JP" altLang="en-US" sz="2000" dirty="0">
                          <a:latin typeface="メイリオ" panose="020B0604030504040204" pitchFamily="50" charset="-128"/>
                          <a:ea typeface="メイリオ" panose="020B0604030504040204" pitchFamily="50" charset="-128"/>
                        </a:rPr>
                        <a:t>年</a:t>
                      </a:r>
                      <a:r>
                        <a:rPr kumimoji="1" lang="en-US" altLang="ja-JP" sz="2000" dirty="0">
                          <a:latin typeface="メイリオ" panose="020B0604030504040204" pitchFamily="50" charset="-128"/>
                          <a:ea typeface="メイリオ" panose="020B0604030504040204" pitchFamily="50" charset="-128"/>
                        </a:rPr>
                        <a:t>12</a:t>
                      </a:r>
                      <a:r>
                        <a:rPr kumimoji="1" lang="ja-JP" altLang="en-US" sz="2000" dirty="0">
                          <a:latin typeface="メイリオ" panose="020B0604030504040204" pitchFamily="50" charset="-128"/>
                          <a:ea typeface="メイリオ" panose="020B0604030504040204" pitchFamily="50" charset="-128"/>
                        </a:rPr>
                        <a:t>月</a:t>
                      </a:r>
                    </a:p>
                  </a:txBody>
                  <a:tcPr>
                    <a:lnB w="12700" cap="flat" cmpd="sng" algn="ctr">
                      <a:solidFill>
                        <a:srgbClr val="FFFFFF"/>
                      </a:solidFill>
                      <a:prstDash val="solid"/>
                      <a:round/>
                      <a:headEnd type="none" w="med" len="med"/>
                      <a:tailEnd type="none" w="med" len="med"/>
                    </a:lnB>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大分県</a:t>
                      </a:r>
                    </a:p>
                  </a:txBody>
                  <a:tcPr>
                    <a:lnB w="12700" cap="flat" cmpd="sng" algn="ctr">
                      <a:solidFill>
                        <a:srgbClr val="FFFFFF"/>
                      </a:solidFill>
                      <a:prstDash val="solid"/>
                      <a:round/>
                      <a:headEnd type="none" w="med" len="med"/>
                      <a:tailEnd type="none" w="med" len="med"/>
                    </a:lnB>
                  </a:tcPr>
                </a:tc>
                <a:tc>
                  <a:txBody>
                    <a:bodyPr/>
                    <a:lstStyle/>
                    <a:p>
                      <a:pPr>
                        <a:lnSpc>
                          <a:spcPts val="2880"/>
                        </a:lnSpc>
                      </a:pPr>
                      <a:r>
                        <a:rPr kumimoji="1" lang="ja-JP" altLang="en-US" sz="2400" b="1" dirty="0">
                          <a:solidFill>
                            <a:srgbClr val="FF0000"/>
                          </a:solidFill>
                          <a:latin typeface="メイリオ" panose="020B0604030504040204" pitchFamily="50" charset="-128"/>
                          <a:ea typeface="メイリオ" panose="020B0604030504040204" pitchFamily="50" charset="-128"/>
                        </a:rPr>
                        <a:t>老人福祉施設</a:t>
                      </a:r>
                      <a:r>
                        <a:rPr kumimoji="1" lang="ja-JP" altLang="en-US" sz="2400" dirty="0">
                          <a:latin typeface="メイリオ" panose="020B0604030504040204" pitchFamily="50" charset="-128"/>
                          <a:ea typeface="メイリオ" panose="020B0604030504040204" pitchFamily="50" charset="-128"/>
                        </a:rPr>
                        <a:t>の</a:t>
                      </a:r>
                      <a:r>
                        <a:rPr kumimoji="1" lang="ja-JP" altLang="en-US" sz="2400" dirty="0">
                          <a:solidFill>
                            <a:srgbClr val="FF0000"/>
                          </a:solidFill>
                          <a:latin typeface="メイリオ" panose="020B0604030504040204" pitchFamily="50" charset="-128"/>
                          <a:ea typeface="メイリオ" panose="020B0604030504040204" pitchFamily="50" charset="-128"/>
                        </a:rPr>
                        <a:t>加湿器</a:t>
                      </a:r>
                    </a:p>
                  </a:txBody>
                  <a:tcPr>
                    <a:lnB w="12700" cap="flat" cmpd="sng" algn="ctr">
                      <a:solidFill>
                        <a:srgbClr val="FFFFFF"/>
                      </a:solidFill>
                      <a:prstDash val="solid"/>
                      <a:round/>
                      <a:headEnd type="none" w="med" len="med"/>
                      <a:tailEnd type="none" w="med" len="med"/>
                    </a:lnB>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　　３人（うち１人死亡）</a:t>
                      </a:r>
                    </a:p>
                  </a:txBody>
                  <a:tcPr>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03801623"/>
                  </a:ext>
                </a:extLst>
              </a:tr>
              <a:tr h="485496">
                <a:tc>
                  <a:txBody>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令和 </a:t>
                      </a:r>
                      <a:r>
                        <a:rPr kumimoji="1" lang="en-US" altLang="ja-JP" sz="2000" dirty="0">
                          <a:latin typeface="メイリオ" panose="020B0604030504040204" pitchFamily="50" charset="-128"/>
                          <a:ea typeface="メイリオ" panose="020B0604030504040204" pitchFamily="50" charset="-128"/>
                        </a:rPr>
                        <a:t>1</a:t>
                      </a:r>
                      <a:r>
                        <a:rPr kumimoji="1" lang="ja-JP" altLang="en-US" sz="2000" dirty="0">
                          <a:latin typeface="メイリオ" panose="020B0604030504040204" pitchFamily="50" charset="-128"/>
                          <a:ea typeface="メイリオ" panose="020B0604030504040204" pitchFamily="50" charset="-128"/>
                        </a:rPr>
                        <a:t>年 </a:t>
                      </a:r>
                      <a:r>
                        <a:rPr kumimoji="1" lang="en-US" altLang="ja-JP" sz="2000" dirty="0">
                          <a:latin typeface="メイリオ" panose="020B0604030504040204" pitchFamily="50" charset="-128"/>
                          <a:ea typeface="メイリオ" panose="020B0604030504040204" pitchFamily="50" charset="-128"/>
                        </a:rPr>
                        <a:t>7</a:t>
                      </a:r>
                      <a:r>
                        <a:rPr kumimoji="1" lang="ja-JP" altLang="en-US" sz="2000" dirty="0">
                          <a:latin typeface="メイリオ" panose="020B0604030504040204" pitchFamily="50" charset="-128"/>
                          <a:ea typeface="メイリオ" panose="020B0604030504040204" pitchFamily="50" charset="-128"/>
                        </a:rPr>
                        <a:t>月</a:t>
                      </a:r>
                    </a:p>
                  </a:txBody>
                  <a:tcPr>
                    <a:lnT w="12700" cap="flat" cmpd="sng" algn="ctr">
                      <a:solidFill>
                        <a:srgbClr val="FFFFFF"/>
                      </a:solidFill>
                      <a:prstDash val="solid"/>
                      <a:round/>
                      <a:headEnd type="none" w="med" len="med"/>
                      <a:tailEnd type="none" w="med" len="med"/>
                    </a:lnT>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静岡県</a:t>
                      </a:r>
                    </a:p>
                  </a:txBody>
                  <a:tcPr>
                    <a:lnT w="12700" cap="flat" cmpd="sng" algn="ctr">
                      <a:solidFill>
                        <a:srgbClr val="FFFFFF"/>
                      </a:solidFill>
                      <a:prstDash val="solid"/>
                      <a:round/>
                      <a:headEnd type="none" w="med" len="med"/>
                      <a:tailEnd type="none" w="med" len="med"/>
                    </a:lnT>
                  </a:tcPr>
                </a:tc>
                <a:tc>
                  <a:txBody>
                    <a:bodyPr/>
                    <a:lstStyle/>
                    <a:p>
                      <a:pPr>
                        <a:lnSpc>
                          <a:spcPts val="2880"/>
                        </a:lnSpc>
                      </a:pPr>
                      <a:r>
                        <a:rPr kumimoji="1" lang="ja-JP" altLang="en-US" sz="2400" dirty="0">
                          <a:solidFill>
                            <a:srgbClr val="FF0000"/>
                          </a:solidFill>
                          <a:latin typeface="メイリオ" panose="020B0604030504040204" pitchFamily="50" charset="-128"/>
                          <a:ea typeface="メイリオ" panose="020B0604030504040204" pitchFamily="50" charset="-128"/>
                        </a:rPr>
                        <a:t>温泉施設</a:t>
                      </a:r>
                    </a:p>
                  </a:txBody>
                  <a:tcPr>
                    <a:lnT w="12700" cap="flat" cmpd="sng" algn="ctr">
                      <a:solidFill>
                        <a:srgbClr val="FFFFFF"/>
                      </a:solidFill>
                      <a:prstDash val="solid"/>
                      <a:round/>
                      <a:headEnd type="none" w="med" len="med"/>
                      <a:tailEnd type="none" w="med" len="med"/>
                    </a:lnT>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　１３人</a:t>
                      </a:r>
                    </a:p>
                  </a:txBody>
                  <a:tcPr>
                    <a:lnT w="127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437926579"/>
                  </a:ext>
                </a:extLst>
              </a:tr>
              <a:tr h="485496">
                <a:tc>
                  <a:txBody>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令和 </a:t>
                      </a:r>
                      <a:r>
                        <a:rPr kumimoji="1" lang="en-US" altLang="ja-JP" sz="2000" dirty="0">
                          <a:latin typeface="メイリオ" panose="020B0604030504040204" pitchFamily="50" charset="-128"/>
                          <a:ea typeface="メイリオ" panose="020B0604030504040204" pitchFamily="50" charset="-128"/>
                        </a:rPr>
                        <a:t>4</a:t>
                      </a:r>
                      <a:r>
                        <a:rPr kumimoji="1" lang="ja-JP" altLang="en-US" sz="2000" dirty="0">
                          <a:latin typeface="メイリオ" panose="020B0604030504040204" pitchFamily="50" charset="-128"/>
                          <a:ea typeface="メイリオ" panose="020B0604030504040204" pitchFamily="50" charset="-128"/>
                        </a:rPr>
                        <a:t>年 </a:t>
                      </a:r>
                      <a:r>
                        <a:rPr kumimoji="1" lang="en-US" altLang="ja-JP" sz="2000" dirty="0">
                          <a:latin typeface="メイリオ" panose="020B0604030504040204" pitchFamily="50" charset="-128"/>
                          <a:ea typeface="メイリオ" panose="020B0604030504040204" pitchFamily="50" charset="-128"/>
                        </a:rPr>
                        <a:t>3</a:t>
                      </a:r>
                      <a:r>
                        <a:rPr kumimoji="1" lang="ja-JP" altLang="en-US" sz="2000" dirty="0">
                          <a:latin typeface="メイリオ" panose="020B0604030504040204" pitchFamily="50" charset="-128"/>
                          <a:ea typeface="メイリオ" panose="020B0604030504040204" pitchFamily="50" charset="-128"/>
                        </a:rPr>
                        <a:t>月</a:t>
                      </a:r>
                    </a:p>
                  </a:txBody>
                  <a:tcPr>
                    <a:lnB w="12700" cap="flat" cmpd="sng" algn="ctr">
                      <a:solidFill>
                        <a:srgbClr val="FFFFFF"/>
                      </a:solidFill>
                      <a:prstDash val="solid"/>
                      <a:round/>
                      <a:headEnd type="none" w="med" len="med"/>
                      <a:tailEnd type="none" w="med" len="med"/>
                    </a:lnB>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兵庫県</a:t>
                      </a:r>
                    </a:p>
                  </a:txBody>
                  <a:tcPr>
                    <a:lnB w="12700" cap="flat" cmpd="sng" algn="ctr">
                      <a:solidFill>
                        <a:srgbClr val="FFFFFF"/>
                      </a:solidFill>
                      <a:prstDash val="solid"/>
                      <a:round/>
                      <a:headEnd type="none" w="med" len="med"/>
                      <a:tailEnd type="none" w="med" len="med"/>
                    </a:lnB>
                  </a:tcPr>
                </a:tc>
                <a:tc>
                  <a:txBody>
                    <a:bodyPr/>
                    <a:lstStyle/>
                    <a:p>
                      <a:pPr>
                        <a:lnSpc>
                          <a:spcPts val="2880"/>
                        </a:lnSpc>
                      </a:pPr>
                      <a:r>
                        <a:rPr kumimoji="1" lang="ja-JP" altLang="en-US" sz="2400" dirty="0">
                          <a:solidFill>
                            <a:srgbClr val="FF0000"/>
                          </a:solidFill>
                          <a:latin typeface="メイリオ" panose="020B0604030504040204" pitchFamily="50" charset="-128"/>
                          <a:ea typeface="メイリオ" panose="020B0604030504040204" pitchFamily="50" charset="-128"/>
                        </a:rPr>
                        <a:t>公衆浴場</a:t>
                      </a:r>
                    </a:p>
                  </a:txBody>
                  <a:tcPr>
                    <a:lnB w="12700" cap="flat" cmpd="sng" algn="ctr">
                      <a:solidFill>
                        <a:srgbClr val="FFFFFF"/>
                      </a:solidFill>
                      <a:prstDash val="solid"/>
                      <a:round/>
                      <a:headEnd type="none" w="med" len="med"/>
                      <a:tailEnd type="none" w="med" len="med"/>
                    </a:lnB>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　　２人（うち１人死亡）</a:t>
                      </a:r>
                    </a:p>
                  </a:txBody>
                  <a:tcPr>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83565105"/>
                  </a:ext>
                </a:extLst>
              </a:tr>
              <a:tr h="485496">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令和 </a:t>
                      </a:r>
                      <a:r>
                        <a:rPr kumimoji="1" lang="en-US" altLang="ja-JP" sz="2000" dirty="0">
                          <a:latin typeface="メイリオ" panose="020B0604030504040204" pitchFamily="50" charset="-128"/>
                          <a:ea typeface="メイリオ" panose="020B0604030504040204" pitchFamily="50" charset="-128"/>
                        </a:rPr>
                        <a:t>5</a:t>
                      </a:r>
                      <a:r>
                        <a:rPr kumimoji="1" lang="ja-JP" altLang="en-US" sz="2000" dirty="0">
                          <a:latin typeface="メイリオ" panose="020B0604030504040204" pitchFamily="50" charset="-128"/>
                          <a:ea typeface="メイリオ" panose="020B0604030504040204" pitchFamily="50" charset="-128"/>
                        </a:rPr>
                        <a:t>年 </a:t>
                      </a:r>
                      <a:r>
                        <a:rPr kumimoji="1" lang="en-US" altLang="ja-JP" sz="2000" dirty="0">
                          <a:latin typeface="メイリオ" panose="020B0604030504040204" pitchFamily="50" charset="-128"/>
                          <a:ea typeface="メイリオ" panose="020B0604030504040204" pitchFamily="50" charset="-128"/>
                        </a:rPr>
                        <a:t>7</a:t>
                      </a:r>
                      <a:r>
                        <a:rPr kumimoji="1" lang="ja-JP" altLang="en-US" sz="2000" dirty="0">
                          <a:latin typeface="メイリオ" panose="020B0604030504040204" pitchFamily="50" charset="-128"/>
                          <a:ea typeface="メイリオ" panose="020B0604030504040204" pitchFamily="50" charset="-128"/>
                        </a:rPr>
                        <a:t>月</a:t>
                      </a:r>
                    </a:p>
                  </a:txBody>
                  <a:tcPr>
                    <a:lnT w="12700" cap="flat" cmpd="sng" algn="ctr">
                      <a:solidFill>
                        <a:srgbClr val="FFFFFF"/>
                      </a:solidFill>
                      <a:prstDash val="solid"/>
                      <a:round/>
                      <a:headEnd type="none" w="med" len="med"/>
                      <a:tailEnd type="none" w="med" len="med"/>
                    </a:lnT>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宮城県</a:t>
                      </a:r>
                    </a:p>
                  </a:txBody>
                  <a:tcPr>
                    <a:lnT w="12700" cap="flat" cmpd="sng" algn="ctr">
                      <a:solidFill>
                        <a:srgbClr val="FFFFFF"/>
                      </a:solidFill>
                      <a:prstDash val="solid"/>
                      <a:round/>
                      <a:headEnd type="none" w="med" len="med"/>
                      <a:tailEnd type="none" w="med" len="med"/>
                    </a:lnT>
                  </a:tcPr>
                </a:tc>
                <a:tc>
                  <a:txBody>
                    <a:bodyPr/>
                    <a:lstStyle/>
                    <a:p>
                      <a:pPr>
                        <a:lnSpc>
                          <a:spcPts val="2880"/>
                        </a:lnSpc>
                      </a:pPr>
                      <a:r>
                        <a:rPr kumimoji="1" lang="ja-JP" altLang="en-US" sz="2400" dirty="0">
                          <a:latin typeface="メイリオ" panose="020B0604030504040204" pitchFamily="50" charset="-128"/>
                          <a:ea typeface="メイリオ" panose="020B0604030504040204" pitchFamily="50" charset="-128"/>
                        </a:rPr>
                        <a:t>病院の</a:t>
                      </a:r>
                      <a:r>
                        <a:rPr kumimoji="1" lang="ja-JP" altLang="en-US" sz="2400" dirty="0">
                          <a:solidFill>
                            <a:srgbClr val="FF0000"/>
                          </a:solidFill>
                          <a:latin typeface="メイリオ" panose="020B0604030504040204" pitchFamily="50" charset="-128"/>
                          <a:ea typeface="メイリオ" panose="020B0604030504040204" pitchFamily="50" charset="-128"/>
                        </a:rPr>
                        <a:t>冷却塔</a:t>
                      </a:r>
                    </a:p>
                  </a:txBody>
                  <a:tcPr>
                    <a:lnT w="12700" cap="flat" cmpd="sng" algn="ctr">
                      <a:solidFill>
                        <a:srgbClr val="FFFFFF"/>
                      </a:solidFill>
                      <a:prstDash val="solid"/>
                      <a:round/>
                      <a:headEnd type="none" w="med" len="med"/>
                      <a:tailEnd type="none" w="med" len="med"/>
                    </a:lnT>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　２１人（うち２人死亡）</a:t>
                      </a:r>
                    </a:p>
                  </a:txBody>
                  <a:tcPr>
                    <a:lnT w="127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507651339"/>
                  </a:ext>
                </a:extLst>
              </a:tr>
              <a:tr h="485496">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令和 </a:t>
                      </a:r>
                      <a:r>
                        <a:rPr kumimoji="1" lang="en-US" altLang="ja-JP" sz="2000" dirty="0">
                          <a:latin typeface="メイリオ" panose="020B0604030504040204" pitchFamily="50" charset="-128"/>
                          <a:ea typeface="メイリオ" panose="020B0604030504040204" pitchFamily="50" charset="-128"/>
                        </a:rPr>
                        <a:t>7</a:t>
                      </a:r>
                      <a:r>
                        <a:rPr kumimoji="1" lang="ja-JP" altLang="en-US" sz="2000" dirty="0">
                          <a:latin typeface="メイリオ" panose="020B0604030504040204" pitchFamily="50" charset="-128"/>
                          <a:ea typeface="メイリオ" panose="020B0604030504040204" pitchFamily="50" charset="-128"/>
                        </a:rPr>
                        <a:t>年 </a:t>
                      </a:r>
                      <a:r>
                        <a:rPr kumimoji="1" lang="en-US" altLang="ja-JP" sz="2000" dirty="0">
                          <a:latin typeface="メイリオ" panose="020B0604030504040204" pitchFamily="50" charset="-128"/>
                          <a:ea typeface="メイリオ" panose="020B0604030504040204" pitchFamily="50" charset="-128"/>
                        </a:rPr>
                        <a:t>4</a:t>
                      </a:r>
                      <a:r>
                        <a:rPr kumimoji="1" lang="ja-JP" altLang="en-US" sz="2000" dirty="0">
                          <a:latin typeface="メイリオ" panose="020B0604030504040204" pitchFamily="50" charset="-128"/>
                          <a:ea typeface="メイリオ" panose="020B0604030504040204" pitchFamily="50" charset="-128"/>
                        </a:rPr>
                        <a:t>月</a:t>
                      </a:r>
                    </a:p>
                  </a:txBody>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鳥取県</a:t>
                      </a:r>
                    </a:p>
                  </a:txBody>
                  <a:tcPr/>
                </a:tc>
                <a:tc>
                  <a:txBody>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1" lang="ja-JP" altLang="en-US" sz="2400" dirty="0">
                          <a:solidFill>
                            <a:srgbClr val="FF0000"/>
                          </a:solidFill>
                          <a:latin typeface="メイリオ" panose="020B0604030504040204" pitchFamily="50" charset="-128"/>
                          <a:ea typeface="メイリオ" panose="020B0604030504040204" pitchFamily="50" charset="-128"/>
                        </a:rPr>
                        <a:t>温泉施設？</a:t>
                      </a:r>
                    </a:p>
                  </a:txBody>
                  <a:tcPr/>
                </a:tc>
                <a:tc>
                  <a:txBody>
                    <a:bodyPr/>
                    <a:lstStyle/>
                    <a:p>
                      <a:pPr>
                        <a:lnSpc>
                          <a:spcPts val="2880"/>
                        </a:lnSpc>
                      </a:pPr>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3</a:t>
                      </a:r>
                      <a:r>
                        <a:rPr kumimoji="1" lang="ja-JP" altLang="en-US" sz="2000" dirty="0">
                          <a:latin typeface="メイリオ" panose="020B0604030504040204" pitchFamily="50" charset="-128"/>
                          <a:ea typeface="メイリオ" panose="020B0604030504040204" pitchFamily="50" charset="-128"/>
                        </a:rPr>
                        <a:t>人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調査中</a:t>
                      </a:r>
                    </a:p>
                  </a:txBody>
                  <a:tcPr/>
                </a:tc>
                <a:extLst>
                  <a:ext uri="{0D108BD9-81ED-4DB2-BD59-A6C34878D82A}">
                    <a16:rowId xmlns:a16="http://schemas.microsoft.com/office/drawing/2014/main" val="56985032"/>
                  </a:ext>
                </a:extLst>
              </a:tr>
            </a:tbl>
          </a:graphicData>
        </a:graphic>
      </p:graphicFrame>
    </p:spTree>
    <p:extLst>
      <p:ext uri="{BB962C8B-B14F-4D97-AF65-F5344CB8AC3E}">
        <p14:creationId xmlns:p14="http://schemas.microsoft.com/office/powerpoint/2010/main" val="369908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レジオネラ属菌</a:t>
            </a:r>
          </a:p>
        </p:txBody>
      </p:sp>
      <p:sp>
        <p:nvSpPr>
          <p:cNvPr id="5" name="コンテンツ プレースホルダー 2">
            <a:extLst>
              <a:ext uri="{FF2B5EF4-FFF2-40B4-BE49-F238E27FC236}">
                <a16:creationId xmlns:a16="http://schemas.microsoft.com/office/drawing/2014/main" id="{7105C9DC-8134-4D47-BE38-E8C275B6D5D0}"/>
              </a:ext>
            </a:extLst>
          </p:cNvPr>
          <p:cNvSpPr txBox="1">
            <a:spLocks/>
          </p:cNvSpPr>
          <p:nvPr/>
        </p:nvSpPr>
        <p:spPr>
          <a:xfrm>
            <a:off x="623392" y="1772543"/>
            <a:ext cx="11161240" cy="42487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2400"/>
              </a:spcBef>
              <a:spcAft>
                <a:spcPts val="0"/>
              </a:spcAft>
              <a:buClr>
                <a:srgbClr val="5FCBEF"/>
              </a:buClr>
              <a:buSzPct val="80000"/>
              <a:buFont typeface="Wingdings 3" charset="2"/>
              <a:buChar char=""/>
              <a:tabLst/>
              <a:defRPr/>
            </a:pPr>
            <a:r>
              <a:rPr lang="ja-JP" altLang="en-US" sz="2800" dirty="0">
                <a:solidFill>
                  <a:srgbClr val="2C3C43">
                    <a:lumMod val="50000"/>
                  </a:srgbClr>
                </a:solidFill>
                <a:latin typeface="Trebuchet MS" panose="020B0603020202020204"/>
                <a:ea typeface="メイリオ" panose="020B0604030504040204" pitchFamily="50" charset="-128"/>
              </a:rPr>
              <a:t> ６０</a:t>
            </a:r>
            <a:r>
              <a:rPr kumimoji="1" lang="ja-JP" altLang="en-US"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rPr>
              <a:t>以上の種（レジオネラ・ニューモフィラなど）</a:t>
            </a:r>
            <a:endParaRPr kumimoji="1" lang="en-US" altLang="ja-JP"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endParaRPr>
          </a:p>
          <a:p>
            <a:pPr marL="342900" marR="0" lvl="0" indent="-342900" algn="l" defTabSz="457200" rtl="0" eaLnBrk="1" fontAlgn="auto" latinLnBrk="0" hangingPunct="1">
              <a:lnSpc>
                <a:spcPct val="100000"/>
              </a:lnSpc>
              <a:spcBef>
                <a:spcPts val="2400"/>
              </a:spcBef>
              <a:spcAft>
                <a:spcPts val="0"/>
              </a:spcAft>
              <a:buClr>
                <a:srgbClr val="5FCBEF"/>
              </a:buClr>
              <a:buSzPct val="80000"/>
              <a:buFont typeface="Wingdings 3" charset="2"/>
              <a:buChar char=""/>
              <a:tabLst/>
              <a:defRPr/>
            </a:pPr>
            <a:r>
              <a:rPr kumimoji="1" lang="ja-JP" altLang="en-US"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rPr>
              <a:t> </a:t>
            </a:r>
            <a:r>
              <a:rPr lang="ja-JP" altLang="en-US" sz="2800" dirty="0">
                <a:solidFill>
                  <a:srgbClr val="2C3C43">
                    <a:lumMod val="50000"/>
                  </a:srgbClr>
                </a:solidFill>
                <a:latin typeface="Trebuchet MS" panose="020B0603020202020204"/>
                <a:ea typeface="メイリオ" panose="020B0604030504040204" pitchFamily="50" charset="-128"/>
              </a:rPr>
              <a:t>自然環境中（河川、湖沼、土壌）に生息</a:t>
            </a:r>
            <a:endParaRPr kumimoji="1" lang="en-US" altLang="ja-JP"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endParaRPr>
          </a:p>
          <a:p>
            <a:pPr marL="342900" marR="0" lvl="0" indent="-342900" algn="l" defTabSz="457200" rtl="0" eaLnBrk="1" fontAlgn="auto" latinLnBrk="0" hangingPunct="1">
              <a:lnSpc>
                <a:spcPct val="100000"/>
              </a:lnSpc>
              <a:spcBef>
                <a:spcPts val="2400"/>
              </a:spcBef>
              <a:spcAft>
                <a:spcPts val="0"/>
              </a:spcAft>
              <a:buClr>
                <a:srgbClr val="5FCBEF"/>
              </a:buClr>
              <a:buSzPct val="80000"/>
              <a:buFont typeface="Wingdings 3" charset="2"/>
              <a:buChar char=""/>
              <a:tabLst/>
              <a:defRPr/>
            </a:pPr>
            <a:r>
              <a:rPr kumimoji="1" lang="ja-JP" altLang="en-US"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rPr>
              <a:t> </a:t>
            </a: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循環、滞留する人工水系</a:t>
            </a:r>
            <a:r>
              <a:rPr kumimoji="1" lang="ja-JP" altLang="en-US"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rPr>
              <a:t>に生息、増殖</a:t>
            </a:r>
            <a:endParaRPr kumimoji="1" lang="en-US" altLang="ja-JP"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endParaRPr>
          </a:p>
          <a:p>
            <a:pPr marL="342900" marR="0" lvl="0" indent="-342900" algn="l" defTabSz="457200" rtl="0" eaLnBrk="1" fontAlgn="auto" latinLnBrk="0" hangingPunct="1">
              <a:lnSpc>
                <a:spcPct val="100000"/>
              </a:lnSpc>
              <a:spcBef>
                <a:spcPts val="2400"/>
              </a:spcBef>
              <a:spcAft>
                <a:spcPts val="0"/>
              </a:spcAft>
              <a:buClr>
                <a:srgbClr val="5FCBEF"/>
              </a:buClr>
              <a:buSzPct val="80000"/>
              <a:buFont typeface="Wingdings 3" charset="2"/>
              <a:buChar char=""/>
              <a:tabLst/>
              <a:defRPr/>
            </a:pPr>
            <a:r>
              <a:rPr kumimoji="1" lang="en-US" altLang="ja-JP"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rPr>
              <a:t> </a:t>
            </a:r>
            <a:r>
              <a:rPr kumimoji="1" lang="ja-JP" altLang="en-US"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rPr>
              <a:t>通性細胞内寄生性</a:t>
            </a:r>
            <a:endParaRPr kumimoji="1" lang="en-US" altLang="ja-JP"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endParaRPr>
          </a:p>
          <a:p>
            <a:pPr marL="342900" marR="0" lvl="0" indent="-342900" algn="l" defTabSz="457200" rtl="0" eaLnBrk="1" fontAlgn="auto" latinLnBrk="0" hangingPunct="1">
              <a:lnSpc>
                <a:spcPct val="100000"/>
              </a:lnSpc>
              <a:spcBef>
                <a:spcPts val="2400"/>
              </a:spcBef>
              <a:spcAft>
                <a:spcPts val="0"/>
              </a:spcAft>
              <a:buClr>
                <a:srgbClr val="5FCBEF"/>
              </a:buClr>
              <a:buSzPct val="80000"/>
              <a:buFont typeface="Wingdings 3" charset="2"/>
              <a:buChar char=""/>
              <a:tabLst/>
              <a:defRPr/>
            </a:pPr>
            <a:r>
              <a:rPr kumimoji="1" lang="ja-JP" altLang="en-US"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rPr>
              <a:t> </a:t>
            </a: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バイオフィルム</a:t>
            </a:r>
            <a:r>
              <a:rPr kumimoji="1" lang="ja-JP" altLang="en-US"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rPr>
              <a:t>（微生物が形成する膜）に付着するアメーバ類に寄生して増殖</a:t>
            </a:r>
            <a:endParaRPr kumimoji="1" lang="en-US" altLang="ja-JP" sz="24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1" lang="en-US" altLang="ja-JP" sz="24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152183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施設におけるレジオネラ症防止対策</a:t>
            </a:r>
          </a:p>
        </p:txBody>
      </p:sp>
      <p:sp>
        <p:nvSpPr>
          <p:cNvPr id="7" name="コンテンツ プレースホルダー 2">
            <a:extLst>
              <a:ext uri="{FF2B5EF4-FFF2-40B4-BE49-F238E27FC236}">
                <a16:creationId xmlns:a16="http://schemas.microsoft.com/office/drawing/2014/main" id="{A13C472A-98D8-4F4D-BF1F-3EA22F7BBF24}"/>
              </a:ext>
            </a:extLst>
          </p:cNvPr>
          <p:cNvSpPr txBox="1">
            <a:spLocks/>
          </p:cNvSpPr>
          <p:nvPr/>
        </p:nvSpPr>
        <p:spPr>
          <a:xfrm>
            <a:off x="479376" y="1196752"/>
            <a:ext cx="11161240" cy="10801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2400"/>
              </a:spcBef>
              <a:spcAft>
                <a:spcPts val="0"/>
              </a:spcAft>
              <a:buClr>
                <a:srgbClr val="5FCBEF"/>
              </a:buClr>
              <a:buSzPct val="80000"/>
              <a:buNone/>
              <a:tabLst/>
              <a:defRPr/>
            </a:pPr>
            <a:r>
              <a:rPr lang="en-US" altLang="ja-JP" sz="3200" dirty="0">
                <a:solidFill>
                  <a:srgbClr val="2C3C43">
                    <a:lumMod val="50000"/>
                  </a:srgbClr>
                </a:solidFill>
                <a:latin typeface="Trebuchet MS" panose="020B0603020202020204"/>
                <a:ea typeface="メイリオ" panose="020B0604030504040204" pitchFamily="50" charset="-128"/>
                <a:hlinkClick r:id="rId3"/>
              </a:rPr>
              <a:t>https://www.city.yokohama.lg.jp/kurashi/sumai-kurashi/seikatsu/kaiteki/legionella/legishisetsu.html</a:t>
            </a:r>
            <a:endParaRPr kumimoji="1" lang="en-US" altLang="ja-JP" sz="32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endParaRPr>
          </a:p>
        </p:txBody>
      </p:sp>
      <p:sp>
        <p:nvSpPr>
          <p:cNvPr id="9" name="コンテンツ プレースホルダー 2">
            <a:extLst>
              <a:ext uri="{FF2B5EF4-FFF2-40B4-BE49-F238E27FC236}">
                <a16:creationId xmlns:a16="http://schemas.microsoft.com/office/drawing/2014/main" id="{54F48821-76EB-43E3-BBF1-CAD0518B5ECA}"/>
              </a:ext>
            </a:extLst>
          </p:cNvPr>
          <p:cNvSpPr txBox="1">
            <a:spLocks/>
          </p:cNvSpPr>
          <p:nvPr/>
        </p:nvSpPr>
        <p:spPr>
          <a:xfrm>
            <a:off x="479376" y="2852936"/>
            <a:ext cx="11305256" cy="28083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2400"/>
              </a:spcBef>
              <a:spcAft>
                <a:spcPts val="0"/>
              </a:spcAft>
              <a:buClr>
                <a:srgbClr val="5FCBEF"/>
              </a:buClr>
              <a:buSzPct val="80000"/>
              <a:buNone/>
              <a:tabLst/>
              <a:defRPr/>
            </a:pPr>
            <a:r>
              <a:rPr lang="ja-JP" altLang="en-US" sz="3000" dirty="0">
                <a:solidFill>
                  <a:srgbClr val="FF0000"/>
                </a:solidFill>
                <a:latin typeface="Trebuchet MS" panose="020B0603020202020204"/>
                <a:ea typeface="メイリオ" panose="020B0604030504040204" pitchFamily="50" charset="-128"/>
              </a:rPr>
              <a:t>レジオネラ症防止対策年間管理計画書・管理実施報告書等の作成</a:t>
            </a:r>
            <a:endParaRPr lang="en-US" altLang="ja-JP" sz="3000" dirty="0">
              <a:solidFill>
                <a:srgbClr val="FF0000"/>
              </a:solidFill>
              <a:latin typeface="Trebuchet MS" panose="020B0603020202020204"/>
              <a:ea typeface="メイリオ" panose="020B0604030504040204" pitchFamily="50" charset="-128"/>
            </a:endParaRPr>
          </a:p>
          <a:p>
            <a:pPr marL="0" marR="0" lvl="0" indent="0" algn="l" defTabSz="457200" rtl="0" eaLnBrk="1" fontAlgn="auto" latinLnBrk="0" hangingPunct="1">
              <a:lnSpc>
                <a:spcPct val="100000"/>
              </a:lnSpc>
              <a:spcBef>
                <a:spcPts val="3000"/>
              </a:spcBef>
              <a:spcAft>
                <a:spcPts val="0"/>
              </a:spcAft>
              <a:buClr>
                <a:srgbClr val="5FCBEF"/>
              </a:buClr>
              <a:buSzPct val="80000"/>
              <a:buNone/>
              <a:tabLst/>
              <a:defRPr/>
            </a:pPr>
            <a:r>
              <a:rPr kumimoji="1" lang="ja-JP" altLang="en-US"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rPr>
              <a:t>　・対象設備の管理台帳</a:t>
            </a:r>
            <a:endParaRPr kumimoji="1" lang="en-US" altLang="ja-JP"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None/>
              <a:tabLst/>
              <a:defRPr/>
            </a:pPr>
            <a:r>
              <a:rPr kumimoji="1" lang="ja-JP" altLang="en-US"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rPr>
              <a:t>　・レジオネラ症防止対策年間管理計画書・管理実施報告書</a:t>
            </a:r>
            <a:endParaRPr kumimoji="1" lang="en-US" altLang="ja-JP"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None/>
              <a:tabLst/>
              <a:defRPr/>
            </a:pPr>
            <a:r>
              <a:rPr kumimoji="1" lang="ja-JP" altLang="en-US"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rPr>
              <a:t>　・清掃等の管理記録</a:t>
            </a:r>
            <a:endParaRPr kumimoji="1" lang="en-US" altLang="ja-JP" sz="28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None/>
              <a:tabLst/>
              <a:defRPr/>
            </a:pPr>
            <a:endParaRPr kumimoji="1" lang="en-US" altLang="ja-JP" sz="2400" b="0" i="0" u="none" strike="noStrike" kern="1200" cap="none" spc="0" normalizeH="0" baseline="0" noProof="0" dirty="0">
              <a:ln>
                <a:noFill/>
              </a:ln>
              <a:solidFill>
                <a:srgbClr val="2C3C43">
                  <a:lumMod val="50000"/>
                </a:srgbClr>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301544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000" dirty="0">
                <a:solidFill>
                  <a:prstClr val="white"/>
                </a:solidFill>
                <a:latin typeface="HGPｺﾞｼｯｸM" panose="020B0600000000000000" pitchFamily="50" charset="-128"/>
                <a:ea typeface="HGPｺﾞｼｯｸM" panose="020B0600000000000000" pitchFamily="50" charset="-128"/>
              </a:rPr>
              <a:t>循環、滞留する人工水系</a:t>
            </a:r>
            <a:endPar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pic>
        <p:nvPicPr>
          <p:cNvPr id="1026" name="Picture 2" descr="循環式浴槽設備の模式図">
            <a:extLst>
              <a:ext uri="{FF2B5EF4-FFF2-40B4-BE49-F238E27FC236}">
                <a16:creationId xmlns:a16="http://schemas.microsoft.com/office/drawing/2014/main" id="{0EEC0439-9CCB-40B7-97CE-F9B5F4F41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40" y="1114212"/>
            <a:ext cx="3875606" cy="2746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中央循環式給湯設備の模式図">
            <a:extLst>
              <a:ext uri="{FF2B5EF4-FFF2-40B4-BE49-F238E27FC236}">
                <a16:creationId xmlns:a16="http://schemas.microsoft.com/office/drawing/2014/main" id="{E7DBC46E-6F7D-47D5-914F-D27C0E3BF1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2199" y="1122932"/>
            <a:ext cx="6258457" cy="30261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冷却塔の模式図">
            <a:extLst>
              <a:ext uri="{FF2B5EF4-FFF2-40B4-BE49-F238E27FC236}">
                <a16:creationId xmlns:a16="http://schemas.microsoft.com/office/drawing/2014/main" id="{9DB14EBC-ED7C-41D9-9FD4-02C8FF5D9B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516" y="3691099"/>
            <a:ext cx="3276203" cy="3163876"/>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BD6FC89A-8205-4AE0-B888-6EB18528813E}"/>
              </a:ext>
            </a:extLst>
          </p:cNvPr>
          <p:cNvPicPr>
            <a:picLocks noChangeAspect="1"/>
          </p:cNvPicPr>
          <p:nvPr/>
        </p:nvPicPr>
        <p:blipFill>
          <a:blip r:embed="rId6"/>
          <a:stretch>
            <a:fillRect/>
          </a:stretch>
        </p:blipFill>
        <p:spPr>
          <a:xfrm>
            <a:off x="8123486" y="4273835"/>
            <a:ext cx="3589138" cy="2467533"/>
          </a:xfrm>
          <a:prstGeom prst="rect">
            <a:avLst/>
          </a:prstGeom>
        </p:spPr>
      </p:pic>
      <p:pic>
        <p:nvPicPr>
          <p:cNvPr id="1032" name="Picture 8">
            <a:extLst>
              <a:ext uri="{FF2B5EF4-FFF2-40B4-BE49-F238E27FC236}">
                <a16:creationId xmlns:a16="http://schemas.microsoft.com/office/drawing/2014/main" id="{69DF9E00-9531-40FE-A79D-2B9B4208B4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59896" y="4247297"/>
            <a:ext cx="2147193" cy="236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20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50BC920-9F4F-4293-B8D7-1FBBB60525EB}"/>
              </a:ext>
            </a:extLst>
          </p:cNvPr>
          <p:cNvPicPr>
            <a:picLocks noChangeAspect="1"/>
          </p:cNvPicPr>
          <p:nvPr/>
        </p:nvPicPr>
        <p:blipFill>
          <a:blip r:embed="rId3"/>
          <a:stretch>
            <a:fillRect/>
          </a:stretch>
        </p:blipFill>
        <p:spPr>
          <a:xfrm>
            <a:off x="6235226" y="3172946"/>
            <a:ext cx="1585097" cy="512108"/>
          </a:xfrm>
          <a:prstGeom prst="rect">
            <a:avLst/>
          </a:prstGeom>
        </p:spPr>
      </p:pic>
      <p:pic>
        <p:nvPicPr>
          <p:cNvPr id="5" name="図 4">
            <a:extLst>
              <a:ext uri="{FF2B5EF4-FFF2-40B4-BE49-F238E27FC236}">
                <a16:creationId xmlns:a16="http://schemas.microsoft.com/office/drawing/2014/main" id="{BDAD1075-BC59-4B1C-B9FE-F128C72D8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119" y="21962"/>
            <a:ext cx="4891101" cy="6858000"/>
          </a:xfrm>
          <a:prstGeom prst="rect">
            <a:avLst/>
          </a:prstGeom>
        </p:spPr>
      </p:pic>
      <p:pic>
        <p:nvPicPr>
          <p:cNvPr id="7" name="図 6">
            <a:extLst>
              <a:ext uri="{FF2B5EF4-FFF2-40B4-BE49-F238E27FC236}">
                <a16:creationId xmlns:a16="http://schemas.microsoft.com/office/drawing/2014/main" id="{FACAA71B-67AB-41CF-B56D-2955DB1D94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1671" y="0"/>
            <a:ext cx="4900873" cy="6858000"/>
          </a:xfrm>
          <a:prstGeom prst="rect">
            <a:avLst/>
          </a:prstGeom>
        </p:spPr>
      </p:pic>
    </p:spTree>
    <p:extLst>
      <p:ext uri="{BB962C8B-B14F-4D97-AF65-F5344CB8AC3E}">
        <p14:creationId xmlns:p14="http://schemas.microsoft.com/office/powerpoint/2010/main" val="2636803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50BC920-9F4F-4293-B8D7-1FBBB60525EB}"/>
              </a:ext>
            </a:extLst>
          </p:cNvPr>
          <p:cNvPicPr>
            <a:picLocks noChangeAspect="1"/>
          </p:cNvPicPr>
          <p:nvPr/>
        </p:nvPicPr>
        <p:blipFill>
          <a:blip r:embed="rId3"/>
          <a:stretch>
            <a:fillRect/>
          </a:stretch>
        </p:blipFill>
        <p:spPr>
          <a:xfrm>
            <a:off x="6235226" y="3172946"/>
            <a:ext cx="1585097" cy="512108"/>
          </a:xfrm>
          <a:prstGeom prst="rect">
            <a:avLst/>
          </a:prstGeom>
        </p:spPr>
      </p:pic>
      <p:pic>
        <p:nvPicPr>
          <p:cNvPr id="4" name="図 3">
            <a:extLst>
              <a:ext uri="{FF2B5EF4-FFF2-40B4-BE49-F238E27FC236}">
                <a16:creationId xmlns:a16="http://schemas.microsoft.com/office/drawing/2014/main" id="{96BA58A4-B78E-4DCE-ADDE-BE739235FBEB}"/>
              </a:ext>
            </a:extLst>
          </p:cNvPr>
          <p:cNvPicPr>
            <a:picLocks noChangeAspect="1"/>
          </p:cNvPicPr>
          <p:nvPr/>
        </p:nvPicPr>
        <p:blipFill>
          <a:blip r:embed="rId4"/>
          <a:stretch>
            <a:fillRect/>
          </a:stretch>
        </p:blipFill>
        <p:spPr>
          <a:xfrm>
            <a:off x="5951984" y="583706"/>
            <a:ext cx="5874052" cy="6229670"/>
          </a:xfrm>
          <a:prstGeom prst="rect">
            <a:avLst/>
          </a:prstGeom>
        </p:spPr>
      </p:pic>
      <p:pic>
        <p:nvPicPr>
          <p:cNvPr id="8" name="図 7">
            <a:extLst>
              <a:ext uri="{FF2B5EF4-FFF2-40B4-BE49-F238E27FC236}">
                <a16:creationId xmlns:a16="http://schemas.microsoft.com/office/drawing/2014/main" id="{AF69D39C-69ED-48CA-A5C8-CDE5FE72B494}"/>
              </a:ext>
            </a:extLst>
          </p:cNvPr>
          <p:cNvPicPr>
            <a:picLocks noChangeAspect="1"/>
          </p:cNvPicPr>
          <p:nvPr/>
        </p:nvPicPr>
        <p:blipFill>
          <a:blip r:embed="rId5"/>
          <a:stretch>
            <a:fillRect/>
          </a:stretch>
        </p:blipFill>
        <p:spPr>
          <a:xfrm>
            <a:off x="323852" y="76519"/>
            <a:ext cx="5739536" cy="2776417"/>
          </a:xfrm>
          <a:prstGeom prst="rect">
            <a:avLst/>
          </a:prstGeom>
        </p:spPr>
      </p:pic>
      <p:pic>
        <p:nvPicPr>
          <p:cNvPr id="10" name="図 9">
            <a:extLst>
              <a:ext uri="{FF2B5EF4-FFF2-40B4-BE49-F238E27FC236}">
                <a16:creationId xmlns:a16="http://schemas.microsoft.com/office/drawing/2014/main" id="{D3910F4A-3086-4584-9019-2A6BB9822107}"/>
              </a:ext>
            </a:extLst>
          </p:cNvPr>
          <p:cNvPicPr>
            <a:picLocks noChangeAspect="1"/>
          </p:cNvPicPr>
          <p:nvPr/>
        </p:nvPicPr>
        <p:blipFill>
          <a:blip r:embed="rId6"/>
          <a:stretch>
            <a:fillRect/>
          </a:stretch>
        </p:blipFill>
        <p:spPr>
          <a:xfrm>
            <a:off x="551384" y="3383269"/>
            <a:ext cx="2971806" cy="411481"/>
          </a:xfrm>
          <a:prstGeom prst="rect">
            <a:avLst/>
          </a:prstGeom>
        </p:spPr>
      </p:pic>
      <p:pic>
        <p:nvPicPr>
          <p:cNvPr id="12" name="図 11">
            <a:extLst>
              <a:ext uri="{FF2B5EF4-FFF2-40B4-BE49-F238E27FC236}">
                <a16:creationId xmlns:a16="http://schemas.microsoft.com/office/drawing/2014/main" id="{3C825463-DBB4-4A8C-BD1A-1C0B1F3E2DDD}"/>
              </a:ext>
            </a:extLst>
          </p:cNvPr>
          <p:cNvPicPr>
            <a:picLocks noChangeAspect="1"/>
          </p:cNvPicPr>
          <p:nvPr/>
        </p:nvPicPr>
        <p:blipFill>
          <a:blip r:embed="rId7"/>
          <a:stretch>
            <a:fillRect/>
          </a:stretch>
        </p:blipFill>
        <p:spPr>
          <a:xfrm>
            <a:off x="730903" y="3970744"/>
            <a:ext cx="4924054" cy="1906528"/>
          </a:xfrm>
          <a:prstGeom prst="rect">
            <a:avLst/>
          </a:prstGeom>
        </p:spPr>
      </p:pic>
    </p:spTree>
    <p:extLst>
      <p:ext uri="{BB962C8B-B14F-4D97-AF65-F5344CB8AC3E}">
        <p14:creationId xmlns:p14="http://schemas.microsoft.com/office/powerpoint/2010/main" val="2045578258"/>
      </p:ext>
    </p:extLst>
  </p:cSld>
  <p:clrMapOvr>
    <a:masterClrMapping/>
  </p:clrMapOvr>
</p:sld>
</file>

<file path=ppt/theme/theme1.xml><?xml version="1.0" encoding="utf-8"?>
<a:theme xmlns:a="http://schemas.openxmlformats.org/drawingml/2006/main" name="Office ​​テーマ">
  <a:themeElements>
    <a:clrScheme name="ユーザー定義 2">
      <a:dk1>
        <a:sysClr val="windowText" lastClr="000000"/>
      </a:dk1>
      <a:lt1>
        <a:sysClr val="window" lastClr="FFFFFF"/>
      </a:lt1>
      <a:dk2>
        <a:srgbClr val="242852"/>
      </a:dk2>
      <a:lt2>
        <a:srgbClr val="FBFBAB"/>
      </a:lt2>
      <a:accent1>
        <a:srgbClr val="25934F"/>
      </a:accent1>
      <a:accent2>
        <a:srgbClr val="2EB0B0"/>
      </a:accent2>
      <a:accent3>
        <a:srgbClr val="BD1D1D"/>
      </a:accent3>
      <a:accent4>
        <a:srgbClr val="32C46A"/>
      </a:accent4>
      <a:accent5>
        <a:srgbClr val="417B84"/>
      </a:accent5>
      <a:accent6>
        <a:srgbClr val="F14D51"/>
      </a:accent6>
      <a:hlink>
        <a:srgbClr val="77697A"/>
      </a:hlink>
      <a:folHlink>
        <a:srgbClr val="FFCA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75000"/>
          </a:schemeClr>
        </a:solidFill>
        <a:ln>
          <a:noFill/>
        </a:ln>
      </a:spPr>
      <a:bodyPr rtlCol="0" anchor="ctr"/>
      <a:lstStyle>
        <a:defPPr algn="ctr">
          <a:defRPr kumimoji="1"/>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1073</Words>
  <Application>Microsoft Office PowerPoint</Application>
  <PresentationFormat>ワイド画面</PresentationFormat>
  <Paragraphs>163</Paragraphs>
  <Slides>19</Slides>
  <Notes>19</Notes>
  <HiddenSlides>0</HiddenSlides>
  <MMClips>1</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BIZ UDPゴシック</vt:lpstr>
      <vt:lpstr>HGPｺﾞｼｯｸE</vt:lpstr>
      <vt:lpstr>HGPｺﾞｼｯｸM</vt:lpstr>
      <vt:lpstr>メイリオ</vt:lpstr>
      <vt:lpstr>Arial</vt:lpstr>
      <vt:lpstr>Calibri</vt:lpstr>
      <vt:lpstr>Trebuchet MS</vt:lpstr>
      <vt:lpstr>Wingdings 3</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2023-09-01T05:51:38Z</dcterms:created>
  <dcterms:modified xsi:type="dcterms:W3CDTF">2025-06-27T00:34:01Z</dcterms:modified>
</cp:coreProperties>
</file>