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86" r:id="rId1"/>
  </p:sldMasterIdLst>
  <p:notesMasterIdLst>
    <p:notesMasterId r:id="rId20"/>
  </p:notesMasterIdLst>
  <p:handoutMasterIdLst>
    <p:handoutMasterId r:id="rId21"/>
  </p:handoutMasterIdLst>
  <p:sldIdLst>
    <p:sldId id="263" r:id="rId2"/>
    <p:sldId id="404" r:id="rId3"/>
    <p:sldId id="281" r:id="rId4"/>
    <p:sldId id="265" r:id="rId5"/>
    <p:sldId id="333" r:id="rId6"/>
    <p:sldId id="264" r:id="rId7"/>
    <p:sldId id="335" r:id="rId8"/>
    <p:sldId id="393" r:id="rId9"/>
    <p:sldId id="338" r:id="rId10"/>
    <p:sldId id="261" r:id="rId11"/>
    <p:sldId id="405" r:id="rId12"/>
    <p:sldId id="406" r:id="rId13"/>
    <p:sldId id="407" r:id="rId14"/>
    <p:sldId id="408" r:id="rId15"/>
    <p:sldId id="409" r:id="rId16"/>
    <p:sldId id="410" r:id="rId17"/>
    <p:sldId id="411" r:id="rId18"/>
    <p:sldId id="385" r:id="rId19"/>
  </p:sldIdLst>
  <p:sldSz cx="9144000" cy="5145088"/>
  <p:notesSz cx="9869488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491"/>
    <p:restoredTop sz="81698" autoAdjust="0"/>
  </p:normalViewPr>
  <p:slideViewPr>
    <p:cSldViewPr snapToGrid="0" snapToObjects="1">
      <p:cViewPr varScale="1">
        <p:scale>
          <a:sx n="76" d="100"/>
          <a:sy n="76" d="100"/>
        </p:scale>
        <p:origin x="103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178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0ABED-BDDF-4ABD-B380-370EA5A08D2E}" type="doc">
      <dgm:prSet loTypeId="urn:microsoft.com/office/officeart/2005/8/layout/p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EC5FF67B-CBA9-455D-9FE0-4BC589E93B7E}">
      <dgm:prSet phldrT="[テキスト]" custT="1"/>
      <dgm:spPr/>
      <dgm:t>
        <a:bodyPr/>
        <a:lstStyle/>
        <a:p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感染源</a:t>
          </a:r>
        </a:p>
      </dgm:t>
    </dgm:pt>
    <dgm:pt modelId="{DBAE3752-39B6-4102-B309-1FC54BCC78ED}" type="parTrans" cxnId="{E91A0450-8D0B-48F7-8A76-A26C672FAAD8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B1DB85F7-6911-44DB-9BD5-790AD30F2A37}" type="sibTrans" cxnId="{E91A0450-8D0B-48F7-8A76-A26C672FAAD8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FAB97098-7AAB-445F-9607-CD15B021538C}">
      <dgm:prSet phldrT="[テキスト]" custT="1"/>
      <dgm:spPr/>
      <dgm:t>
        <a:bodyPr/>
        <a:lstStyle/>
        <a:p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感染経路</a:t>
          </a:r>
          <a:endParaRPr kumimoji="1" lang="en-US" altLang="ja-JP" sz="2400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endParaRPr kumimoji="1" lang="en-US" altLang="ja-JP" sz="2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BF6E4960-9BB0-4C7A-BA64-8D91BF0A6EC7}" type="parTrans" cxnId="{AB443F1E-D418-498D-BB03-9D3DE4F2769A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A9EF31A8-52B7-4A76-8668-B5EBF4E6344B}" type="sibTrans" cxnId="{AB443F1E-D418-498D-BB03-9D3DE4F2769A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E28A218E-884F-4F7F-9F12-C6252B623C5D}">
      <dgm:prSet phldrT="[テキスト]" custT="1"/>
      <dgm:spPr/>
      <dgm:t>
        <a:bodyPr/>
        <a:lstStyle/>
        <a:p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宿主抵抗力</a:t>
          </a:r>
          <a:endParaRPr kumimoji="1" lang="en-US" altLang="ja-JP" sz="2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301888A5-7DE2-49FF-BB6B-4D914AF558B9}" type="parTrans" cxnId="{4282A098-3737-4ED8-B53B-7C3B8E064F88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166BDC24-9924-4615-9B8D-EFD95D5F9860}" type="sibTrans" cxnId="{4282A098-3737-4ED8-B53B-7C3B8E064F88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A2EB2101-B317-4E35-A908-633C04D81C1A}" type="pres">
      <dgm:prSet presAssocID="{8FD0ABED-BDDF-4ABD-B380-370EA5A08D2E}" presName="Name0" presStyleCnt="0">
        <dgm:presLayoutVars>
          <dgm:dir/>
          <dgm:resizeHandles val="exact"/>
        </dgm:presLayoutVars>
      </dgm:prSet>
      <dgm:spPr/>
    </dgm:pt>
    <dgm:pt modelId="{3E6AA6F2-302E-454B-A348-EE50CCE3D29D}" type="pres">
      <dgm:prSet presAssocID="{EC5FF67B-CBA9-455D-9FE0-4BC589E93B7E}" presName="compNode" presStyleCnt="0"/>
      <dgm:spPr/>
    </dgm:pt>
    <dgm:pt modelId="{F8B51676-2BBB-48E7-AE55-7FC506458EDC}" type="pres">
      <dgm:prSet presAssocID="{EC5FF67B-CBA9-455D-9FE0-4BC589E93B7E}" presName="pictRect" presStyleLbl="node1" presStyleIdx="0" presStyleCnt="3"/>
      <dgm:spPr/>
    </dgm:pt>
    <dgm:pt modelId="{35669441-D1DC-4CCB-B521-C3C122401B95}" type="pres">
      <dgm:prSet presAssocID="{EC5FF67B-CBA9-455D-9FE0-4BC589E93B7E}" presName="textRect" presStyleLbl="revTx" presStyleIdx="0" presStyleCnt="3">
        <dgm:presLayoutVars>
          <dgm:bulletEnabled val="1"/>
        </dgm:presLayoutVars>
      </dgm:prSet>
      <dgm:spPr/>
    </dgm:pt>
    <dgm:pt modelId="{C260BBF8-9263-4009-B996-2F5183A60DD0}" type="pres">
      <dgm:prSet presAssocID="{B1DB85F7-6911-44DB-9BD5-790AD30F2A37}" presName="sibTrans" presStyleLbl="sibTrans2D1" presStyleIdx="0" presStyleCnt="0"/>
      <dgm:spPr/>
    </dgm:pt>
    <dgm:pt modelId="{7267AAE0-8FC1-4BF5-AFCD-5D45F9CF060A}" type="pres">
      <dgm:prSet presAssocID="{FAB97098-7AAB-445F-9607-CD15B021538C}" presName="compNode" presStyleCnt="0"/>
      <dgm:spPr/>
    </dgm:pt>
    <dgm:pt modelId="{B12DB3A5-0DA3-4897-BBE8-9DBE1623F2B3}" type="pres">
      <dgm:prSet presAssocID="{FAB97098-7AAB-445F-9607-CD15B021538C}" presName="pictRect" presStyleLbl="node1" presStyleIdx="1" presStyleCnt="3"/>
      <dgm:spPr/>
    </dgm:pt>
    <dgm:pt modelId="{19819775-C725-4F7E-9950-ED025C058510}" type="pres">
      <dgm:prSet presAssocID="{FAB97098-7AAB-445F-9607-CD15B021538C}" presName="textRect" presStyleLbl="revTx" presStyleIdx="1" presStyleCnt="3">
        <dgm:presLayoutVars>
          <dgm:bulletEnabled val="1"/>
        </dgm:presLayoutVars>
      </dgm:prSet>
      <dgm:spPr/>
    </dgm:pt>
    <dgm:pt modelId="{6EE57241-B270-4D99-935B-21ADCE940A95}" type="pres">
      <dgm:prSet presAssocID="{A9EF31A8-52B7-4A76-8668-B5EBF4E6344B}" presName="sibTrans" presStyleLbl="sibTrans2D1" presStyleIdx="0" presStyleCnt="0"/>
      <dgm:spPr/>
    </dgm:pt>
    <dgm:pt modelId="{E45B8D4E-25BB-4497-BCB3-A1AF905B45F4}" type="pres">
      <dgm:prSet presAssocID="{E28A218E-884F-4F7F-9F12-C6252B623C5D}" presName="compNode" presStyleCnt="0"/>
      <dgm:spPr/>
    </dgm:pt>
    <dgm:pt modelId="{A548A4DB-9E19-486E-81AB-25663C513311}" type="pres">
      <dgm:prSet presAssocID="{E28A218E-884F-4F7F-9F12-C6252B623C5D}" presName="pictRect" presStyleLbl="node1" presStyleIdx="2" presStyleCnt="3"/>
      <dgm:spPr/>
    </dgm:pt>
    <dgm:pt modelId="{6368328D-0BE8-413B-AC71-DB2FDC104BB8}" type="pres">
      <dgm:prSet presAssocID="{E28A218E-884F-4F7F-9F12-C6252B623C5D}" presName="textRect" presStyleLbl="revTx" presStyleIdx="2" presStyleCnt="3" custScaleX="115707">
        <dgm:presLayoutVars>
          <dgm:bulletEnabled val="1"/>
        </dgm:presLayoutVars>
      </dgm:prSet>
      <dgm:spPr/>
    </dgm:pt>
  </dgm:ptLst>
  <dgm:cxnLst>
    <dgm:cxn modelId="{AB443F1E-D418-498D-BB03-9D3DE4F2769A}" srcId="{8FD0ABED-BDDF-4ABD-B380-370EA5A08D2E}" destId="{FAB97098-7AAB-445F-9607-CD15B021538C}" srcOrd="1" destOrd="0" parTransId="{BF6E4960-9BB0-4C7A-BA64-8D91BF0A6EC7}" sibTransId="{A9EF31A8-52B7-4A76-8668-B5EBF4E6344B}"/>
    <dgm:cxn modelId="{72E1FB68-DE39-401D-81A6-F3404A3394A6}" type="presOf" srcId="{FAB97098-7AAB-445F-9607-CD15B021538C}" destId="{19819775-C725-4F7E-9950-ED025C058510}" srcOrd="0" destOrd="0" presId="urn:microsoft.com/office/officeart/2005/8/layout/pList1"/>
    <dgm:cxn modelId="{07A4016E-C64A-46DA-BE0D-A9025C80E5BF}" type="presOf" srcId="{EC5FF67B-CBA9-455D-9FE0-4BC589E93B7E}" destId="{35669441-D1DC-4CCB-B521-C3C122401B95}" srcOrd="0" destOrd="0" presId="urn:microsoft.com/office/officeart/2005/8/layout/pList1"/>
    <dgm:cxn modelId="{E91A0450-8D0B-48F7-8A76-A26C672FAAD8}" srcId="{8FD0ABED-BDDF-4ABD-B380-370EA5A08D2E}" destId="{EC5FF67B-CBA9-455D-9FE0-4BC589E93B7E}" srcOrd="0" destOrd="0" parTransId="{DBAE3752-39B6-4102-B309-1FC54BCC78ED}" sibTransId="{B1DB85F7-6911-44DB-9BD5-790AD30F2A37}"/>
    <dgm:cxn modelId="{8D13ED52-6A8C-456B-9276-A1CC2DCFEEC6}" type="presOf" srcId="{E28A218E-884F-4F7F-9F12-C6252B623C5D}" destId="{6368328D-0BE8-413B-AC71-DB2FDC104BB8}" srcOrd="0" destOrd="0" presId="urn:microsoft.com/office/officeart/2005/8/layout/pList1"/>
    <dgm:cxn modelId="{11DB8A77-F99E-41AF-8C35-385EBE84DF26}" type="presOf" srcId="{B1DB85F7-6911-44DB-9BD5-790AD30F2A37}" destId="{C260BBF8-9263-4009-B996-2F5183A60DD0}" srcOrd="0" destOrd="0" presId="urn:microsoft.com/office/officeart/2005/8/layout/pList1"/>
    <dgm:cxn modelId="{69823F8F-D275-4AB3-996F-3D75142B3401}" type="presOf" srcId="{8FD0ABED-BDDF-4ABD-B380-370EA5A08D2E}" destId="{A2EB2101-B317-4E35-A908-633C04D81C1A}" srcOrd="0" destOrd="0" presId="urn:microsoft.com/office/officeart/2005/8/layout/pList1"/>
    <dgm:cxn modelId="{4282A098-3737-4ED8-B53B-7C3B8E064F88}" srcId="{8FD0ABED-BDDF-4ABD-B380-370EA5A08D2E}" destId="{E28A218E-884F-4F7F-9F12-C6252B623C5D}" srcOrd="2" destOrd="0" parTransId="{301888A5-7DE2-49FF-BB6B-4D914AF558B9}" sibTransId="{166BDC24-9924-4615-9B8D-EFD95D5F9860}"/>
    <dgm:cxn modelId="{81B6ABCE-62AB-455E-8997-DD3E33DD4871}" type="presOf" srcId="{A9EF31A8-52B7-4A76-8668-B5EBF4E6344B}" destId="{6EE57241-B270-4D99-935B-21ADCE940A95}" srcOrd="0" destOrd="0" presId="urn:microsoft.com/office/officeart/2005/8/layout/pList1"/>
    <dgm:cxn modelId="{CA49B2B2-6AD3-4C01-85F4-F477D02935DF}" type="presParOf" srcId="{A2EB2101-B317-4E35-A908-633C04D81C1A}" destId="{3E6AA6F2-302E-454B-A348-EE50CCE3D29D}" srcOrd="0" destOrd="0" presId="urn:microsoft.com/office/officeart/2005/8/layout/pList1"/>
    <dgm:cxn modelId="{01C50CE8-0904-4F54-A834-1188FAE25580}" type="presParOf" srcId="{3E6AA6F2-302E-454B-A348-EE50CCE3D29D}" destId="{F8B51676-2BBB-48E7-AE55-7FC506458EDC}" srcOrd="0" destOrd="0" presId="urn:microsoft.com/office/officeart/2005/8/layout/pList1"/>
    <dgm:cxn modelId="{1BCE1833-6729-4FAC-A04E-90399D83A53E}" type="presParOf" srcId="{3E6AA6F2-302E-454B-A348-EE50CCE3D29D}" destId="{35669441-D1DC-4CCB-B521-C3C122401B95}" srcOrd="1" destOrd="0" presId="urn:microsoft.com/office/officeart/2005/8/layout/pList1"/>
    <dgm:cxn modelId="{DC3395FE-3B53-4B96-A1B9-F5B164F26828}" type="presParOf" srcId="{A2EB2101-B317-4E35-A908-633C04D81C1A}" destId="{C260BBF8-9263-4009-B996-2F5183A60DD0}" srcOrd="1" destOrd="0" presId="urn:microsoft.com/office/officeart/2005/8/layout/pList1"/>
    <dgm:cxn modelId="{7F5B1999-6FB8-4563-8AD7-73442ACA3F8F}" type="presParOf" srcId="{A2EB2101-B317-4E35-A908-633C04D81C1A}" destId="{7267AAE0-8FC1-4BF5-AFCD-5D45F9CF060A}" srcOrd="2" destOrd="0" presId="urn:microsoft.com/office/officeart/2005/8/layout/pList1"/>
    <dgm:cxn modelId="{55BC4F03-774E-4DC9-B4EE-2C472AD0CEEA}" type="presParOf" srcId="{7267AAE0-8FC1-4BF5-AFCD-5D45F9CF060A}" destId="{B12DB3A5-0DA3-4897-BBE8-9DBE1623F2B3}" srcOrd="0" destOrd="0" presId="urn:microsoft.com/office/officeart/2005/8/layout/pList1"/>
    <dgm:cxn modelId="{CB38D80B-524B-43D0-B397-EEB52D9A66C5}" type="presParOf" srcId="{7267AAE0-8FC1-4BF5-AFCD-5D45F9CF060A}" destId="{19819775-C725-4F7E-9950-ED025C058510}" srcOrd="1" destOrd="0" presId="urn:microsoft.com/office/officeart/2005/8/layout/pList1"/>
    <dgm:cxn modelId="{2FF7884C-7913-4BB9-A72D-2BF5AB5FBC7A}" type="presParOf" srcId="{A2EB2101-B317-4E35-A908-633C04D81C1A}" destId="{6EE57241-B270-4D99-935B-21ADCE940A95}" srcOrd="3" destOrd="0" presId="urn:microsoft.com/office/officeart/2005/8/layout/pList1"/>
    <dgm:cxn modelId="{E9340630-EFC6-441F-BBBC-A8EEF1E9B49E}" type="presParOf" srcId="{A2EB2101-B317-4E35-A908-633C04D81C1A}" destId="{E45B8D4E-25BB-4497-BCB3-A1AF905B45F4}" srcOrd="4" destOrd="0" presId="urn:microsoft.com/office/officeart/2005/8/layout/pList1"/>
    <dgm:cxn modelId="{4968EAA2-35E9-4F8B-A645-178F3DA0C0EB}" type="presParOf" srcId="{E45B8D4E-25BB-4497-BCB3-A1AF905B45F4}" destId="{A548A4DB-9E19-486E-81AB-25663C513311}" srcOrd="0" destOrd="0" presId="urn:microsoft.com/office/officeart/2005/8/layout/pList1"/>
    <dgm:cxn modelId="{7B9BDE61-EDD2-4ABC-AA7E-2347BD0A3E2A}" type="presParOf" srcId="{E45B8D4E-25BB-4497-BCB3-A1AF905B45F4}" destId="{6368328D-0BE8-413B-AC71-DB2FDC104BB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51676-2BBB-48E7-AE55-7FC506458EDC}">
      <dsp:nvSpPr>
        <dsp:cNvPr id="0" name=""/>
        <dsp:cNvSpPr/>
      </dsp:nvSpPr>
      <dsp:spPr>
        <a:xfrm>
          <a:off x="1375" y="454262"/>
          <a:ext cx="1684491" cy="11606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69441-D1DC-4CCB-B521-C3C122401B95}">
      <dsp:nvSpPr>
        <dsp:cNvPr id="0" name=""/>
        <dsp:cNvSpPr/>
      </dsp:nvSpPr>
      <dsp:spPr>
        <a:xfrm>
          <a:off x="1375" y="1614877"/>
          <a:ext cx="1684491" cy="624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感染源</a:t>
          </a:r>
        </a:p>
      </dsp:txBody>
      <dsp:txXfrm>
        <a:off x="1375" y="1614877"/>
        <a:ext cx="1684491" cy="624946"/>
      </dsp:txXfrm>
    </dsp:sp>
    <dsp:sp modelId="{B12DB3A5-0DA3-4897-BBE8-9DBE1623F2B3}">
      <dsp:nvSpPr>
        <dsp:cNvPr id="0" name=""/>
        <dsp:cNvSpPr/>
      </dsp:nvSpPr>
      <dsp:spPr>
        <a:xfrm>
          <a:off x="1854387" y="454262"/>
          <a:ext cx="1684491" cy="1160614"/>
        </a:xfrm>
        <a:prstGeom prst="roundRect">
          <a:avLst/>
        </a:prstGeom>
        <a:solidFill>
          <a:schemeClr val="accent2">
            <a:hueOff val="6921154"/>
            <a:satOff val="26693"/>
            <a:lumOff val="13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19775-C725-4F7E-9950-ED025C058510}">
      <dsp:nvSpPr>
        <dsp:cNvPr id="0" name=""/>
        <dsp:cNvSpPr/>
      </dsp:nvSpPr>
      <dsp:spPr>
        <a:xfrm>
          <a:off x="1854387" y="1614877"/>
          <a:ext cx="1684491" cy="624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感染経路</a:t>
          </a:r>
          <a:endParaRPr kumimoji="1" lang="en-US" altLang="ja-JP" sz="24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altLang="ja-JP" sz="24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1854387" y="1614877"/>
        <a:ext cx="1684491" cy="624946"/>
      </dsp:txXfrm>
    </dsp:sp>
    <dsp:sp modelId="{A548A4DB-9E19-486E-81AB-25663C513311}">
      <dsp:nvSpPr>
        <dsp:cNvPr id="0" name=""/>
        <dsp:cNvSpPr/>
      </dsp:nvSpPr>
      <dsp:spPr>
        <a:xfrm>
          <a:off x="3839690" y="454262"/>
          <a:ext cx="1684491" cy="1160614"/>
        </a:xfrm>
        <a:prstGeom prst="roundRect">
          <a:avLst/>
        </a:prstGeom>
        <a:solidFill>
          <a:schemeClr val="accent2">
            <a:hueOff val="13842308"/>
            <a:satOff val="53387"/>
            <a:lumOff val="2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8328D-0BE8-413B-AC71-DB2FDC104BB8}">
      <dsp:nvSpPr>
        <dsp:cNvPr id="0" name=""/>
        <dsp:cNvSpPr/>
      </dsp:nvSpPr>
      <dsp:spPr>
        <a:xfrm>
          <a:off x="3707399" y="1614877"/>
          <a:ext cx="1949074" cy="624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宿主抵抗力</a:t>
          </a:r>
          <a:endParaRPr kumimoji="1" lang="en-US" altLang="ja-JP" sz="24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3707399" y="1614877"/>
        <a:ext cx="1949074" cy="624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EAB2E9C-D6B3-49F8-A4A9-C4BEB7CF49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779" cy="33795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34DE44-5070-45D5-BB14-5EE10BF2A8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0426" y="0"/>
            <a:ext cx="4276779" cy="33795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r>
              <a:rPr kumimoji="1" lang="en-US" altLang="ja-JP" dirty="0"/>
              <a:t>2025/6/20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55A05DB-14CB-4FA0-991E-7FEC875229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397807"/>
            <a:ext cx="4276779" cy="33795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8B3F401-E320-4AAC-BF12-05090ED9AF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0426" y="6397807"/>
            <a:ext cx="4276779" cy="33795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8BDC0B3A-A459-4B7F-9153-B14D7FB3EA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916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779" cy="33795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0426" y="0"/>
            <a:ext cx="4276779" cy="33795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421DC09C-6FDD-EA48-AF0D-5C414691DAF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0188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950" y="3241587"/>
            <a:ext cx="7895590" cy="2652207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6779" cy="33795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0426" y="6397807"/>
            <a:ext cx="4276779" cy="33795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72E4648D-DF30-1C48-9134-F7D1300055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98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3061">
              <a:defRPr/>
            </a:pPr>
            <a:r>
              <a:rPr lang="ja-JP" altLang="ja-JP" dirty="0"/>
              <a:t>ウイルス、細菌などの病原体が人や、動物などの宿主の体内に侵入し、発育または増殖することを感染と</a:t>
            </a:r>
            <a:r>
              <a:rPr lang="ja-JP" altLang="en-US" dirty="0"/>
              <a:t>言います。</a:t>
            </a:r>
            <a:endParaRPr lang="en-US" altLang="ja-JP" dirty="0"/>
          </a:p>
          <a:p>
            <a:pPr algn="just" defTabSz="913061">
              <a:defRPr/>
            </a:pPr>
            <a:r>
              <a:rPr lang="ja-JP" altLang="en-US" dirty="0"/>
              <a:t>ここで細菌とウイルスの違いですが、この二つは異なるものです。</a:t>
            </a:r>
            <a:endParaRPr lang="en-US" altLang="ja-JP" dirty="0"/>
          </a:p>
          <a:p>
            <a:pPr algn="just" defTabSz="913061">
              <a:defRPr/>
            </a:pPr>
            <a:r>
              <a:rPr lang="ja-JP" altLang="en-US" dirty="0"/>
              <a:t>細菌は細胞を持ち、単体で生きていけます。一方、ウイルスは単体では生き残ることができず、細菌の</a:t>
            </a:r>
            <a:r>
              <a:rPr lang="en-US" altLang="ja-JP" dirty="0"/>
              <a:t>50</a:t>
            </a:r>
            <a:r>
              <a:rPr lang="ja-JP" altLang="en-US" dirty="0"/>
              <a:t>分の</a:t>
            </a:r>
            <a:r>
              <a:rPr lang="en-US" altLang="ja-JP" dirty="0"/>
              <a:t>1</a:t>
            </a:r>
            <a:r>
              <a:rPr lang="ja-JP" altLang="en-US" dirty="0"/>
              <a:t>程度の大きさで、とても小さく、自分で細胞を持ちません。ウイルスには細胞がないので、他の細胞に入り込んで生きていきます。</a:t>
            </a:r>
            <a:endParaRPr lang="en-US" altLang="ja-JP" dirty="0"/>
          </a:p>
          <a:p>
            <a:pPr algn="just" defTabSz="913061">
              <a:defRPr/>
            </a:pPr>
            <a:r>
              <a:rPr lang="ja-JP" altLang="en-US" dirty="0"/>
              <a:t>特徴を知り、感染症に対して適切な行動をとっていきましょう。</a:t>
            </a: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1E9C6-34DA-4BCD-BD35-F25CD4A8BE87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741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ja-JP" altLang="en-US" dirty="0"/>
            </a:b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D715C-AD95-421F-89BE-7A352C7F003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983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D715C-AD95-421F-89BE-7A352C7F003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532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1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・一方で</a:t>
            </a:r>
            <a:r>
              <a:rPr lang="en-US" altLang="ja-JP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lang="ja-JP" altLang="en-US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年で免疫力が低下してしまうため、</a:t>
            </a:r>
            <a:endParaRPr lang="en-US" altLang="ja-JP" i="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 latinLnBrk="1"/>
            <a:r>
              <a:rPr lang="ja-JP" altLang="en-US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追加接種して予防することが望ましい。</a:t>
            </a:r>
            <a:endParaRPr lang="en-US" altLang="ja-JP" i="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D715C-AD95-421F-89BE-7A352C7F003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249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61">
              <a:defRPr/>
            </a:pPr>
            <a:r>
              <a:rPr lang="ja-JP" altLang="en-US" dirty="0"/>
              <a:t>そして、</a:t>
            </a:r>
            <a:r>
              <a:rPr lang="ja-JP" altLang="ja-JP" dirty="0"/>
              <a:t>感染の結果、症状が現れることを</a:t>
            </a:r>
            <a:r>
              <a:rPr lang="ja-JP" altLang="en-US" dirty="0"/>
              <a:t>発症</a:t>
            </a:r>
            <a:r>
              <a:rPr lang="ja-JP" altLang="ja-JP" dirty="0"/>
              <a:t>と言います。病原体が体内に侵入してから症状が現れるまでには、ある一定の期間があり、これを「潜伏期間」と言います。潜伏期間は病原体の種類によって異なるため、乳幼児がかかりやすい主な感染症について、それぞれの潜伏期間を知っておくことが重要です。たとえば、新型コロナウイルス感染症は</a:t>
            </a:r>
            <a:r>
              <a:rPr lang="en-US" altLang="ja-JP" dirty="0"/>
              <a:t>14</a:t>
            </a:r>
            <a:r>
              <a:rPr lang="ja-JP" altLang="ja-JP" dirty="0"/>
              <a:t>日間程度、インフルエンザは１～３日程度、</a:t>
            </a:r>
            <a:r>
              <a:rPr lang="en-US" altLang="ja-JP" dirty="0"/>
              <a:t>RS</a:t>
            </a:r>
            <a:r>
              <a:rPr lang="ja-JP" altLang="ja-JP" dirty="0"/>
              <a:t>ウイルス感染症は２～８日、ノロウイルス</a:t>
            </a:r>
            <a:r>
              <a:rPr lang="en-US" altLang="ja-JP" dirty="0"/>
              <a:t>24</a:t>
            </a:r>
            <a:r>
              <a:rPr lang="ja-JP" altLang="ja-JP" dirty="0"/>
              <a:t>時間～</a:t>
            </a:r>
            <a:r>
              <a:rPr lang="en-US" altLang="ja-JP" dirty="0"/>
              <a:t>48</a:t>
            </a:r>
            <a:r>
              <a:rPr lang="ja-JP" altLang="ja-JP" dirty="0"/>
              <a:t>時間</a:t>
            </a:r>
            <a:r>
              <a:rPr lang="ja-JP" altLang="en-US" dirty="0"/>
              <a:t>です</a:t>
            </a:r>
            <a:r>
              <a:rPr lang="ja-JP" altLang="ja-JP" dirty="0"/>
              <a:t>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1E9C6-34DA-4BCD-BD35-F25CD4A8BE87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645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765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01" indent="-285732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2925" indent="-22858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095" indent="-22858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265" indent="-22858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436" indent="-228585" defTabSz="457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605" indent="-228585" defTabSz="457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8776" indent="-228585" defTabSz="457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5945" indent="-228585" defTabSz="457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E9A632-4951-4E36-BC2D-144E3CA5A5BF}" type="slidenum">
              <a:rPr lang="ja-JP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8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61">
              <a:defRPr/>
            </a:pPr>
            <a:r>
              <a:rPr lang="ja-JP" altLang="ja-JP" dirty="0"/>
              <a:t>感染症が発生するためには、病原体を排出する「感染源」、その病原体が宿主に伝播</a:t>
            </a:r>
            <a:r>
              <a:rPr lang="ja-JP" altLang="en-US" dirty="0"/>
              <a:t>し</a:t>
            </a:r>
            <a:r>
              <a:rPr lang="ja-JP" altLang="ja-JP" dirty="0"/>
              <a:t>、広まる「感染経路」、そして病原体の伝播を受けた「宿主に感受性が存在する、つまり予防するための免疫が弱く、感染</a:t>
            </a:r>
            <a:r>
              <a:rPr lang="ja-JP" altLang="en-US" dirty="0"/>
              <a:t>しやすい</a:t>
            </a:r>
            <a:r>
              <a:rPr lang="ja-JP" altLang="ja-JP" dirty="0"/>
              <a:t>こと」が必要です。感染源、感染経路、および感染性が存在する宿主の３つを感染症成立のための３大要因といいます。</a:t>
            </a:r>
            <a:endParaRPr lang="ja-JP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1E9C6-34DA-4BCD-BD35-F25CD4A8BE87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0087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86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17503" indent="-27462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03241" indent="-22064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544537" indent="-22064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985833" indent="-22064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443003" indent="-220648" defTabSz="457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00173" indent="-220648" defTabSz="457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357344" indent="-220648" defTabSz="457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14513" indent="-220648" defTabSz="457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ED971D-7A1A-41FC-86CD-DC989AA5906D}" type="slidenum">
              <a:rPr lang="ja-JP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18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86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17503" indent="-27462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03241" indent="-22064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544537" indent="-22064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985833" indent="-22064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443003" indent="-220648" defTabSz="457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00173" indent="-220648" defTabSz="457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357344" indent="-220648" defTabSz="457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14513" indent="-220648" defTabSz="457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ED971D-7A1A-41FC-86CD-DC989AA5906D}" type="slidenum">
              <a:rPr lang="ja-JP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592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/>
          </a:p>
        </p:txBody>
      </p:sp>
      <p:sp>
        <p:nvSpPr>
          <p:cNvPr id="4198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17503" indent="-27462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03241" indent="-22064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544537" indent="-22064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985833" indent="-22064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443003" indent="-220648" defTabSz="457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00173" indent="-220648" defTabSz="457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357344" indent="-220648" defTabSz="457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14513" indent="-220648" defTabSz="457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CD8062-A213-4375-8FE4-E769EF5BBDA5}" type="slidenum">
              <a:rPr lang="ja-JP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07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〇感染症成立の３要素というものがあり、これらのどれか１つまたは複数が原因となって、</a:t>
            </a:r>
            <a:endParaRPr kumimoji="1" lang="en-US" altLang="ja-JP" dirty="0"/>
          </a:p>
          <a:p>
            <a:r>
              <a:rPr kumimoji="1" lang="ja-JP" altLang="en-US" dirty="0"/>
              <a:t>感染は広がります。</a:t>
            </a:r>
            <a:endParaRPr kumimoji="1" lang="en-US" altLang="ja-JP" dirty="0"/>
          </a:p>
          <a:p>
            <a:r>
              <a:rPr kumimoji="1" lang="ja-JP" altLang="en-US" dirty="0"/>
              <a:t>・感染源：ウイルスや細菌をもつ人や食品</a:t>
            </a:r>
            <a:endParaRPr kumimoji="1" lang="en-US" altLang="ja-JP" dirty="0"/>
          </a:p>
          <a:p>
            <a:r>
              <a:rPr kumimoji="1" lang="ja-JP" altLang="en-US" dirty="0"/>
              <a:t>・感染経路：ウイルスや食品を体に運ぶ方法</a:t>
            </a:r>
            <a:endParaRPr kumimoji="1" lang="en-US" altLang="ja-JP" dirty="0"/>
          </a:p>
          <a:p>
            <a:pPr defTabSz="914340">
              <a:defRPr/>
            </a:pPr>
            <a:r>
              <a:rPr kumimoji="1" lang="ja-JP" altLang="en-US" dirty="0"/>
              <a:t>・宿主：ウイルスや細菌が増殖する場所</a:t>
            </a:r>
            <a:endParaRPr kumimoji="1" lang="en-US" altLang="ja-JP" dirty="0"/>
          </a:p>
          <a:p>
            <a:pPr defTabSz="914340">
              <a:defRPr/>
            </a:pPr>
            <a:r>
              <a:rPr kumimoji="1" lang="ja-JP" altLang="en-US" dirty="0"/>
              <a:t>感染対策においては、３要素のうちひとつでも取り除くことが、感染対策に寄与します。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〇例えば、宿主の抵抗力を向上させること、つまり、例えば職員の方がしっかり休んだり、栄養をとったりすること、</a:t>
            </a:r>
            <a:endParaRPr kumimoji="1" lang="en-US" altLang="ja-JP" dirty="0"/>
          </a:p>
          <a:p>
            <a:r>
              <a:rPr kumimoji="1" lang="ja-JP" altLang="en-US" dirty="0"/>
              <a:t>また、感染経路の遮断としては、園内での感染対策、学校での学級閉鎖などがそれを意味しています。</a:t>
            </a:r>
            <a:endParaRPr kumimoji="1" lang="en-US" altLang="ja-JP" dirty="0"/>
          </a:p>
          <a:p>
            <a:r>
              <a:rPr kumimoji="1" lang="ja-JP" altLang="en-US" dirty="0"/>
              <a:t>〇感染経路として飛沫感染や、接触感染が主な感染経路としてあげられますが、</a:t>
            </a:r>
            <a:endParaRPr kumimoji="1" lang="en-US" altLang="ja-JP" dirty="0"/>
          </a:p>
          <a:p>
            <a:r>
              <a:rPr kumimoji="1" lang="ja-JP" altLang="en-US" dirty="0"/>
              <a:t>飛沫感染は、感染している人が咳やくしゃみ、会話をした際に、病原体が含まれた小さな水滴</a:t>
            </a:r>
            <a:r>
              <a:rPr kumimoji="1" lang="en-US" altLang="ja-JP" dirty="0"/>
              <a:t>(</a:t>
            </a:r>
            <a:r>
              <a:rPr kumimoji="1" lang="ja-JP" altLang="en-US" dirty="0"/>
              <a:t>飛沫</a:t>
            </a:r>
          </a:p>
          <a:p>
            <a:r>
              <a:rPr kumimoji="1" lang="ja-JP" altLang="en-US" dirty="0"/>
              <a:t>）が口から飛び、これを近くにいる人が吸い込むことで感染します。飛沫が飛び散る範囲は１～２ｍです。</a:t>
            </a:r>
            <a:endParaRPr kumimoji="1" lang="en-US" altLang="ja-JP" dirty="0"/>
          </a:p>
          <a:p>
            <a:r>
              <a:rPr kumimoji="1" lang="ja-JP" altLang="en-US" dirty="0"/>
              <a:t>〇また、接触感染は、病原体の付着した手で口、鼻又は眼をさわること、病原体の付着した遊具等を</a:t>
            </a:r>
            <a:endParaRPr kumimoji="1" lang="en-US" altLang="ja-JP" dirty="0"/>
          </a:p>
          <a:p>
            <a:r>
              <a:rPr kumimoji="1" lang="ja-JP" altLang="en-US" dirty="0"/>
              <a:t>舐めること等によって病原体が体内に侵入します。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D715C-AD95-421F-89BE-7A352C7F003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995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D715C-AD95-421F-89BE-7A352C7F003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79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4664" y="1240036"/>
            <a:ext cx="6300000" cy="110799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algn="l" fontAlgn="auto">
              <a:lnSpc>
                <a:spcPct val="100000"/>
              </a:lnSpc>
              <a:spcBef>
                <a:spcPts val="1800"/>
              </a:spcBef>
              <a:defRPr sz="3600" b="1" kern="2000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r>
              <a:rPr lang="ja-JP" altLang="en-US"/>
              <a:t>タイトルが入ります</a:t>
            </a:r>
            <a:br>
              <a:rPr lang="en-US" altLang="ja-JP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4664" y="2624964"/>
            <a:ext cx="6840000" cy="2880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000" baseline="0">
                <a:latin typeface="BIZ UDゴシック" panose="020B0400000000000000" pitchFamily="49" charset="-128"/>
              </a:defRPr>
            </a:lvl1pPr>
            <a:lvl2pPr marL="316615" indent="0" algn="ctr">
              <a:buNone/>
              <a:defRPr sz="1385"/>
            </a:lvl2pPr>
            <a:lvl3pPr marL="633231" indent="0" algn="ctr">
              <a:buNone/>
              <a:defRPr sz="1247"/>
            </a:lvl3pPr>
            <a:lvl4pPr marL="949846" indent="0" algn="ctr">
              <a:buNone/>
              <a:defRPr sz="1108"/>
            </a:lvl4pPr>
            <a:lvl5pPr marL="1266461" indent="0" algn="ctr">
              <a:buNone/>
              <a:defRPr sz="1108"/>
            </a:lvl5pPr>
            <a:lvl6pPr marL="1583077" indent="0" algn="ctr">
              <a:buNone/>
              <a:defRPr sz="1108"/>
            </a:lvl6pPr>
            <a:lvl7pPr marL="1899692" indent="0" algn="ctr">
              <a:buNone/>
              <a:defRPr sz="1108"/>
            </a:lvl7pPr>
            <a:lvl8pPr marL="2216308" indent="0" algn="ctr">
              <a:buNone/>
              <a:defRPr sz="1108"/>
            </a:lvl8pPr>
            <a:lvl9pPr marL="2532924" indent="0" algn="ctr">
              <a:buNone/>
              <a:defRPr sz="1108"/>
            </a:lvl9pPr>
          </a:lstStyle>
          <a:p>
            <a:r>
              <a:rPr lang="ja-JP" altLang="en-US"/>
              <a:t>サブタイトルが入ります</a:t>
            </a:r>
            <a:endParaRPr lang="en-US" altLang="ja-JP" dirty="0"/>
          </a:p>
        </p:txBody>
      </p:sp>
      <p:sp>
        <p:nvSpPr>
          <p:cNvPr id="22" name="正方形/長方形 9">
            <a:extLst>
              <a:ext uri="{FF2B5EF4-FFF2-40B4-BE49-F238E27FC236}">
                <a16:creationId xmlns:a16="http://schemas.microsoft.com/office/drawing/2014/main" id="{F3897B38-F33F-FC2C-EA08-8B1341DD3CE0}"/>
              </a:ext>
            </a:extLst>
          </p:cNvPr>
          <p:cNvSpPr/>
          <p:nvPr userDrawn="1"/>
        </p:nvSpPr>
        <p:spPr>
          <a:xfrm>
            <a:off x="6151112" y="6352"/>
            <a:ext cx="2992889" cy="2878005"/>
          </a:xfrm>
          <a:custGeom>
            <a:avLst/>
            <a:gdLst>
              <a:gd name="connsiteX0" fmla="*/ 0 w 3274194"/>
              <a:gd name="connsiteY0" fmla="*/ 0 h 2123090"/>
              <a:gd name="connsiteX1" fmla="*/ 3274194 w 3274194"/>
              <a:gd name="connsiteY1" fmla="*/ 0 h 2123090"/>
              <a:gd name="connsiteX2" fmla="*/ 3274194 w 3274194"/>
              <a:gd name="connsiteY2" fmla="*/ 2123090 h 2123090"/>
              <a:gd name="connsiteX3" fmla="*/ 0 w 3274194"/>
              <a:gd name="connsiteY3" fmla="*/ 2123090 h 2123090"/>
              <a:gd name="connsiteX4" fmla="*/ 0 w 3274194"/>
              <a:gd name="connsiteY4" fmla="*/ 0 h 2123090"/>
              <a:gd name="connsiteX0" fmla="*/ 0 w 3274194"/>
              <a:gd name="connsiteY0" fmla="*/ 0 h 3846787"/>
              <a:gd name="connsiteX1" fmla="*/ 3274194 w 3274194"/>
              <a:gd name="connsiteY1" fmla="*/ 0 h 3846787"/>
              <a:gd name="connsiteX2" fmla="*/ 3274194 w 3274194"/>
              <a:gd name="connsiteY2" fmla="*/ 2123090 h 3846787"/>
              <a:gd name="connsiteX3" fmla="*/ 1986455 w 3274194"/>
              <a:gd name="connsiteY3" fmla="*/ 3846787 h 3846787"/>
              <a:gd name="connsiteX4" fmla="*/ 0 w 3274194"/>
              <a:gd name="connsiteY4" fmla="*/ 0 h 3846787"/>
              <a:gd name="connsiteX0" fmla="*/ 0 w 3274194"/>
              <a:gd name="connsiteY0" fmla="*/ 0 h 3846787"/>
              <a:gd name="connsiteX1" fmla="*/ 3274194 w 3274194"/>
              <a:gd name="connsiteY1" fmla="*/ 0 h 3846787"/>
              <a:gd name="connsiteX2" fmla="*/ 3274194 w 3274194"/>
              <a:gd name="connsiteY2" fmla="*/ 2123090 h 3846787"/>
              <a:gd name="connsiteX3" fmla="*/ 1986455 w 3274194"/>
              <a:gd name="connsiteY3" fmla="*/ 3846787 h 3846787"/>
              <a:gd name="connsiteX4" fmla="*/ 0 w 3274194"/>
              <a:gd name="connsiteY4" fmla="*/ 0 h 3846787"/>
              <a:gd name="connsiteX0" fmla="*/ 0 w 3274194"/>
              <a:gd name="connsiteY0" fmla="*/ 0 h 3846787"/>
              <a:gd name="connsiteX1" fmla="*/ 3274194 w 3274194"/>
              <a:gd name="connsiteY1" fmla="*/ 0 h 3846787"/>
              <a:gd name="connsiteX2" fmla="*/ 3274194 w 3274194"/>
              <a:gd name="connsiteY2" fmla="*/ 2123090 h 3846787"/>
              <a:gd name="connsiteX3" fmla="*/ 1986455 w 3274194"/>
              <a:gd name="connsiteY3" fmla="*/ 3846787 h 3846787"/>
              <a:gd name="connsiteX4" fmla="*/ 0 w 3274194"/>
              <a:gd name="connsiteY4" fmla="*/ 0 h 3846787"/>
              <a:gd name="connsiteX0" fmla="*/ 0 w 3274194"/>
              <a:gd name="connsiteY0" fmla="*/ 0 h 3846787"/>
              <a:gd name="connsiteX1" fmla="*/ 3274194 w 3274194"/>
              <a:gd name="connsiteY1" fmla="*/ 0 h 3846787"/>
              <a:gd name="connsiteX2" fmla="*/ 3274194 w 3274194"/>
              <a:gd name="connsiteY2" fmla="*/ 2123090 h 3846787"/>
              <a:gd name="connsiteX3" fmla="*/ 1986455 w 3274194"/>
              <a:gd name="connsiteY3" fmla="*/ 3846787 h 3846787"/>
              <a:gd name="connsiteX4" fmla="*/ 0 w 3274194"/>
              <a:gd name="connsiteY4" fmla="*/ 0 h 3846787"/>
              <a:gd name="connsiteX0" fmla="*/ 0 w 3274194"/>
              <a:gd name="connsiteY0" fmla="*/ 0 h 3846787"/>
              <a:gd name="connsiteX1" fmla="*/ 3274194 w 3274194"/>
              <a:gd name="connsiteY1" fmla="*/ 0 h 3846787"/>
              <a:gd name="connsiteX2" fmla="*/ 3274194 w 3274194"/>
              <a:gd name="connsiteY2" fmla="*/ 2123090 h 3846787"/>
              <a:gd name="connsiteX3" fmla="*/ 1986455 w 3274194"/>
              <a:gd name="connsiteY3" fmla="*/ 3846787 h 3846787"/>
              <a:gd name="connsiteX4" fmla="*/ 0 w 3274194"/>
              <a:gd name="connsiteY4" fmla="*/ 0 h 3846787"/>
              <a:gd name="connsiteX0" fmla="*/ 0 w 3279510"/>
              <a:gd name="connsiteY0" fmla="*/ 5316 h 3846787"/>
              <a:gd name="connsiteX1" fmla="*/ 3279510 w 3279510"/>
              <a:gd name="connsiteY1" fmla="*/ 0 h 3846787"/>
              <a:gd name="connsiteX2" fmla="*/ 3279510 w 3279510"/>
              <a:gd name="connsiteY2" fmla="*/ 2123090 h 3846787"/>
              <a:gd name="connsiteX3" fmla="*/ 1991771 w 3279510"/>
              <a:gd name="connsiteY3" fmla="*/ 3846787 h 3846787"/>
              <a:gd name="connsiteX4" fmla="*/ 0 w 3279510"/>
              <a:gd name="connsiteY4" fmla="*/ 5316 h 3846787"/>
              <a:gd name="connsiteX0" fmla="*/ 0 w 3279510"/>
              <a:gd name="connsiteY0" fmla="*/ 5316 h 3846787"/>
              <a:gd name="connsiteX1" fmla="*/ 3226347 w 3279510"/>
              <a:gd name="connsiteY1" fmla="*/ 0 h 3846787"/>
              <a:gd name="connsiteX2" fmla="*/ 3279510 w 3279510"/>
              <a:gd name="connsiteY2" fmla="*/ 2123090 h 3846787"/>
              <a:gd name="connsiteX3" fmla="*/ 1991771 w 3279510"/>
              <a:gd name="connsiteY3" fmla="*/ 3846787 h 3846787"/>
              <a:gd name="connsiteX4" fmla="*/ 0 w 3279510"/>
              <a:gd name="connsiteY4" fmla="*/ 5316 h 3846787"/>
              <a:gd name="connsiteX0" fmla="*/ 0 w 3226347"/>
              <a:gd name="connsiteY0" fmla="*/ 5316 h 3846787"/>
              <a:gd name="connsiteX1" fmla="*/ 3226347 w 3226347"/>
              <a:gd name="connsiteY1" fmla="*/ 0 h 3846787"/>
              <a:gd name="connsiteX2" fmla="*/ 3221031 w 3226347"/>
              <a:gd name="connsiteY2" fmla="*/ 2133722 h 3846787"/>
              <a:gd name="connsiteX3" fmla="*/ 1991771 w 3226347"/>
              <a:gd name="connsiteY3" fmla="*/ 3846787 h 3846787"/>
              <a:gd name="connsiteX4" fmla="*/ 0 w 3226347"/>
              <a:gd name="connsiteY4" fmla="*/ 5316 h 3846787"/>
              <a:gd name="connsiteX0" fmla="*/ 0 w 3226347"/>
              <a:gd name="connsiteY0" fmla="*/ 5316 h 3846787"/>
              <a:gd name="connsiteX1" fmla="*/ 3226347 w 3226347"/>
              <a:gd name="connsiteY1" fmla="*/ 0 h 3846787"/>
              <a:gd name="connsiteX2" fmla="*/ 3215714 w 3226347"/>
              <a:gd name="connsiteY2" fmla="*/ 2112457 h 3846787"/>
              <a:gd name="connsiteX3" fmla="*/ 1991771 w 3226347"/>
              <a:gd name="connsiteY3" fmla="*/ 3846787 h 3846787"/>
              <a:gd name="connsiteX4" fmla="*/ 0 w 3226347"/>
              <a:gd name="connsiteY4" fmla="*/ 5316 h 3846787"/>
              <a:gd name="connsiteX0" fmla="*/ 0 w 3226347"/>
              <a:gd name="connsiteY0" fmla="*/ 5316 h 3846787"/>
              <a:gd name="connsiteX1" fmla="*/ 3226347 w 3226347"/>
              <a:gd name="connsiteY1" fmla="*/ 0 h 3846787"/>
              <a:gd name="connsiteX2" fmla="*/ 3221030 w 3226347"/>
              <a:gd name="connsiteY2" fmla="*/ 2123089 h 3846787"/>
              <a:gd name="connsiteX3" fmla="*/ 1991771 w 3226347"/>
              <a:gd name="connsiteY3" fmla="*/ 3846787 h 3846787"/>
              <a:gd name="connsiteX4" fmla="*/ 0 w 3226347"/>
              <a:gd name="connsiteY4" fmla="*/ 5316 h 3846787"/>
              <a:gd name="connsiteX0" fmla="*/ 0 w 3226347"/>
              <a:gd name="connsiteY0" fmla="*/ 5316 h 3793624"/>
              <a:gd name="connsiteX1" fmla="*/ 3226347 w 3226347"/>
              <a:gd name="connsiteY1" fmla="*/ 0 h 3793624"/>
              <a:gd name="connsiteX2" fmla="*/ 3221030 w 3226347"/>
              <a:gd name="connsiteY2" fmla="*/ 2123089 h 3793624"/>
              <a:gd name="connsiteX3" fmla="*/ 1981139 w 3226347"/>
              <a:gd name="connsiteY3" fmla="*/ 3793624 h 3793624"/>
              <a:gd name="connsiteX4" fmla="*/ 0 w 3226347"/>
              <a:gd name="connsiteY4" fmla="*/ 5316 h 3793624"/>
              <a:gd name="connsiteX0" fmla="*/ 0 w 3226347"/>
              <a:gd name="connsiteY0" fmla="*/ 5316 h 3793624"/>
              <a:gd name="connsiteX1" fmla="*/ 3226347 w 3226347"/>
              <a:gd name="connsiteY1" fmla="*/ 0 h 3793624"/>
              <a:gd name="connsiteX2" fmla="*/ 3221030 w 3226347"/>
              <a:gd name="connsiteY2" fmla="*/ 2123089 h 3793624"/>
              <a:gd name="connsiteX3" fmla="*/ 1981139 w 3226347"/>
              <a:gd name="connsiteY3" fmla="*/ 3793624 h 3793624"/>
              <a:gd name="connsiteX4" fmla="*/ 0 w 3226347"/>
              <a:gd name="connsiteY4" fmla="*/ 5316 h 3793624"/>
              <a:gd name="connsiteX0" fmla="*/ 0 w 3226347"/>
              <a:gd name="connsiteY0" fmla="*/ 5316 h 3804257"/>
              <a:gd name="connsiteX1" fmla="*/ 3226347 w 3226347"/>
              <a:gd name="connsiteY1" fmla="*/ 0 h 3804257"/>
              <a:gd name="connsiteX2" fmla="*/ 3221030 w 3226347"/>
              <a:gd name="connsiteY2" fmla="*/ 2123089 h 3804257"/>
              <a:gd name="connsiteX3" fmla="*/ 1970507 w 3226347"/>
              <a:gd name="connsiteY3" fmla="*/ 3804257 h 3804257"/>
              <a:gd name="connsiteX4" fmla="*/ 0 w 3226347"/>
              <a:gd name="connsiteY4" fmla="*/ 5316 h 3804257"/>
              <a:gd name="connsiteX0" fmla="*/ 0 w 3242296"/>
              <a:gd name="connsiteY0" fmla="*/ 0 h 3804257"/>
              <a:gd name="connsiteX1" fmla="*/ 3242296 w 3242296"/>
              <a:gd name="connsiteY1" fmla="*/ 0 h 3804257"/>
              <a:gd name="connsiteX2" fmla="*/ 3236979 w 3242296"/>
              <a:gd name="connsiteY2" fmla="*/ 2123089 h 3804257"/>
              <a:gd name="connsiteX3" fmla="*/ 1986456 w 3242296"/>
              <a:gd name="connsiteY3" fmla="*/ 3804257 h 3804257"/>
              <a:gd name="connsiteX4" fmla="*/ 0 w 3242296"/>
              <a:gd name="connsiteY4" fmla="*/ 0 h 3804257"/>
              <a:gd name="connsiteX0" fmla="*/ 0 w 3242296"/>
              <a:gd name="connsiteY0" fmla="*/ 0 h 3836155"/>
              <a:gd name="connsiteX1" fmla="*/ 3242296 w 3242296"/>
              <a:gd name="connsiteY1" fmla="*/ 0 h 3836155"/>
              <a:gd name="connsiteX2" fmla="*/ 3236979 w 3242296"/>
              <a:gd name="connsiteY2" fmla="*/ 2123089 h 3836155"/>
              <a:gd name="connsiteX3" fmla="*/ 1959875 w 3242296"/>
              <a:gd name="connsiteY3" fmla="*/ 3836155 h 3836155"/>
              <a:gd name="connsiteX4" fmla="*/ 0 w 3242296"/>
              <a:gd name="connsiteY4" fmla="*/ 0 h 3836155"/>
              <a:gd name="connsiteX0" fmla="*/ 0 w 3242296"/>
              <a:gd name="connsiteY0" fmla="*/ 0 h 3836155"/>
              <a:gd name="connsiteX1" fmla="*/ 3242296 w 3242296"/>
              <a:gd name="connsiteY1" fmla="*/ 0 h 3836155"/>
              <a:gd name="connsiteX2" fmla="*/ 3236979 w 3242296"/>
              <a:gd name="connsiteY2" fmla="*/ 2123089 h 3836155"/>
              <a:gd name="connsiteX3" fmla="*/ 1959875 w 3242296"/>
              <a:gd name="connsiteY3" fmla="*/ 3836155 h 3836155"/>
              <a:gd name="connsiteX4" fmla="*/ 0 w 3242296"/>
              <a:gd name="connsiteY4" fmla="*/ 0 h 3836155"/>
              <a:gd name="connsiteX0" fmla="*/ 0 w 3242296"/>
              <a:gd name="connsiteY0" fmla="*/ 0 h 3836155"/>
              <a:gd name="connsiteX1" fmla="*/ 3242296 w 3242296"/>
              <a:gd name="connsiteY1" fmla="*/ 0 h 3836155"/>
              <a:gd name="connsiteX2" fmla="*/ 3236979 w 3242296"/>
              <a:gd name="connsiteY2" fmla="*/ 2123089 h 3836155"/>
              <a:gd name="connsiteX3" fmla="*/ 1959875 w 3242296"/>
              <a:gd name="connsiteY3" fmla="*/ 3836155 h 3836155"/>
              <a:gd name="connsiteX4" fmla="*/ 0 w 3242296"/>
              <a:gd name="connsiteY4" fmla="*/ 0 h 3836155"/>
              <a:gd name="connsiteX0" fmla="*/ 0 w 3242296"/>
              <a:gd name="connsiteY0" fmla="*/ 0 h 3836155"/>
              <a:gd name="connsiteX1" fmla="*/ 3242296 w 3242296"/>
              <a:gd name="connsiteY1" fmla="*/ 0 h 3836155"/>
              <a:gd name="connsiteX2" fmla="*/ 3236979 w 3242296"/>
              <a:gd name="connsiteY2" fmla="*/ 2123089 h 3836155"/>
              <a:gd name="connsiteX3" fmla="*/ 1965191 w 3242296"/>
              <a:gd name="connsiteY3" fmla="*/ 3836155 h 3836155"/>
              <a:gd name="connsiteX4" fmla="*/ 0 w 3242296"/>
              <a:gd name="connsiteY4" fmla="*/ 0 h 3836155"/>
              <a:gd name="connsiteX0" fmla="*/ 0 w 3242296"/>
              <a:gd name="connsiteY0" fmla="*/ 0 h 3836155"/>
              <a:gd name="connsiteX1" fmla="*/ 3242296 w 3242296"/>
              <a:gd name="connsiteY1" fmla="*/ 0 h 3836155"/>
              <a:gd name="connsiteX2" fmla="*/ 3236979 w 3242296"/>
              <a:gd name="connsiteY2" fmla="*/ 2123089 h 3836155"/>
              <a:gd name="connsiteX3" fmla="*/ 1965191 w 3242296"/>
              <a:gd name="connsiteY3" fmla="*/ 3836155 h 3836155"/>
              <a:gd name="connsiteX4" fmla="*/ 0 w 3242296"/>
              <a:gd name="connsiteY4" fmla="*/ 0 h 3836155"/>
              <a:gd name="connsiteX0" fmla="*/ 0 w 3242296"/>
              <a:gd name="connsiteY0" fmla="*/ 0 h 3836155"/>
              <a:gd name="connsiteX1" fmla="*/ 3242296 w 3242296"/>
              <a:gd name="connsiteY1" fmla="*/ 0 h 3836155"/>
              <a:gd name="connsiteX2" fmla="*/ 3236979 w 3242296"/>
              <a:gd name="connsiteY2" fmla="*/ 2123089 h 3836155"/>
              <a:gd name="connsiteX3" fmla="*/ 1965191 w 3242296"/>
              <a:gd name="connsiteY3" fmla="*/ 3836155 h 3836155"/>
              <a:gd name="connsiteX4" fmla="*/ 0 w 3242296"/>
              <a:gd name="connsiteY4" fmla="*/ 0 h 3836155"/>
              <a:gd name="connsiteX0" fmla="*/ 0 w 3242296"/>
              <a:gd name="connsiteY0" fmla="*/ 0 h 3836155"/>
              <a:gd name="connsiteX1" fmla="*/ 3242296 w 3242296"/>
              <a:gd name="connsiteY1" fmla="*/ 0 h 3836155"/>
              <a:gd name="connsiteX2" fmla="*/ 3236979 w 3242296"/>
              <a:gd name="connsiteY2" fmla="*/ 2123089 h 3836155"/>
              <a:gd name="connsiteX3" fmla="*/ 1965191 w 3242296"/>
              <a:gd name="connsiteY3" fmla="*/ 3836155 h 3836155"/>
              <a:gd name="connsiteX4" fmla="*/ 0 w 3242296"/>
              <a:gd name="connsiteY4" fmla="*/ 0 h 383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2296" h="3836155">
                <a:moveTo>
                  <a:pt x="0" y="0"/>
                </a:moveTo>
                <a:lnTo>
                  <a:pt x="3242296" y="0"/>
                </a:lnTo>
                <a:cubicBezTo>
                  <a:pt x="3238752" y="704152"/>
                  <a:pt x="3240523" y="1418937"/>
                  <a:pt x="3236979" y="2123089"/>
                </a:cubicBezTo>
                <a:cubicBezTo>
                  <a:pt x="2807733" y="2697655"/>
                  <a:pt x="2494224" y="3203722"/>
                  <a:pt x="1965191" y="3836155"/>
                </a:cubicBezTo>
                <a:cubicBezTo>
                  <a:pt x="1761768" y="2855700"/>
                  <a:pt x="1203374" y="1491980"/>
                  <a:pt x="0" y="0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7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2E464C3-49A6-8260-3C4F-3D0897878B7A}"/>
              </a:ext>
            </a:extLst>
          </p:cNvPr>
          <p:cNvSpPr txBox="1"/>
          <p:nvPr userDrawn="1"/>
        </p:nvSpPr>
        <p:spPr>
          <a:xfrm>
            <a:off x="400051" y="87657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1350"/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351ABEF6-7425-6DD0-D861-5BC3F91A2F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3517041"/>
            <a:ext cx="5868988" cy="8699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600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kumimoji="1" lang="ja-JP" altLang="en-US"/>
              <a:t>部署名</a:t>
            </a:r>
            <a:r>
              <a:rPr kumimoji="1" lang="en-US" altLang="ja-JP" dirty="0"/>
              <a:t> </a:t>
            </a:r>
            <a:r>
              <a:rPr kumimoji="1" lang="ja-JP" altLang="en-US"/>
              <a:t>氏名</a:t>
            </a:r>
            <a:endParaRPr kumimoji="1" lang="en-US" altLang="ja-JP" dirty="0"/>
          </a:p>
        </p:txBody>
      </p:sp>
      <p:sp>
        <p:nvSpPr>
          <p:cNvPr id="11" name="テキスト プレースホルダー 5">
            <a:extLst>
              <a:ext uri="{FF2B5EF4-FFF2-40B4-BE49-F238E27FC236}">
                <a16:creationId xmlns:a16="http://schemas.microsoft.com/office/drawing/2014/main" id="{CA577487-419E-57CE-3495-B47C2A1FC5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605924"/>
            <a:ext cx="5400000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200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/>
              <a:t>年</a:t>
            </a:r>
            <a:r>
              <a:rPr kumimoji="1" lang="en-US" altLang="ja-JP" dirty="0"/>
              <a:t>00</a:t>
            </a:r>
            <a:r>
              <a:rPr kumimoji="1" lang="ja-JP" altLang="en-US"/>
              <a:t>月</a:t>
            </a:r>
            <a:r>
              <a:rPr kumimoji="1" lang="en-US" altLang="ja-JP" dirty="0"/>
              <a:t>00</a:t>
            </a:r>
            <a:r>
              <a:rPr kumimoji="1" lang="ja-JP" altLang="en-US"/>
              <a:t>日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553BCC8-DC5E-83B5-FEC7-400F25915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9042" y="-3079"/>
            <a:ext cx="3465687" cy="51588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33139C3-7255-1A98-1A99-5DA2094119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750" y="370920"/>
            <a:ext cx="2523490" cy="16942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EC592B9-F24F-B89F-3768-717FCEA094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64796" y="4487070"/>
            <a:ext cx="1188000" cy="30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12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 userDrawn="1">
          <p15:clr>
            <a:srgbClr val="F26B43"/>
          </p15:clr>
        </p15:guide>
        <p15:guide id="4" pos="5760">
          <p15:clr>
            <a:srgbClr val="F26B43"/>
          </p15:clr>
        </p15:guide>
        <p15:guide id="6" orient="horz" pos="3012" userDrawn="1">
          <p15:clr>
            <a:srgbClr val="F26B43"/>
          </p15:clr>
        </p15:guide>
        <p15:guide id="7" pos="340">
          <p15:clr>
            <a:srgbClr val="F26B43"/>
          </p15:clr>
        </p15:guide>
        <p15:guide id="8" pos="5420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ページ_基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C433405-00C6-681C-6E1F-5D9BB3EC5213}"/>
              </a:ext>
            </a:extLst>
          </p:cNvPr>
          <p:cNvSpPr txBox="1">
            <a:spLocks/>
          </p:cNvSpPr>
          <p:nvPr userDrawn="1"/>
        </p:nvSpPr>
        <p:spPr>
          <a:xfrm>
            <a:off x="358775" y="4655327"/>
            <a:ext cx="8426450" cy="135042"/>
          </a:xfrm>
          <a:prstGeom prst="rect">
            <a:avLst/>
          </a:prstGeom>
        </p:spPr>
        <p:txBody>
          <a:bodyPr vert="horz" lIns="0" tIns="0" rIns="0" bIns="0" rtlCol="0" anchor="b">
            <a:normAutofit lnSpcReduction="10000"/>
          </a:bodyPr>
          <a:lstStyle>
            <a:lvl1pPr marL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buNone/>
              <a:defRPr kumimoji="1" sz="2800" kern="2000" baseline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+mj-cs"/>
              </a:defRPr>
            </a:lvl1pPr>
          </a:lstStyle>
          <a:p>
            <a:endParaRPr lang="en-US" sz="900" baseline="0" dirty="0">
              <a:latin typeface="BIZ UDゴシック" panose="020B0400000000000000" pitchFamily="49" charset="-12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06C6BF-DB33-9895-2238-6923D1AE41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370800"/>
            <a:ext cx="6758305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algn="l" fontAlgn="auto">
              <a:lnSpc>
                <a:spcPct val="100000"/>
              </a:lnSpc>
              <a:spcBef>
                <a:spcPts val="1800"/>
              </a:spcBef>
              <a:defRPr sz="2000" b="1" kern="2000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r>
              <a:rPr lang="ja-JP" altLang="en-US"/>
              <a:t>タイトルが入ります</a:t>
            </a:r>
            <a:endParaRPr lang="en-US" dirty="0"/>
          </a:p>
        </p:txBody>
      </p:sp>
      <p:sp>
        <p:nvSpPr>
          <p:cNvPr id="2" name="テキスト プレースホルダー 5">
            <a:extLst>
              <a:ext uri="{FF2B5EF4-FFF2-40B4-BE49-F238E27FC236}">
                <a16:creationId xmlns:a16="http://schemas.microsoft.com/office/drawing/2014/main" id="{42864FF2-638A-4334-6796-B3AE8476CF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964095"/>
            <a:ext cx="8426450" cy="288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 b="1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本文が入ります</a:t>
            </a:r>
          </a:p>
        </p:txBody>
      </p:sp>
      <p:sp>
        <p:nvSpPr>
          <p:cNvPr id="3" name="テキスト プレースホルダー 9">
            <a:extLst>
              <a:ext uri="{FF2B5EF4-FFF2-40B4-BE49-F238E27FC236}">
                <a16:creationId xmlns:a16="http://schemas.microsoft.com/office/drawing/2014/main" id="{6DD65C8E-B513-BF6C-4249-C40F0B05EA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4631898"/>
            <a:ext cx="842645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注釈が入ります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1C9C74-7365-AB78-008F-D73B31869F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87F6B17-BD80-9043-9E61-096367EC38A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9A9B77F-FE39-25BB-1938-AF97CB0648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3228" y="361950"/>
            <a:ext cx="1041996" cy="4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39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 userDrawn="1">
          <p15:clr>
            <a:srgbClr val="F26B43"/>
          </p15:clr>
        </p15:guide>
        <p15:guide id="2" orient="horz" pos="3014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pos="226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ページ_フッター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E68512-4ED7-30FA-2929-F33C39065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370800"/>
            <a:ext cx="8426450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algn="l" fontAlgn="auto">
              <a:lnSpc>
                <a:spcPct val="100000"/>
              </a:lnSpc>
              <a:spcBef>
                <a:spcPts val="1800"/>
              </a:spcBef>
              <a:defRPr sz="2000" b="1" kern="2000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r>
              <a:rPr lang="ja-JP" altLang="en-US"/>
              <a:t>タイトルが入ります</a:t>
            </a:r>
            <a:endParaRPr lang="en-US" dirty="0"/>
          </a:p>
        </p:txBody>
      </p:sp>
      <p:sp>
        <p:nvSpPr>
          <p:cNvPr id="3" name="テキスト プレースホルダー 5">
            <a:extLst>
              <a:ext uri="{FF2B5EF4-FFF2-40B4-BE49-F238E27FC236}">
                <a16:creationId xmlns:a16="http://schemas.microsoft.com/office/drawing/2014/main" id="{35786219-34AB-FB7B-80B0-6A0D216F07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964095"/>
            <a:ext cx="8426450" cy="288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 b="1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本文が入ります</a:t>
            </a:r>
          </a:p>
        </p:txBody>
      </p:sp>
      <p:sp>
        <p:nvSpPr>
          <p:cNvPr id="5" name="テキスト プレースホルダー 9">
            <a:extLst>
              <a:ext uri="{FF2B5EF4-FFF2-40B4-BE49-F238E27FC236}">
                <a16:creationId xmlns:a16="http://schemas.microsoft.com/office/drawing/2014/main" id="{5C1D77D8-7EA6-E3A2-BC20-CB436AAE66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4631827"/>
            <a:ext cx="6120000" cy="1523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100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注釈が入ります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6055E8A-21EF-673C-4EF9-4CEED1926F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87F6B17-BD80-9043-9E61-096367EC38A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E824CC9-95DD-E703-19E0-60CBB71E9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3228" y="4335174"/>
            <a:ext cx="1041996" cy="4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15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 userDrawn="1">
          <p15:clr>
            <a:srgbClr val="F26B43"/>
          </p15:clr>
        </p15:guide>
        <p15:guide id="2" orient="horz" pos="3014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pos="226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ECD3-D870-47E7-8AFC-E044CDBAB8E4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417C-36EC-4507-9302-B78C90E3E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82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0311E07-2EA1-1A9C-91B5-ED8C3C92C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75" y="4789075"/>
            <a:ext cx="20574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 b="0" i="0">
                <a:solidFill>
                  <a:schemeClr val="accent6"/>
                </a:solidFill>
                <a:latin typeface="BIZ UDGothic" panose="020B0400000000000000" pitchFamily="49" charset="-128"/>
                <a:ea typeface="BIZ UDGothic" panose="020B0400000000000000" pitchFamily="49" charset="-128"/>
              </a:defRPr>
            </a:lvl1pPr>
          </a:lstStyle>
          <a:p>
            <a:fld id="{E87F6B17-BD80-9043-9E61-096367EC38A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69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5" r:id="rId2"/>
    <p:sldLayoutId id="2147483676" r:id="rId3"/>
    <p:sldLayoutId id="2147483700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600" kern="1200" baseline="0">
          <a:solidFill>
            <a:schemeClr val="tx1"/>
          </a:solidFill>
          <a:latin typeface="BIZ UDゴシック" panose="020B0400000000000000" pitchFamily="49" charset="-128"/>
          <a:ea typeface="BIZ UDゴシック" panose="020B0400000000000000" pitchFamily="49" charset="-128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kumimoji="1" sz="2800" kern="1200" baseline="0">
          <a:solidFill>
            <a:schemeClr val="tx1"/>
          </a:solidFill>
          <a:latin typeface="BIZ UDゴシック" panose="020B0400000000000000" pitchFamily="49" charset="-128"/>
          <a:ea typeface="BIZ UDゴシック" panose="020B0400000000000000" pitchFamily="49" charset="-128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5760" userDrawn="1">
          <p15:clr>
            <a:srgbClr val="F26B43"/>
          </p15:clr>
        </p15:guide>
        <p15:guide id="3" orient="horz" pos="3241" userDrawn="1">
          <p15:clr>
            <a:srgbClr val="F26B43"/>
          </p15:clr>
        </p15:guide>
        <p15:guide id="4" orient="horz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iseikai.or.jp/medical/disease/herpangina/" TargetMode="External"/><Relationship Id="rId2" Type="http://schemas.openxmlformats.org/officeDocument/2006/relationships/hyperlink" Target="https://www.saiseikai.or.jp/medical/disease/hfmd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aiseikai.or.jp/medical/disease/epidemic_keratoconjunctivitis/" TargetMode="External"/><Relationship Id="rId4" Type="http://schemas.openxmlformats.org/officeDocument/2006/relationships/hyperlink" Target="https://www.saiseikai.or.jp/medical/disease/pharyngoconjunctival_feve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iseikai.or.jp/medical/disease/epidemic_keratoconjunctiviti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arwenarts.deviantart.com/art/COLORED-WATER-MACRO-STOCK-14325193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n-kenko@city.yokohama.jp" TargetMode="External"/><Relationship Id="rId2" Type="http://schemas.openxmlformats.org/officeDocument/2006/relationships/hyperlink" Target="tel:045-847-8438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lionhygiene.co.jp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223EED-EE5E-916A-D703-E14FC75252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こどもの感染症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32AE2EA-663C-B866-9C2F-81F09308A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664" y="2624964"/>
            <a:ext cx="6840000" cy="276999"/>
          </a:xfrm>
        </p:spPr>
        <p:txBody>
          <a:bodyPr/>
          <a:lstStyle/>
          <a:p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R7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年６月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8AE286-0098-E223-26B3-E1A02BA40A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港南区感染症予防研修会</a:t>
            </a: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港南区福祉保健センター　医師　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北川　寛直</a:t>
            </a:r>
            <a:endParaRPr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409C67D-6BEE-C66B-C5D0-AE92704B71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052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1450" y="108349"/>
            <a:ext cx="7886700" cy="994172"/>
          </a:xfrm>
        </p:spPr>
        <p:txBody>
          <a:bodyPr/>
          <a:lstStyle/>
          <a:p>
            <a:r>
              <a:rPr kumimoji="1"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感染対策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基本は一緒</a:t>
            </a:r>
            <a:endParaRPr kumimoji="1" lang="ja-JP" altLang="en-US" sz="4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8331" y="1112842"/>
            <a:ext cx="7750970" cy="3521699"/>
          </a:xfrm>
        </p:spPr>
        <p:txBody>
          <a:bodyPr>
            <a:normAutofit fontScale="62500" lnSpcReduction="20000"/>
          </a:bodyPr>
          <a:lstStyle/>
          <a:p>
            <a:r>
              <a:rPr lang="ja-JP" altLang="en-US" sz="3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感染源　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　細菌やウイルスをもつ人・物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対策　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発症者の早期把握・症状のある場合は、お休みを。環境消毒。</a:t>
            </a:r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感染経路　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　体に運ばれる経路（飛沫・空気・接触感染　など）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対策　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咳エチケット　換気　手洗い　環境消毒。</a:t>
            </a:r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宿主抵抗力　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　　感染に影響を受ける人（乳幼児・高齢者　など）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対策　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しっかり栄養　十分な休息。　ワクチン接種。</a:t>
            </a:r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5252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7AC717-AC82-AE39-297A-410886666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4" y="370800"/>
            <a:ext cx="6758305" cy="553998"/>
          </a:xfrm>
        </p:spPr>
        <p:txBody>
          <a:bodyPr/>
          <a:lstStyle/>
          <a:p>
            <a:r>
              <a:rPr lang="en-US" altLang="ja-JP" sz="3600" dirty="0"/>
              <a:t>menu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5C32EC-0C61-9207-FE7D-BE17234251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425" y="1355981"/>
            <a:ext cx="8426450" cy="2880000"/>
          </a:xfrm>
        </p:spPr>
        <p:txBody>
          <a:bodyPr>
            <a:normAutofit/>
          </a:bodyPr>
          <a:lstStyle/>
          <a:p>
            <a:endParaRPr lang="en-US" altLang="ja-JP" sz="2800" dirty="0"/>
          </a:p>
          <a:p>
            <a:r>
              <a:rPr lang="ja-JP" altLang="en-US" sz="2800" dirty="0"/>
              <a:t>１．感染の基礎知識</a:t>
            </a:r>
            <a:endParaRPr lang="en-US" altLang="ja-JP" sz="2800" dirty="0"/>
          </a:p>
          <a:p>
            <a:r>
              <a:rPr lang="ja-JP" altLang="en-US" sz="2800" dirty="0"/>
              <a:t>２．夏に多いこどもの感染症</a:t>
            </a:r>
          </a:p>
          <a:p>
            <a:r>
              <a:rPr lang="ja-JP" altLang="en-US" sz="2800" dirty="0"/>
              <a:t>３．最近のトピックス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0DBDE5-14F9-DDCC-4FB2-9279381B11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CCDDD6-64B3-E5A0-83A0-D65BAAA3C4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87F6B17-BD80-9043-9E61-096367EC38A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A2ECC8FF-AADB-477F-8475-BC346E9B5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25" y="2266509"/>
            <a:ext cx="4717587" cy="485925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ja-JP" altLang="en-US" sz="135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8" name="Picture 6" descr="http://www.beiz.jp/web/photos_T/water/water_beiz.jp_T00329.jpg">
            <a:extLst>
              <a:ext uri="{FF2B5EF4-FFF2-40B4-BE49-F238E27FC236}">
                <a16:creationId xmlns:a16="http://schemas.microsoft.com/office/drawing/2014/main" id="{8BE64F34-E6A7-46B4-B13D-6AC0EF7E0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72" y="2508902"/>
            <a:ext cx="2483622" cy="182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17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7AC717-AC82-AE39-297A-410886666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5" y="248437"/>
            <a:ext cx="6758305" cy="553998"/>
          </a:xfrm>
        </p:spPr>
        <p:txBody>
          <a:bodyPr/>
          <a:lstStyle/>
          <a:p>
            <a:r>
              <a:rPr lang="ja-JP" altLang="en-US" sz="3600" dirty="0"/>
              <a:t>夏に多いこどもの感染症</a:t>
            </a: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0DBDE5-14F9-DDCC-4FB2-9279381B11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CCDDD6-64B3-E5A0-83A0-D65BAAA3C4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87F6B17-BD80-9043-9E61-096367EC38A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graphicFrame>
        <p:nvGraphicFramePr>
          <p:cNvPr id="9" name="表 9">
            <a:extLst>
              <a:ext uri="{FF2B5EF4-FFF2-40B4-BE49-F238E27FC236}">
                <a16:creationId xmlns:a16="http://schemas.microsoft.com/office/drawing/2014/main" id="{BE580126-9FAE-4870-942B-B3428585A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325102"/>
              </p:ext>
            </p:extLst>
          </p:nvPr>
        </p:nvGraphicFramePr>
        <p:xfrm>
          <a:off x="358773" y="909108"/>
          <a:ext cx="8583101" cy="365309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87527">
                  <a:extLst>
                    <a:ext uri="{9D8B030D-6E8A-4147-A177-3AD203B41FA5}">
                      <a16:colId xmlns:a16="http://schemas.microsoft.com/office/drawing/2014/main" val="90055267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67389897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033074963"/>
                    </a:ext>
                  </a:extLst>
                </a:gridCol>
                <a:gridCol w="3988874">
                  <a:extLst>
                    <a:ext uri="{9D8B030D-6E8A-4147-A177-3AD203B41FA5}">
                      <a16:colId xmlns:a16="http://schemas.microsoft.com/office/drawing/2014/main" val="783840194"/>
                    </a:ext>
                  </a:extLst>
                </a:gridCol>
              </a:tblGrid>
              <a:tr h="339921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i="0">
                          <a:solidFill>
                            <a:srgbClr val="FFFFFF"/>
                          </a:solidFill>
                          <a:effectLst/>
                        </a:rPr>
                        <a:t>病名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i="0" dirty="0">
                          <a:solidFill>
                            <a:srgbClr val="FFFFFF"/>
                          </a:solidFill>
                          <a:effectLst/>
                        </a:rPr>
                        <a:t>好発年齢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i="0">
                          <a:solidFill>
                            <a:srgbClr val="FFFFFF"/>
                          </a:solidFill>
                          <a:effectLst/>
                        </a:rPr>
                        <a:t>原因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i="0">
                          <a:solidFill>
                            <a:srgbClr val="FFFFFF"/>
                          </a:solidFill>
                          <a:effectLst/>
                        </a:rPr>
                        <a:t>症状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627696643"/>
                  </a:ext>
                </a:extLst>
              </a:tr>
              <a:tr h="586952">
                <a:tc>
                  <a:txBody>
                    <a:bodyPr/>
                    <a:lstStyle/>
                    <a:p>
                      <a:pPr fontAlgn="t"/>
                      <a:r>
                        <a:rPr lang="ja-JP" altLang="en-US" sz="1800" i="0" u="none" strike="noStrike">
                          <a:solidFill>
                            <a:srgbClr val="0675B5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hlinkClick r:id="rId2"/>
                        </a:rPr>
                        <a:t>手足口病</a:t>
                      </a:r>
                      <a:endParaRPr lang="ja-JP" altLang="en-US" sz="1800" i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altLang="ja-JP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～</a:t>
                      </a:r>
                      <a:r>
                        <a:rPr lang="en-US" altLang="ja-JP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</a:t>
                      </a:r>
                      <a: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歳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ja-JP" altLang="en-US" sz="1400" i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エンテロウイルス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</a:t>
                      </a:r>
                      <a:r>
                        <a:rPr lang="en-US" altLang="ja-JP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38</a:t>
                      </a:r>
                      <a: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～</a:t>
                      </a:r>
                      <a:r>
                        <a:rPr lang="en-US" altLang="ja-JP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39℃</a:t>
                      </a:r>
                      <a: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の発熱</a:t>
                      </a:r>
                      <a:b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</a:br>
                      <a: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</a:t>
                      </a:r>
                      <a:r>
                        <a:rPr lang="ja-JP" altLang="en-US" sz="1200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手のひら、足、口の粘膜に</a:t>
                      </a:r>
                      <a:r>
                        <a:rPr lang="en-US" altLang="ja-JP" sz="1200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</a:t>
                      </a:r>
                      <a:r>
                        <a:rPr lang="ja-JP" altLang="en-US" sz="1200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～</a:t>
                      </a:r>
                      <a:r>
                        <a:rPr lang="en-US" altLang="ja-JP" sz="1200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7mm</a:t>
                      </a:r>
                      <a:r>
                        <a:rPr lang="ja-JP" altLang="en-US" sz="1200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の小さな水疱</a:t>
                      </a:r>
                      <a:endParaRPr lang="ja-JP" altLang="en-US" i="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6316251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fontAlgn="t"/>
                      <a:r>
                        <a:rPr lang="ja-JP" altLang="en-US" sz="1800" i="0" u="none" strike="noStrike">
                          <a:solidFill>
                            <a:srgbClr val="0675B5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hlinkClick r:id="rId3"/>
                        </a:rPr>
                        <a:t>ヘルパンギーナ</a:t>
                      </a:r>
                      <a:endParaRPr lang="ja-JP" altLang="en-US" sz="1800" i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altLang="ja-JP" i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0</a:t>
                      </a:r>
                      <a:r>
                        <a:rPr lang="ja-JP" altLang="en-US" i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～</a:t>
                      </a:r>
                      <a:r>
                        <a:rPr lang="en-US" altLang="ja-JP" i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</a:t>
                      </a:r>
                      <a:r>
                        <a:rPr lang="ja-JP" altLang="en-US" i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歳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ja-JP" altLang="en-US" sz="1400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エンテロウイルス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・発熱</a:t>
                      </a:r>
                      <a:b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</a:br>
                      <a: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</a:t>
                      </a:r>
                      <a:r>
                        <a:rPr lang="ja-JP" altLang="en-US" sz="1100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上あごの奥に周囲が赤くなった</a:t>
                      </a:r>
                      <a:r>
                        <a:rPr lang="en-US" altLang="ja-JP" sz="1100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lang="ja-JP" altLang="en-US" sz="1100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～数</a:t>
                      </a:r>
                      <a:r>
                        <a:rPr lang="en-US" altLang="ja-JP" sz="1100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mm</a:t>
                      </a:r>
                      <a:r>
                        <a:rPr lang="ja-JP" altLang="en-US" sz="1100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の小さな水疱</a:t>
                      </a:r>
                      <a:endParaRPr lang="ja-JP" altLang="en-US" i="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922448746"/>
                  </a:ext>
                </a:extLst>
              </a:tr>
              <a:tr h="925743">
                <a:tc>
                  <a:txBody>
                    <a:bodyPr/>
                    <a:lstStyle/>
                    <a:p>
                      <a:pPr fontAlgn="t"/>
                      <a:r>
                        <a:rPr lang="ja-JP" altLang="en-US" sz="1800" i="0" u="none" strike="noStrike" dirty="0">
                          <a:solidFill>
                            <a:srgbClr val="0675B5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hlinkClick r:id="rId4"/>
                        </a:rPr>
                        <a:t>咽頭結膜熱</a:t>
                      </a:r>
                      <a:br>
                        <a:rPr lang="ja-JP" altLang="en-US" sz="1800" i="0" u="none" strike="noStrike" dirty="0">
                          <a:solidFill>
                            <a:srgbClr val="0675B5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hlinkClick r:id="rId4"/>
                        </a:rPr>
                      </a:br>
                      <a:r>
                        <a:rPr lang="en-US" altLang="ja-JP" sz="1800" i="0" u="none" strike="noStrike" dirty="0">
                          <a:solidFill>
                            <a:srgbClr val="0675B5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hlinkClick r:id="rId4"/>
                        </a:rPr>
                        <a:t>(</a:t>
                      </a:r>
                      <a:r>
                        <a:rPr lang="ja-JP" altLang="en-US" sz="1800" i="0" u="none" strike="noStrike" dirty="0">
                          <a:solidFill>
                            <a:srgbClr val="0675B5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hlinkClick r:id="rId4"/>
                        </a:rPr>
                        <a:t>プール熱</a:t>
                      </a:r>
                      <a:r>
                        <a:rPr lang="en-US" altLang="ja-JP" sz="1800" i="0" u="none" strike="noStrike" dirty="0">
                          <a:solidFill>
                            <a:srgbClr val="0675B5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hlinkClick r:id="rId4"/>
                        </a:rPr>
                        <a:t>)</a:t>
                      </a:r>
                      <a:endParaRPr lang="ja-JP" altLang="en-US" sz="1800" i="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altLang="ja-JP" i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lang="ja-JP" altLang="en-US" i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～</a:t>
                      </a:r>
                      <a:r>
                        <a:rPr lang="en-US" altLang="ja-JP" i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</a:t>
                      </a:r>
                      <a:r>
                        <a:rPr lang="ja-JP" altLang="en-US" i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歳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ja-JP" altLang="en-US" sz="1600" i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アデノウイルス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・発熱</a:t>
                      </a:r>
                      <a:b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</a:br>
                      <a: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・咽頭痛</a:t>
                      </a:r>
                      <a:b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</a:br>
                      <a: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・扁桃腺の腫れ</a:t>
                      </a:r>
                      <a:b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</a:br>
                      <a: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・目やに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483689291"/>
                  </a:ext>
                </a:extLst>
              </a:tr>
              <a:tr h="1084942">
                <a:tc>
                  <a:txBody>
                    <a:bodyPr/>
                    <a:lstStyle/>
                    <a:p>
                      <a:pPr fontAlgn="t"/>
                      <a:r>
                        <a:rPr lang="zh-TW" altLang="en-US" sz="1800" i="0" u="none" strike="noStrike" dirty="0">
                          <a:solidFill>
                            <a:srgbClr val="0675B5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hlinkClick r:id="rId5"/>
                        </a:rPr>
                        <a:t>流行性角結膜炎</a:t>
                      </a:r>
                      <a:endParaRPr lang="zh-TW" altLang="en-US" sz="1800" i="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altLang="ja-JP" i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lang="ja-JP" altLang="en-US" i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～</a:t>
                      </a:r>
                      <a:r>
                        <a:rPr lang="en-US" altLang="ja-JP" i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</a:t>
                      </a:r>
                      <a:r>
                        <a:rPr lang="ja-JP" altLang="en-US" i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歳</a:t>
                      </a:r>
                      <a:br>
                        <a:rPr lang="ja-JP" altLang="en-US" i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</a:br>
                      <a:r>
                        <a:rPr lang="en-US" altLang="ja-JP" i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※</a:t>
                      </a:r>
                      <a:r>
                        <a:rPr lang="ja-JP" altLang="en-US" i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成人も含め、</a:t>
                      </a:r>
                      <a:br>
                        <a:rPr lang="ja-JP" altLang="en-US" i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</a:br>
                      <a:r>
                        <a:rPr lang="ja-JP" altLang="en-US" i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幅広い年齢で</a:t>
                      </a:r>
                      <a:br>
                        <a:rPr lang="ja-JP" altLang="en-US" i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</a:br>
                      <a:r>
                        <a:rPr lang="ja-JP" altLang="en-US" i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発症します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ja-JP" altLang="en-US" sz="1600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アデノウイルス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・結膜の浮腫</a:t>
                      </a:r>
                      <a:r>
                        <a:rPr lang="en-US" altLang="ja-JP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むくみ</a:t>
                      </a:r>
                      <a:r>
                        <a:rPr lang="en-US" altLang="ja-JP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、充血</a:t>
                      </a:r>
                      <a:b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</a:br>
                      <a: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・眼瞼</a:t>
                      </a:r>
                      <a:r>
                        <a:rPr lang="en-US" altLang="ja-JP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まぶた</a:t>
                      </a:r>
                      <a:r>
                        <a:rPr lang="en-US" altLang="ja-JP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の浮腫</a:t>
                      </a:r>
                      <a:b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</a:br>
                      <a: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</a:t>
                      </a:r>
                      <a:r>
                        <a:rPr lang="en-US" altLang="ja-JP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サラサラとした</a:t>
                      </a:r>
                      <a:r>
                        <a:rPr lang="en-US" altLang="ja-JP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目やに</a:t>
                      </a:r>
                      <a:b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</a:br>
                      <a:r>
                        <a:rPr lang="ja-JP" altLang="en-US" i="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・涙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654568525"/>
                  </a:ext>
                </a:extLst>
              </a:tr>
            </a:tbl>
          </a:graphicData>
        </a:graphic>
      </p:graphicFrame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D3403689-5D60-4619-A98C-3366070B1F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5080" y="4726085"/>
            <a:ext cx="3700145" cy="341132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恩賜財団済生会</a:t>
            </a:r>
            <a:r>
              <a:rPr lang="en-US" altLang="ja-JP" sz="2000" dirty="0"/>
              <a:t>HP</a:t>
            </a:r>
            <a:r>
              <a:rPr lang="ja-JP" altLang="en-US" sz="2000" dirty="0"/>
              <a:t>を一部改変</a:t>
            </a:r>
          </a:p>
        </p:txBody>
      </p:sp>
    </p:spTree>
    <p:extLst>
      <p:ext uri="{BB962C8B-B14F-4D97-AF65-F5344CB8AC3E}">
        <p14:creationId xmlns:p14="http://schemas.microsoft.com/office/powerpoint/2010/main" val="3693532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2064" y="252979"/>
            <a:ext cx="5198270" cy="661421"/>
          </a:xfrm>
        </p:spPr>
        <p:txBody>
          <a:bodyPr/>
          <a:lstStyle/>
          <a:p>
            <a:pPr algn="l"/>
            <a:r>
              <a:rPr lang="ja-JP" altLang="en-US" b="1" i="0" dirty="0">
                <a:solidFill>
                  <a:schemeClr val="accent4"/>
                </a:solidFill>
                <a:effectLst/>
                <a:latin typeface="Noto Sans JP"/>
              </a:rPr>
              <a:t>はやり目</a:t>
            </a:r>
            <a:r>
              <a:rPr lang="ja-JP" altLang="en-US" b="1" i="0" dirty="0">
                <a:solidFill>
                  <a:srgbClr val="333333"/>
                </a:solidFill>
                <a:effectLst/>
                <a:latin typeface="Noto Sans JP"/>
              </a:rPr>
              <a:t>と</a:t>
            </a:r>
            <a:r>
              <a:rPr lang="ja-JP" altLang="en-US" b="1" i="0" dirty="0">
                <a:solidFill>
                  <a:schemeClr val="accent4"/>
                </a:solidFill>
                <a:effectLst/>
                <a:latin typeface="Noto Sans JP"/>
              </a:rPr>
              <a:t>ものもらい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80279" y="1040211"/>
            <a:ext cx="8163721" cy="3099990"/>
          </a:xfrm>
        </p:spPr>
        <p:txBody>
          <a:bodyPr>
            <a:normAutofit lnSpcReduction="10000"/>
          </a:bodyPr>
          <a:lstStyle/>
          <a:p>
            <a:r>
              <a:rPr lang="ja-JP" altLang="en-US" b="1" i="0" dirty="0">
                <a:solidFill>
                  <a:srgbClr val="333333"/>
                </a:solidFill>
                <a:effectLst/>
                <a:latin typeface="Noto Sans JP"/>
              </a:rPr>
              <a:t>はやり目→</a:t>
            </a:r>
            <a:r>
              <a:rPr lang="zh-TW" altLang="en-US" i="0" u="none" strike="noStrike" dirty="0">
                <a:solidFill>
                  <a:srgbClr val="0675B5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hlinkClick r:id="rId3"/>
              </a:rPr>
              <a:t>流行性角結膜炎</a:t>
            </a:r>
            <a:endParaRPr lang="en-US" altLang="zh-TW" i="0" u="none" strike="noStrike" dirty="0">
              <a:solidFill>
                <a:srgbClr val="0675B5"/>
              </a:solidFill>
              <a:effectLst/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b="1" i="0" dirty="0">
                <a:solidFill>
                  <a:srgbClr val="333333"/>
                </a:solidFill>
                <a:effectLst/>
                <a:latin typeface="Noto Sans JP"/>
              </a:rPr>
              <a:t>・・・ウィルス感染が原因で人から人へと感染。</a:t>
            </a:r>
            <a:endParaRPr lang="zh-TW" altLang="en-US" i="0" dirty="0">
              <a:effectLst/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i="0" dirty="0">
                <a:solidFill>
                  <a:srgbClr val="333333"/>
                </a:solidFill>
                <a:effectLst/>
                <a:latin typeface="Noto Sans JP"/>
              </a:rPr>
              <a:t>ものもらい→</a:t>
            </a:r>
            <a:r>
              <a:rPr lang="ja-JP" altLang="en-US" dirty="0">
                <a:solidFill>
                  <a:srgbClr val="0675B5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hlinkClick r:id="rId3"/>
              </a:rPr>
              <a:t>麦粒腫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i="0" dirty="0">
                <a:solidFill>
                  <a:srgbClr val="333333"/>
                </a:solidFill>
                <a:effectLst/>
                <a:latin typeface="Noto Sans JP"/>
              </a:rPr>
              <a:t>・・・雑菌が入り、皮脂の</a:t>
            </a:r>
            <a:endParaRPr lang="en-US" altLang="ja-JP" b="1" i="0" dirty="0">
              <a:solidFill>
                <a:srgbClr val="333333"/>
              </a:solidFill>
              <a:effectLst/>
              <a:latin typeface="Noto Sans JP"/>
            </a:endParaRPr>
          </a:p>
          <a:p>
            <a:r>
              <a:rPr lang="ja-JP" altLang="en-US" b="1" i="0" dirty="0">
                <a:solidFill>
                  <a:srgbClr val="333333"/>
                </a:solidFill>
                <a:effectLst/>
                <a:latin typeface="Noto Sans JP"/>
              </a:rPr>
              <a:t>　毛穴つまりが原因で</a:t>
            </a:r>
            <a:endParaRPr lang="en-US" altLang="ja-JP" b="1" i="0" dirty="0">
              <a:solidFill>
                <a:srgbClr val="333333"/>
              </a:solidFill>
              <a:effectLst/>
              <a:latin typeface="Noto Sans JP"/>
            </a:endParaRPr>
          </a:p>
          <a:p>
            <a:r>
              <a:rPr lang="ja-JP" altLang="en-US" b="1" dirty="0">
                <a:solidFill>
                  <a:srgbClr val="333333"/>
                </a:solidFill>
                <a:latin typeface="Noto Sans JP"/>
              </a:rPr>
              <a:t>　</a:t>
            </a:r>
            <a:r>
              <a:rPr lang="ja-JP" altLang="en-US" sz="2400" b="1" dirty="0">
                <a:solidFill>
                  <a:srgbClr val="333333"/>
                </a:solidFill>
                <a:latin typeface="Noto Sans JP"/>
              </a:rPr>
              <a:t>他者への</a:t>
            </a:r>
            <a:r>
              <a:rPr lang="ja-JP" altLang="en-US" sz="2400" b="1" i="0" dirty="0">
                <a:solidFill>
                  <a:srgbClr val="333333"/>
                </a:solidFill>
                <a:effectLst/>
                <a:latin typeface="Noto Sans JP"/>
              </a:rPr>
              <a:t>感染の心配は無い。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5BC1946-687D-4B21-88C9-F5677D91E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334" y="2717800"/>
            <a:ext cx="3671763" cy="2084614"/>
          </a:xfrm>
          <a:prstGeom prst="rect">
            <a:avLst/>
          </a:prstGeom>
        </p:spPr>
      </p:pic>
      <p:sp>
        <p:nvSpPr>
          <p:cNvPr id="8" name="テキスト プレースホルダー 10">
            <a:extLst>
              <a:ext uri="{FF2B5EF4-FFF2-40B4-BE49-F238E27FC236}">
                <a16:creationId xmlns:a16="http://schemas.microsoft.com/office/drawing/2014/main" id="{1138E7AA-9E42-4072-8087-67B589767239}"/>
              </a:ext>
            </a:extLst>
          </p:cNvPr>
          <p:cNvSpPr txBox="1">
            <a:spLocks/>
          </p:cNvSpPr>
          <p:nvPr/>
        </p:nvSpPr>
        <p:spPr>
          <a:xfrm>
            <a:off x="4296201" y="4726085"/>
            <a:ext cx="2168268" cy="341132"/>
          </a:xfrm>
        </p:spPr>
        <p:txBody>
          <a:bodyPr>
            <a:normAutofit fontScale="92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/>
              <a:t>参天製薬</a:t>
            </a:r>
            <a:r>
              <a:rPr lang="en-US" altLang="ja-JP" sz="2000" dirty="0"/>
              <a:t>HP</a:t>
            </a:r>
            <a:r>
              <a:rPr lang="ja-JP" altLang="en-US" sz="2000" dirty="0"/>
              <a:t>より</a:t>
            </a:r>
          </a:p>
        </p:txBody>
      </p:sp>
    </p:spTree>
    <p:extLst>
      <p:ext uri="{BB962C8B-B14F-4D97-AF65-F5344CB8AC3E}">
        <p14:creationId xmlns:p14="http://schemas.microsoft.com/office/powerpoint/2010/main" val="117743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7AC717-AC82-AE39-297A-410886666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4" y="370800"/>
            <a:ext cx="6758305" cy="553998"/>
          </a:xfrm>
        </p:spPr>
        <p:txBody>
          <a:bodyPr/>
          <a:lstStyle/>
          <a:p>
            <a:r>
              <a:rPr lang="en-US" altLang="ja-JP" sz="3600" dirty="0"/>
              <a:t>menu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5C32EC-0C61-9207-FE7D-BE17234251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425" y="1355981"/>
            <a:ext cx="8426450" cy="2880000"/>
          </a:xfrm>
        </p:spPr>
        <p:txBody>
          <a:bodyPr>
            <a:normAutofit/>
          </a:bodyPr>
          <a:lstStyle/>
          <a:p>
            <a:endParaRPr lang="en-US" altLang="ja-JP" sz="2800" dirty="0"/>
          </a:p>
          <a:p>
            <a:r>
              <a:rPr lang="ja-JP" altLang="en-US" sz="2800" dirty="0"/>
              <a:t>１．感染の基礎知識</a:t>
            </a:r>
            <a:endParaRPr lang="en-US" altLang="ja-JP" sz="2800" dirty="0"/>
          </a:p>
          <a:p>
            <a:r>
              <a:rPr lang="ja-JP" altLang="en-US" sz="2800" dirty="0"/>
              <a:t>２．夏に多いこどもの感染症</a:t>
            </a:r>
          </a:p>
          <a:p>
            <a:r>
              <a:rPr lang="ja-JP" altLang="en-US" sz="2800" dirty="0"/>
              <a:t>３．最近のトピックス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0DBDE5-14F9-DDCC-4FB2-9279381B11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CCDDD6-64B3-E5A0-83A0-D65BAAA3C4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87F6B17-BD80-9043-9E61-096367EC38A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A2ECC8FF-AADB-477F-8475-BC346E9B5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2789190"/>
            <a:ext cx="4340225" cy="485925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ja-JP" altLang="en-US" sz="135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7" name="Picture 8" descr="water-texture14">
            <a:hlinkClick r:id="rId2"/>
            <a:extLst>
              <a:ext uri="{FF2B5EF4-FFF2-40B4-BE49-F238E27FC236}">
                <a16:creationId xmlns:a16="http://schemas.microsoft.com/office/drawing/2014/main" id="{B75D423D-D48F-46D3-A1A7-DAB75FB85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55" y="2572544"/>
            <a:ext cx="2607082" cy="160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7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87327"/>
            <a:ext cx="7103270" cy="58896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伝染性紅斑</a:t>
            </a:r>
            <a:endParaRPr kumimoji="1"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0019" y="3272038"/>
            <a:ext cx="1579961" cy="875305"/>
          </a:xfrm>
        </p:spPr>
        <p:txBody>
          <a:bodyPr>
            <a:norm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百日咳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3A9E5DC-5DE4-41B9-B304-C824D6C95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776288"/>
            <a:ext cx="7892616" cy="244671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DC50D9E-0E08-45A0-9F67-E8676A26E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80" y="3461123"/>
            <a:ext cx="44767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36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1630" y="236539"/>
            <a:ext cx="5515770" cy="58896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伝染性紅斑（リンゴ病）</a:t>
            </a:r>
            <a:endParaRPr kumimoji="1"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2880" y="1314647"/>
            <a:ext cx="8754270" cy="3555801"/>
          </a:xfrm>
        </p:spPr>
        <p:txBody>
          <a:bodyPr>
            <a:normAutofit fontScale="92500" lnSpcReduction="20000"/>
          </a:bodyPr>
          <a:lstStyle/>
          <a:p>
            <a:pPr algn="l" latinLnBrk="1"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000000"/>
                </a:solidFill>
                <a:effectLst/>
                <a:latin typeface="Noto sans JP"/>
              </a:rPr>
              <a:t>年始から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Noto sans JP"/>
              </a:rPr>
              <a:t>7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Noto sans JP"/>
              </a:rPr>
              <a:t>月上旬頃にかけて症例数が増加</a:t>
            </a:r>
            <a:r>
              <a:rPr lang="ja-JP" altLang="en-US" b="1" i="0" dirty="0">
                <a:solidFill>
                  <a:srgbClr val="333333"/>
                </a:solidFill>
                <a:effectLst/>
                <a:latin typeface="ヒラギノ角ゴ Pro W3"/>
              </a:rPr>
              <a:t>。</a:t>
            </a:r>
          </a:p>
          <a:p>
            <a:pPr algn="l" latinLnBrk="1">
              <a:buFont typeface="Arial" panose="020B0604020202020204" pitchFamily="34" charset="0"/>
              <a:buChar char="•"/>
            </a:pPr>
            <a:r>
              <a:rPr lang="ja-JP" altLang="en-US" i="0" dirty="0">
                <a:effectLst/>
                <a:latin typeface="ヒラギノ角ゴ Pro W3"/>
              </a:rPr>
              <a:t>パルボウイルス</a:t>
            </a:r>
            <a:r>
              <a:rPr lang="en-US" altLang="ja-JP" i="0" dirty="0">
                <a:effectLst/>
                <a:latin typeface="ヒラギノ角ゴ Pro W3"/>
              </a:rPr>
              <a:t>B19</a:t>
            </a:r>
            <a:r>
              <a:rPr lang="ja-JP" altLang="en-US" i="0" dirty="0">
                <a:effectLst/>
                <a:latin typeface="ヒラギノ角ゴ Pro W3"/>
              </a:rPr>
              <a:t>の感染によって起こる。</a:t>
            </a:r>
          </a:p>
          <a:p>
            <a:pPr algn="l" latinLnBrk="1">
              <a:buFont typeface="Arial" panose="020B0604020202020204" pitchFamily="34" charset="0"/>
              <a:buChar char="•"/>
            </a:pPr>
            <a:r>
              <a:rPr lang="ja-JP" altLang="en-US" i="0" dirty="0">
                <a:effectLst/>
                <a:latin typeface="ヒラギノ角ゴ Pro W3"/>
              </a:rPr>
              <a:t>一般的には</a:t>
            </a:r>
            <a:r>
              <a:rPr lang="ja-JP" altLang="en-US" i="0" dirty="0">
                <a:solidFill>
                  <a:srgbClr val="FF0000"/>
                </a:solidFill>
                <a:effectLst/>
                <a:latin typeface="ヒラギノ角ゴ Pro W3"/>
              </a:rPr>
              <a:t>自然に治る軽い病気</a:t>
            </a:r>
            <a:r>
              <a:rPr lang="ja-JP" altLang="en-US" i="0" dirty="0">
                <a:effectLst/>
                <a:latin typeface="ヒラギノ角ゴ Pro W3"/>
              </a:rPr>
              <a:t>。</a:t>
            </a:r>
          </a:p>
          <a:p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 latinLnBrk="1">
              <a:buFont typeface="Arial" panose="020B0604020202020204" pitchFamily="34" charset="0"/>
              <a:buChar char="•"/>
            </a:pPr>
            <a:r>
              <a:rPr lang="ja-JP" altLang="en-US" i="0" dirty="0">
                <a:effectLst/>
                <a:latin typeface="ヒラギノ角ゴ Pro W3"/>
              </a:rPr>
              <a:t>潜伏期間は</a:t>
            </a:r>
            <a:r>
              <a:rPr lang="en-US" altLang="ja-JP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i="0" dirty="0">
                <a:effectLst/>
                <a:latin typeface="ヒラギノ角ゴ Pro W3"/>
              </a:rPr>
              <a:t> </a:t>
            </a:r>
            <a:r>
              <a:rPr lang="ja-JP" altLang="en-US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lang="ja-JP" altLang="en-US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</a:p>
          <a:p>
            <a:pPr algn="l" latinLnBrk="1">
              <a:buFont typeface="Arial" panose="020B0604020202020204" pitchFamily="34" charset="0"/>
              <a:buChar char="•"/>
            </a:pPr>
            <a:r>
              <a:rPr lang="ja-JP" altLang="en-US" i="0" dirty="0">
                <a:effectLst/>
                <a:latin typeface="ヒラギノ角ゴ Pro W3"/>
              </a:rPr>
              <a:t>かぜ症状から始まり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lang="ja-JP" altLang="en-US" i="0" dirty="0">
                <a:effectLst/>
                <a:latin typeface="M PLUS Rounded 1c"/>
              </a:rPr>
              <a:t>その後、</a:t>
            </a:r>
            <a:r>
              <a:rPr lang="ja-JP" altLang="en-US" i="0" dirty="0">
                <a:solidFill>
                  <a:srgbClr val="FF0000"/>
                </a:solidFill>
                <a:effectLst/>
                <a:latin typeface="M PLUS Rounded 1c"/>
              </a:rPr>
              <a:t>両側頬部に発疹</a:t>
            </a:r>
            <a:r>
              <a:rPr lang="ja-JP" altLang="en-US" i="0" dirty="0">
                <a:effectLst/>
                <a:latin typeface="M PLUS Rounded 1c"/>
              </a:rPr>
              <a:t>が現れ、</a:t>
            </a:r>
            <a:endParaRPr lang="en-US" altLang="ja-JP" i="0" dirty="0">
              <a:effectLst/>
              <a:latin typeface="M PLUS Rounded 1c"/>
            </a:endParaRPr>
          </a:p>
          <a:p>
            <a:pPr algn="l" latinLnBrk="1"/>
            <a:r>
              <a:rPr lang="ja-JP" altLang="en-US" i="0" dirty="0">
                <a:effectLst/>
                <a:latin typeface="M PLUS Rounded 1c"/>
              </a:rPr>
              <a:t>のちに四肢・体幹にも発疹出現となる。</a:t>
            </a:r>
            <a:endParaRPr lang="en-US" altLang="ja-JP" i="0" dirty="0">
              <a:effectLst/>
              <a:latin typeface="M PLUS Rounded 1c"/>
            </a:endParaRPr>
          </a:p>
          <a:p>
            <a:pPr algn="l" latinLnBrk="1">
              <a:buFont typeface="Arial" panose="020B0604020202020204" pitchFamily="34" charset="0"/>
              <a:buChar char="•"/>
            </a:pPr>
            <a:r>
              <a:rPr lang="ja-JP" altLang="en-US" i="0" dirty="0">
                <a:effectLst/>
                <a:latin typeface="ヒラギノ角ゴ Pro W3"/>
              </a:rPr>
              <a:t>感染経路は</a:t>
            </a:r>
            <a:r>
              <a:rPr lang="ja-JP" altLang="en-US" i="0" dirty="0">
                <a:solidFill>
                  <a:srgbClr val="FF0000"/>
                </a:solidFill>
                <a:effectLst/>
                <a:latin typeface="ヒラギノ角ゴ Pro W3"/>
              </a:rPr>
              <a:t>「飛沫感染」</a:t>
            </a:r>
            <a:r>
              <a:rPr lang="ja-JP" altLang="en-US" i="0" dirty="0">
                <a:effectLst/>
                <a:latin typeface="ヒラギノ角ゴ Pro W3"/>
              </a:rPr>
              <a:t>または「接触感染」による</a:t>
            </a:r>
            <a:endParaRPr lang="en-US" altLang="ja-JP" i="0" dirty="0">
              <a:effectLst/>
              <a:latin typeface="ヒラギノ角ゴ Pro W3"/>
            </a:endParaRPr>
          </a:p>
          <a:p>
            <a:pPr algn="l" latinLnBrk="1"/>
            <a:r>
              <a:rPr lang="ja-JP" altLang="en-US" i="0" dirty="0">
                <a:effectLst/>
                <a:latin typeface="ヒラギノ角ゴ Pro W3"/>
              </a:rPr>
              <a:t>と考えられる。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D2C8AED-130B-4459-9688-5B87B9124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875" y="274640"/>
            <a:ext cx="14382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83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1630" y="46691"/>
            <a:ext cx="6734970" cy="58896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百日咳</a:t>
            </a:r>
            <a:endParaRPr kumimoji="1"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9700" y="838200"/>
            <a:ext cx="8750300" cy="3838009"/>
          </a:xfrm>
        </p:spPr>
        <p:txBody>
          <a:bodyPr>
            <a:normAutofit fontScale="77500" lnSpcReduction="20000"/>
          </a:bodyPr>
          <a:lstStyle/>
          <a:p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 latinLnBrk="1">
              <a:buFont typeface="Arial" panose="020B0604020202020204" pitchFamily="34" charset="0"/>
              <a:buChar char="•"/>
            </a:pPr>
            <a:r>
              <a:rPr lang="ja-JP" altLang="en-US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主に百日咳菌によって引き起こされる</a:t>
            </a:r>
            <a:r>
              <a:rPr lang="ja-JP" altLang="en-US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</a:p>
          <a:p>
            <a:pPr algn="l" latinLnBrk="1">
              <a:buFont typeface="Arial" panose="020B0604020202020204" pitchFamily="34" charset="0"/>
              <a:buChar char="•"/>
            </a:pPr>
            <a:r>
              <a:rPr lang="ja-JP" altLang="en-US" i="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強い感染力</a:t>
            </a:r>
            <a:r>
              <a:rPr lang="ja-JP" altLang="en-US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を持つ。</a:t>
            </a:r>
            <a:endParaRPr lang="en-US" altLang="ja-JP" i="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 latinLnBrk="1">
              <a:buFont typeface="Arial" panose="020B0604020202020204" pitchFamily="34" charset="0"/>
              <a:buChar char="•"/>
            </a:pPr>
            <a:r>
              <a:rPr lang="ja-JP" altLang="en-US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潜伏期間は</a:t>
            </a:r>
            <a:r>
              <a:rPr lang="zh-TW" altLang="en-US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lang="en-US" altLang="zh-TW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lang="zh-TW" altLang="en-US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lang="en-US" altLang="zh-TW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〜10</a:t>
            </a:r>
            <a:r>
              <a:rPr lang="ja-JP" altLang="en-US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</a:p>
          <a:p>
            <a:pPr algn="l" latinLnBrk="1">
              <a:buFont typeface="Arial" panose="020B0604020202020204" pitchFamily="34" charset="0"/>
              <a:buChar char="•"/>
            </a:pPr>
            <a:r>
              <a:rPr lang="ja-JP" altLang="en-US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かぜ症状で始まり、次第に咳の回数が増え、発作性けいれん性となる。</a:t>
            </a:r>
            <a:endParaRPr lang="en-US" altLang="ja-JP" i="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 latinLnBrk="1">
              <a:buFont typeface="Arial" panose="020B0604020202020204" pitchFamily="34" charset="0"/>
              <a:buChar char="•"/>
            </a:pPr>
            <a:r>
              <a:rPr lang="ja-JP" altLang="en-US" sz="260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激しい咳発作は次第に減衰し、やがて回復に向かう（全経過で約２～３カ月）。</a:t>
            </a:r>
            <a:endParaRPr lang="en-US" altLang="ja-JP" sz="2600" i="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 latinLnBrk="1">
              <a:buFont typeface="Arial" panose="020B0604020202020204" pitchFamily="34" charset="0"/>
              <a:buChar char="•"/>
            </a:pPr>
            <a:endParaRPr lang="en-US" altLang="ja-JP" sz="2600" i="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 latinLnBrk="1">
              <a:buFont typeface="Arial" panose="020B0604020202020204" pitchFamily="34" charset="0"/>
              <a:buChar char="•"/>
            </a:pPr>
            <a:r>
              <a:rPr lang="ja-JP" altLang="en-US" i="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乳児では重症</a:t>
            </a:r>
            <a:r>
              <a:rPr lang="ja-JP" altLang="en-US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になり、肺炎、脳症を合併し、まれに死に至る。</a:t>
            </a:r>
            <a:endParaRPr lang="en-US" altLang="ja-JP" i="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 latinLnBrk="1"/>
            <a:r>
              <a:rPr lang="ja-JP" altLang="en-US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・未就学児であれば、乳幼児期に</a:t>
            </a:r>
            <a:r>
              <a:rPr lang="ja-JP" altLang="en-US" i="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ワクチン接種</a:t>
            </a:r>
            <a:r>
              <a:rPr lang="ja-JP" altLang="en-US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をするため、抗体がある。</a:t>
            </a:r>
            <a:endParaRPr lang="en-US" altLang="ja-JP" i="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 latinLnBrk="1"/>
            <a:r>
              <a:rPr lang="ja-JP" altLang="en-US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・感染経路は「飛沫感染」または「接触感染」によると考えられる。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2A2D1F8-3665-411C-A028-2157AABC7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920" y="202406"/>
            <a:ext cx="24574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49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コンテンツ プレースホルダ 5"/>
          <p:cNvSpPr>
            <a:spLocks noGrp="1"/>
          </p:cNvSpPr>
          <p:nvPr>
            <p:ph idx="1"/>
          </p:nvPr>
        </p:nvSpPr>
        <p:spPr>
          <a:xfrm>
            <a:off x="378618" y="1420835"/>
            <a:ext cx="8386763" cy="2977334"/>
          </a:xfrm>
        </p:spPr>
        <p:txBody>
          <a:bodyPr/>
          <a:lstStyle/>
          <a:p>
            <a:r>
              <a:rPr lang="ja-JP" altLang="en-US" sz="3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１．感染成立の</a:t>
            </a:r>
            <a:r>
              <a:rPr lang="en-US" altLang="ja-JP" sz="3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3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要素を理解しよう</a:t>
            </a:r>
            <a:endParaRPr lang="en-US" altLang="ja-JP" sz="3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２．対策の基本を心掛けよう</a:t>
            </a:r>
            <a:endParaRPr lang="en-US" altLang="ja-JP" sz="3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49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３．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疑問の際は、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</a:rPr>
              <a:t>港</a:t>
            </a:r>
            <a:r>
              <a:rPr lang="ja-JP" altLang="en-US" sz="2000" dirty="0">
                <a:latin typeface="メイリオ" panose="020B0604030504040204" pitchFamily="50" charset="-128"/>
              </a:rPr>
              <a:t>南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</a:rPr>
              <a:t>福祉保健センター健康づくり係まで、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</a:endParaRPr>
          </a:p>
          <a:p>
            <a:r>
              <a:rPr lang="ja-JP" altLang="en-US" sz="244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遠慮なく相談をしよう！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defRPr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</a:rPr>
              <a:t>　　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hlinkClick r:id="rId2"/>
              </a:rPr>
              <a:t>TEL:</a:t>
            </a:r>
            <a:r>
              <a:rPr lang="en-US" altLang="ja-JP" sz="2000" b="0" i="0" dirty="0">
                <a:solidFill>
                  <a:srgbClr val="222222"/>
                </a:solidFill>
                <a:effectLst/>
                <a:latin typeface="BIZ UDGothic" panose="020B0400000000000000" pitchFamily="49" charset="-128"/>
                <a:ea typeface="BIZ UDGothic" panose="020B0400000000000000" pitchFamily="49" charset="-128"/>
                <a:hlinkClick r:id="rId2"/>
              </a:rPr>
              <a:t>045-847-8438</a:t>
            </a:r>
            <a:r>
              <a:rPr lang="ja-JP" altLang="en-US" sz="1600" b="0" i="0" dirty="0">
                <a:solidFill>
                  <a:srgbClr val="222222"/>
                </a:solidFill>
                <a:effectLst/>
                <a:latin typeface="BIZ UDGothic" panose="020B0400000000000000" pitchFamily="49" charset="-128"/>
                <a:ea typeface="BIZ UDGothic" panose="020B0400000000000000" pitchFamily="49" charset="-128"/>
              </a:rPr>
              <a:t>　</a:t>
            </a:r>
            <a:r>
              <a:rPr lang="en-US" altLang="ja-JP" sz="24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 E-mail  </a:t>
            </a:r>
            <a:r>
              <a:rPr lang="en-US" altLang="ja-JP" sz="2400" u="sng" kern="100" dirty="0">
                <a:solidFill>
                  <a:srgbClr val="0563C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  <a:hlinkClick r:id="rId3"/>
              </a:rPr>
              <a:t>kn-kenko@city.yokohama.jp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</a:endParaRPr>
          </a:p>
          <a:p>
            <a:endParaRPr lang="ja-JP" altLang="en-US" sz="2449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819" name="AutoShape 3"/>
          <p:cNvSpPr>
            <a:spLocks noGrp="1" noChangeArrowheads="1"/>
          </p:cNvSpPr>
          <p:nvPr>
            <p:ph type="title"/>
          </p:nvPr>
        </p:nvSpPr>
        <p:spPr>
          <a:xfrm>
            <a:off x="971550" y="206535"/>
            <a:ext cx="6493771" cy="107001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altLang="ja-JP" sz="4500" b="1" dirty="0">
                <a:solidFill>
                  <a:srgbClr val="3333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</a:t>
            </a:r>
            <a:r>
              <a:rPr lang="en-US" altLang="ja-JP" sz="4500" dirty="0">
                <a:solidFill>
                  <a:srgbClr val="3333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ake </a:t>
            </a:r>
            <a:r>
              <a:rPr lang="ja-JP" altLang="en-US" sz="4500" b="1" dirty="0">
                <a:solidFill>
                  <a:srgbClr val="3333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Ｈ</a:t>
            </a:r>
            <a:r>
              <a:rPr lang="en-US" altLang="ja-JP" sz="4500" b="1" dirty="0" err="1">
                <a:solidFill>
                  <a:srgbClr val="3333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</a:t>
            </a:r>
            <a:r>
              <a:rPr lang="en-US" altLang="ja-JP" sz="4500" dirty="0" err="1">
                <a:solidFill>
                  <a:srgbClr val="3333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me</a:t>
            </a:r>
            <a:r>
              <a:rPr lang="en-US" altLang="ja-JP" sz="4500" dirty="0">
                <a:solidFill>
                  <a:srgbClr val="3333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4500" b="1" dirty="0">
                <a:solidFill>
                  <a:srgbClr val="3333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</a:t>
            </a:r>
            <a:r>
              <a:rPr lang="en-US" altLang="ja-JP" sz="4500" dirty="0">
                <a:solidFill>
                  <a:srgbClr val="3333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essage</a:t>
            </a:r>
            <a:endParaRPr lang="ja-JP" altLang="en-US" sz="3367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6249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7AC717-AC82-AE39-297A-410886666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4" y="370800"/>
            <a:ext cx="6758305" cy="553998"/>
          </a:xfrm>
        </p:spPr>
        <p:txBody>
          <a:bodyPr/>
          <a:lstStyle/>
          <a:p>
            <a:r>
              <a:rPr lang="en-US" altLang="ja-JP" sz="3600" dirty="0"/>
              <a:t>menu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5C32EC-0C61-9207-FE7D-BE17234251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425" y="1355981"/>
            <a:ext cx="8426450" cy="2880000"/>
          </a:xfrm>
        </p:spPr>
        <p:txBody>
          <a:bodyPr>
            <a:normAutofit/>
          </a:bodyPr>
          <a:lstStyle/>
          <a:p>
            <a:endParaRPr lang="en-US" altLang="ja-JP" sz="2800" dirty="0"/>
          </a:p>
          <a:p>
            <a:r>
              <a:rPr lang="ja-JP" altLang="en-US" sz="2800" dirty="0"/>
              <a:t>１．感染の基礎知識</a:t>
            </a:r>
            <a:endParaRPr lang="en-US" altLang="ja-JP" sz="2800" dirty="0"/>
          </a:p>
          <a:p>
            <a:r>
              <a:rPr lang="ja-JP" altLang="en-US" sz="2800" dirty="0"/>
              <a:t>２．夏に多いこどもの感染症</a:t>
            </a:r>
          </a:p>
          <a:p>
            <a:r>
              <a:rPr lang="ja-JP" altLang="en-US" sz="2800" dirty="0"/>
              <a:t>３．最近のトピックス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0DBDE5-14F9-DDCC-4FB2-9279381B11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CCDDD6-64B3-E5A0-83A0-D65BAAA3C4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87F6B17-BD80-9043-9E61-096367EC38A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A2ECC8FF-AADB-477F-8475-BC346E9B5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25" y="1793675"/>
            <a:ext cx="3648951" cy="485925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ja-JP" altLang="en-US" sz="135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7" name="図 4" descr="http://img.allabout.co.jp/gm/article/197788/1.jpg">
            <a:extLst>
              <a:ext uri="{FF2B5EF4-FFF2-40B4-BE49-F238E27FC236}">
                <a16:creationId xmlns:a16="http://schemas.microsoft.com/office/drawing/2014/main" id="{834BC854-5194-4C18-9FFC-F8F5996C8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015" y="2572544"/>
            <a:ext cx="2192617" cy="178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06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8001" y="457994"/>
            <a:ext cx="2628899" cy="4211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感染症とは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685" y="1163572"/>
            <a:ext cx="7059863" cy="1111190"/>
          </a:xfrm>
        </p:spPr>
        <p:txBody>
          <a:bodyPr>
            <a:normAutofit/>
          </a:bodyPr>
          <a:lstStyle/>
          <a:p>
            <a:r>
              <a:rPr lang="ja-JP" altLang="en-US" sz="2700" dirty="0"/>
              <a:t>病原体（細菌、ウイルス、寄生虫など）が</a:t>
            </a:r>
            <a:endParaRPr lang="en-US" altLang="ja-JP" sz="2700" dirty="0"/>
          </a:p>
          <a:p>
            <a:r>
              <a:rPr lang="ja-JP" altLang="en-US" sz="2700" dirty="0"/>
              <a:t>　人などに侵入することで起こる病気のこと。</a:t>
            </a:r>
          </a:p>
          <a:p>
            <a:endParaRPr lang="en-US" altLang="ja-JP" sz="2700" dirty="0"/>
          </a:p>
          <a:p>
            <a:endParaRPr lang="ja-JP" altLang="en-US" sz="27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76" y="2154171"/>
            <a:ext cx="6537971" cy="2888294"/>
          </a:xfrm>
          <a:prstGeom prst="rect">
            <a:avLst/>
          </a:prstGeom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7447546" y="4919789"/>
            <a:ext cx="1591511" cy="224505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825" dirty="0">
                <a:solidFill>
                  <a:srgbClr val="FFFF00"/>
                </a:solidFill>
              </a:rPr>
              <a:t>ライオンハイジーン㈱</a:t>
            </a:r>
            <a:r>
              <a:rPr lang="en-US" altLang="ja-JP" sz="825" dirty="0">
                <a:solidFill>
                  <a:srgbClr val="FFFF00"/>
                </a:solidFill>
              </a:rPr>
              <a:t>HP</a:t>
            </a:r>
            <a:r>
              <a:rPr lang="ja-JP" altLang="en-US" sz="825" dirty="0">
                <a:solidFill>
                  <a:srgbClr val="FFFF00"/>
                </a:solidFill>
              </a:rPr>
              <a:t>より</a:t>
            </a:r>
          </a:p>
        </p:txBody>
      </p:sp>
      <p:sp>
        <p:nvSpPr>
          <p:cNvPr id="6" name="AutoShape 2" descr="ライオンハイジーン株式会社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461147" y="299409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4115158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7684" y="578310"/>
            <a:ext cx="4184316" cy="565484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感染と発症</a:t>
            </a:r>
            <a:r>
              <a:rPr lang="en-US" altLang="ja-JP" dirty="0"/>
              <a:t>(</a:t>
            </a:r>
            <a:r>
              <a:rPr lang="ja-JP" altLang="en-US" dirty="0"/>
              <a:t>発病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684" y="1501358"/>
            <a:ext cx="8349915" cy="3364639"/>
          </a:xfrm>
        </p:spPr>
        <p:txBody>
          <a:bodyPr>
            <a:normAutofit fontScale="92500"/>
          </a:bodyPr>
          <a:lstStyle/>
          <a:p>
            <a:r>
              <a:rPr lang="ja-JP" altLang="en-US" sz="2400" b="1" dirty="0">
                <a:solidFill>
                  <a:srgbClr val="002060"/>
                </a:solidFill>
              </a:rPr>
              <a:t>感染</a:t>
            </a:r>
            <a:r>
              <a:rPr lang="ja-JP" altLang="en-US" sz="2400" dirty="0"/>
              <a:t>とは病原体（</a:t>
            </a:r>
            <a:r>
              <a:rPr lang="ja-JP" altLang="en-US" sz="2625" dirty="0">
                <a:latin typeface="+mn-ea"/>
              </a:rPr>
              <a:t>微生物）が生体内に侵入し、</a:t>
            </a:r>
            <a:endParaRPr lang="en-US" altLang="ja-JP" sz="2625" dirty="0">
              <a:latin typeface="+mn-ea"/>
            </a:endParaRPr>
          </a:p>
          <a:p>
            <a:r>
              <a:rPr lang="ja-JP" altLang="en-US" sz="2625" dirty="0">
                <a:latin typeface="+mn-ea"/>
              </a:rPr>
              <a:t>　生体内で定着・増殖し、寄生の状態になった場合のこと。</a:t>
            </a:r>
            <a:endParaRPr lang="en-US" altLang="ja-JP" sz="2625" dirty="0">
              <a:latin typeface="+mn-ea"/>
            </a:endParaRPr>
          </a:p>
          <a:p>
            <a:endParaRPr lang="en-US" altLang="ja-JP" sz="2625" dirty="0">
              <a:latin typeface="+mn-ea"/>
            </a:endParaRPr>
          </a:p>
          <a:p>
            <a:r>
              <a:rPr lang="ja-JP" altLang="en-US" sz="2400" b="1" dirty="0">
                <a:solidFill>
                  <a:srgbClr val="002060"/>
                </a:solidFill>
              </a:rPr>
              <a:t>感染</a:t>
            </a:r>
            <a:r>
              <a:rPr lang="ja-JP" altLang="en-US" sz="2400" dirty="0"/>
              <a:t>した結果、症状が現れることが</a:t>
            </a:r>
            <a:r>
              <a:rPr lang="ja-JP" altLang="en-US" sz="2400" b="1" dirty="0">
                <a:solidFill>
                  <a:srgbClr val="002060"/>
                </a:solidFill>
              </a:rPr>
              <a:t>発症（発病）</a:t>
            </a:r>
            <a:r>
              <a:rPr lang="ja-JP" altLang="en-US" sz="2400" dirty="0"/>
              <a:t>である。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b="1" dirty="0">
                <a:solidFill>
                  <a:srgbClr val="002060"/>
                </a:solidFill>
              </a:rPr>
              <a:t>感染</a:t>
            </a:r>
            <a:r>
              <a:rPr lang="ja-JP" altLang="en-US" sz="2400" dirty="0"/>
              <a:t>しても、症状が現れないことを</a:t>
            </a:r>
            <a:r>
              <a:rPr lang="ja-JP" altLang="en-US" sz="2400" b="1" dirty="0">
                <a:solidFill>
                  <a:srgbClr val="002060"/>
                </a:solidFill>
              </a:rPr>
              <a:t>不顕性感染</a:t>
            </a:r>
            <a:r>
              <a:rPr lang="ja-JP" altLang="en-US" sz="2400" dirty="0"/>
              <a:t>と言う。</a:t>
            </a:r>
            <a:endParaRPr lang="en-US" altLang="ja-JP" sz="2400" dirty="0"/>
          </a:p>
          <a:p>
            <a:r>
              <a:rPr lang="ja-JP" altLang="en-US" sz="2400" dirty="0"/>
              <a:t>　また、このような人を“</a:t>
            </a:r>
            <a:r>
              <a:rPr lang="ja-JP" altLang="en-US" sz="2400" b="1" dirty="0">
                <a:solidFill>
                  <a:srgbClr val="002060"/>
                </a:solidFill>
              </a:rPr>
              <a:t>保菌者</a:t>
            </a:r>
            <a:r>
              <a:rPr lang="ja-JP" altLang="en-US" sz="2400" dirty="0"/>
              <a:t>”</a:t>
            </a:r>
            <a:endParaRPr lang="en-US" altLang="ja-JP" sz="2400" dirty="0"/>
          </a:p>
          <a:p>
            <a:r>
              <a:rPr lang="ja-JP" altLang="en-US" sz="2400" dirty="0"/>
              <a:t>（別名キャリア、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無症状病原体保有者</a:t>
            </a:r>
            <a:r>
              <a:rPr lang="ja-JP" altLang="en-US" sz="2400" dirty="0"/>
              <a:t>）と言う。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873" y="51355"/>
            <a:ext cx="2164932" cy="161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5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>
          <a:xfrm>
            <a:off x="2601516" y="468710"/>
            <a:ext cx="4942284" cy="960834"/>
          </a:xfrm>
        </p:spPr>
        <p:txBody>
          <a:bodyPr/>
          <a:lstStyle/>
          <a:p>
            <a:pPr eaLnBrk="1" hangingPunct="1"/>
            <a:r>
              <a:rPr lang="ja-JP" altLang="en-US" b="1">
                <a:solidFill>
                  <a:schemeClr val="tx1"/>
                </a:solidFill>
                <a:latin typeface="メイリオ" panose="020B0604030504040204" pitchFamily="50" charset="-128"/>
              </a:rPr>
              <a:t>感染の成り立ち</a:t>
            </a: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911405"/>
              </p:ext>
            </p:extLst>
          </p:nvPr>
        </p:nvGraphicFramePr>
        <p:xfrm>
          <a:off x="1759744" y="1303338"/>
          <a:ext cx="5657850" cy="2694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62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CD91C70-030B-4C01-91FC-E38412E86A93}" type="slidenum">
              <a:rPr kumimoji="0" lang="ja-JP" altLang="en-US" smtClean="0">
                <a:solidFill>
                  <a:srgbClr val="FE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kumimoji="0" lang="ja-JP" altLang="en-US">
              <a:solidFill>
                <a:srgbClr val="FEFFFF"/>
              </a:solidFill>
            </a:endParaRPr>
          </a:p>
        </p:txBody>
      </p:sp>
      <p:pic>
        <p:nvPicPr>
          <p:cNvPr id="26629" name="図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761" y="1771254"/>
            <a:ext cx="926306" cy="1179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6630" name="図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35" y="1801019"/>
            <a:ext cx="1095375" cy="1057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6631" name="図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6" y="1785542"/>
            <a:ext cx="1026319" cy="1110853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26632" name="テキスト ボックス 8"/>
          <p:cNvSpPr txBox="1">
            <a:spLocks noChangeArrowheads="1"/>
          </p:cNvSpPr>
          <p:nvPr/>
        </p:nvSpPr>
        <p:spPr bwMode="auto">
          <a:xfrm>
            <a:off x="1759745" y="3773886"/>
            <a:ext cx="610314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メイリオ" panose="020B0604030504040204" pitchFamily="50" charset="-128"/>
              </a:rPr>
              <a:t>この３要素が揃ったときに、感染が成立する。</a:t>
            </a:r>
          </a:p>
        </p:txBody>
      </p:sp>
    </p:spTree>
    <p:extLst>
      <p:ext uri="{BB962C8B-B14F-4D97-AF65-F5344CB8AC3E}">
        <p14:creationId xmlns:p14="http://schemas.microsoft.com/office/powerpoint/2010/main" val="91882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8000" y="457994"/>
            <a:ext cx="4775108" cy="573494"/>
          </a:xfrm>
        </p:spPr>
        <p:txBody>
          <a:bodyPr/>
          <a:lstStyle/>
          <a:p>
            <a:r>
              <a:rPr lang="ja-JP" altLang="en-US" dirty="0"/>
              <a:t>感染成立の３要素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6152606" y="1641816"/>
            <a:ext cx="1881052" cy="55353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感染成立</a:t>
            </a:r>
          </a:p>
        </p:txBody>
      </p:sp>
      <p:sp>
        <p:nvSpPr>
          <p:cNvPr id="5" name="楕円 4"/>
          <p:cNvSpPr/>
          <p:nvPr/>
        </p:nvSpPr>
        <p:spPr>
          <a:xfrm>
            <a:off x="1342208" y="2599941"/>
            <a:ext cx="3419204" cy="1998617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350" b="1" dirty="0"/>
              <a:t>感染のしやすさ</a:t>
            </a:r>
            <a:endParaRPr kumimoji="1" lang="en-US" altLang="ja-JP" sz="1350" b="1" dirty="0"/>
          </a:p>
          <a:p>
            <a:r>
              <a:rPr kumimoji="1" lang="ja-JP" altLang="en-US" sz="1350" dirty="0"/>
              <a:t>　新生児</a:t>
            </a:r>
            <a:endParaRPr kumimoji="1" lang="en-US" altLang="ja-JP" sz="1350" dirty="0"/>
          </a:p>
          <a:p>
            <a:r>
              <a:rPr kumimoji="1" lang="ja-JP" altLang="en-US" sz="1350" dirty="0"/>
              <a:t>　高齢者</a:t>
            </a:r>
            <a:endParaRPr kumimoji="1" lang="en-US" altLang="ja-JP" sz="1350" dirty="0"/>
          </a:p>
          <a:p>
            <a:r>
              <a:rPr kumimoji="1" lang="ja-JP" altLang="en-US" sz="1350" dirty="0"/>
              <a:t>   基礎疾患が</a:t>
            </a:r>
            <a:endParaRPr kumimoji="1" lang="en-US" altLang="ja-JP" sz="1350" dirty="0"/>
          </a:p>
          <a:p>
            <a:r>
              <a:rPr kumimoji="1" lang="ja-JP" altLang="en-US" sz="1350" dirty="0"/>
              <a:t>       ある人　等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557746" y="2599942"/>
            <a:ext cx="1567543" cy="3889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宿主抵抗力</a:t>
            </a:r>
          </a:p>
        </p:txBody>
      </p:sp>
      <p:sp>
        <p:nvSpPr>
          <p:cNvPr id="6" name="楕円 5"/>
          <p:cNvSpPr/>
          <p:nvPr/>
        </p:nvSpPr>
        <p:spPr>
          <a:xfrm>
            <a:off x="4076158" y="2673419"/>
            <a:ext cx="3203666" cy="1998617"/>
          </a:xfrm>
          <a:prstGeom prst="ellipse">
            <a:avLst/>
          </a:prstGeom>
          <a:solidFill>
            <a:srgbClr val="CCECFF"/>
          </a:solidFill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350" b="1" dirty="0"/>
              <a:t>病原体が体内に入る方法</a:t>
            </a:r>
            <a:endParaRPr kumimoji="1" lang="en-US" altLang="ja-JP" sz="1350" b="1" dirty="0"/>
          </a:p>
          <a:p>
            <a:r>
              <a:rPr kumimoji="1" lang="ja-JP" altLang="en-US" sz="1350" dirty="0"/>
              <a:t>　　飛沫感染</a:t>
            </a:r>
            <a:endParaRPr kumimoji="1" lang="en-US" altLang="ja-JP" sz="1350" dirty="0"/>
          </a:p>
          <a:p>
            <a:r>
              <a:rPr kumimoji="1" lang="ja-JP" altLang="en-US" sz="1350" dirty="0"/>
              <a:t>       空気感染</a:t>
            </a:r>
            <a:endParaRPr kumimoji="1" lang="en-US" altLang="ja-JP" sz="1350" dirty="0"/>
          </a:p>
          <a:p>
            <a:r>
              <a:rPr kumimoji="1" lang="ja-JP" altLang="en-US" sz="1350" dirty="0"/>
              <a:t>       接触感染　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894204" y="2751798"/>
            <a:ext cx="1508760" cy="3037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100" b="1" dirty="0"/>
              <a:t>感染経路</a:t>
            </a:r>
          </a:p>
        </p:txBody>
      </p:sp>
      <p:sp>
        <p:nvSpPr>
          <p:cNvPr id="4" name="楕円 3"/>
          <p:cNvSpPr/>
          <p:nvPr/>
        </p:nvSpPr>
        <p:spPr>
          <a:xfrm>
            <a:off x="2877908" y="1308999"/>
            <a:ext cx="3115491" cy="1930037"/>
          </a:xfrm>
          <a:prstGeom prst="ellipse">
            <a:avLst/>
          </a:prstGeom>
          <a:solidFill>
            <a:srgbClr val="CCFF99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350" b="1" dirty="0"/>
              <a:t>病原体を保有し</a:t>
            </a:r>
            <a:endParaRPr kumimoji="1" lang="en-US" altLang="ja-JP" sz="1350" b="1" dirty="0"/>
          </a:p>
          <a:p>
            <a:r>
              <a:rPr kumimoji="1" lang="ja-JP" altLang="en-US" sz="1350" b="1" dirty="0"/>
              <a:t>宿主に感染させる媒体</a:t>
            </a:r>
            <a:endParaRPr kumimoji="1" lang="en-US" altLang="ja-JP" sz="1350" b="1" dirty="0"/>
          </a:p>
          <a:p>
            <a:r>
              <a:rPr kumimoji="1" lang="ja-JP" altLang="en-US" sz="1350" dirty="0"/>
              <a:t>食品・動物・環境・</a:t>
            </a:r>
            <a:endParaRPr kumimoji="1" lang="en-US" altLang="ja-JP" sz="1350" dirty="0"/>
          </a:p>
          <a:p>
            <a:r>
              <a:rPr kumimoji="1" lang="ja-JP" altLang="en-US" sz="1350" dirty="0"/>
              <a:t>人（患者、保菌者）</a:t>
            </a:r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4594861" y="2252144"/>
            <a:ext cx="1954529" cy="84255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二等辺三角形 11"/>
          <p:cNvSpPr/>
          <p:nvPr/>
        </p:nvSpPr>
        <p:spPr>
          <a:xfrm>
            <a:off x="4176030" y="2874260"/>
            <a:ext cx="519249" cy="440872"/>
          </a:xfrm>
          <a:prstGeom prst="triangl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7" name="正方形/長方形 6"/>
          <p:cNvSpPr/>
          <p:nvPr/>
        </p:nvSpPr>
        <p:spPr>
          <a:xfrm>
            <a:off x="3588202" y="1470366"/>
            <a:ext cx="1694906" cy="342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感染源</a:t>
            </a:r>
          </a:p>
        </p:txBody>
      </p:sp>
    </p:spTree>
    <p:extLst>
      <p:ext uri="{BB962C8B-B14F-4D97-AF65-F5344CB8AC3E}">
        <p14:creationId xmlns:p14="http://schemas.microsoft.com/office/powerpoint/2010/main" val="406015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タイトル 1"/>
          <p:cNvSpPr>
            <a:spLocks noGrp="1"/>
          </p:cNvSpPr>
          <p:nvPr>
            <p:ph type="title"/>
          </p:nvPr>
        </p:nvSpPr>
        <p:spPr>
          <a:xfrm>
            <a:off x="2307432" y="534194"/>
            <a:ext cx="3683794" cy="1087041"/>
          </a:xfrm>
        </p:spPr>
        <p:txBody>
          <a:bodyPr/>
          <a:lstStyle/>
          <a:p>
            <a:pPr eaLnBrk="1" hangingPunct="1"/>
            <a:r>
              <a:rPr lang="ja-JP" altLang="en-US" b="1">
                <a:solidFill>
                  <a:schemeClr val="tx1"/>
                </a:solidFill>
                <a:latin typeface="メイリオ" panose="020B0604030504040204" pitchFamily="50" charset="-128"/>
              </a:rPr>
              <a:t>①飛沫感染とは</a:t>
            </a:r>
          </a:p>
        </p:txBody>
      </p:sp>
      <p:sp>
        <p:nvSpPr>
          <p:cNvPr id="286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25471" y="1870671"/>
            <a:ext cx="4235053" cy="2572940"/>
          </a:xfrm>
        </p:spPr>
        <p:txBody>
          <a:bodyPr>
            <a:normAutofit/>
          </a:bodyPr>
          <a:lstStyle/>
          <a:p>
            <a:r>
              <a:rPr lang="ja-JP" altLang="en-US" sz="2100" dirty="0">
                <a:latin typeface="メイリオ" panose="020B0604030504040204" pitchFamily="50" charset="-128"/>
              </a:rPr>
              <a:t>　感染者の飛沫</a:t>
            </a:r>
            <a:endParaRPr lang="en-US" altLang="ja-JP" sz="2100" dirty="0">
              <a:latin typeface="メイリオ" panose="020B0604030504040204" pitchFamily="50" charset="-128"/>
            </a:endParaRPr>
          </a:p>
          <a:p>
            <a:r>
              <a:rPr lang="ja-JP" altLang="en-US" sz="2100" dirty="0">
                <a:latin typeface="メイリオ" panose="020B0604030504040204" pitchFamily="50" charset="-128"/>
              </a:rPr>
              <a:t>（くしゃみ、咳、唾液など）と</a:t>
            </a:r>
            <a:endParaRPr lang="en-US" altLang="ja-JP" sz="2100" dirty="0">
              <a:latin typeface="メイリオ" panose="020B0604030504040204" pitchFamily="50" charset="-128"/>
            </a:endParaRPr>
          </a:p>
          <a:p>
            <a:r>
              <a:rPr lang="ja-JP" altLang="en-US" sz="2100" dirty="0">
                <a:latin typeface="メイリオ" panose="020B0604030504040204" pitchFamily="50" charset="-128"/>
              </a:rPr>
              <a:t>　一緒に病原体が放出され、</a:t>
            </a:r>
            <a:endParaRPr lang="en-US" altLang="ja-JP" sz="2100" dirty="0">
              <a:latin typeface="メイリオ" panose="020B0604030504040204" pitchFamily="50" charset="-128"/>
            </a:endParaRPr>
          </a:p>
          <a:p>
            <a:r>
              <a:rPr lang="ja-JP" altLang="en-US" sz="2100" dirty="0">
                <a:latin typeface="メイリオ" panose="020B0604030504040204" pitchFamily="50" charset="-128"/>
              </a:rPr>
              <a:t>　周囲の人がその病原体を</a:t>
            </a:r>
            <a:endParaRPr lang="en-US" altLang="ja-JP" sz="2100" dirty="0">
              <a:latin typeface="メイリオ" panose="020B0604030504040204" pitchFamily="50" charset="-128"/>
            </a:endParaRPr>
          </a:p>
          <a:p>
            <a:r>
              <a:rPr lang="ja-JP" altLang="en-US" sz="2100" dirty="0">
                <a:latin typeface="メイリオ" panose="020B0604030504040204" pitchFamily="50" charset="-128"/>
              </a:rPr>
              <a:t>　口や鼻や目などから吸い込んで</a:t>
            </a:r>
            <a:endParaRPr lang="en-US" altLang="ja-JP" sz="2100" dirty="0">
              <a:latin typeface="メイリオ" panose="020B0604030504040204" pitchFamily="50" charset="-128"/>
            </a:endParaRPr>
          </a:p>
          <a:p>
            <a:r>
              <a:rPr lang="ja-JP" altLang="en-US" sz="2100" dirty="0">
                <a:latin typeface="メイリオ" panose="020B0604030504040204" pitchFamily="50" charset="-128"/>
              </a:rPr>
              <a:t>　感染する。</a:t>
            </a:r>
            <a:endParaRPr lang="en-US" altLang="ja-JP" sz="2100" u="sng" dirty="0">
              <a:latin typeface="メイリオ" panose="020B0604030504040204" pitchFamily="50" charset="-128"/>
            </a:endParaRPr>
          </a:p>
        </p:txBody>
      </p:sp>
      <p:sp>
        <p:nvSpPr>
          <p:cNvPr id="35844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FDB269C-C6C4-4CE8-8CB9-1B26E0513109}" type="slidenum">
              <a:rPr kumimoji="0" lang="ja-JP" altLang="en-US" smtClean="0">
                <a:solidFill>
                  <a:srgbClr val="FE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6</a:t>
            </a:fld>
            <a:endParaRPr kumimoji="0" lang="ja-JP" altLang="en-US">
              <a:solidFill>
                <a:srgbClr val="FEFFFF"/>
              </a:solidFill>
            </a:endParaRPr>
          </a:p>
        </p:txBody>
      </p:sp>
      <p:pic>
        <p:nvPicPr>
          <p:cNvPr id="35845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4" y="1395016"/>
            <a:ext cx="1294209" cy="127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603" y="1395017"/>
            <a:ext cx="652463" cy="195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991" y="3004742"/>
            <a:ext cx="632222" cy="195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星 8 6"/>
          <p:cNvSpPr/>
          <p:nvPr/>
        </p:nvSpPr>
        <p:spPr>
          <a:xfrm>
            <a:off x="3340894" y="1762919"/>
            <a:ext cx="204788" cy="215504"/>
          </a:xfrm>
          <a:prstGeom prst="star8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sz="1350"/>
          </a:p>
        </p:txBody>
      </p:sp>
      <p:sp>
        <p:nvSpPr>
          <p:cNvPr id="10" name="星 8 9"/>
          <p:cNvSpPr/>
          <p:nvPr/>
        </p:nvSpPr>
        <p:spPr>
          <a:xfrm>
            <a:off x="2215755" y="3205956"/>
            <a:ext cx="205978" cy="215504"/>
          </a:xfrm>
          <a:prstGeom prst="star8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sz="1350"/>
          </a:p>
        </p:txBody>
      </p:sp>
      <p:sp>
        <p:nvSpPr>
          <p:cNvPr id="11" name="星 8 10"/>
          <p:cNvSpPr/>
          <p:nvPr/>
        </p:nvSpPr>
        <p:spPr>
          <a:xfrm>
            <a:off x="2933700" y="2154636"/>
            <a:ext cx="204788" cy="215503"/>
          </a:xfrm>
          <a:prstGeom prst="star8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sz="1350"/>
          </a:p>
        </p:txBody>
      </p:sp>
      <p:sp>
        <p:nvSpPr>
          <p:cNvPr id="12" name="星 8 11"/>
          <p:cNvSpPr/>
          <p:nvPr/>
        </p:nvSpPr>
        <p:spPr>
          <a:xfrm>
            <a:off x="1806178" y="2767806"/>
            <a:ext cx="204788" cy="215504"/>
          </a:xfrm>
          <a:prstGeom prst="star8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sz="1350"/>
          </a:p>
        </p:txBody>
      </p:sp>
      <p:sp>
        <p:nvSpPr>
          <p:cNvPr id="13" name="星 8 12"/>
          <p:cNvSpPr/>
          <p:nvPr/>
        </p:nvSpPr>
        <p:spPr>
          <a:xfrm>
            <a:off x="2726531" y="1766492"/>
            <a:ext cx="205979" cy="215503"/>
          </a:xfrm>
          <a:prstGeom prst="star8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sz="1350"/>
          </a:p>
        </p:txBody>
      </p:sp>
      <p:sp>
        <p:nvSpPr>
          <p:cNvPr id="14" name="星 8 13"/>
          <p:cNvSpPr/>
          <p:nvPr/>
        </p:nvSpPr>
        <p:spPr>
          <a:xfrm>
            <a:off x="2932511" y="3421461"/>
            <a:ext cx="205978" cy="216694"/>
          </a:xfrm>
          <a:prstGeom prst="star8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sz="1350"/>
          </a:p>
        </p:txBody>
      </p:sp>
      <p:sp>
        <p:nvSpPr>
          <p:cNvPr id="15" name="星 8 14"/>
          <p:cNvSpPr/>
          <p:nvPr/>
        </p:nvSpPr>
        <p:spPr>
          <a:xfrm>
            <a:off x="2667000" y="2788049"/>
            <a:ext cx="205979" cy="216694"/>
          </a:xfrm>
          <a:prstGeom prst="star8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526321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タイトル 1"/>
          <p:cNvSpPr>
            <a:spLocks noGrp="1"/>
          </p:cNvSpPr>
          <p:nvPr>
            <p:ph type="title"/>
          </p:nvPr>
        </p:nvSpPr>
        <p:spPr>
          <a:xfrm>
            <a:off x="353643" y="293393"/>
            <a:ext cx="3246807" cy="87897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</a:rPr>
              <a:t>②空気感染</a:t>
            </a:r>
            <a:b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</a:rPr>
            </a:b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</a:rPr>
              <a:t>(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</a:rPr>
              <a:t>飛沫核感染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</a:rPr>
              <a:t>)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</a:rPr>
              <a:t>とは</a:t>
            </a:r>
          </a:p>
        </p:txBody>
      </p:sp>
      <p:sp>
        <p:nvSpPr>
          <p:cNvPr id="286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94483" y="800895"/>
            <a:ext cx="4795874" cy="4004765"/>
          </a:xfrm>
        </p:spPr>
        <p:txBody>
          <a:bodyPr>
            <a:noAutofit/>
          </a:bodyPr>
          <a:lstStyle/>
          <a:p>
            <a:r>
              <a:rPr lang="ja-JP" altLang="en-US" sz="2100" dirty="0">
                <a:solidFill>
                  <a:srgbClr val="000000"/>
                </a:solidFill>
                <a:latin typeface="Segoe UI" panose="020B0502040204020203" pitchFamily="34" charset="0"/>
              </a:rPr>
              <a:t>飛沫が空気中を飛行している際に</a:t>
            </a:r>
            <a:endParaRPr lang="en-US" altLang="ja-JP" sz="21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ja-JP" altLang="en-US" sz="2100" dirty="0">
                <a:solidFill>
                  <a:srgbClr val="000000"/>
                </a:solidFill>
                <a:latin typeface="Segoe UI" panose="020B0502040204020203" pitchFamily="34" charset="0"/>
              </a:rPr>
              <a:t>　水分が乾燥して、</a:t>
            </a:r>
            <a:r>
              <a:rPr lang="ja-JP" altLang="en-US" sz="2100" b="1" dirty="0">
                <a:solidFill>
                  <a:srgbClr val="FF0000"/>
                </a:solidFill>
                <a:latin typeface="Segoe UI" panose="020B0502040204020203" pitchFamily="34" charset="0"/>
              </a:rPr>
              <a:t>飛沫核</a:t>
            </a:r>
            <a:r>
              <a:rPr lang="ja-JP" altLang="en-US" sz="2100" dirty="0">
                <a:solidFill>
                  <a:srgbClr val="000000"/>
                </a:solidFill>
                <a:latin typeface="Segoe UI" panose="020B0502040204020203" pitchFamily="34" charset="0"/>
              </a:rPr>
              <a:t>という飛沫　</a:t>
            </a:r>
            <a:endParaRPr lang="en-US" altLang="ja-JP" sz="21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ja-JP" altLang="en-US" sz="2100" dirty="0">
                <a:solidFill>
                  <a:srgbClr val="000000"/>
                </a:solidFill>
                <a:latin typeface="Segoe UI" panose="020B0502040204020203" pitchFamily="34" charset="0"/>
              </a:rPr>
              <a:t>　よりもさらに微小な微粒子となり、</a:t>
            </a:r>
            <a:endParaRPr lang="en-US" altLang="ja-JP" sz="21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ja-JP" altLang="en-US" sz="2100" dirty="0">
                <a:solidFill>
                  <a:srgbClr val="000000"/>
                </a:solidFill>
                <a:latin typeface="Segoe UI" panose="020B0502040204020203" pitchFamily="34" charset="0"/>
              </a:rPr>
              <a:t>　これは空気中を長時間浮遊できる。</a:t>
            </a:r>
            <a:endParaRPr lang="en-US" altLang="ja-JP" sz="21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ja-JP" altLang="en-US" sz="2100" dirty="0">
                <a:solidFill>
                  <a:srgbClr val="000000"/>
                </a:solidFill>
                <a:latin typeface="Segoe UI" panose="020B0502040204020203" pitchFamily="34" charset="0"/>
              </a:rPr>
              <a:t>この飛沫核に病原体が含まれていた場合、それを吸入することにより気道の粘膜から侵入し感染する</a:t>
            </a:r>
            <a:r>
              <a:rPr lang="ja-JP" altLang="en-US" sz="2100" dirty="0"/>
              <a:t>。</a:t>
            </a:r>
            <a:endParaRPr lang="en-US" altLang="ja-JP" sz="2100" dirty="0"/>
          </a:p>
          <a:p>
            <a:endParaRPr lang="en-US" altLang="ja-JP" sz="2100" dirty="0"/>
          </a:p>
          <a:p>
            <a:r>
              <a:rPr lang="ja-JP" altLang="en-US" sz="2100" dirty="0"/>
              <a:t>空気感染できる感染症は主に</a:t>
            </a:r>
            <a:r>
              <a:rPr lang="en-US" altLang="ja-JP" sz="2100" dirty="0"/>
              <a:t>3</a:t>
            </a:r>
            <a:r>
              <a:rPr lang="ja-JP" altLang="en-US" sz="2100" dirty="0"/>
              <a:t>つ</a:t>
            </a:r>
            <a:endParaRPr lang="en-US" altLang="ja-JP" sz="2100" dirty="0"/>
          </a:p>
          <a:p>
            <a:r>
              <a:rPr lang="ja-JP" altLang="en-US" sz="2100" b="1" dirty="0">
                <a:solidFill>
                  <a:srgbClr val="FF0000"/>
                </a:solidFill>
              </a:rPr>
              <a:t>麻疹、水痘、結核</a:t>
            </a:r>
            <a:endParaRPr lang="en-US" altLang="ja-JP" sz="2100" u="sng" dirty="0">
              <a:latin typeface="メイリオ" panose="020B0604030504040204" pitchFamily="50" charset="-128"/>
            </a:endParaRPr>
          </a:p>
        </p:txBody>
      </p:sp>
      <p:sp>
        <p:nvSpPr>
          <p:cNvPr id="35844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FDB269C-C6C4-4CE8-8CB9-1B26E0513109}" type="slidenum">
              <a:rPr kumimoji="0" lang="ja-JP" altLang="en-US" smtClean="0">
                <a:solidFill>
                  <a:srgbClr val="FE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7</a:t>
            </a:fld>
            <a:endParaRPr kumimoji="0" lang="ja-JP" altLang="en-US">
              <a:solidFill>
                <a:srgbClr val="FEFFFF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2" y="1202845"/>
            <a:ext cx="3640841" cy="291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62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タイトル 1"/>
          <p:cNvSpPr>
            <a:spLocks noGrp="1"/>
          </p:cNvSpPr>
          <p:nvPr>
            <p:ph type="title"/>
          </p:nvPr>
        </p:nvSpPr>
        <p:spPr>
          <a:xfrm>
            <a:off x="1721645" y="181770"/>
            <a:ext cx="4536281" cy="551260"/>
          </a:xfrm>
        </p:spPr>
        <p:txBody>
          <a:bodyPr/>
          <a:lstStyle/>
          <a:p>
            <a:pPr eaLnBrk="1" hangingPunct="1"/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</a:rPr>
              <a:t>③接触感染とは</a:t>
            </a:r>
          </a:p>
        </p:txBody>
      </p:sp>
      <p:sp>
        <p:nvSpPr>
          <p:cNvPr id="2457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05365" y="1151169"/>
            <a:ext cx="4266008" cy="3812150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en-US" altLang="ja-JP" sz="18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1800" dirty="0">
                <a:solidFill>
                  <a:srgbClr val="FF0000"/>
                </a:solidFill>
                <a:latin typeface="メイリオ" panose="020B0604030504040204" pitchFamily="50" charset="-128"/>
              </a:rPr>
              <a:t>　</a:t>
            </a:r>
            <a:r>
              <a:rPr lang="ja-JP" altLang="en-US" sz="1800" dirty="0">
                <a:latin typeface="メイリオ" panose="020B0604030504040204" pitchFamily="50" charset="-128"/>
              </a:rPr>
              <a:t>感染者から</a:t>
            </a:r>
            <a:r>
              <a:rPr lang="ja-JP" altLang="en-US" sz="1800" dirty="0"/>
              <a:t>排出された病原体を含む</a:t>
            </a:r>
            <a:endParaRPr lang="en-US" altLang="ja-JP" sz="1800" dirty="0"/>
          </a:p>
          <a:p>
            <a:pPr>
              <a:defRPr/>
            </a:pPr>
            <a:r>
              <a:rPr lang="ja-JP" altLang="en-US" sz="1800" dirty="0"/>
              <a:t>分泌物，排泄物などにより、病原体に</a:t>
            </a:r>
            <a:endParaRPr lang="en-US" altLang="ja-JP" sz="1800" dirty="0"/>
          </a:p>
          <a:p>
            <a:pPr>
              <a:defRPr/>
            </a:pPr>
            <a:r>
              <a:rPr lang="ja-JP" altLang="en-US" sz="1800" dirty="0"/>
              <a:t>汚染されたものに</a:t>
            </a:r>
            <a:r>
              <a:rPr lang="ja-JP" altLang="en-US" sz="1800" b="1" dirty="0"/>
              <a:t>直接</a:t>
            </a:r>
            <a:r>
              <a:rPr lang="ja-JP" altLang="en-US" sz="1800" dirty="0"/>
              <a:t>または</a:t>
            </a:r>
            <a:r>
              <a:rPr lang="ja-JP" altLang="en-US" sz="1800" b="1" dirty="0"/>
              <a:t>間接的</a:t>
            </a:r>
            <a:r>
              <a:rPr lang="ja-JP" altLang="en-US" sz="1800" dirty="0"/>
              <a:t>に</a:t>
            </a:r>
            <a:endParaRPr lang="en-US" altLang="ja-JP" sz="1800" dirty="0"/>
          </a:p>
          <a:p>
            <a:pPr>
              <a:defRPr/>
            </a:pPr>
            <a:r>
              <a:rPr lang="ja-JP" altLang="en-US" sz="1800" dirty="0"/>
              <a:t>触れることで病原体</a:t>
            </a:r>
            <a:r>
              <a:rPr lang="ja-JP" altLang="en-US" sz="1800" dirty="0">
                <a:latin typeface="メイリオ" panose="020B0604030504040204" pitchFamily="50" charset="-128"/>
              </a:rPr>
              <a:t>が付着する。</a:t>
            </a:r>
            <a:endParaRPr lang="en-US" altLang="ja-JP" sz="1800" dirty="0">
              <a:latin typeface="メイリオ" panose="020B0604030504040204" pitchFamily="50" charset="-128"/>
            </a:endParaRPr>
          </a:p>
          <a:p>
            <a:pPr>
              <a:buFont typeface="Wingdings 3" charset="2"/>
              <a:buChar char=""/>
              <a:defRPr/>
            </a:pPr>
            <a:endParaRPr lang="en-US" altLang="ja-JP" sz="1800" dirty="0">
              <a:latin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1800" dirty="0">
                <a:latin typeface="メイリオ" panose="020B0604030504040204" pitchFamily="50" charset="-128"/>
              </a:rPr>
              <a:t>　周囲の人がそれに触れると</a:t>
            </a:r>
            <a:endParaRPr lang="en-US" altLang="ja-JP" sz="1800" dirty="0">
              <a:latin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1800" dirty="0">
                <a:latin typeface="メイリオ" panose="020B0604030504040204" pitchFamily="50" charset="-128"/>
              </a:rPr>
              <a:t>病原体が手に付着し、その手で</a:t>
            </a:r>
            <a:endParaRPr lang="en-US" altLang="ja-JP" sz="1800" dirty="0">
              <a:latin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1800" dirty="0">
                <a:latin typeface="メイリオ" panose="020B0604030504040204" pitchFamily="50" charset="-128"/>
              </a:rPr>
              <a:t>口や鼻や目を触ることで粘膜から</a:t>
            </a:r>
            <a:endParaRPr lang="en-US" altLang="ja-JP" sz="1800" dirty="0">
              <a:latin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1800" dirty="0">
                <a:latin typeface="メイリオ" panose="020B0604030504040204" pitchFamily="50" charset="-128"/>
              </a:rPr>
              <a:t>感染する。</a:t>
            </a:r>
          </a:p>
        </p:txBody>
      </p:sp>
      <p:sp>
        <p:nvSpPr>
          <p:cNvPr id="40964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F59DD92-0FB4-442E-A6B6-0B70EC322AFC}" type="slidenum">
              <a:rPr kumimoji="0" lang="ja-JP" altLang="en-US" smtClean="0">
                <a:solidFill>
                  <a:srgbClr val="FE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8</a:t>
            </a:fld>
            <a:endParaRPr kumimoji="0" lang="ja-JP" altLang="en-US">
              <a:solidFill>
                <a:srgbClr val="FEFFFF"/>
              </a:solidFill>
            </a:endParaRPr>
          </a:p>
        </p:txBody>
      </p:sp>
      <p:pic>
        <p:nvPicPr>
          <p:cNvPr id="4096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57" y="1897973"/>
            <a:ext cx="1004888" cy="9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132" y="3242867"/>
            <a:ext cx="1435894" cy="134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311" y="1531938"/>
            <a:ext cx="592931" cy="80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55" y="2994027"/>
            <a:ext cx="859631" cy="169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右矢印 7"/>
          <p:cNvSpPr/>
          <p:nvPr/>
        </p:nvSpPr>
        <p:spPr>
          <a:xfrm>
            <a:off x="2637235" y="1743869"/>
            <a:ext cx="917972" cy="377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sz="1350"/>
          </a:p>
        </p:txBody>
      </p:sp>
      <p:sp>
        <p:nvSpPr>
          <p:cNvPr id="10" name="星 8 9"/>
          <p:cNvSpPr/>
          <p:nvPr/>
        </p:nvSpPr>
        <p:spPr>
          <a:xfrm>
            <a:off x="3887391" y="1635524"/>
            <a:ext cx="204788" cy="215503"/>
          </a:xfrm>
          <a:prstGeom prst="star8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sz="1350"/>
          </a:p>
        </p:txBody>
      </p:sp>
      <p:sp>
        <p:nvSpPr>
          <p:cNvPr id="11" name="星 8 10"/>
          <p:cNvSpPr/>
          <p:nvPr/>
        </p:nvSpPr>
        <p:spPr>
          <a:xfrm>
            <a:off x="3743325" y="1983186"/>
            <a:ext cx="205979" cy="215503"/>
          </a:xfrm>
          <a:prstGeom prst="star8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sz="1350"/>
          </a:p>
        </p:txBody>
      </p:sp>
      <p:sp>
        <p:nvSpPr>
          <p:cNvPr id="12" name="星 8 11"/>
          <p:cNvSpPr/>
          <p:nvPr/>
        </p:nvSpPr>
        <p:spPr>
          <a:xfrm>
            <a:off x="3556398" y="3657205"/>
            <a:ext cx="205978" cy="216694"/>
          </a:xfrm>
          <a:prstGeom prst="star8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sz="1350"/>
          </a:p>
        </p:txBody>
      </p:sp>
      <p:sp>
        <p:nvSpPr>
          <p:cNvPr id="13" name="星 8 12"/>
          <p:cNvSpPr/>
          <p:nvPr/>
        </p:nvSpPr>
        <p:spPr>
          <a:xfrm>
            <a:off x="1364456" y="3873899"/>
            <a:ext cx="204788" cy="215503"/>
          </a:xfrm>
          <a:prstGeom prst="star8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sz="1350"/>
          </a:p>
        </p:txBody>
      </p:sp>
      <p:sp>
        <p:nvSpPr>
          <p:cNvPr id="14" name="星 8 13"/>
          <p:cNvSpPr/>
          <p:nvPr/>
        </p:nvSpPr>
        <p:spPr>
          <a:xfrm>
            <a:off x="2431256" y="2090342"/>
            <a:ext cx="205979" cy="216694"/>
          </a:xfrm>
          <a:prstGeom prst="star8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sz="1350"/>
          </a:p>
        </p:txBody>
      </p:sp>
      <p:sp>
        <p:nvSpPr>
          <p:cNvPr id="15" name="右矢印 14"/>
          <p:cNvSpPr/>
          <p:nvPr/>
        </p:nvSpPr>
        <p:spPr>
          <a:xfrm rot="5400000">
            <a:off x="3461743" y="2662437"/>
            <a:ext cx="917972" cy="378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sz="1350"/>
          </a:p>
        </p:txBody>
      </p:sp>
      <p:sp>
        <p:nvSpPr>
          <p:cNvPr id="16" name="右矢印 15"/>
          <p:cNvSpPr/>
          <p:nvPr/>
        </p:nvSpPr>
        <p:spPr>
          <a:xfrm rot="10800000">
            <a:off x="2320528" y="3563144"/>
            <a:ext cx="917972" cy="377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sz="135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0A6986B-5A75-4430-990B-E667FD200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87" y="962011"/>
            <a:ext cx="1243186" cy="935962"/>
          </a:xfrm>
          <a:prstGeom prst="rect">
            <a:avLst/>
          </a:prstGeom>
        </p:spPr>
      </p:pic>
      <p:sp>
        <p:nvSpPr>
          <p:cNvPr id="19" name="星 8 13">
            <a:extLst>
              <a:ext uri="{FF2B5EF4-FFF2-40B4-BE49-F238E27FC236}">
                <a16:creationId xmlns:a16="http://schemas.microsoft.com/office/drawing/2014/main" id="{F7EE4D15-1233-455D-9109-67C7FC620545}"/>
              </a:ext>
            </a:extLst>
          </p:cNvPr>
          <p:cNvSpPr/>
          <p:nvPr/>
        </p:nvSpPr>
        <p:spPr>
          <a:xfrm>
            <a:off x="1253622" y="1541387"/>
            <a:ext cx="205979" cy="216694"/>
          </a:xfrm>
          <a:prstGeom prst="star8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sz="1350"/>
          </a:p>
        </p:txBody>
      </p:sp>
      <p:sp>
        <p:nvSpPr>
          <p:cNvPr id="20" name="星 8 13">
            <a:extLst>
              <a:ext uri="{FF2B5EF4-FFF2-40B4-BE49-F238E27FC236}">
                <a16:creationId xmlns:a16="http://schemas.microsoft.com/office/drawing/2014/main" id="{B9242BDE-0F2C-43F7-BACB-4EEA2A0B27AF}"/>
              </a:ext>
            </a:extLst>
          </p:cNvPr>
          <p:cNvSpPr/>
          <p:nvPr/>
        </p:nvSpPr>
        <p:spPr>
          <a:xfrm>
            <a:off x="1910252" y="1684864"/>
            <a:ext cx="205979" cy="216694"/>
          </a:xfrm>
          <a:prstGeom prst="star8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19045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theme/theme1.xml><?xml version="1.0" encoding="utf-8"?>
<a:theme xmlns:a="http://schemas.openxmlformats.org/drawingml/2006/main" name="Office テーマ">
  <a:themeElements>
    <a:clrScheme name="city of yokohama">
      <a:dk1>
        <a:srgbClr val="000000"/>
      </a:dk1>
      <a:lt1>
        <a:srgbClr val="FFFFFF"/>
      </a:lt1>
      <a:dk2>
        <a:srgbClr val="1F2A66"/>
      </a:dk2>
      <a:lt2>
        <a:srgbClr val="FFFFFF"/>
      </a:lt2>
      <a:accent1>
        <a:srgbClr val="FFFFFF"/>
      </a:accent1>
      <a:accent2>
        <a:srgbClr val="000000"/>
      </a:accent2>
      <a:accent3>
        <a:srgbClr val="1F2A66"/>
      </a:accent3>
      <a:accent4>
        <a:srgbClr val="0068B7"/>
      </a:accent4>
      <a:accent5>
        <a:srgbClr val="00A0E9"/>
      </a:accent5>
      <a:accent6>
        <a:srgbClr val="B5B5B6"/>
      </a:accent6>
      <a:hlink>
        <a:srgbClr val="0068B7"/>
      </a:hlink>
      <a:folHlink>
        <a:srgbClr val="B5B5B5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34301" rIns="68601" bIns="34301" rtlCol="0">
        <a:noAutofit/>
      </a:bodyPr>
      <a:lstStyle>
        <a:defPPr algn="l">
          <a:lnSpc>
            <a:spcPct val="70000"/>
          </a:lnSpc>
          <a:defRPr sz="1600" baseline="0">
            <a:latin typeface="BIZ UDゴシック" panose="020B0400000000000000" pitchFamily="49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1791</TotalTime>
  <Words>1670</Words>
  <Application>Microsoft Office PowerPoint</Application>
  <PresentationFormat>ユーザー設定</PresentationFormat>
  <Paragraphs>200</Paragraphs>
  <Slides>18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37" baseType="lpstr">
      <vt:lpstr>BIZ UDPゴシック</vt:lpstr>
      <vt:lpstr>BIZ UDP明朝 Medium</vt:lpstr>
      <vt:lpstr>BIZ UDゴシック</vt:lpstr>
      <vt:lpstr>BIZ UDゴシック</vt:lpstr>
      <vt:lpstr>HG丸ｺﾞｼｯｸM-PRO</vt:lpstr>
      <vt:lpstr>M PLUS Rounded 1c</vt:lpstr>
      <vt:lpstr>Noto sans JP</vt:lpstr>
      <vt:lpstr>Noto sans JP</vt:lpstr>
      <vt:lpstr>ヒラギノ角ゴ Pro W3</vt:lpstr>
      <vt:lpstr>メイリオ</vt:lpstr>
      <vt:lpstr>游ゴシック</vt:lpstr>
      <vt:lpstr>游ゴシック Light</vt:lpstr>
      <vt:lpstr>游明朝</vt:lpstr>
      <vt:lpstr>Arial</vt:lpstr>
      <vt:lpstr>Calibri</vt:lpstr>
      <vt:lpstr>Century Gothic</vt:lpstr>
      <vt:lpstr>Segoe UI</vt:lpstr>
      <vt:lpstr>Wingdings 3</vt:lpstr>
      <vt:lpstr>Office テーマ</vt:lpstr>
      <vt:lpstr>こどもの感染症</vt:lpstr>
      <vt:lpstr>menu</vt:lpstr>
      <vt:lpstr>感染症とは</vt:lpstr>
      <vt:lpstr>感染と発症(発病)</vt:lpstr>
      <vt:lpstr>感染の成り立ち</vt:lpstr>
      <vt:lpstr>感染成立の３要素</vt:lpstr>
      <vt:lpstr>①飛沫感染とは</vt:lpstr>
      <vt:lpstr>②空気感染 (飛沫核感染)とは</vt:lpstr>
      <vt:lpstr>③接触感染とは</vt:lpstr>
      <vt:lpstr>感染対策　基本は一緒</vt:lpstr>
      <vt:lpstr>menu</vt:lpstr>
      <vt:lpstr>夏に多いこどもの感染症</vt:lpstr>
      <vt:lpstr>はやり目とものもらい</vt:lpstr>
      <vt:lpstr>menu</vt:lpstr>
      <vt:lpstr>伝染性紅斑</vt:lpstr>
      <vt:lpstr>伝染性紅斑（リンゴ病）</vt:lpstr>
      <vt:lpstr>百日咳</vt:lpstr>
      <vt:lpstr>Take Ｈome Message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北川 寛直</cp:lastModifiedBy>
  <cp:revision>197</cp:revision>
  <cp:lastPrinted>2025-05-14T05:58:39Z</cp:lastPrinted>
  <dcterms:created xsi:type="dcterms:W3CDTF">2022-08-22T11:44:34Z</dcterms:created>
  <dcterms:modified xsi:type="dcterms:W3CDTF">2025-06-13T11:18:43Z</dcterms:modified>
</cp:coreProperties>
</file>