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426" r:id="rId2"/>
    <p:sldId id="382" r:id="rId3"/>
    <p:sldId id="383" r:id="rId4"/>
    <p:sldId id="384" r:id="rId5"/>
    <p:sldId id="385" r:id="rId6"/>
    <p:sldId id="386" r:id="rId7"/>
    <p:sldId id="387" r:id="rId8"/>
    <p:sldId id="388" r:id="rId9"/>
  </p:sldIdLst>
  <p:sldSz cx="6858000" cy="9906000" type="A4"/>
  <p:notesSz cx="6735763" cy="9866313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２．調査回答者の主な属性" id="{ED2C2B84-868F-4149-A198-15F075059055}">
          <p14:sldIdLst>
            <p14:sldId id="426"/>
            <p14:sldId id="382"/>
            <p14:sldId id="383"/>
            <p14:sldId id="384"/>
            <p14:sldId id="385"/>
            <p14:sldId id="386"/>
            <p14:sldId id="387"/>
            <p14:sldId id="3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054" autoAdjust="0"/>
    <p:restoredTop sz="99622" autoAdjust="0"/>
  </p:normalViewPr>
  <p:slideViewPr>
    <p:cSldViewPr snapToGrid="0" snapToObjects="1">
      <p:cViewPr varScale="1">
        <p:scale>
          <a:sx n="46" d="100"/>
          <a:sy n="46" d="100"/>
        </p:scale>
        <p:origin x="2340" y="72"/>
      </p:cViewPr>
      <p:guideLst>
        <p:guide orient="horz"/>
        <p:guide pos="2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iMacA1:Users:admin:Desktop: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Data&#26368;&#26032;0208:#ms&#20840;&#20307;_&#26377;&#24179;&#25104;28&#24180;&#24230;+&#28207;&#21271;&#21306;&#21306;&#27665;&#24847;&#35672;&#35519;&#26619;_&#20840;&#20307;&#32232;&#65288;&#38477;&#38918;&#65289;_170203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iMacA1:Users:admin:Desktop:&#22577;&#21578;&#26360;:#Graph&#27010;&#35201;Q34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全体編Graph0209!$G$969:$G$985</c:f>
              <c:strCache>
                <c:ptCount val="17"/>
                <c:pt idx="0">
                  <c:v>男性 計</c:v>
                </c:pt>
                <c:pt idx="1">
                  <c:v>男性 ～20歳代</c:v>
                </c:pt>
                <c:pt idx="2">
                  <c:v>男性 30歳代</c:v>
                </c:pt>
                <c:pt idx="3">
                  <c:v>男性 40歳代</c:v>
                </c:pt>
                <c:pt idx="4">
                  <c:v>男性 50歳代</c:v>
                </c:pt>
                <c:pt idx="5">
                  <c:v>男性 60歳代</c:v>
                </c:pt>
                <c:pt idx="6">
                  <c:v>男性 70歳代以上</c:v>
                </c:pt>
                <c:pt idx="7">
                  <c:v>男性 年代無回答</c:v>
                </c:pt>
                <c:pt idx="8">
                  <c:v>女性 計</c:v>
                </c:pt>
                <c:pt idx="9">
                  <c:v>女性 ～20歳代</c:v>
                </c:pt>
                <c:pt idx="10">
                  <c:v>女性 30歳代</c:v>
                </c:pt>
                <c:pt idx="11">
                  <c:v>女性 40歳代</c:v>
                </c:pt>
                <c:pt idx="12">
                  <c:v>女性 50歳代</c:v>
                </c:pt>
                <c:pt idx="13">
                  <c:v>女性 60歳代</c:v>
                </c:pt>
                <c:pt idx="14">
                  <c:v>女性 70歳代以上</c:v>
                </c:pt>
                <c:pt idx="15">
                  <c:v>女性 年代無回答</c:v>
                </c:pt>
                <c:pt idx="16">
                  <c:v>性別 無回答</c:v>
                </c:pt>
              </c:strCache>
            </c:strRef>
          </c:cat>
          <c:val>
            <c:numRef>
              <c:f>全体編Graph0209!$H$969:$H$985</c:f>
              <c:numCache>
                <c:formatCode>0.0_ </c:formatCode>
                <c:ptCount val="17"/>
                <c:pt idx="0">
                  <c:v>0.45959367945823898</c:v>
                </c:pt>
                <c:pt idx="1">
                  <c:v>4.2437923250564398E-2</c:v>
                </c:pt>
                <c:pt idx="2">
                  <c:v>9.9774266365688799E-2</c:v>
                </c:pt>
                <c:pt idx="3">
                  <c:v>8.62302483069977E-2</c:v>
                </c:pt>
                <c:pt idx="4">
                  <c:v>6.6365688487584604E-2</c:v>
                </c:pt>
                <c:pt idx="5">
                  <c:v>6.9977426636568904E-2</c:v>
                </c:pt>
                <c:pt idx="6">
                  <c:v>9.4808126410835206E-2</c:v>
                </c:pt>
                <c:pt idx="7">
                  <c:v>0</c:v>
                </c:pt>
                <c:pt idx="8">
                  <c:v>0.53814898419864599</c:v>
                </c:pt>
                <c:pt idx="9">
                  <c:v>5.8239277652370199E-2</c:v>
                </c:pt>
                <c:pt idx="10">
                  <c:v>0.10609480812641101</c:v>
                </c:pt>
                <c:pt idx="11">
                  <c:v>9.9322799097065498E-2</c:v>
                </c:pt>
                <c:pt idx="12">
                  <c:v>7.7652370203160306E-2</c:v>
                </c:pt>
                <c:pt idx="13">
                  <c:v>8.1264108352144607E-2</c:v>
                </c:pt>
                <c:pt idx="14">
                  <c:v>0.115575620767494</c:v>
                </c:pt>
                <c:pt idx="15">
                  <c:v>0</c:v>
                </c:pt>
                <c:pt idx="16">
                  <c:v>2.2573363431151201E-3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5056976"/>
        <c:axId val="295059328"/>
      </c:barChart>
      <c:catAx>
        <c:axId val="295056976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5059328"/>
        <c:crosses val="autoZero"/>
        <c:auto val="1"/>
        <c:lblAlgn val="ctr"/>
        <c:lblOffset val="100"/>
        <c:noMultiLvlLbl val="0"/>
      </c:catAx>
      <c:valAx>
        <c:axId val="295059328"/>
        <c:scaling>
          <c:orientation val="minMax"/>
          <c:max val="0.70000000000000095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50569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全体編Graph0209!$G$1128:$G$1143</c:f>
              <c:strCache>
                <c:ptCount val="16"/>
                <c:pt idx="0">
                  <c:v>日吉駅</c:v>
                </c:pt>
                <c:pt idx="1">
                  <c:v>綱島駅</c:v>
                </c:pt>
                <c:pt idx="2">
                  <c:v>大倉山駅</c:v>
                </c:pt>
                <c:pt idx="3">
                  <c:v>菊名駅</c:v>
                </c:pt>
                <c:pt idx="4">
                  <c:v>妙蓮寺駅</c:v>
                </c:pt>
                <c:pt idx="5">
                  <c:v>白楽駅</c:v>
                </c:pt>
                <c:pt idx="6">
                  <c:v>新羽駅</c:v>
                </c:pt>
                <c:pt idx="7">
                  <c:v>北新横浜駅</c:v>
                </c:pt>
                <c:pt idx="8">
                  <c:v>新横浜駅</c:v>
                </c:pt>
                <c:pt idx="9">
                  <c:v>岸根公園駅</c:v>
                </c:pt>
                <c:pt idx="10">
                  <c:v>日吉本町駅</c:v>
                </c:pt>
                <c:pt idx="11">
                  <c:v>高田駅</c:v>
                </c:pt>
                <c:pt idx="12">
                  <c:v>東山田駅</c:v>
                </c:pt>
                <c:pt idx="13">
                  <c:v>小机駅</c:v>
                </c:pt>
                <c:pt idx="14">
                  <c:v>その他</c:v>
                </c:pt>
                <c:pt idx="15">
                  <c:v>無回答</c:v>
                </c:pt>
              </c:strCache>
            </c:strRef>
          </c:cat>
          <c:val>
            <c:numRef>
              <c:f>全体編Graph0209!$H$1128:$H$1143</c:f>
              <c:numCache>
                <c:formatCode>0.0_ </c:formatCode>
                <c:ptCount val="16"/>
                <c:pt idx="0">
                  <c:v>0.17607223476298001</c:v>
                </c:pt>
                <c:pt idx="1">
                  <c:v>0.24334085778781001</c:v>
                </c:pt>
                <c:pt idx="2">
                  <c:v>0.13814898419864599</c:v>
                </c:pt>
                <c:pt idx="3">
                  <c:v>9.4808126410835206E-2</c:v>
                </c:pt>
                <c:pt idx="4">
                  <c:v>4.7855530474040599E-2</c:v>
                </c:pt>
                <c:pt idx="5">
                  <c:v>1.7607223476297999E-2</c:v>
                </c:pt>
                <c:pt idx="6">
                  <c:v>4.3792325056433497E-2</c:v>
                </c:pt>
                <c:pt idx="7">
                  <c:v>1.5801354401805901E-2</c:v>
                </c:pt>
                <c:pt idx="8">
                  <c:v>7.9458239277652401E-2</c:v>
                </c:pt>
                <c:pt idx="9">
                  <c:v>1.8961625282167001E-2</c:v>
                </c:pt>
                <c:pt idx="10">
                  <c:v>3.5665914221219001E-2</c:v>
                </c:pt>
                <c:pt idx="11">
                  <c:v>3.5214446952595901E-2</c:v>
                </c:pt>
                <c:pt idx="12">
                  <c:v>4.0632054176072199E-3</c:v>
                </c:pt>
                <c:pt idx="13">
                  <c:v>4.2437923250564398E-2</c:v>
                </c:pt>
                <c:pt idx="14">
                  <c:v>7.6749435665914197E-3</c:v>
                </c:pt>
                <c:pt idx="15">
                  <c:v>2.4379232505643299E-2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459688"/>
        <c:axId val="296460080"/>
      </c:barChart>
      <c:catAx>
        <c:axId val="296459688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460080"/>
        <c:crosses val="autoZero"/>
        <c:auto val="1"/>
        <c:lblAlgn val="ctr"/>
        <c:lblOffset val="100"/>
        <c:noMultiLvlLbl val="0"/>
      </c:catAx>
      <c:valAx>
        <c:axId val="296460080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4596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全体編Graph0209!$G$1163:$G$1168</c:f>
              <c:strCache>
                <c:ptCount val="6"/>
                <c:pt idx="0">
                  <c:v>ひとり暮らし</c:v>
                </c:pt>
                <c:pt idx="1">
                  <c:v>夫婦のみ</c:v>
                </c:pt>
                <c:pt idx="2">
                  <c:v>親と子（2世代）</c:v>
                </c:pt>
                <c:pt idx="3">
                  <c:v>祖父母と親と子（3世代）</c:v>
                </c:pt>
                <c:pt idx="4">
                  <c:v>その他</c:v>
                </c:pt>
                <c:pt idx="5">
                  <c:v>無回答</c:v>
                </c:pt>
              </c:strCache>
            </c:strRef>
          </c:cat>
          <c:val>
            <c:numRef>
              <c:f>全体編Graph0209!$H$1163:$H$1168</c:f>
              <c:numCache>
                <c:formatCode>0.0_ </c:formatCode>
                <c:ptCount val="6"/>
                <c:pt idx="0">
                  <c:v>0.16117381489842</c:v>
                </c:pt>
                <c:pt idx="1">
                  <c:v>0.28171557562076699</c:v>
                </c:pt>
                <c:pt idx="2">
                  <c:v>0.47629796839729099</c:v>
                </c:pt>
                <c:pt idx="3">
                  <c:v>5.77878103837473E-2</c:v>
                </c:pt>
                <c:pt idx="4">
                  <c:v>1.39954853273138E-2</c:v>
                </c:pt>
                <c:pt idx="5">
                  <c:v>9.0293453724604993E-3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455376"/>
        <c:axId val="296662176"/>
      </c:barChart>
      <c:catAx>
        <c:axId val="296455376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662176"/>
        <c:crosses val="autoZero"/>
        <c:auto val="1"/>
        <c:lblAlgn val="ctr"/>
        <c:lblOffset val="100"/>
        <c:noMultiLvlLbl val="0"/>
      </c:catAx>
      <c:valAx>
        <c:axId val="296662176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45537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Pt>
            <c:idx val="6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Pt>
            <c:idx val="7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全体編Graph0209!$H$1149:$H$1157</c:f>
              <c:strCache>
                <c:ptCount val="9"/>
                <c:pt idx="0">
                  <c:v>持ち家（一戸建て）</c:v>
                </c:pt>
                <c:pt idx="1">
                  <c:v>持ち家（マンションなどの共同住宅）</c:v>
                </c:pt>
                <c:pt idx="2">
                  <c:v>賃貸住宅（一戸建て）</c:v>
                </c:pt>
                <c:pt idx="3">
                  <c:v>賃貸住宅（マンションなどの共同住宅）</c:v>
                </c:pt>
                <c:pt idx="4">
                  <c:v>社宅・寮など</c:v>
                </c:pt>
                <c:pt idx="5">
                  <c:v>その他</c:v>
                </c:pt>
                <c:pt idx="6">
                  <c:v>※持ち家 計</c:v>
                </c:pt>
                <c:pt idx="7">
                  <c:v>※賃貸住宅・社宅・寮など 計</c:v>
                </c:pt>
                <c:pt idx="8">
                  <c:v>無回答</c:v>
                </c:pt>
              </c:strCache>
            </c:strRef>
          </c:cat>
          <c:val>
            <c:numRef>
              <c:f>全体編Graph0209!$I$1149:$I$1157</c:f>
              <c:numCache>
                <c:formatCode>0.0_ </c:formatCode>
                <c:ptCount val="9"/>
                <c:pt idx="0">
                  <c:v>0.40586907449209902</c:v>
                </c:pt>
                <c:pt idx="1">
                  <c:v>0.27990970654627501</c:v>
                </c:pt>
                <c:pt idx="2">
                  <c:v>1.5349887133182799E-2</c:v>
                </c:pt>
                <c:pt idx="3">
                  <c:v>0.26094808126410801</c:v>
                </c:pt>
                <c:pt idx="4">
                  <c:v>2.1218961625282199E-2</c:v>
                </c:pt>
                <c:pt idx="5">
                  <c:v>2.2573363431151201E-3</c:v>
                </c:pt>
                <c:pt idx="6">
                  <c:v>0.68577878103837597</c:v>
                </c:pt>
                <c:pt idx="7">
                  <c:v>0.29751693002257301</c:v>
                </c:pt>
                <c:pt idx="8">
                  <c:v>1.4446952595936801E-2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664528"/>
        <c:axId val="296659432"/>
      </c:barChart>
      <c:catAx>
        <c:axId val="296664528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659432"/>
        <c:crosses val="autoZero"/>
        <c:auto val="1"/>
        <c:lblAlgn val="ctr"/>
        <c:lblOffset val="100"/>
        <c:noMultiLvlLbl val="0"/>
      </c:catAx>
      <c:valAx>
        <c:axId val="296659432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66452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全体編Graph0209!$H$1248:$H$1258</c:f>
              <c:strCache>
                <c:ptCount val="11"/>
                <c:pt idx="0">
                  <c:v>未就学児（保育園児・幼稚園児除く）あり</c:v>
                </c:pt>
                <c:pt idx="1">
                  <c:v>保育園児あり</c:v>
                </c:pt>
                <c:pt idx="2">
                  <c:v>幼稚園児あり</c:v>
                </c:pt>
                <c:pt idx="3">
                  <c:v>小学生あり</c:v>
                </c:pt>
                <c:pt idx="4">
                  <c:v>中学生あり</c:v>
                </c:pt>
                <c:pt idx="5">
                  <c:v>学齢高校生以上の未成年あり</c:v>
                </c:pt>
                <c:pt idx="6">
                  <c:v>要介護など支援必要な20～64歳成人あり</c:v>
                </c:pt>
                <c:pt idx="7">
                  <c:v>要介護など支援必要な65歳以上高齢者あり</c:v>
                </c:pt>
                <c:pt idx="8">
                  <c:v>支援必要者を除く65歳以上高齢者あり</c:v>
                </c:pt>
                <c:pt idx="9">
                  <c:v>これらのような同居家族は一人もいない</c:v>
                </c:pt>
                <c:pt idx="10">
                  <c:v>無回答</c:v>
                </c:pt>
              </c:strCache>
            </c:strRef>
          </c:cat>
          <c:val>
            <c:numRef>
              <c:f>全体編Graph0209!$I$1248:$I$1258</c:f>
              <c:numCache>
                <c:formatCode>0.0_ </c:formatCode>
                <c:ptCount val="11"/>
                <c:pt idx="0">
                  <c:v>8.8939051918735898E-2</c:v>
                </c:pt>
                <c:pt idx="1">
                  <c:v>4.5598194130925598E-2</c:v>
                </c:pt>
                <c:pt idx="2">
                  <c:v>4.1083521444695299E-2</c:v>
                </c:pt>
                <c:pt idx="3">
                  <c:v>8.8939051918735898E-2</c:v>
                </c:pt>
                <c:pt idx="4">
                  <c:v>5.5530474040632098E-2</c:v>
                </c:pt>
                <c:pt idx="5">
                  <c:v>9.7516930022573306E-2</c:v>
                </c:pt>
                <c:pt idx="6">
                  <c:v>9.0293453724604993E-3</c:v>
                </c:pt>
                <c:pt idx="7">
                  <c:v>6.5462753950338806E-2</c:v>
                </c:pt>
                <c:pt idx="8">
                  <c:v>0.341309255079007</c:v>
                </c:pt>
                <c:pt idx="9">
                  <c:v>0.34898419864559799</c:v>
                </c:pt>
                <c:pt idx="10">
                  <c:v>1.3544018058690699E-3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662568"/>
        <c:axId val="296661392"/>
      </c:barChart>
      <c:catAx>
        <c:axId val="296662568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661392"/>
        <c:crosses val="autoZero"/>
        <c:auto val="1"/>
        <c:lblAlgn val="ctr"/>
        <c:lblOffset val="100"/>
        <c:noMultiLvlLbl val="0"/>
      </c:catAx>
      <c:valAx>
        <c:axId val="296661392"/>
        <c:scaling>
          <c:orientation val="minMax"/>
          <c:max val="0.5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6625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Pt>
            <c:idx val="5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全体編Graph0209!$H$1264:$H$1269</c:f>
              <c:strCache>
                <c:ptCount val="6"/>
                <c:pt idx="0">
                  <c:v>※未就学児（保育園児・幼稚園児除く）あり</c:v>
                </c:pt>
                <c:pt idx="1">
                  <c:v>※未就学児・保育園児・幼稚園児あり　計</c:v>
                </c:pt>
                <c:pt idx="2">
                  <c:v>※未就学児～中学生あり　計</c:v>
                </c:pt>
                <c:pt idx="3">
                  <c:v>※要介護など支援必要な成人（20歳以上）あり　計</c:v>
                </c:pt>
                <c:pt idx="4">
                  <c:v>※65歳以上の高齢者あり　計</c:v>
                </c:pt>
                <c:pt idx="5">
                  <c:v>あてはまる同居家族はいない</c:v>
                </c:pt>
              </c:strCache>
            </c:strRef>
          </c:cat>
          <c:val>
            <c:numRef>
              <c:f>全体編Graph0209!$I$1264:$I$1269</c:f>
              <c:numCache>
                <c:formatCode>0.0_ </c:formatCode>
                <c:ptCount val="6"/>
                <c:pt idx="0">
                  <c:v>8.8939051918735898E-2</c:v>
                </c:pt>
                <c:pt idx="1">
                  <c:v>0.14492099322799101</c:v>
                </c:pt>
                <c:pt idx="2">
                  <c:v>0.24018058690744901</c:v>
                </c:pt>
                <c:pt idx="3">
                  <c:v>7.1783295711060902E-2</c:v>
                </c:pt>
                <c:pt idx="4">
                  <c:v>0.37426636568848798</c:v>
                </c:pt>
                <c:pt idx="5">
                  <c:v>0.40767494356659101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662960"/>
        <c:axId val="296659824"/>
      </c:barChart>
      <c:catAx>
        <c:axId val="296662960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659824"/>
        <c:crosses val="autoZero"/>
        <c:auto val="1"/>
        <c:lblAlgn val="ctr"/>
        <c:lblOffset val="100"/>
        <c:noMultiLvlLbl val="0"/>
      </c:catAx>
      <c:valAx>
        <c:axId val="296659824"/>
        <c:scaling>
          <c:orientation val="minMax"/>
          <c:max val="0.5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6629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6.0185185185185203E-2"/>
          <c:w val="0.47799524587728398"/>
          <c:h val="0.87962962962963198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全体編Graph0209!$G$957:$G$963</c:f>
              <c:strCache>
                <c:ptCount val="7"/>
                <c:pt idx="0">
                  <c:v>〜20歳代</c:v>
                </c:pt>
                <c:pt idx="1">
                  <c:v>30歳代</c:v>
                </c:pt>
                <c:pt idx="2">
                  <c:v>40歳代</c:v>
                </c:pt>
                <c:pt idx="3">
                  <c:v>50歳代</c:v>
                </c:pt>
                <c:pt idx="4">
                  <c:v>60歳代</c:v>
                </c:pt>
                <c:pt idx="5">
                  <c:v>70歳代以上</c:v>
                </c:pt>
                <c:pt idx="6">
                  <c:v>年代不明（無回答）</c:v>
                </c:pt>
              </c:strCache>
            </c:strRef>
          </c:cat>
          <c:val>
            <c:numRef>
              <c:f>全体編Graph0209!$H$957:$H$963</c:f>
              <c:numCache>
                <c:formatCode>0.0_ </c:formatCode>
                <c:ptCount val="7"/>
                <c:pt idx="0">
                  <c:v>0.100677200902935</c:v>
                </c:pt>
                <c:pt idx="1">
                  <c:v>0.20586907449209901</c:v>
                </c:pt>
                <c:pt idx="2">
                  <c:v>0.185553047404063</c:v>
                </c:pt>
                <c:pt idx="3">
                  <c:v>0.14401805869074499</c:v>
                </c:pt>
                <c:pt idx="4">
                  <c:v>0.15124153498871301</c:v>
                </c:pt>
                <c:pt idx="5">
                  <c:v>0.21038374717833</c:v>
                </c:pt>
                <c:pt idx="6">
                  <c:v>2.2573363431151201E-3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5053840"/>
        <c:axId val="295060504"/>
      </c:barChart>
      <c:catAx>
        <c:axId val="295053840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5060504"/>
        <c:crosses val="autoZero"/>
        <c:auto val="1"/>
        <c:lblAlgn val="ctr"/>
        <c:lblOffset val="100"/>
        <c:noMultiLvlLbl val="0"/>
      </c:catAx>
      <c:valAx>
        <c:axId val="295060504"/>
        <c:scaling>
          <c:orientation val="minMax"/>
          <c:max val="0.3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50538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6.0185185185185203E-2"/>
          <c:w val="0.47799524587728398"/>
          <c:h val="0.87962962962963198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全体編Graph0209!$H$949:$H$951</c:f>
              <c:strCache>
                <c:ptCount val="3"/>
                <c:pt idx="0">
                  <c:v>男性</c:v>
                </c:pt>
                <c:pt idx="1">
                  <c:v>女性</c:v>
                </c:pt>
                <c:pt idx="2">
                  <c:v>性別不明（無回答）</c:v>
                </c:pt>
              </c:strCache>
            </c:strRef>
          </c:cat>
          <c:val>
            <c:numRef>
              <c:f>全体編Graph0209!$I$949:$I$951</c:f>
              <c:numCache>
                <c:formatCode>0.0_ </c:formatCode>
                <c:ptCount val="3"/>
                <c:pt idx="0">
                  <c:v>0.45959367945823898</c:v>
                </c:pt>
                <c:pt idx="1">
                  <c:v>0.53814898419864599</c:v>
                </c:pt>
                <c:pt idx="2">
                  <c:v>2.2573363431151201E-3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5059720"/>
        <c:axId val="295054232"/>
      </c:barChart>
      <c:catAx>
        <c:axId val="295059720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5054232"/>
        <c:crosses val="autoZero"/>
        <c:auto val="1"/>
        <c:lblAlgn val="ctr"/>
        <c:lblOffset val="100"/>
        <c:noMultiLvlLbl val="0"/>
      </c:catAx>
      <c:valAx>
        <c:axId val="295054232"/>
        <c:scaling>
          <c:orientation val="minMax"/>
          <c:max val="0.70000000000000095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5059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6.0185185185185203E-2"/>
          <c:w val="0.47799524587728398"/>
          <c:h val="0.87962962962963198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全体編Graph0209!$G$5:$G$12</c:f>
              <c:strCache>
                <c:ptCount val="8"/>
                <c:pt idx="0">
                  <c:v>0～2年未満</c:v>
                </c:pt>
                <c:pt idx="1">
                  <c:v>2年以上～5年未満</c:v>
                </c:pt>
                <c:pt idx="2">
                  <c:v>5年以上～10年未満</c:v>
                </c:pt>
                <c:pt idx="3">
                  <c:v>10年以上～20年未満</c:v>
                </c:pt>
                <c:pt idx="4">
                  <c:v>20年以上～30年未満</c:v>
                </c:pt>
                <c:pt idx="5">
                  <c:v>30年以上～40年未満</c:v>
                </c:pt>
                <c:pt idx="6">
                  <c:v>40年以上</c:v>
                </c:pt>
                <c:pt idx="7">
                  <c:v>無回答</c:v>
                </c:pt>
              </c:strCache>
            </c:strRef>
          </c:cat>
          <c:val>
            <c:numRef>
              <c:f>全体編Graph0209!$H$5:$H$12</c:f>
              <c:numCache>
                <c:formatCode>0.0_ </c:formatCode>
                <c:ptCount val="8"/>
                <c:pt idx="0">
                  <c:v>0.103837471783296</c:v>
                </c:pt>
                <c:pt idx="1">
                  <c:v>0.11196388261850999</c:v>
                </c:pt>
                <c:pt idx="2">
                  <c:v>0.11196388261850999</c:v>
                </c:pt>
                <c:pt idx="3">
                  <c:v>0.19638826185101599</c:v>
                </c:pt>
                <c:pt idx="4">
                  <c:v>0.140406320541761</c:v>
                </c:pt>
                <c:pt idx="5">
                  <c:v>0.13318284424379201</c:v>
                </c:pt>
                <c:pt idx="6">
                  <c:v>0.20045146726862301</c:v>
                </c:pt>
                <c:pt idx="7">
                  <c:v>1.8058690744921001E-3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5056584"/>
        <c:axId val="295057368"/>
      </c:barChart>
      <c:catAx>
        <c:axId val="295056584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5057368"/>
        <c:crosses val="autoZero"/>
        <c:auto val="1"/>
        <c:lblAlgn val="ctr"/>
        <c:lblOffset val="100"/>
        <c:noMultiLvlLbl val="0"/>
      </c:catAx>
      <c:valAx>
        <c:axId val="295057368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50565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全体編Graph0209!$G$1010:$G$1022</c:f>
              <c:strCache>
                <c:ptCount val="13"/>
                <c:pt idx="0">
                  <c:v>日吉地区　(下田町・日吉・日吉本町・箕輪町)</c:v>
                </c:pt>
                <c:pt idx="1">
                  <c:v>綱島地区　(綱島上町・綱島台・綱島東・綱島西)</c:v>
                </c:pt>
                <c:pt idx="2">
                  <c:v>大曽根地区　(大曽根・大曽根台)</c:v>
                </c:pt>
                <c:pt idx="3">
                  <c:v>樽町地区　(樽町)</c:v>
                </c:pt>
                <c:pt idx="4">
                  <c:v>菊名地区　(菊名1丁目～3丁目・篠原町・篠原台町・篠原東・篠原西町・仲手原・富士塚)</c:v>
                </c:pt>
                <c:pt idx="5">
                  <c:v>師岡地区　(師岡町)</c:v>
                </c:pt>
                <c:pt idx="6">
                  <c:v>大倉山地区　(大倉山)</c:v>
                </c:pt>
                <c:pt idx="7">
                  <c:v>篠原地区　(菊名4丁目～7丁目・篠原北・新横浜・錦が丘・大豆戸町)</c:v>
                </c:pt>
                <c:pt idx="8">
                  <c:v>城郷地区　(岸根町・小机町・鳥山町)</c:v>
                </c:pt>
                <c:pt idx="9">
                  <c:v>新羽地区　(新羽町・北新横浜)</c:v>
                </c:pt>
                <c:pt idx="10">
                  <c:v>新吉田＆あすなろ地区　(新吉田町・新吉田東)</c:v>
                </c:pt>
                <c:pt idx="11">
                  <c:v>高田地区　(高田町・高田東・高田西)</c:v>
                </c:pt>
                <c:pt idx="12">
                  <c:v>居住地区不明</c:v>
                </c:pt>
              </c:strCache>
            </c:strRef>
          </c:cat>
          <c:val>
            <c:numRef>
              <c:f>全体編Graph0209!$H$1010:$H$1022</c:f>
              <c:numCache>
                <c:formatCode>0.0_ </c:formatCode>
                <c:ptCount val="13"/>
                <c:pt idx="0">
                  <c:v>0.19954853273137699</c:v>
                </c:pt>
                <c:pt idx="1">
                  <c:v>0.117832957110609</c:v>
                </c:pt>
                <c:pt idx="2">
                  <c:v>3.4762979683972899E-2</c:v>
                </c:pt>
                <c:pt idx="3">
                  <c:v>4.7404063205417603E-2</c:v>
                </c:pt>
                <c:pt idx="4">
                  <c:v>0.12415349887133199</c:v>
                </c:pt>
                <c:pt idx="5">
                  <c:v>2.7990970654627599E-2</c:v>
                </c:pt>
                <c:pt idx="6">
                  <c:v>8.4424379232505606E-2</c:v>
                </c:pt>
                <c:pt idx="7">
                  <c:v>0.121896162528217</c:v>
                </c:pt>
                <c:pt idx="8">
                  <c:v>6.4108352144469499E-2</c:v>
                </c:pt>
                <c:pt idx="9">
                  <c:v>4.1986455981941402E-2</c:v>
                </c:pt>
                <c:pt idx="10">
                  <c:v>7.5846501128668295E-2</c:v>
                </c:pt>
                <c:pt idx="11">
                  <c:v>4.8306997742663699E-2</c:v>
                </c:pt>
                <c:pt idx="12">
                  <c:v>1.17381489841986E-2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5058152"/>
        <c:axId val="296456944"/>
      </c:barChart>
      <c:catAx>
        <c:axId val="295058152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456944"/>
        <c:crosses val="autoZero"/>
        <c:auto val="1"/>
        <c:lblAlgn val="ctr"/>
        <c:lblOffset val="100"/>
        <c:noMultiLvlLbl val="0"/>
      </c:catAx>
      <c:valAx>
        <c:axId val="296456944"/>
        <c:scaling>
          <c:orientation val="minMax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5058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全体編Graph0209!$H$1058:$H$1065</c:f>
              <c:strCache>
                <c:ptCount val="8"/>
                <c:pt idx="0">
                  <c:v>港北区内</c:v>
                </c:pt>
                <c:pt idx="1">
                  <c:v>横浜市内（港北区以外）</c:v>
                </c:pt>
                <c:pt idx="2">
                  <c:v>川崎市</c:v>
                </c:pt>
                <c:pt idx="3">
                  <c:v>神奈川県内（横浜市・川崎市以外）</c:v>
                </c:pt>
                <c:pt idx="4">
                  <c:v>東京23区</c:v>
                </c:pt>
                <c:pt idx="5">
                  <c:v>東京都内（23区以外）</c:v>
                </c:pt>
                <c:pt idx="6">
                  <c:v>その他</c:v>
                </c:pt>
                <c:pt idx="7">
                  <c:v>無回答</c:v>
                </c:pt>
              </c:strCache>
            </c:strRef>
          </c:cat>
          <c:val>
            <c:numRef>
              <c:f>全体編Graph0209!$I$1058:$I$1065</c:f>
              <c:numCache>
                <c:formatCode>0.0_ </c:formatCode>
                <c:ptCount val="8"/>
                <c:pt idx="0">
                  <c:v>0.24014598540146001</c:v>
                </c:pt>
                <c:pt idx="1">
                  <c:v>0.22262773722627699</c:v>
                </c:pt>
                <c:pt idx="2">
                  <c:v>8.3211678832116803E-2</c:v>
                </c:pt>
                <c:pt idx="3">
                  <c:v>3.5766423357664202E-2</c:v>
                </c:pt>
                <c:pt idx="4">
                  <c:v>0.36423357664233602</c:v>
                </c:pt>
                <c:pt idx="5">
                  <c:v>2.4087591240875901E-2</c:v>
                </c:pt>
                <c:pt idx="6">
                  <c:v>2.1167883211678801E-2</c:v>
                </c:pt>
                <c:pt idx="7">
                  <c:v>1.02189781021898E-2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457336"/>
        <c:axId val="296457728"/>
      </c:barChart>
      <c:catAx>
        <c:axId val="296457336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457728"/>
        <c:crosses val="autoZero"/>
        <c:auto val="1"/>
        <c:lblAlgn val="ctr"/>
        <c:lblOffset val="100"/>
        <c:noMultiLvlLbl val="0"/>
      </c:catAx>
      <c:valAx>
        <c:axId val="296457728"/>
        <c:scaling>
          <c:orientation val="minMax"/>
          <c:max val="0.5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4573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Pt>
            <c:idx val="7"/>
            <c:invertIfNegative val="0"/>
            <c:bubble3D val="0"/>
            <c:spPr>
              <a:pattFill prst="pct90">
                <a:fgClr>
                  <a:schemeClr val="tx1">
                    <a:lumMod val="85000"/>
                    <a:lumOff val="15000"/>
                  </a:schemeClr>
                </a:fgClr>
                <a:bgClr>
                  <a:prstClr val="white"/>
                </a:bgClr>
              </a:pattFill>
              <a:effectLst/>
            </c:spPr>
          </c:dPt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全体編Graph0209!$H$1030:$H$1038</c:f>
              <c:strCache>
                <c:ptCount val="9"/>
                <c:pt idx="0">
                  <c:v>会社員・公務員・団体職員など</c:v>
                </c:pt>
                <c:pt idx="1">
                  <c:v>自営業・自由業</c:v>
                </c:pt>
                <c:pt idx="2">
                  <c:v>パート・アルバイトなど</c:v>
                </c:pt>
                <c:pt idx="3">
                  <c:v>学生</c:v>
                </c:pt>
                <c:pt idx="4">
                  <c:v>主婦・主夫</c:v>
                </c:pt>
                <c:pt idx="5">
                  <c:v>就労などはしていない（無職）</c:v>
                </c:pt>
                <c:pt idx="6">
                  <c:v>その他</c:v>
                </c:pt>
                <c:pt idx="7">
                  <c:v>※有職者＆学生計</c:v>
                </c:pt>
                <c:pt idx="8">
                  <c:v>無回答</c:v>
                </c:pt>
              </c:strCache>
            </c:strRef>
          </c:cat>
          <c:val>
            <c:numRef>
              <c:f>全体編Graph0209!$I$1030:$I$1038</c:f>
              <c:numCache>
                <c:formatCode>0.0_ </c:formatCode>
                <c:ptCount val="9"/>
                <c:pt idx="0">
                  <c:v>0.41805869074492102</c:v>
                </c:pt>
                <c:pt idx="1">
                  <c:v>6.04966139954854E-2</c:v>
                </c:pt>
                <c:pt idx="2">
                  <c:v>0.111512415349887</c:v>
                </c:pt>
                <c:pt idx="3">
                  <c:v>2.8442437923250598E-2</c:v>
                </c:pt>
                <c:pt idx="4">
                  <c:v>0.19006772009029299</c:v>
                </c:pt>
                <c:pt idx="5">
                  <c:v>0.174266365688488</c:v>
                </c:pt>
                <c:pt idx="6">
                  <c:v>7.6749435665914197E-3</c:v>
                </c:pt>
                <c:pt idx="7">
                  <c:v>0.61851015801354403</c:v>
                </c:pt>
                <c:pt idx="8">
                  <c:v>9.4808126410835195E-3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462432"/>
        <c:axId val="296461256"/>
      </c:barChart>
      <c:catAx>
        <c:axId val="296462432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461256"/>
        <c:crosses val="autoZero"/>
        <c:auto val="1"/>
        <c:lblAlgn val="ctr"/>
        <c:lblOffset val="100"/>
        <c:noMultiLvlLbl val="0"/>
      </c:catAx>
      <c:valAx>
        <c:axId val="296461256"/>
        <c:scaling>
          <c:orientation val="minMax"/>
          <c:max val="0.8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462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47645223592302"/>
          <c:y val="4.2641248791269397E-2"/>
          <c:w val="0.47799524587728398"/>
          <c:h val="0.93518510844039204"/>
        </c:manualLayout>
      </c:layout>
      <c:barChart>
        <c:barDir val="bar"/>
        <c:grouping val="clustered"/>
        <c:varyColors val="0"/>
        <c:ser>
          <c:idx val="0"/>
          <c:order val="0"/>
          <c:spPr>
            <a:pattFill prst="pct90">
              <a:fgClr>
                <a:schemeClr val="bg1">
                  <a:lumMod val="50000"/>
                </a:schemeClr>
              </a:fgClr>
              <a:bgClr>
                <a:prstClr val="white"/>
              </a:bgClr>
            </a:pattFill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全体編Graph0209!$H$1044:$H$1052</c:f>
              <c:strCache>
                <c:ptCount val="9"/>
                <c:pt idx="0">
                  <c:v>会社員・公務員・団体職員など</c:v>
                </c:pt>
                <c:pt idx="1">
                  <c:v>自営業・自由業</c:v>
                </c:pt>
                <c:pt idx="2">
                  <c:v>パート・アルバイトなど</c:v>
                </c:pt>
                <c:pt idx="3">
                  <c:v>学生</c:v>
                </c:pt>
                <c:pt idx="4">
                  <c:v>主婦・主夫</c:v>
                </c:pt>
                <c:pt idx="5">
                  <c:v>就労などはしていない（無職）</c:v>
                </c:pt>
                <c:pt idx="6">
                  <c:v>その他</c:v>
                </c:pt>
                <c:pt idx="7">
                  <c:v>配偶者はいない</c:v>
                </c:pt>
                <c:pt idx="8">
                  <c:v>無回答</c:v>
                </c:pt>
              </c:strCache>
            </c:strRef>
          </c:cat>
          <c:val>
            <c:numRef>
              <c:f>全体編Graph0209!$I$1044:$I$1052</c:f>
              <c:numCache>
                <c:formatCode>0.0_ </c:formatCode>
                <c:ptCount val="9"/>
                <c:pt idx="0">
                  <c:v>0.298871331828443</c:v>
                </c:pt>
                <c:pt idx="1">
                  <c:v>5.1467268623024802E-2</c:v>
                </c:pt>
                <c:pt idx="2">
                  <c:v>7.04288939051919E-2</c:v>
                </c:pt>
                <c:pt idx="3">
                  <c:v>9.0293453724605004E-4</c:v>
                </c:pt>
                <c:pt idx="4">
                  <c:v>0.12595936794582399</c:v>
                </c:pt>
                <c:pt idx="5">
                  <c:v>0.130925507900677</c:v>
                </c:pt>
                <c:pt idx="6">
                  <c:v>2.2573363431151201E-3</c:v>
                </c:pt>
                <c:pt idx="7">
                  <c:v>0.29435665914221298</c:v>
                </c:pt>
                <c:pt idx="8">
                  <c:v>2.4830699774266399E-2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0"/>
        <c:axId val="296461648"/>
        <c:axId val="296455768"/>
      </c:barChart>
      <c:catAx>
        <c:axId val="296461648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crossAx val="296455768"/>
        <c:crosses val="autoZero"/>
        <c:auto val="1"/>
        <c:lblAlgn val="ctr"/>
        <c:lblOffset val="100"/>
        <c:noMultiLvlLbl val="0"/>
      </c:catAx>
      <c:valAx>
        <c:axId val="296455768"/>
        <c:scaling>
          <c:orientation val="minMax"/>
          <c:max val="0.8"/>
        </c:scaling>
        <c:delete val="0"/>
        <c:axPos val="t"/>
        <c:majorGridlines>
          <c:spPr>
            <a:ln>
              <a:noFill/>
            </a:ln>
          </c:spPr>
        </c:majorGridlines>
        <c:numFmt formatCode="0.0_ " sourceLinked="1"/>
        <c:majorTickMark val="none"/>
        <c:minorTickMark val="none"/>
        <c:tickLblPos val="none"/>
        <c:spPr>
          <a:ln w="12700">
            <a:noFill/>
          </a:ln>
        </c:spPr>
        <c:crossAx val="2964616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6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帯!$E$14</c:f>
              <c:strCache>
                <c:ptCount val="1"/>
                <c:pt idx="0">
                  <c:v>（ほとんど）使用しない</c:v>
                </c:pt>
              </c:strCache>
            </c:strRef>
          </c:tx>
          <c:spPr>
            <a:pattFill prst="pct90">
              <a:fgClr>
                <a:schemeClr val="tx1">
                  <a:lumMod val="50000"/>
                  <a:lumOff val="50000"/>
                </a:schemeClr>
              </a:fgClr>
              <a:bgClr>
                <a:schemeClr val="bg1"/>
              </a:bgClr>
            </a:pattFill>
            <a:ln w="3175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帯!$D$15:$D$19</c:f>
              <c:strCache>
                <c:ptCount val="5"/>
                <c:pt idx="0">
                  <c:v>【A.電車・地下鉄】_x000c_ (Ｎ＝2215）</c:v>
                </c:pt>
                <c:pt idx="1">
                  <c:v>【B.バス】_x000c_ (Ｎ＝2215）</c:v>
                </c:pt>
                <c:pt idx="2">
                  <c:v>【C.タクシー】_x000c_ (Ｎ＝2215）</c:v>
                </c:pt>
                <c:pt idx="3">
                  <c:v>【D.自転車】_x000c_ (Ｎ＝2215）</c:v>
                </c:pt>
                <c:pt idx="4">
                  <c:v>【E.自動車（自家用車）】_x000c_ (Ｎ＝2215）</c:v>
                </c:pt>
              </c:strCache>
            </c:strRef>
          </c:cat>
          <c:val>
            <c:numRef>
              <c:f>帯!$E$15:$E$19</c:f>
              <c:numCache>
                <c:formatCode>General</c:formatCode>
                <c:ptCount val="5"/>
                <c:pt idx="0">
                  <c:v>0.121444695259594</c:v>
                </c:pt>
                <c:pt idx="1">
                  <c:v>0.49029345372460498</c:v>
                </c:pt>
                <c:pt idx="2">
                  <c:v>0.73589164785553196</c:v>
                </c:pt>
                <c:pt idx="3">
                  <c:v>0.54311512415349905</c:v>
                </c:pt>
                <c:pt idx="4">
                  <c:v>0.46410835214446999</c:v>
                </c:pt>
              </c:numCache>
            </c:numRef>
          </c:val>
        </c:ser>
        <c:ser>
          <c:idx val="1"/>
          <c:order val="1"/>
          <c:tx>
            <c:strRef>
              <c:f>帯!$F$14</c:f>
              <c:strCache>
                <c:ptCount val="1"/>
                <c:pt idx="0">
                  <c:v>月数回程度</c:v>
                </c:pt>
              </c:strCache>
            </c:strRef>
          </c:tx>
          <c:spPr>
            <a:pattFill prst="pct90">
              <a:fgClr>
                <a:schemeClr val="bg1">
                  <a:lumMod val="65000"/>
                </a:schemeClr>
              </a:fgClr>
              <a:bgClr>
                <a:schemeClr val="bg1"/>
              </a:bgClr>
            </a:pattFill>
            <a:ln w="3175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帯!$D$15:$D$19</c:f>
              <c:strCache>
                <c:ptCount val="5"/>
                <c:pt idx="0">
                  <c:v>【A.電車・地下鉄】_x000c_ (Ｎ＝2215）</c:v>
                </c:pt>
                <c:pt idx="1">
                  <c:v>【B.バス】_x000c_ (Ｎ＝2215）</c:v>
                </c:pt>
                <c:pt idx="2">
                  <c:v>【C.タクシー】_x000c_ (Ｎ＝2215）</c:v>
                </c:pt>
                <c:pt idx="3">
                  <c:v>【D.自転車】_x000c_ (Ｎ＝2215）</c:v>
                </c:pt>
                <c:pt idx="4">
                  <c:v>【E.自動車（自家用車）】_x000c_ (Ｎ＝2215）</c:v>
                </c:pt>
              </c:strCache>
            </c:strRef>
          </c:cat>
          <c:val>
            <c:numRef>
              <c:f>帯!$F$15:$F$19</c:f>
              <c:numCache>
                <c:formatCode>General</c:formatCode>
                <c:ptCount val="5"/>
                <c:pt idx="0">
                  <c:v>0.25327313769751703</c:v>
                </c:pt>
                <c:pt idx="1">
                  <c:v>0.22437923250564301</c:v>
                </c:pt>
                <c:pt idx="2">
                  <c:v>0.11376975169300201</c:v>
                </c:pt>
                <c:pt idx="3">
                  <c:v>0.11963882618510201</c:v>
                </c:pt>
                <c:pt idx="4">
                  <c:v>0.16297968397291199</c:v>
                </c:pt>
              </c:numCache>
            </c:numRef>
          </c:val>
        </c:ser>
        <c:ser>
          <c:idx val="2"/>
          <c:order val="2"/>
          <c:tx>
            <c:strRef>
              <c:f>帯!$G$14</c:f>
              <c:strCache>
                <c:ptCount val="1"/>
                <c:pt idx="0">
                  <c:v>週2～3日程度</c:v>
                </c:pt>
              </c:strCache>
            </c:strRef>
          </c:tx>
          <c:spPr>
            <a:pattFill prst="dkUpDiag">
              <a:fgClr>
                <a:schemeClr val="bg1">
                  <a:lumMod val="75000"/>
                </a:schemeClr>
              </a:fgClr>
              <a:bgClr>
                <a:schemeClr val="bg1"/>
              </a:bgClr>
            </a:pattFill>
            <a:ln w="3175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dLbl>
              <c:idx val="2"/>
              <c:layout>
                <c:manualLayout>
                  <c:x val="-2.1223762114190999E-7"/>
                  <c:y val="4.85720472440945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6954177897574099E-3"/>
                  <c:y val="3.500000000000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帯!$D$15:$D$19</c:f>
              <c:strCache>
                <c:ptCount val="5"/>
                <c:pt idx="0">
                  <c:v>【A.電車・地下鉄】_x000c_ (Ｎ＝2215）</c:v>
                </c:pt>
                <c:pt idx="1">
                  <c:v>【B.バス】_x000c_ (Ｎ＝2215）</c:v>
                </c:pt>
                <c:pt idx="2">
                  <c:v>【C.タクシー】_x000c_ (Ｎ＝2215）</c:v>
                </c:pt>
                <c:pt idx="3">
                  <c:v>【D.自転車】_x000c_ (Ｎ＝2215）</c:v>
                </c:pt>
                <c:pt idx="4">
                  <c:v>【E.自動車（自家用車）】_x000c_ (Ｎ＝2215）</c:v>
                </c:pt>
              </c:strCache>
            </c:strRef>
          </c:cat>
          <c:val>
            <c:numRef>
              <c:f>帯!$G$15:$G$19</c:f>
              <c:numCache>
                <c:formatCode>General</c:formatCode>
                <c:ptCount val="5"/>
                <c:pt idx="0">
                  <c:v>0.113318284424379</c:v>
                </c:pt>
                <c:pt idx="1">
                  <c:v>7.5395033860045202E-2</c:v>
                </c:pt>
                <c:pt idx="2">
                  <c:v>1.5349887133182799E-2</c:v>
                </c:pt>
                <c:pt idx="3">
                  <c:v>6.36568848758466E-2</c:v>
                </c:pt>
                <c:pt idx="4">
                  <c:v>0.1372460496614</c:v>
                </c:pt>
              </c:numCache>
            </c:numRef>
          </c:val>
        </c:ser>
        <c:ser>
          <c:idx val="3"/>
          <c:order val="3"/>
          <c:tx>
            <c:strRef>
              <c:f>帯!$H$14</c:f>
              <c:strCache>
                <c:ptCount val="1"/>
                <c:pt idx="0">
                  <c:v>週4～5日程度</c:v>
                </c:pt>
              </c:strCache>
            </c:strRef>
          </c:tx>
          <c:spPr>
            <a:pattFill prst="dkDnDiag">
              <a:fgClr>
                <a:schemeClr val="bg1">
                  <a:lumMod val="85000"/>
                </a:schemeClr>
              </a:fgClr>
              <a:bgClr>
                <a:schemeClr val="bg1"/>
              </a:bgClr>
            </a:pattFill>
            <a:ln w="3175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9.8830843922100204E-17"/>
                  <c:y val="4.500039370078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5094339622641499E-2"/>
                  <c:y val="-6.07142857142856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8.0862533692720399E-3"/>
                  <c:y val="-3.49999999999998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1.88679245283019E-2"/>
                  <c:y val="-5.99980314960628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帯!$D$15:$D$19</c:f>
              <c:strCache>
                <c:ptCount val="5"/>
                <c:pt idx="0">
                  <c:v>【A.電車・地下鉄】_x000c_ (Ｎ＝2215）</c:v>
                </c:pt>
                <c:pt idx="1">
                  <c:v>【B.バス】_x000c_ (Ｎ＝2215）</c:v>
                </c:pt>
                <c:pt idx="2">
                  <c:v>【C.タクシー】_x000c_ (Ｎ＝2215）</c:v>
                </c:pt>
                <c:pt idx="3">
                  <c:v>【D.自転車】_x000c_ (Ｎ＝2215）</c:v>
                </c:pt>
                <c:pt idx="4">
                  <c:v>【E.自動車（自家用車）】_x000c_ (Ｎ＝2215）</c:v>
                </c:pt>
              </c:strCache>
            </c:strRef>
          </c:cat>
          <c:val>
            <c:numRef>
              <c:f>帯!$H$15:$H$19</c:f>
              <c:numCache>
                <c:formatCode>General</c:formatCode>
                <c:ptCount val="5"/>
                <c:pt idx="0">
                  <c:v>0.16252821670428899</c:v>
                </c:pt>
                <c:pt idx="1">
                  <c:v>5.4627539503386002E-2</c:v>
                </c:pt>
                <c:pt idx="2">
                  <c:v>3.16027088036117E-3</c:v>
                </c:pt>
                <c:pt idx="3">
                  <c:v>4.69525959367946E-2</c:v>
                </c:pt>
                <c:pt idx="4">
                  <c:v>4.69525959367946E-2</c:v>
                </c:pt>
              </c:numCache>
            </c:numRef>
          </c:val>
        </c:ser>
        <c:ser>
          <c:idx val="4"/>
          <c:order val="4"/>
          <c:tx>
            <c:strRef>
              <c:f>帯!$I$14</c:f>
              <c:strCache>
                <c:ptCount val="1"/>
                <c:pt idx="0">
                  <c:v>（ほとんど）毎日</c:v>
                </c:pt>
              </c:strCache>
            </c:strRef>
          </c:tx>
          <c:spPr>
            <a:solidFill>
              <a:schemeClr val="bg1">
                <a:lumMod val="95000"/>
              </a:schemeClr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7.5471698113206203E-3"/>
                  <c:y val="-3.57142857142856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9892183288409697E-2"/>
                  <c:y val="-7.0712992125984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6949933145149299E-3"/>
                  <c:y val="5.5000787401574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帯!$D$15:$D$19</c:f>
              <c:strCache>
                <c:ptCount val="5"/>
                <c:pt idx="0">
                  <c:v>【A.電車・地下鉄】_x000c_ (Ｎ＝2215）</c:v>
                </c:pt>
                <c:pt idx="1">
                  <c:v>【B.バス】_x000c_ (Ｎ＝2215）</c:v>
                </c:pt>
                <c:pt idx="2">
                  <c:v>【C.タクシー】_x000c_ (Ｎ＝2215）</c:v>
                </c:pt>
                <c:pt idx="3">
                  <c:v>【D.自転車】_x000c_ (Ｎ＝2215）</c:v>
                </c:pt>
                <c:pt idx="4">
                  <c:v>【E.自動車（自家用車）】_x000c_ (Ｎ＝2215）</c:v>
                </c:pt>
              </c:strCache>
            </c:strRef>
          </c:cat>
          <c:val>
            <c:numRef>
              <c:f>帯!$I$15:$I$19</c:f>
              <c:numCache>
                <c:formatCode>General</c:formatCode>
                <c:ptCount val="5"/>
                <c:pt idx="0">
                  <c:v>0.25553047404063201</c:v>
                </c:pt>
                <c:pt idx="1">
                  <c:v>4.2437923250564398E-2</c:v>
                </c:pt>
                <c:pt idx="2">
                  <c:v>2.7088036117381498E-3</c:v>
                </c:pt>
                <c:pt idx="3">
                  <c:v>0.102031602708804</c:v>
                </c:pt>
                <c:pt idx="4">
                  <c:v>6.9525959367945797E-2</c:v>
                </c:pt>
              </c:numCache>
            </c:numRef>
          </c:val>
        </c:ser>
        <c:ser>
          <c:idx val="5"/>
          <c:order val="5"/>
          <c:tx>
            <c:strRef>
              <c:f>帯!$J$14</c:f>
              <c:strCache>
                <c:ptCount val="1"/>
                <c:pt idx="0">
                  <c:v>無回答</c:v>
                </c:pt>
              </c:strCache>
            </c:strRef>
          </c:tx>
          <c:spPr>
            <a:solidFill>
              <a:schemeClr val="bg1"/>
            </a:solidFill>
            <a:ln w="3175">
              <a:solidFill>
                <a:schemeClr val="tx1">
                  <a:lumMod val="50000"/>
                  <a:lumOff val="50000"/>
                </a:schemeClr>
              </a:solidFill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帯!$D$15:$D$19</c:f>
              <c:strCache>
                <c:ptCount val="5"/>
                <c:pt idx="0">
                  <c:v>【A.電車・地下鉄】_x000c_ (Ｎ＝2215）</c:v>
                </c:pt>
                <c:pt idx="1">
                  <c:v>【B.バス】_x000c_ (Ｎ＝2215）</c:v>
                </c:pt>
                <c:pt idx="2">
                  <c:v>【C.タクシー】_x000c_ (Ｎ＝2215）</c:v>
                </c:pt>
                <c:pt idx="3">
                  <c:v>【D.自転車】_x000c_ (Ｎ＝2215）</c:v>
                </c:pt>
                <c:pt idx="4">
                  <c:v>【E.自動車（自家用車）】_x000c_ (Ｎ＝2215）</c:v>
                </c:pt>
              </c:strCache>
            </c:strRef>
          </c:cat>
          <c:val>
            <c:numRef>
              <c:f>帯!$J$15:$J$19</c:f>
              <c:numCache>
                <c:formatCode>General</c:formatCode>
                <c:ptCount val="5"/>
                <c:pt idx="0">
                  <c:v>9.3905191873589297E-2</c:v>
                </c:pt>
                <c:pt idx="1">
                  <c:v>0.112866817155756</c:v>
                </c:pt>
                <c:pt idx="2">
                  <c:v>0.12911963882618499</c:v>
                </c:pt>
                <c:pt idx="3">
                  <c:v>0.124604966139955</c:v>
                </c:pt>
                <c:pt idx="4">
                  <c:v>0.119187358916479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96460864"/>
        <c:axId val="296462040"/>
      </c:barChart>
      <c:catAx>
        <c:axId val="296460864"/>
        <c:scaling>
          <c:orientation val="maxMin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 w="12700">
            <a:solidFill>
              <a:schemeClr val="tx1"/>
            </a:solidFill>
          </a:ln>
        </c:spPr>
        <c:txPr>
          <a:bodyPr/>
          <a:lstStyle/>
          <a:p>
            <a:pPr algn="r">
              <a:defRPr/>
            </a:pPr>
            <a:endParaRPr lang="ja-JP"/>
          </a:p>
        </c:txPr>
        <c:crossAx val="296462040"/>
        <c:crosses val="autoZero"/>
        <c:auto val="1"/>
        <c:lblAlgn val="ctr"/>
        <c:lblOffset val="100"/>
        <c:noMultiLvlLbl val="0"/>
      </c:catAx>
      <c:valAx>
        <c:axId val="296462040"/>
        <c:scaling>
          <c:orientation val="minMax"/>
        </c:scaling>
        <c:delete val="1"/>
        <c:axPos val="t"/>
        <c:majorGridlines>
          <c:spPr>
            <a:ln>
              <a:noFill/>
            </a:ln>
          </c:spPr>
        </c:majorGridlines>
        <c:numFmt formatCode="0%" sourceLinked="1"/>
        <c:majorTickMark val="out"/>
        <c:minorTickMark val="none"/>
        <c:tickLblPos val="none"/>
        <c:crossAx val="29646086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700" b="1">
          <a:latin typeface="HG丸ｺﾞｼｯｸM-PRO"/>
          <a:ea typeface="HG丸ｺﾞｼｯｸM-PRO"/>
          <a:cs typeface="HG丸ｺﾞｼｯｸM-PRO"/>
        </a:defRPr>
      </a:pPr>
      <a:endParaRPr lang="ja-JP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0.19337</cdr:x>
      <cdr:y>0.76449</cdr:y>
    </cdr:from>
    <cdr:to>
      <cdr:x>0.37043</cdr:x>
      <cdr:y>0.8467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1301563" y="2621445"/>
          <a:ext cx="1191802" cy="281895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ja-JP" altLang="en-US" sz="600" b="1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rPr>
            <a:t>新吉田・新吉田あすなろ地区</a:t>
          </a:r>
          <a:endParaRPr lang="ja-JP" altLang="en-US" sz="600" b="1" dirty="0">
            <a:latin typeface="HG丸ｺﾞｼｯｸM-PRO" panose="020F0600000000000000" pitchFamily="50" charset="-128"/>
            <a:ea typeface="HG丸ｺﾞｼｯｸM-PRO" panose="020F0600000000000000" pitchFamily="50" charset="-128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4F095C-0A36-D340-A7CF-BE757CB61164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314CE9-B18D-2F4D-9D30-8A41E296FC1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5530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E1138-31F2-0B4C-96E8-867EE3CC3FB7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62847-F584-334D-8F13-058A1798102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82670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8000" y="360000"/>
            <a:ext cx="6010480" cy="437796"/>
          </a:xfrm>
        </p:spPr>
        <p:txBody>
          <a:bodyPr>
            <a:normAutofit/>
          </a:bodyPr>
          <a:lstStyle>
            <a:lvl1pPr algn="l">
              <a:defRPr sz="1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468000" y="864000"/>
            <a:ext cx="6010480" cy="3619718"/>
          </a:xfrm>
        </p:spPr>
        <p:txBody>
          <a:bodyPr/>
          <a:lstStyle>
            <a:lvl1pPr marL="0" indent="0" algn="l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dirty="0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32FFC-71A5-C94B-86A6-736E2F392ADF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831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3650D2-F124-2A40-B50A-162803284F60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5585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A4E08-D4BF-5349-AFE8-2F490F60DFD5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0363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69131-5BF1-E641-A9D9-506891033C2B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3426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AC27F0-FB93-BE46-AC2E-34DED881916E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726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1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7CCE7-50EE-3242-80C2-D01485709638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801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DBC21-EF13-2649-97CE-4C093361B6F3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0142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84EF9-989E-8944-B310-2A2BB61A78E7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0121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9A941D-A08E-E243-8AF7-457CABE6AE60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7699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C254A-89F8-4746-B8FA-6461A8B79059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071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29F08-86B7-DF4D-A4FA-401F1BA8A27D}" type="datetime1">
              <a:rPr kumimoji="1" lang="ja-JP" altLang="en-US" smtClean="0"/>
              <a:pPr/>
              <a:t>2017/3/30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 smtClean="0"/>
              <a:t>平成</a:t>
            </a:r>
            <a:r>
              <a:rPr kumimoji="1" lang="en-US" altLang="ja-JP" smtClean="0"/>
              <a:t>28</a:t>
            </a:r>
            <a:r>
              <a:rPr kumimoji="1" lang="ja-JP" altLang="en-US" smtClean="0"/>
              <a:t>年度 港北区区民意識調査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3376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68000" y="360001"/>
            <a:ext cx="5992480" cy="454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99" y="864000"/>
            <a:ext cx="5992481" cy="289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860280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4188D1E6-21D5-8C43-8255-F5526D076C6A}" type="datetime1">
              <a:rPr lang="ja-JP" altLang="en-US" smtClean="0"/>
              <a:pPr/>
              <a:t>2017/3/30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83865" y="9369357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mtClean="0"/>
              <a:t>平成</a:t>
            </a:r>
            <a:r>
              <a:rPr lang="en-US" altLang="ja-JP" smtClean="0"/>
              <a:t>28</a:t>
            </a:r>
            <a:r>
              <a:rPr lang="ja-JP" altLang="en-US" smtClean="0"/>
              <a:t>年度 港北区区民意識調査</a:t>
            </a:r>
            <a:endParaRPr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2620365" y="9369357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fld id="{6E8F5CB2-F233-504E-A0E6-8F243E763DF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025014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kumimoji="1" sz="1400" b="1" kern="1200">
          <a:solidFill>
            <a:schemeClr val="tx1"/>
          </a:solidFill>
          <a:latin typeface="HG丸ｺﾞｼｯｸM-PRO"/>
          <a:ea typeface="HG丸ｺﾞｼｯｸM-PRO"/>
          <a:cs typeface="HG丸ｺﾞｼｯｸM-PRO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1200" kern="1200">
          <a:solidFill>
            <a:srgbClr val="000000"/>
          </a:solidFill>
          <a:latin typeface="HG丸ｺﾞｼｯｸM-PRO"/>
          <a:ea typeface="HG丸ｺﾞｼｯｸM-PRO"/>
          <a:cs typeface="HG丸ｺﾞｼｯｸM-PRO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タイトル 1"/>
          <p:cNvSpPr txBox="1">
            <a:spLocks/>
          </p:cNvSpPr>
          <p:nvPr/>
        </p:nvSpPr>
        <p:spPr>
          <a:xfrm>
            <a:off x="1179000" y="3019968"/>
            <a:ext cx="4500000" cy="1079998"/>
          </a:xfrm>
          <a:prstGeom prst="rect">
            <a:avLst/>
          </a:prstGeom>
          <a:ln w="76200" cmpd="tri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r>
              <a:rPr lang="ja-JP" altLang="en-US" sz="2400" dirty="0" smtClean="0"/>
              <a:t>２</a:t>
            </a:r>
            <a:r>
              <a:rPr lang="en-US" altLang="ja-JP" sz="2400" dirty="0" smtClean="0"/>
              <a:t>. </a:t>
            </a:r>
            <a:r>
              <a:rPr lang="ja-JP" altLang="en-US" sz="2400" dirty="0" smtClean="0"/>
              <a:t>調査回答者の主な属性</a:t>
            </a:r>
            <a:endParaRPr lang="ja-JP" altLang="en-US" sz="2400" dirty="0"/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0" y="6342"/>
            <a:ext cx="6858000" cy="104900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pPr algn="ctr"/>
            <a:endParaRPr lang="ja-JP" altLang="en-US" sz="3200" dirty="0"/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2250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グラフ 2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75578632"/>
              </p:ext>
            </p:extLst>
          </p:nvPr>
        </p:nvGraphicFramePr>
        <p:xfrm>
          <a:off x="1988291" y="4706358"/>
          <a:ext cx="4560572" cy="47869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  <p:sp>
        <p:nvSpPr>
          <p:cNvPr id="16" name="タイトル 1"/>
          <p:cNvSpPr>
            <a:spLocks noGrp="1"/>
          </p:cNvSpPr>
          <p:nvPr>
            <p:ph type="ctrTitle"/>
          </p:nvPr>
        </p:nvSpPr>
        <p:spPr>
          <a:xfrm>
            <a:off x="383865" y="1172481"/>
            <a:ext cx="6118480" cy="828000"/>
          </a:xfrm>
          <a:solidFill>
            <a:srgbClr val="D9D9D9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r>
              <a:rPr lang="ja-JP" altLang="en-US" sz="1200" dirty="0"/>
              <a:t>対象者の性別は、「女性」が</a:t>
            </a:r>
            <a:r>
              <a:rPr lang="en-US" altLang="ja-JP" sz="1200" dirty="0"/>
              <a:t>54</a:t>
            </a:r>
            <a:r>
              <a:rPr lang="ja-JP" altLang="en-US" sz="1200" dirty="0"/>
              <a:t>％、「男性」が</a:t>
            </a:r>
            <a:r>
              <a:rPr lang="en-US" altLang="ja-JP" sz="1200" dirty="0"/>
              <a:t>46</a:t>
            </a:r>
            <a:r>
              <a:rPr lang="ja-JP" altLang="en-US" sz="1200" dirty="0"/>
              <a:t>％で、女性の方</a:t>
            </a:r>
            <a:r>
              <a:rPr lang="ja-JP" altLang="en-US" sz="1200" dirty="0" smtClean="0"/>
              <a:t>が</a:t>
            </a:r>
            <a:r>
              <a:rPr lang="en-US" altLang="ja-JP" sz="1200" dirty="0" smtClean="0"/>
              <a:t>8</a:t>
            </a:r>
            <a:r>
              <a:rPr lang="ja-JP" altLang="en-US" sz="1200" dirty="0" smtClean="0"/>
              <a:t>ポイント多い。年代別では</a:t>
            </a:r>
            <a:r>
              <a:rPr lang="ja-JP" altLang="en-US" sz="1200" dirty="0"/>
              <a:t>、「</a:t>
            </a:r>
            <a:r>
              <a:rPr lang="en-US" altLang="ja-JP" sz="1200" dirty="0"/>
              <a:t>70</a:t>
            </a:r>
            <a:r>
              <a:rPr lang="ja-JP" altLang="en-US" sz="1200" dirty="0"/>
              <a:t>歳代以上」と「</a:t>
            </a:r>
            <a:r>
              <a:rPr lang="en-US" altLang="ja-JP" sz="1200" dirty="0"/>
              <a:t>30</a:t>
            </a:r>
            <a:r>
              <a:rPr lang="ja-JP" altLang="en-US" sz="1200" dirty="0"/>
              <a:t>歳代」がそれぞれ</a:t>
            </a:r>
            <a:r>
              <a:rPr lang="en-US" altLang="ja-JP" sz="1200" dirty="0"/>
              <a:t>21</a:t>
            </a:r>
            <a:r>
              <a:rPr lang="ja-JP" altLang="en-US" sz="1200" dirty="0"/>
              <a:t>％で並んで多く</a:t>
            </a:r>
            <a:r>
              <a:rPr lang="ja-JP" altLang="en-US" sz="1200" dirty="0" smtClean="0"/>
              <a:t>、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「</a:t>
            </a:r>
            <a:r>
              <a:rPr lang="en-US" altLang="ja-JP" sz="1200" dirty="0"/>
              <a:t>40</a:t>
            </a:r>
            <a:r>
              <a:rPr lang="ja-JP" altLang="en-US" sz="1200" dirty="0"/>
              <a:t>歳代」が</a:t>
            </a:r>
            <a:r>
              <a:rPr lang="en-US" altLang="ja-JP" sz="1200" dirty="0"/>
              <a:t>19</a:t>
            </a:r>
            <a:r>
              <a:rPr lang="ja-JP" altLang="en-US" sz="1200" dirty="0"/>
              <a:t>％、「</a:t>
            </a:r>
            <a:r>
              <a:rPr lang="en-US" altLang="ja-JP" sz="1200" dirty="0"/>
              <a:t>60</a:t>
            </a:r>
            <a:r>
              <a:rPr lang="ja-JP" altLang="en-US" sz="1200" dirty="0"/>
              <a:t>歳代」が</a:t>
            </a:r>
            <a:r>
              <a:rPr lang="en-US" altLang="ja-JP" sz="1200" dirty="0"/>
              <a:t>15</a:t>
            </a:r>
            <a:r>
              <a:rPr lang="ja-JP" altLang="en-US" sz="1200" dirty="0"/>
              <a:t>％、「</a:t>
            </a:r>
            <a:r>
              <a:rPr lang="en-US" altLang="ja-JP" sz="1200" dirty="0"/>
              <a:t>50</a:t>
            </a:r>
            <a:r>
              <a:rPr lang="ja-JP" altLang="en-US" sz="1200" dirty="0"/>
              <a:t>歳代」が</a:t>
            </a:r>
            <a:r>
              <a:rPr lang="en-US" altLang="ja-JP" sz="1200" dirty="0"/>
              <a:t>14</a:t>
            </a:r>
            <a:r>
              <a:rPr lang="ja-JP" altLang="en-US" sz="1200" dirty="0"/>
              <a:t>％で続き</a:t>
            </a:r>
            <a:r>
              <a:rPr lang="ja-JP" altLang="en-US" sz="1200" dirty="0" smtClean="0"/>
              <a:t>、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「～</a:t>
            </a:r>
            <a:r>
              <a:rPr lang="en-US" altLang="ja-JP" sz="1200" dirty="0" smtClean="0"/>
              <a:t>20</a:t>
            </a:r>
            <a:r>
              <a:rPr lang="ja-JP" altLang="en-US" sz="1200" dirty="0"/>
              <a:t>歳代」が</a:t>
            </a:r>
            <a:r>
              <a:rPr lang="en-US" altLang="ja-JP" sz="1200" dirty="0"/>
              <a:t>10</a:t>
            </a:r>
            <a:r>
              <a:rPr lang="ja-JP" altLang="en-US" sz="1200" dirty="0"/>
              <a:t>％で最も少ない構成。</a:t>
            </a:r>
            <a:endParaRPr kumimoji="1" lang="ja-JP" altLang="en-US" sz="1200" dirty="0"/>
          </a:p>
        </p:txBody>
      </p:sp>
      <p:sp>
        <p:nvSpPr>
          <p:cNvPr id="17" name="正方形/長方形 16"/>
          <p:cNvSpPr/>
          <p:nvPr/>
        </p:nvSpPr>
        <p:spPr>
          <a:xfrm>
            <a:off x="382345" y="4612444"/>
            <a:ext cx="223801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問30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. 性別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（○は１つだけ）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18" name="サブタイトル 2"/>
          <p:cNvSpPr>
            <a:spLocks noGrp="1"/>
          </p:cNvSpPr>
          <p:nvPr>
            <p:ph type="subTitle" idx="1"/>
          </p:nvPr>
        </p:nvSpPr>
        <p:spPr>
          <a:xfrm>
            <a:off x="385384" y="2030076"/>
            <a:ext cx="6116961" cy="617341"/>
          </a:xfrm>
        </p:spPr>
        <p:txBody>
          <a:bodyPr>
            <a:noAutofit/>
          </a:bodyPr>
          <a:lstStyle/>
          <a:p>
            <a:r>
              <a:rPr lang="ja-JP" altLang="en-US" sz="1000" dirty="0"/>
              <a:t>この調査結果を、参考までに「港北区の人口</a:t>
            </a:r>
            <a:r>
              <a:rPr lang="en-US" altLang="ja-JP" sz="1000" dirty="0"/>
              <a:t>(</a:t>
            </a:r>
            <a:r>
              <a:rPr lang="ja-JP" altLang="en-US" sz="1000" dirty="0"/>
              <a:t>平成</a:t>
            </a:r>
            <a:r>
              <a:rPr lang="en-US" altLang="ja-JP" sz="1000" dirty="0"/>
              <a:t>29</a:t>
            </a:r>
            <a:r>
              <a:rPr lang="ja-JP" altLang="en-US" sz="1000" dirty="0"/>
              <a:t>年</a:t>
            </a:r>
            <a:r>
              <a:rPr lang="en-US" altLang="ja-JP" sz="1000" dirty="0"/>
              <a:t>1</a:t>
            </a:r>
            <a:r>
              <a:rPr lang="ja-JP" altLang="en-US" sz="1000" dirty="0"/>
              <a:t>月</a:t>
            </a:r>
            <a:r>
              <a:rPr lang="en-US" altLang="ja-JP" sz="1000" dirty="0"/>
              <a:t>1</a:t>
            </a:r>
            <a:r>
              <a:rPr lang="ja-JP" altLang="en-US" sz="1000" dirty="0"/>
              <a:t>日現在</a:t>
            </a:r>
            <a:r>
              <a:rPr lang="en-US" altLang="ja-JP" sz="1000" dirty="0"/>
              <a:t>)</a:t>
            </a:r>
            <a:r>
              <a:rPr lang="ja-JP" altLang="en-US" sz="1000" dirty="0"/>
              <a:t>」と比べると、性別では「女性</a:t>
            </a:r>
            <a:r>
              <a:rPr lang="ja-JP" altLang="en-US" sz="1000" dirty="0" smtClean="0"/>
              <a:t>」</a:t>
            </a:r>
            <a:endParaRPr lang="en-US" altLang="ja-JP" sz="1000" dirty="0" smtClean="0"/>
          </a:p>
          <a:p>
            <a:r>
              <a:rPr lang="ja-JP" altLang="en-US" sz="1000" dirty="0" smtClean="0"/>
              <a:t>の割合</a:t>
            </a:r>
            <a:r>
              <a:rPr lang="ja-JP" altLang="en-US" sz="1000" dirty="0"/>
              <a:t>が高めで、年代別では「</a:t>
            </a:r>
            <a:r>
              <a:rPr lang="en-US" altLang="ja-JP" sz="1000" dirty="0"/>
              <a:t>70</a:t>
            </a:r>
            <a:r>
              <a:rPr lang="ja-JP" altLang="en-US" sz="1000" dirty="0"/>
              <a:t>歳代以上」と「</a:t>
            </a:r>
            <a:r>
              <a:rPr lang="en-US" altLang="ja-JP" sz="1000" dirty="0"/>
              <a:t>60</a:t>
            </a:r>
            <a:r>
              <a:rPr lang="ja-JP" altLang="en-US" sz="1000" dirty="0"/>
              <a:t>歳代」の割合が</a:t>
            </a:r>
            <a:r>
              <a:rPr lang="ja-JP" altLang="en-US" sz="1000" dirty="0" smtClean="0"/>
              <a:t>高めとなっており、</a:t>
            </a:r>
            <a:r>
              <a:rPr lang="ja-JP" altLang="en-US" sz="1000" dirty="0"/>
              <a:t>「～</a:t>
            </a:r>
            <a:r>
              <a:rPr lang="en-US" altLang="ja-JP" sz="1000" dirty="0"/>
              <a:t>20</a:t>
            </a:r>
            <a:r>
              <a:rPr lang="ja-JP" altLang="en-US" sz="1000" dirty="0"/>
              <a:t>歳代</a:t>
            </a:r>
            <a:r>
              <a:rPr lang="ja-JP" altLang="en-US" sz="1000" dirty="0" smtClean="0"/>
              <a:t>」</a:t>
            </a:r>
            <a:endParaRPr lang="en-US" altLang="ja-JP" sz="1000" dirty="0" smtClean="0"/>
          </a:p>
          <a:p>
            <a:r>
              <a:rPr lang="ja-JP" altLang="en-US" sz="1000" dirty="0" smtClean="0"/>
              <a:t>の</a:t>
            </a:r>
            <a:r>
              <a:rPr lang="ja-JP" altLang="en-US" sz="1000" dirty="0"/>
              <a:t>割合</a:t>
            </a:r>
            <a:r>
              <a:rPr lang="ja-JP" altLang="en-US" sz="1000" dirty="0" smtClean="0"/>
              <a:t>が低い</a:t>
            </a:r>
            <a:r>
              <a:rPr lang="ja-JP" altLang="en-US" sz="1000" dirty="0"/>
              <a:t>。</a:t>
            </a:r>
          </a:p>
        </p:txBody>
      </p:sp>
      <p:sp>
        <p:nvSpPr>
          <p:cNvPr id="23" name="タイトル 1"/>
          <p:cNvSpPr txBox="1">
            <a:spLocks/>
          </p:cNvSpPr>
          <p:nvPr/>
        </p:nvSpPr>
        <p:spPr>
          <a:xfrm>
            <a:off x="288000" y="288000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/>
              <a:t>２　調査回答者の主な属性　</a:t>
            </a:r>
            <a:endParaRPr lang="ja-JP" altLang="en-US" sz="1300" dirty="0"/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360000" y="576000"/>
            <a:ext cx="6010480" cy="4377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000" dirty="0">
                <a:solidFill>
                  <a:srgbClr val="000000"/>
                </a:solidFill>
              </a:rPr>
              <a:t>＜</a:t>
            </a:r>
            <a:r>
              <a:rPr lang="ja-JP" altLang="en-US" sz="1000" dirty="0"/>
              <a:t>フェイスシート関連項目</a:t>
            </a:r>
            <a:r>
              <a:rPr lang="ja-JP" altLang="en-US" sz="1000" dirty="0">
                <a:solidFill>
                  <a:srgbClr val="000000"/>
                </a:solidFill>
              </a:rPr>
              <a:t>＞</a:t>
            </a:r>
            <a:endParaRPr lang="ja-JP" altLang="en-US" sz="1000" dirty="0"/>
          </a:p>
        </p:txBody>
      </p:sp>
      <p:sp>
        <p:nvSpPr>
          <p:cNvPr id="25" name="正方形/長方形 24"/>
          <p:cNvSpPr/>
          <p:nvPr/>
        </p:nvSpPr>
        <p:spPr>
          <a:xfrm>
            <a:off x="233999" y="946304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性別と年代、及び性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×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年代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30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＆問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31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、問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30×31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</a:p>
        </p:txBody>
      </p:sp>
      <p:sp>
        <p:nvSpPr>
          <p:cNvPr id="26" name="タイトル 1"/>
          <p:cNvSpPr txBox="1">
            <a:spLocks/>
          </p:cNvSpPr>
          <p:nvPr/>
        </p:nvSpPr>
        <p:spPr>
          <a:xfrm>
            <a:off x="382345" y="2679807"/>
            <a:ext cx="6120000" cy="1008000"/>
          </a:xfrm>
          <a:prstGeom prst="rect">
            <a:avLst/>
          </a:prstGeom>
          <a:solidFill>
            <a:srgbClr val="D9D9D9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/>
              <a:t>性</a:t>
            </a:r>
            <a:r>
              <a:rPr lang="en-US" altLang="ja-JP" sz="1200" dirty="0"/>
              <a:t>×</a:t>
            </a:r>
            <a:r>
              <a:rPr lang="ja-JP" altLang="en-US" sz="1200" dirty="0"/>
              <a:t>年代別の構成比では、「女性 </a:t>
            </a:r>
            <a:r>
              <a:rPr lang="en-US" altLang="ja-JP" sz="1200" dirty="0"/>
              <a:t>70</a:t>
            </a:r>
            <a:r>
              <a:rPr lang="ja-JP" altLang="en-US" sz="1200" dirty="0"/>
              <a:t>歳代以上」</a:t>
            </a:r>
            <a:r>
              <a:rPr lang="en-US" altLang="ja-JP" sz="1200" dirty="0"/>
              <a:t>(12</a:t>
            </a:r>
            <a:r>
              <a:rPr lang="ja-JP" altLang="en-US" sz="1200" dirty="0"/>
              <a:t>％</a:t>
            </a:r>
            <a:r>
              <a:rPr lang="en-US" altLang="ja-JP" sz="1200" dirty="0"/>
              <a:t>)</a:t>
            </a:r>
            <a:r>
              <a:rPr lang="ja-JP" altLang="en-US" sz="1200" dirty="0"/>
              <a:t>を筆頭に</a:t>
            </a:r>
            <a:r>
              <a:rPr lang="ja-JP" altLang="en-US" sz="1200" dirty="0" smtClean="0"/>
              <a:t>、これに</a:t>
            </a:r>
            <a:endParaRPr lang="en-US" altLang="ja-JP" sz="1200" dirty="0" smtClean="0"/>
          </a:p>
          <a:p>
            <a:r>
              <a:rPr lang="ja-JP" altLang="en-US" sz="1200" dirty="0" smtClean="0"/>
              <a:t>「</a:t>
            </a:r>
            <a:r>
              <a:rPr lang="ja-JP" altLang="en-US" sz="1200" dirty="0"/>
              <a:t>女性 </a:t>
            </a:r>
            <a:r>
              <a:rPr lang="en-US" altLang="ja-JP" sz="1200" dirty="0"/>
              <a:t>30</a:t>
            </a:r>
            <a:r>
              <a:rPr lang="ja-JP" altLang="en-US" sz="1200" dirty="0"/>
              <a:t>歳代」と「男性 </a:t>
            </a:r>
            <a:r>
              <a:rPr lang="en-US" altLang="ja-JP" sz="1200" dirty="0"/>
              <a:t>30</a:t>
            </a:r>
            <a:r>
              <a:rPr lang="ja-JP" altLang="en-US" sz="1200" dirty="0"/>
              <a:t>歳代」を加えた計３層が</a:t>
            </a:r>
            <a:r>
              <a:rPr lang="en-US" altLang="ja-JP" sz="1200" dirty="0"/>
              <a:t>10.0</a:t>
            </a:r>
            <a:r>
              <a:rPr lang="ja-JP" altLang="en-US" sz="1200" dirty="0"/>
              <a:t>％</a:t>
            </a:r>
            <a:r>
              <a:rPr lang="ja-JP" altLang="en-US" sz="1200" dirty="0" smtClean="0"/>
              <a:t>超と構成比</a:t>
            </a:r>
            <a:r>
              <a:rPr lang="ja-JP" altLang="en-US" sz="1200" dirty="0"/>
              <a:t>が高めで</a:t>
            </a:r>
            <a:r>
              <a:rPr lang="ja-JP" altLang="en-US" sz="1200" dirty="0" smtClean="0"/>
              <a:t>、</a:t>
            </a:r>
            <a:endParaRPr lang="en-US" altLang="ja-JP" sz="1200" dirty="0" smtClean="0"/>
          </a:p>
          <a:p>
            <a:r>
              <a:rPr lang="ja-JP" altLang="en-US" sz="1200" dirty="0" smtClean="0"/>
              <a:t>これら</a:t>
            </a:r>
            <a:r>
              <a:rPr lang="en-US" altLang="ja-JP" sz="1200" dirty="0" smtClean="0"/>
              <a:t>3</a:t>
            </a:r>
            <a:r>
              <a:rPr lang="ja-JP" altLang="en-US" sz="1200" dirty="0" smtClean="0"/>
              <a:t>層に</a:t>
            </a:r>
            <a:r>
              <a:rPr lang="ja-JP" altLang="en-US" sz="1200" dirty="0"/>
              <a:t>「女性 </a:t>
            </a:r>
            <a:r>
              <a:rPr lang="en-US" altLang="ja-JP" sz="1200" dirty="0"/>
              <a:t>40</a:t>
            </a:r>
            <a:r>
              <a:rPr lang="ja-JP" altLang="en-US" sz="1200" dirty="0"/>
              <a:t>歳代」と「男性 </a:t>
            </a:r>
            <a:r>
              <a:rPr lang="en-US" altLang="ja-JP" sz="1200" dirty="0" smtClean="0"/>
              <a:t>70</a:t>
            </a:r>
            <a:r>
              <a:rPr lang="ja-JP" altLang="en-US" sz="1200" dirty="0" smtClean="0"/>
              <a:t>歳代以上」</a:t>
            </a:r>
            <a:r>
              <a:rPr lang="ja-JP" altLang="en-US" sz="1200" dirty="0"/>
              <a:t>の２層が</a:t>
            </a:r>
            <a:r>
              <a:rPr lang="en-US" altLang="ja-JP" sz="1200" dirty="0"/>
              <a:t>9</a:t>
            </a:r>
            <a:r>
              <a:rPr lang="ja-JP" altLang="en-US" sz="1200" dirty="0"/>
              <a:t>％</a:t>
            </a:r>
            <a:r>
              <a:rPr lang="ja-JP" altLang="en-US" sz="1200" dirty="0" smtClean="0"/>
              <a:t>台で</a:t>
            </a:r>
            <a:r>
              <a:rPr lang="ja-JP" altLang="en-US" sz="1200" dirty="0"/>
              <a:t>続く構成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r>
              <a:rPr lang="ja-JP" altLang="en-US" sz="1200" dirty="0" smtClean="0"/>
              <a:t>一方</a:t>
            </a:r>
            <a:r>
              <a:rPr lang="ja-JP" altLang="en-US" sz="1200" dirty="0"/>
              <a:t>、構成比が低めにとどまるのは、</a:t>
            </a:r>
            <a:r>
              <a:rPr lang="en-US" altLang="ja-JP" sz="1200" dirty="0"/>
              <a:t>4</a:t>
            </a:r>
            <a:r>
              <a:rPr lang="ja-JP" altLang="en-US" sz="1200" dirty="0"/>
              <a:t>％台の「男性 ～</a:t>
            </a:r>
            <a:r>
              <a:rPr lang="en-US" altLang="ja-JP" sz="1200" dirty="0"/>
              <a:t>20</a:t>
            </a:r>
            <a:r>
              <a:rPr lang="ja-JP" altLang="en-US" sz="1200" dirty="0"/>
              <a:t>歳代」と</a:t>
            </a:r>
            <a:r>
              <a:rPr lang="en-US" altLang="ja-JP" sz="1200" dirty="0"/>
              <a:t>5</a:t>
            </a:r>
            <a:r>
              <a:rPr lang="ja-JP" altLang="en-US" sz="1200" dirty="0"/>
              <a:t>％台の「</a:t>
            </a:r>
            <a:r>
              <a:rPr lang="ja-JP" altLang="en-US" sz="1200" dirty="0" smtClean="0"/>
              <a:t>女性 ～</a:t>
            </a:r>
            <a:r>
              <a:rPr lang="en-US" altLang="ja-JP" sz="1200" dirty="0"/>
              <a:t>20</a:t>
            </a:r>
            <a:r>
              <a:rPr lang="ja-JP" altLang="en-US" sz="1200" dirty="0"/>
              <a:t>歳代」の 男女の</a:t>
            </a:r>
            <a:r>
              <a:rPr lang="ja-JP" altLang="en-US" sz="1200" dirty="0" smtClean="0"/>
              <a:t>若年</a:t>
            </a:r>
            <a:r>
              <a:rPr lang="en-US" altLang="ja-JP" sz="1200" dirty="0" smtClean="0"/>
              <a:t>2</a:t>
            </a:r>
            <a:r>
              <a:rPr lang="ja-JP" altLang="en-US" sz="1200" dirty="0" smtClean="0"/>
              <a:t>層。</a:t>
            </a:r>
            <a:endParaRPr lang="ja-JP" altLang="en-US" sz="1200" dirty="0"/>
          </a:p>
        </p:txBody>
      </p:sp>
      <p:sp>
        <p:nvSpPr>
          <p:cNvPr id="27" name="サブタイトル 2"/>
          <p:cNvSpPr txBox="1">
            <a:spLocks/>
          </p:cNvSpPr>
          <p:nvPr/>
        </p:nvSpPr>
        <p:spPr>
          <a:xfrm>
            <a:off x="383865" y="3712849"/>
            <a:ext cx="6164998" cy="7755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この調査結果を、参考までに「港北区の人口</a:t>
            </a:r>
            <a:r>
              <a:rPr lang="en-US" altLang="ja-JP" sz="1000" dirty="0"/>
              <a:t>(</a:t>
            </a:r>
            <a:r>
              <a:rPr lang="ja-JP" altLang="en-US" sz="1000" dirty="0"/>
              <a:t>平成</a:t>
            </a:r>
            <a:r>
              <a:rPr lang="en-US" altLang="ja-JP" sz="1000" dirty="0"/>
              <a:t>29</a:t>
            </a:r>
            <a:r>
              <a:rPr lang="ja-JP" altLang="en-US" sz="1000" dirty="0"/>
              <a:t>年</a:t>
            </a:r>
            <a:r>
              <a:rPr lang="en-US" altLang="ja-JP" sz="1000" dirty="0"/>
              <a:t>1</a:t>
            </a:r>
            <a:r>
              <a:rPr lang="ja-JP" altLang="en-US" sz="1000" dirty="0"/>
              <a:t>月</a:t>
            </a:r>
            <a:r>
              <a:rPr lang="en-US" altLang="ja-JP" sz="1000" dirty="0"/>
              <a:t>1</a:t>
            </a:r>
            <a:r>
              <a:rPr lang="ja-JP" altLang="en-US" sz="1000" dirty="0"/>
              <a:t>日現在</a:t>
            </a:r>
            <a:r>
              <a:rPr lang="en-US" altLang="ja-JP" sz="1000" dirty="0"/>
              <a:t>)</a:t>
            </a:r>
            <a:r>
              <a:rPr lang="ja-JP" altLang="en-US" sz="1000" dirty="0"/>
              <a:t>」と比べると、性</a:t>
            </a:r>
            <a:r>
              <a:rPr lang="en-US" altLang="ja-JP" sz="1000" dirty="0"/>
              <a:t>×</a:t>
            </a:r>
            <a:r>
              <a:rPr lang="ja-JP" altLang="en-US" sz="1000" dirty="0" smtClean="0"/>
              <a:t>年代別の構成比</a:t>
            </a:r>
            <a:endParaRPr lang="en-US" altLang="ja-JP" sz="1000" dirty="0" smtClean="0"/>
          </a:p>
          <a:p>
            <a:r>
              <a:rPr lang="ja-JP" altLang="en-US" sz="1000" dirty="0" smtClean="0"/>
              <a:t>が</a:t>
            </a:r>
            <a:r>
              <a:rPr lang="ja-JP" altLang="en-US" sz="1000" dirty="0"/>
              <a:t>実人口より</a:t>
            </a:r>
            <a:r>
              <a:rPr lang="en-US" altLang="ja-JP" sz="1000" dirty="0"/>
              <a:t>2.0</a:t>
            </a:r>
            <a:r>
              <a:rPr lang="ja-JP" altLang="en-US" sz="1000" dirty="0"/>
              <a:t>ポイント以上高いのは「</a:t>
            </a:r>
            <a:r>
              <a:rPr lang="ja-JP" altLang="en-US" sz="1000" dirty="0" smtClean="0"/>
              <a:t>女性 </a:t>
            </a:r>
            <a:r>
              <a:rPr lang="en-US" altLang="ja-JP" sz="1000" dirty="0" smtClean="0"/>
              <a:t>70</a:t>
            </a:r>
            <a:r>
              <a:rPr lang="ja-JP" altLang="en-US" sz="1000" dirty="0"/>
              <a:t>歳代以上」と「</a:t>
            </a:r>
            <a:r>
              <a:rPr lang="ja-JP" altLang="en-US" sz="1000" dirty="0" smtClean="0"/>
              <a:t>男性 </a:t>
            </a:r>
            <a:r>
              <a:rPr lang="en-US" altLang="ja-JP" sz="1000" dirty="0" smtClean="0"/>
              <a:t>70</a:t>
            </a:r>
            <a:r>
              <a:rPr lang="ja-JP" altLang="en-US" sz="1000" dirty="0"/>
              <a:t>歳代以上」の両層で、逆に</a:t>
            </a:r>
            <a:r>
              <a:rPr lang="ja-JP" altLang="en-US" sz="1000" dirty="0" smtClean="0"/>
              <a:t>、</a:t>
            </a:r>
            <a:endParaRPr lang="en-US" altLang="ja-JP" sz="1000" dirty="0" smtClean="0"/>
          </a:p>
          <a:p>
            <a:r>
              <a:rPr lang="en-US" altLang="ja-JP" sz="1000" dirty="0" smtClean="0"/>
              <a:t>2.0</a:t>
            </a:r>
            <a:r>
              <a:rPr lang="ja-JP" altLang="en-US" sz="1000" dirty="0"/>
              <a:t>ポイント以上低いのは、</a:t>
            </a:r>
            <a:r>
              <a:rPr lang="en-US" altLang="ja-JP" sz="1000" dirty="0"/>
              <a:t>4.8</a:t>
            </a:r>
            <a:r>
              <a:rPr lang="ja-JP" altLang="en-US" sz="1000" dirty="0"/>
              <a:t>ポイント低い「男性 ～</a:t>
            </a:r>
            <a:r>
              <a:rPr lang="en-US" altLang="ja-JP" sz="1000" dirty="0"/>
              <a:t>20</a:t>
            </a:r>
            <a:r>
              <a:rPr lang="ja-JP" altLang="en-US" sz="1000" dirty="0"/>
              <a:t>歳代」を筆頭に、「女性 ～</a:t>
            </a:r>
            <a:r>
              <a:rPr lang="en-US" altLang="ja-JP" sz="1000" dirty="0"/>
              <a:t>20</a:t>
            </a:r>
            <a:r>
              <a:rPr lang="ja-JP" altLang="en-US" sz="1000" dirty="0"/>
              <a:t>歳代」と「</a:t>
            </a:r>
            <a:r>
              <a:rPr lang="ja-JP" altLang="en-US" sz="1000" dirty="0" smtClean="0"/>
              <a:t>男</a:t>
            </a:r>
            <a:endParaRPr lang="en-US" altLang="ja-JP" sz="1000" dirty="0" smtClean="0"/>
          </a:p>
          <a:p>
            <a:r>
              <a:rPr lang="ja-JP" altLang="en-US" sz="1000" dirty="0" smtClean="0"/>
              <a:t>性  </a:t>
            </a:r>
            <a:r>
              <a:rPr lang="en-US" altLang="ja-JP" sz="1000" dirty="0" smtClean="0"/>
              <a:t>50</a:t>
            </a:r>
            <a:r>
              <a:rPr lang="ja-JP" altLang="en-US" sz="1000" dirty="0"/>
              <a:t>歳代」を加えた計３層。</a:t>
            </a:r>
          </a:p>
        </p:txBody>
      </p:sp>
      <p:sp>
        <p:nvSpPr>
          <p:cNvPr id="29" name="正方形/長方形 28"/>
          <p:cNvSpPr/>
          <p:nvPr/>
        </p:nvSpPr>
        <p:spPr>
          <a:xfrm>
            <a:off x="382345" y="6708575"/>
            <a:ext cx="223801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問31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年代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（○は１つだけ）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graphicFrame>
        <p:nvGraphicFramePr>
          <p:cNvPr id="20" name="グラフ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9774024"/>
              </p:ext>
            </p:extLst>
          </p:nvPr>
        </p:nvGraphicFramePr>
        <p:xfrm>
          <a:off x="-590075" y="6926869"/>
          <a:ext cx="4143342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2" name="正方形/長方形 21"/>
          <p:cNvSpPr/>
          <p:nvPr/>
        </p:nvSpPr>
        <p:spPr>
          <a:xfrm>
            <a:off x="3756978" y="4612444"/>
            <a:ext cx="2160000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問30.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性別</a:t>
            </a:r>
            <a:r>
              <a:rPr lang="en-US" altLang="ja-JP" sz="800" b="1" dirty="0" smtClean="0">
                <a:latin typeface="HG丸ｺﾞｼｯｸM-PRO"/>
                <a:ea typeface="HG丸ｺﾞｼｯｸM-PRO"/>
                <a:cs typeface="HG丸ｺﾞｼｯｸM-PRO"/>
              </a:rPr>
              <a:t>×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問31.年代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 </a:t>
            </a:r>
            <a:r>
              <a:rPr lang="en-US" altLang="ja-JP" sz="800" b="1" dirty="0" smtClean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graphicFrame>
        <p:nvGraphicFramePr>
          <p:cNvPr id="28" name="グラフ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1580105"/>
              </p:ext>
            </p:extLst>
          </p:nvPr>
        </p:nvGraphicFramePr>
        <p:xfrm>
          <a:off x="-758482" y="4915976"/>
          <a:ext cx="4058189" cy="91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7962713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  <p:sp>
        <p:nvSpPr>
          <p:cNvPr id="20" name="タイトル 1"/>
          <p:cNvSpPr>
            <a:spLocks noGrp="1"/>
          </p:cNvSpPr>
          <p:nvPr>
            <p:ph type="ctrTitle"/>
          </p:nvPr>
        </p:nvSpPr>
        <p:spPr>
          <a:xfrm>
            <a:off x="383865" y="626687"/>
            <a:ext cx="6121518" cy="648000"/>
          </a:xfrm>
          <a:solidFill>
            <a:srgbClr val="D9D9D9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r>
              <a:rPr lang="ja-JP" altLang="en-US" sz="1200" dirty="0"/>
              <a:t>対象者の居住地区では、２割を占める「日吉地区」が最多で、これ</a:t>
            </a:r>
            <a:r>
              <a:rPr lang="ja-JP" altLang="en-US" sz="1200" dirty="0" smtClean="0"/>
              <a:t>に「菊名地区」「</a:t>
            </a:r>
            <a:r>
              <a:rPr lang="ja-JP" altLang="en-US" sz="1200" dirty="0"/>
              <a:t>篠原地区」「綱島地区」</a:t>
            </a:r>
            <a:r>
              <a:rPr lang="en-US" altLang="ja-JP" sz="1200" dirty="0"/>
              <a:t>(</a:t>
            </a:r>
            <a:r>
              <a:rPr lang="ja-JP" altLang="en-US" sz="1200" dirty="0"/>
              <a:t>各</a:t>
            </a:r>
            <a:r>
              <a:rPr lang="en-US" altLang="ja-JP" sz="1200" dirty="0"/>
              <a:t>12</a:t>
            </a:r>
            <a:r>
              <a:rPr lang="ja-JP" altLang="en-US" sz="1200" dirty="0"/>
              <a:t>％</a:t>
            </a:r>
            <a:r>
              <a:rPr lang="en-US" altLang="ja-JP" sz="1200" dirty="0"/>
              <a:t>)</a:t>
            </a:r>
            <a:r>
              <a:rPr lang="ja-JP" altLang="en-US" sz="1200" dirty="0"/>
              <a:t>の３地区がそれぞれ１割強で並んで続くが</a:t>
            </a:r>
            <a:r>
              <a:rPr lang="ja-JP" altLang="en-US" sz="1200" dirty="0" smtClean="0"/>
              <a:t>、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他</a:t>
            </a:r>
            <a:r>
              <a:rPr lang="ja-JP" altLang="en-US" sz="1200" dirty="0"/>
              <a:t>の８地区はいずれも１割未満。</a:t>
            </a:r>
            <a:endParaRPr kumimoji="1" lang="ja-JP" altLang="en-US" sz="1200" dirty="0"/>
          </a:p>
        </p:txBody>
      </p:sp>
      <p:sp>
        <p:nvSpPr>
          <p:cNvPr id="21" name="正方形/長方形 20"/>
          <p:cNvSpPr/>
          <p:nvPr/>
        </p:nvSpPr>
        <p:spPr>
          <a:xfrm>
            <a:off x="385384" y="2291481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問32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お住まい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の町名（○は１つだけ）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22" name="サブタイトル 2"/>
          <p:cNvSpPr>
            <a:spLocks noGrp="1"/>
          </p:cNvSpPr>
          <p:nvPr>
            <p:ph type="subTitle" idx="1"/>
          </p:nvPr>
        </p:nvSpPr>
        <p:spPr>
          <a:xfrm>
            <a:off x="385384" y="1277552"/>
            <a:ext cx="6118480" cy="933425"/>
          </a:xfrm>
        </p:spPr>
        <p:txBody>
          <a:bodyPr>
            <a:noAutofit/>
          </a:bodyPr>
          <a:lstStyle/>
          <a:p>
            <a:r>
              <a:rPr lang="ja-JP" altLang="en-US" sz="1000" dirty="0"/>
              <a:t>対象者の居住地区を、居住町丁名から１２地区に分類した結果でみると、「日吉地区</a:t>
            </a:r>
            <a:r>
              <a:rPr lang="en-US" altLang="ja-JP" sz="1000" dirty="0"/>
              <a:t>(</a:t>
            </a:r>
            <a:r>
              <a:rPr lang="ja-JP" altLang="en-US" sz="1000" dirty="0"/>
              <a:t>下田町、日吉</a:t>
            </a:r>
            <a:r>
              <a:rPr lang="ja-JP" altLang="en-US" sz="1000" dirty="0" smtClean="0"/>
              <a:t>・</a:t>
            </a:r>
            <a:endParaRPr lang="en-US" altLang="ja-JP" sz="1000" dirty="0" smtClean="0"/>
          </a:p>
          <a:p>
            <a:r>
              <a:rPr lang="ja-JP" altLang="en-US" sz="1000" dirty="0" smtClean="0"/>
              <a:t>日吉本町・箕輪町</a:t>
            </a:r>
            <a:r>
              <a:rPr lang="en-US" altLang="ja-JP" sz="1000" dirty="0"/>
              <a:t>)</a:t>
            </a:r>
            <a:r>
              <a:rPr lang="ja-JP" altLang="en-US" sz="1000" dirty="0"/>
              <a:t>」が</a:t>
            </a:r>
            <a:r>
              <a:rPr lang="en-US" altLang="ja-JP" sz="1000" dirty="0"/>
              <a:t>20</a:t>
            </a:r>
            <a:r>
              <a:rPr lang="ja-JP" altLang="en-US" sz="1000" dirty="0"/>
              <a:t>％で最多で、これ</a:t>
            </a:r>
            <a:r>
              <a:rPr lang="ja-JP" altLang="en-US" sz="1000" dirty="0" smtClean="0"/>
              <a:t>に「</a:t>
            </a:r>
            <a:r>
              <a:rPr lang="ja-JP" altLang="en-US" sz="1000" dirty="0"/>
              <a:t>菊名地区</a:t>
            </a:r>
            <a:r>
              <a:rPr lang="en-US" altLang="ja-JP" sz="1000" dirty="0"/>
              <a:t>(</a:t>
            </a:r>
            <a:r>
              <a:rPr lang="ja-JP" altLang="en-US" sz="1000" dirty="0"/>
              <a:t>菊名</a:t>
            </a:r>
            <a:r>
              <a:rPr lang="en-US" altLang="ja-JP" sz="1000" dirty="0"/>
              <a:t>1</a:t>
            </a:r>
            <a:r>
              <a:rPr lang="ja-JP" altLang="en-US" sz="1000" dirty="0"/>
              <a:t>～</a:t>
            </a:r>
            <a:r>
              <a:rPr lang="en-US" altLang="ja-JP" sz="1000" dirty="0"/>
              <a:t>3</a:t>
            </a:r>
            <a:r>
              <a:rPr lang="ja-JP" altLang="en-US" sz="1000" dirty="0"/>
              <a:t>丁目・篠原町・篠原台町・篠原東</a:t>
            </a:r>
            <a:r>
              <a:rPr lang="ja-JP" altLang="en-US" sz="1000" dirty="0" smtClean="0"/>
              <a:t>・</a:t>
            </a:r>
            <a:endParaRPr lang="en-US" altLang="ja-JP" sz="1000" dirty="0" smtClean="0"/>
          </a:p>
          <a:p>
            <a:r>
              <a:rPr lang="ja-JP" altLang="en-US" sz="1000" dirty="0" smtClean="0"/>
              <a:t>篠原西町・仲手</a:t>
            </a:r>
            <a:r>
              <a:rPr lang="ja-JP" altLang="en-US" sz="1000" dirty="0"/>
              <a:t>原・富士塚</a:t>
            </a:r>
            <a:r>
              <a:rPr lang="en-US" altLang="ja-JP" sz="1000" dirty="0"/>
              <a:t>)</a:t>
            </a:r>
            <a:r>
              <a:rPr lang="ja-JP" altLang="en-US" sz="1000" dirty="0"/>
              <a:t>」</a:t>
            </a:r>
            <a:r>
              <a:rPr lang="en-US" altLang="ja-JP" sz="1000" dirty="0"/>
              <a:t>(12</a:t>
            </a:r>
            <a:r>
              <a:rPr lang="ja-JP" altLang="en-US" sz="1000" dirty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err="1" smtClean="0"/>
              <a:t>、</a:t>
            </a:r>
            <a:r>
              <a:rPr lang="ja-JP" altLang="en-US" sz="1000" dirty="0" smtClean="0"/>
              <a:t>「篠原地区</a:t>
            </a:r>
            <a:r>
              <a:rPr lang="en-US" altLang="ja-JP" sz="1000" dirty="0"/>
              <a:t>(</a:t>
            </a:r>
            <a:r>
              <a:rPr lang="ja-JP" altLang="en-US" sz="1000" dirty="0"/>
              <a:t>菊名</a:t>
            </a:r>
            <a:r>
              <a:rPr lang="en-US" altLang="ja-JP" sz="1000" dirty="0"/>
              <a:t>4</a:t>
            </a:r>
            <a:r>
              <a:rPr lang="ja-JP" altLang="en-US" sz="1000" dirty="0"/>
              <a:t>～</a:t>
            </a:r>
            <a:r>
              <a:rPr lang="en-US" altLang="ja-JP" sz="1000" dirty="0"/>
              <a:t>7</a:t>
            </a:r>
            <a:r>
              <a:rPr lang="ja-JP" altLang="en-US" sz="1000" dirty="0"/>
              <a:t>丁目・篠原北・新横浜・錦が丘・</a:t>
            </a:r>
            <a:r>
              <a:rPr lang="ja-JP" altLang="en-US" sz="1000" dirty="0" smtClean="0"/>
              <a:t>大豆戸</a:t>
            </a:r>
            <a:endParaRPr lang="en-US" altLang="ja-JP" sz="1000" dirty="0" smtClean="0"/>
          </a:p>
          <a:p>
            <a:r>
              <a:rPr lang="ja-JP" altLang="en-US" sz="1000" dirty="0" smtClean="0"/>
              <a:t>町</a:t>
            </a:r>
            <a:r>
              <a:rPr lang="en-US" altLang="ja-JP" sz="1000" dirty="0"/>
              <a:t>)</a:t>
            </a:r>
            <a:r>
              <a:rPr lang="ja-JP" altLang="en-US" sz="1000" dirty="0"/>
              <a:t>」</a:t>
            </a:r>
            <a:r>
              <a:rPr lang="en-US" altLang="ja-JP" sz="1000" dirty="0"/>
              <a:t>(12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、「綱島地区</a:t>
            </a:r>
            <a:r>
              <a:rPr lang="en-US" altLang="ja-JP" sz="1000" dirty="0"/>
              <a:t>(</a:t>
            </a:r>
            <a:r>
              <a:rPr lang="ja-JP" altLang="en-US" sz="1000" dirty="0"/>
              <a:t>綱島上町・綱島台・綱島東・綱島西</a:t>
            </a:r>
            <a:r>
              <a:rPr lang="en-US" altLang="ja-JP" sz="1000" dirty="0"/>
              <a:t>)</a:t>
            </a:r>
            <a:r>
              <a:rPr lang="ja-JP" altLang="en-US" sz="1000" dirty="0"/>
              <a:t>」</a:t>
            </a:r>
            <a:r>
              <a:rPr lang="en-US" altLang="ja-JP" sz="1000" dirty="0"/>
              <a:t>(12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の３地区が</a:t>
            </a:r>
            <a:r>
              <a:rPr lang="en-US" altLang="ja-JP" sz="1000" dirty="0"/>
              <a:t>12</a:t>
            </a:r>
            <a:r>
              <a:rPr lang="ja-JP" altLang="en-US" sz="1000" dirty="0"/>
              <a:t>％の比率で並</a:t>
            </a:r>
            <a:r>
              <a:rPr lang="ja-JP" altLang="en-US" sz="1000" dirty="0" err="1" smtClean="0"/>
              <a:t>ん</a:t>
            </a:r>
            <a:endParaRPr lang="en-US" altLang="ja-JP" sz="1000" dirty="0" smtClean="0"/>
          </a:p>
          <a:p>
            <a:r>
              <a:rPr lang="ja-JP" altLang="en-US" sz="1000" dirty="0" smtClean="0"/>
              <a:t>で</a:t>
            </a:r>
            <a:r>
              <a:rPr lang="ja-JP" altLang="en-US" sz="1000" dirty="0"/>
              <a:t>続くが、他の８地区の比率はいずれも１割に満たない。</a:t>
            </a:r>
            <a:endParaRPr kumimoji="1" lang="ja-JP" altLang="en-US" sz="1000" dirty="0"/>
          </a:p>
        </p:txBody>
      </p:sp>
      <p:sp>
        <p:nvSpPr>
          <p:cNvPr id="3" name="正方形/長方形 2"/>
          <p:cNvSpPr/>
          <p:nvPr/>
        </p:nvSpPr>
        <p:spPr>
          <a:xfrm>
            <a:off x="234000" y="400511"/>
            <a:ext cx="5400000" cy="252000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居住地区（居住町丁名から分類）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32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</a:p>
        </p:txBody>
      </p:sp>
      <p:sp>
        <p:nvSpPr>
          <p:cNvPr id="11" name="タイトル 1"/>
          <p:cNvSpPr txBox="1">
            <a:spLocks/>
          </p:cNvSpPr>
          <p:nvPr/>
        </p:nvSpPr>
        <p:spPr>
          <a:xfrm>
            <a:off x="383865" y="6100724"/>
            <a:ext cx="6118480" cy="466511"/>
          </a:xfrm>
          <a:prstGeom prst="rect">
            <a:avLst/>
          </a:prstGeom>
          <a:solidFill>
            <a:srgbClr val="D9D9D9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 smtClean="0">
                <a:solidFill>
                  <a:srgbClr val="000000"/>
                </a:solidFill>
              </a:rPr>
              <a:t>区内居住年数は分散傾向にあるが、</a:t>
            </a:r>
            <a:endParaRPr lang="en-US" altLang="ja-JP" sz="1200" dirty="0" smtClean="0">
              <a:solidFill>
                <a:srgbClr val="000000"/>
              </a:solidFill>
            </a:endParaRPr>
          </a:p>
          <a:p>
            <a:r>
              <a:rPr lang="ja-JP" altLang="en-US" sz="1200" dirty="0" smtClean="0">
                <a:solidFill>
                  <a:srgbClr val="000000"/>
                </a:solidFill>
              </a:rPr>
              <a:t>　　　　　　　　　　　中では「40年以上」と「10年以上～20年未満」が多め。</a:t>
            </a:r>
            <a:endParaRPr lang="ja-JP" altLang="en-US" sz="1200" dirty="0"/>
          </a:p>
        </p:txBody>
      </p:sp>
      <p:sp>
        <p:nvSpPr>
          <p:cNvPr id="12" name="正方形/長方形 11"/>
          <p:cNvSpPr/>
          <p:nvPr/>
        </p:nvSpPr>
        <p:spPr>
          <a:xfrm>
            <a:off x="385384" y="7055919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問1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あなた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は、港北区内に何年くらいお住まいですか。（○は１つだけ）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13" name="サブタイトル 2"/>
          <p:cNvSpPr txBox="1">
            <a:spLocks/>
          </p:cNvSpPr>
          <p:nvPr/>
        </p:nvSpPr>
        <p:spPr>
          <a:xfrm>
            <a:off x="385384" y="6586547"/>
            <a:ext cx="6118480" cy="4523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 smtClean="0"/>
              <a:t>「</a:t>
            </a:r>
            <a:r>
              <a:rPr lang="en-US" altLang="ja-JP" sz="1000" dirty="0" smtClean="0"/>
              <a:t>40</a:t>
            </a:r>
            <a:r>
              <a:rPr lang="ja-JP" altLang="en-US" sz="1000" dirty="0" smtClean="0"/>
              <a:t>年以上」</a:t>
            </a:r>
            <a:r>
              <a:rPr lang="en-US" altLang="ja-JP" sz="1000" dirty="0" smtClean="0"/>
              <a:t>(20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と「</a:t>
            </a:r>
            <a:r>
              <a:rPr lang="en-US" altLang="ja-JP" sz="1000" dirty="0" smtClean="0"/>
              <a:t>10</a:t>
            </a:r>
            <a:r>
              <a:rPr lang="ja-JP" altLang="en-US" sz="1000" dirty="0" smtClean="0"/>
              <a:t>年以上～</a:t>
            </a:r>
            <a:r>
              <a:rPr lang="en-US" altLang="ja-JP" sz="1000" dirty="0" smtClean="0"/>
              <a:t>20</a:t>
            </a:r>
            <a:r>
              <a:rPr lang="ja-JP" altLang="en-US" sz="1000" dirty="0" smtClean="0"/>
              <a:t>年未満」</a:t>
            </a:r>
            <a:r>
              <a:rPr lang="en-US" altLang="ja-JP" sz="1000" dirty="0" smtClean="0"/>
              <a:t>(20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がそれぞれ約２割と多めだが、最も少ない</a:t>
            </a:r>
            <a:endParaRPr lang="en-US" altLang="ja-JP" sz="1000" dirty="0" smtClean="0"/>
          </a:p>
          <a:p>
            <a:r>
              <a:rPr lang="ja-JP" altLang="en-US" sz="1000" dirty="0" smtClean="0"/>
              <a:t>「</a:t>
            </a:r>
            <a:r>
              <a:rPr lang="en-US" altLang="ja-JP" sz="1000" dirty="0" smtClean="0"/>
              <a:t>0</a:t>
            </a:r>
            <a:r>
              <a:rPr lang="ja-JP" altLang="en-US" sz="1000" dirty="0" smtClean="0"/>
              <a:t>～</a:t>
            </a:r>
            <a:r>
              <a:rPr lang="en-US" altLang="ja-JP" sz="1000" dirty="0" smtClean="0"/>
              <a:t>2</a:t>
            </a:r>
            <a:r>
              <a:rPr lang="ja-JP" altLang="en-US" sz="1000" dirty="0" smtClean="0"/>
              <a:t>年未満」</a:t>
            </a:r>
            <a:r>
              <a:rPr lang="en-US" altLang="ja-JP" sz="1000" dirty="0" smtClean="0"/>
              <a:t>(10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を始め、他の年数区分も各</a:t>
            </a:r>
            <a:r>
              <a:rPr lang="en-US" altLang="ja-JP" sz="1000" dirty="0" smtClean="0"/>
              <a:t>1</a:t>
            </a:r>
            <a:r>
              <a:rPr lang="ja-JP" altLang="en-US" sz="1000" dirty="0" smtClean="0"/>
              <a:t>割～</a:t>
            </a:r>
            <a:r>
              <a:rPr lang="en-US" altLang="ja-JP" sz="1000" dirty="0" smtClean="0"/>
              <a:t>1</a:t>
            </a:r>
            <a:r>
              <a:rPr lang="ja-JP" altLang="en-US" sz="1000" dirty="0" smtClean="0"/>
              <a:t>割台半ばを占めて、居住年数は分散傾向。</a:t>
            </a:r>
            <a:endParaRPr lang="ja-JP" altLang="en-US" sz="1000" dirty="0"/>
          </a:p>
        </p:txBody>
      </p:sp>
      <p:sp>
        <p:nvSpPr>
          <p:cNvPr id="15" name="正方形/長方形 14"/>
          <p:cNvSpPr/>
          <p:nvPr/>
        </p:nvSpPr>
        <p:spPr>
          <a:xfrm>
            <a:off x="233999" y="5874546"/>
            <a:ext cx="5400000" cy="252000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ja-JP" altLang="en-US" sz="9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【港北区内居住年数】</a:t>
            </a:r>
            <a:r>
              <a:rPr lang="ja-JP" altLang="en-US" sz="900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（問１）</a:t>
            </a:r>
            <a:endParaRPr lang="ja-JP" altLang="en-US" sz="9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graphicFrame>
        <p:nvGraphicFramePr>
          <p:cNvPr id="17" name="グラフ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4473565"/>
              </p:ext>
            </p:extLst>
          </p:nvPr>
        </p:nvGraphicFramePr>
        <p:xfrm>
          <a:off x="63500" y="7254351"/>
          <a:ext cx="6731000" cy="228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8" name="グラフ 1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19681434"/>
              </p:ext>
            </p:extLst>
          </p:nvPr>
        </p:nvGraphicFramePr>
        <p:xfrm>
          <a:off x="127000" y="2425037"/>
          <a:ext cx="673100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14727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  <p:sp>
        <p:nvSpPr>
          <p:cNvPr id="14" name="タイトル 1"/>
          <p:cNvSpPr>
            <a:spLocks noGrp="1"/>
          </p:cNvSpPr>
          <p:nvPr>
            <p:ph type="ctrTitle"/>
          </p:nvPr>
        </p:nvSpPr>
        <p:spPr>
          <a:xfrm>
            <a:off x="383865" y="626688"/>
            <a:ext cx="6118480" cy="821352"/>
          </a:xfrm>
          <a:solidFill>
            <a:srgbClr val="D9D9D9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r>
              <a:rPr lang="ja-JP" altLang="en-US" sz="1200" dirty="0"/>
              <a:t>本人の職業は、「会社員・公務員・団体職員など」が４割強で最も多く、これに</a:t>
            </a:r>
            <a:r>
              <a:rPr lang="ja-JP" altLang="en-US" sz="1200" dirty="0" smtClean="0"/>
              <a:t>、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共</a:t>
            </a:r>
            <a:r>
              <a:rPr lang="ja-JP" altLang="en-US" sz="1200" dirty="0"/>
              <a:t>に２割弱の「主婦・主夫」と「就労なし</a:t>
            </a:r>
            <a:r>
              <a:rPr lang="en-US" altLang="ja-JP" sz="1200" dirty="0"/>
              <a:t>(</a:t>
            </a:r>
            <a:r>
              <a:rPr lang="ja-JP" altLang="en-US" sz="1200" dirty="0"/>
              <a:t>無職</a:t>
            </a:r>
            <a:r>
              <a:rPr lang="en-US" altLang="ja-JP" sz="1200" dirty="0"/>
              <a:t>)</a:t>
            </a:r>
            <a:r>
              <a:rPr lang="ja-JP" altLang="en-US" sz="1200" dirty="0"/>
              <a:t>」が続き、以下「パート・バイト</a:t>
            </a:r>
            <a:r>
              <a:rPr lang="ja-JP" altLang="en-US" sz="1200" dirty="0" smtClean="0"/>
              <a:t>」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が１割</a:t>
            </a:r>
            <a:r>
              <a:rPr lang="ja-JP" altLang="en-US" sz="1200" dirty="0"/>
              <a:t>強、「自営業・自由業」が</a:t>
            </a:r>
            <a:r>
              <a:rPr lang="en-US" altLang="ja-JP" sz="1200" dirty="0"/>
              <a:t>6</a:t>
            </a:r>
            <a:r>
              <a:rPr lang="ja-JP" altLang="en-US" sz="1200" dirty="0"/>
              <a:t>％、「学生」が</a:t>
            </a:r>
            <a:r>
              <a:rPr lang="en-US" altLang="ja-JP" sz="1200" dirty="0"/>
              <a:t>3</a:t>
            </a:r>
            <a:r>
              <a:rPr lang="ja-JP" altLang="en-US" sz="1200" dirty="0"/>
              <a:t>％となっており</a:t>
            </a:r>
            <a:r>
              <a:rPr lang="ja-JP" altLang="en-US" sz="1200" dirty="0" smtClean="0"/>
              <a:t>、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en-US" altLang="ja-JP" sz="1200" dirty="0" smtClean="0"/>
              <a:t>『※</a:t>
            </a:r>
            <a:r>
              <a:rPr lang="ja-JP" altLang="en-US" sz="1200" dirty="0" smtClean="0"/>
              <a:t>有職者＋学生 </a:t>
            </a:r>
            <a:r>
              <a:rPr lang="ja-JP" altLang="en-US" sz="1200" dirty="0"/>
              <a:t>計 </a:t>
            </a:r>
            <a:r>
              <a:rPr lang="en-US" altLang="ja-JP" sz="1200" dirty="0"/>
              <a:t>』</a:t>
            </a:r>
            <a:r>
              <a:rPr lang="ja-JP" altLang="en-US" sz="1200" dirty="0" smtClean="0"/>
              <a:t>が６割強という結果</a:t>
            </a:r>
            <a:r>
              <a:rPr lang="ja-JP" altLang="en-US" sz="1200" dirty="0"/>
              <a:t>。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385384" y="2596920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問33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ご職業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（配偶者がいらっしゃる場合は、配偶者のご職業もお教えください。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）（○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33998" y="400512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対象者本人の職業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33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－Ａ）</a:t>
            </a:r>
          </a:p>
        </p:txBody>
      </p:sp>
      <p:sp>
        <p:nvSpPr>
          <p:cNvPr id="19" name="タイトル 1"/>
          <p:cNvSpPr txBox="1">
            <a:spLocks/>
          </p:cNvSpPr>
          <p:nvPr/>
        </p:nvSpPr>
        <p:spPr>
          <a:xfrm>
            <a:off x="386902" y="5656549"/>
            <a:ext cx="6120000" cy="437176"/>
          </a:xfrm>
          <a:prstGeom prst="rect">
            <a:avLst/>
          </a:prstGeom>
          <a:solidFill>
            <a:srgbClr val="D9D9D9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/>
              <a:t>有職者と学生の主な通勤・通学先は、「東京</a:t>
            </a:r>
            <a:r>
              <a:rPr lang="en-US" altLang="ja-JP" sz="1200" dirty="0"/>
              <a:t>23</a:t>
            </a:r>
            <a:r>
              <a:rPr lang="ja-JP" altLang="en-US" sz="1200" dirty="0"/>
              <a:t>区」が３割台半ばで最も多く</a:t>
            </a:r>
            <a:r>
              <a:rPr lang="ja-JP" altLang="en-US" sz="1200" dirty="0" smtClean="0"/>
              <a:t>、</a:t>
            </a:r>
            <a:endParaRPr lang="en-US" altLang="ja-JP" sz="1200" dirty="0" smtClean="0"/>
          </a:p>
          <a:p>
            <a:r>
              <a:rPr lang="ja-JP" altLang="en-US" sz="1200" dirty="0" smtClean="0"/>
              <a:t>　「</a:t>
            </a:r>
            <a:r>
              <a:rPr lang="ja-JP" altLang="en-US" sz="1200" dirty="0"/>
              <a:t>港北区内」と「</a:t>
            </a:r>
            <a:r>
              <a:rPr lang="en-US" altLang="ja-JP" sz="1200" dirty="0"/>
              <a:t>(</a:t>
            </a:r>
            <a:r>
              <a:rPr lang="ja-JP" altLang="en-US" sz="1200" dirty="0"/>
              <a:t>港北区を除く</a:t>
            </a:r>
            <a:r>
              <a:rPr lang="en-US" altLang="ja-JP" sz="1200" dirty="0"/>
              <a:t>)</a:t>
            </a:r>
            <a:r>
              <a:rPr lang="ja-JP" altLang="en-US" sz="1200" dirty="0"/>
              <a:t>横浜市内」がそれぞれ２割台前半で</a:t>
            </a:r>
            <a:r>
              <a:rPr lang="ja-JP" altLang="en-US" sz="1200" dirty="0" smtClean="0"/>
              <a:t>続いて上位。</a:t>
            </a:r>
            <a:endParaRPr lang="ja-JP" altLang="en-US" sz="1200" dirty="0"/>
          </a:p>
        </p:txBody>
      </p:sp>
      <p:sp>
        <p:nvSpPr>
          <p:cNvPr id="20" name="正方形/長方形 19"/>
          <p:cNvSpPr/>
          <p:nvPr/>
        </p:nvSpPr>
        <p:spPr>
          <a:xfrm>
            <a:off x="385384" y="6913429"/>
            <a:ext cx="6119999" cy="447216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＜問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33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で、「ご本人」が「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1.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会社員・公務員・団体職員など」「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2.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自営業・自由業」「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3.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パート・アルバイトなど」「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4.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学生」のいずれかにお答えの方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＞</a:t>
            </a:r>
            <a:endParaRPr lang="en-US" altLang="ja-JP" sz="800" b="1" dirty="0" smtClean="0">
              <a:latin typeface="HG丸ｺﾞｼｯｸM-PRO"/>
              <a:ea typeface="HG丸ｺﾞｼｯｸM-PRO"/>
              <a:cs typeface="HG丸ｺﾞｼｯｸM-PRO"/>
            </a:endParaRPr>
          </a:p>
          <a:p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33-1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あなた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の主な通勤・通学場所はどこですか。（○は１つだけ・但し２つ以上も集計対象に含む）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</a:t>
            </a:r>
            <a:r>
              <a:rPr lang="en-US" altLang="ja-JP" sz="800" b="1" dirty="0" smtClean="0">
                <a:latin typeface="HG丸ｺﾞｼｯｸM-PRO"/>
                <a:ea typeface="HG丸ｺﾞｼｯｸM-PRO"/>
                <a:cs typeface="HG丸ｺﾞｼｯｸM-PRO"/>
              </a:rPr>
              <a:t>=1,370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］</a:t>
            </a:r>
            <a:endParaRPr lang="ja-JP" altLang="en-US" sz="8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21" name="サブタイトル 2"/>
          <p:cNvSpPr txBox="1">
            <a:spLocks/>
          </p:cNvSpPr>
          <p:nvPr/>
        </p:nvSpPr>
        <p:spPr>
          <a:xfrm>
            <a:off x="386903" y="6093725"/>
            <a:ext cx="6073577" cy="8197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自分の職業を</a:t>
            </a:r>
            <a:r>
              <a:rPr lang="en-US" altLang="ja-JP" sz="1000" dirty="0"/>
              <a:t>『</a:t>
            </a:r>
            <a:r>
              <a:rPr lang="ja-JP" altLang="en-US" sz="1000" dirty="0"/>
              <a:t>有職者</a:t>
            </a:r>
            <a:r>
              <a:rPr lang="en-US" altLang="ja-JP" sz="1000" dirty="0"/>
              <a:t>』</a:t>
            </a:r>
            <a:r>
              <a:rPr lang="ja-JP" altLang="en-US" sz="1000" dirty="0"/>
              <a:t>か「学生」と回答した対象者</a:t>
            </a:r>
            <a:r>
              <a:rPr lang="en-US" altLang="ja-JP" sz="1000" dirty="0"/>
              <a:t>(1370</a:t>
            </a:r>
            <a:r>
              <a:rPr lang="ja-JP" altLang="en-US" sz="1000" dirty="0"/>
              <a:t>名</a:t>
            </a:r>
            <a:r>
              <a:rPr lang="en-US" altLang="ja-JP" sz="1000" dirty="0"/>
              <a:t>)</a:t>
            </a:r>
            <a:r>
              <a:rPr lang="ja-JP" altLang="en-US" sz="1000" dirty="0"/>
              <a:t>に、呈示した選択肢の中から、主</a:t>
            </a:r>
            <a:r>
              <a:rPr lang="ja-JP" altLang="en-US" sz="1000" dirty="0" smtClean="0"/>
              <a:t>な</a:t>
            </a:r>
            <a:endParaRPr lang="en-US" altLang="ja-JP" sz="1000" dirty="0" smtClean="0"/>
          </a:p>
          <a:p>
            <a:r>
              <a:rPr lang="ja-JP" altLang="en-US" sz="1000" dirty="0" smtClean="0"/>
              <a:t>通勤</a:t>
            </a:r>
            <a:r>
              <a:rPr lang="ja-JP" altLang="en-US" sz="1000" dirty="0"/>
              <a:t>・通学場所を選んでもらった結果をみると、「東京</a:t>
            </a:r>
            <a:r>
              <a:rPr lang="en-US" altLang="ja-JP" sz="1000" dirty="0"/>
              <a:t>23</a:t>
            </a:r>
            <a:r>
              <a:rPr lang="ja-JP" altLang="en-US" sz="1000" dirty="0"/>
              <a:t>区」</a:t>
            </a:r>
            <a:r>
              <a:rPr lang="en-US" altLang="ja-JP" sz="1000" dirty="0"/>
              <a:t>(36</a:t>
            </a:r>
            <a:r>
              <a:rPr lang="ja-JP" altLang="en-US" sz="1000" dirty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が最も</a:t>
            </a:r>
            <a:r>
              <a:rPr lang="ja-JP" altLang="en-US" sz="1000" dirty="0"/>
              <a:t>多く、これに「</a:t>
            </a:r>
            <a:r>
              <a:rPr lang="ja-JP" altLang="en-US" sz="1000" dirty="0" smtClean="0"/>
              <a:t>港北区</a:t>
            </a:r>
            <a:endParaRPr lang="en-US" altLang="ja-JP" sz="1000" dirty="0" smtClean="0"/>
          </a:p>
          <a:p>
            <a:r>
              <a:rPr lang="ja-JP" altLang="en-US" sz="1000" dirty="0" smtClean="0"/>
              <a:t>内</a:t>
            </a:r>
            <a:r>
              <a:rPr lang="ja-JP" altLang="en-US" sz="1000" dirty="0"/>
              <a:t>」</a:t>
            </a:r>
            <a:r>
              <a:rPr lang="en-US" altLang="ja-JP" sz="1000" dirty="0"/>
              <a:t>(24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と</a:t>
            </a:r>
            <a:r>
              <a:rPr lang="ja-JP" altLang="en-US" sz="1000" dirty="0" smtClean="0"/>
              <a:t>「横浜</a:t>
            </a:r>
            <a:r>
              <a:rPr lang="ja-JP" altLang="en-US" sz="1000" dirty="0"/>
              <a:t>市内</a:t>
            </a:r>
            <a:r>
              <a:rPr lang="en-US" altLang="ja-JP" sz="1000" dirty="0"/>
              <a:t>(</a:t>
            </a:r>
            <a:r>
              <a:rPr lang="ja-JP" altLang="en-US" sz="1000" dirty="0"/>
              <a:t>港北区以外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」</a:t>
            </a:r>
            <a:r>
              <a:rPr lang="en-US" altLang="ja-JP" sz="1000" dirty="0" smtClean="0"/>
              <a:t>(</a:t>
            </a:r>
            <a:r>
              <a:rPr lang="en-US" altLang="ja-JP" sz="1000" dirty="0"/>
              <a:t>22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がそれぞれ２割台前半、「</a:t>
            </a:r>
            <a:r>
              <a:rPr lang="ja-JP" altLang="en-US" sz="1000" dirty="0" smtClean="0"/>
              <a:t>川崎市」</a:t>
            </a:r>
            <a:r>
              <a:rPr lang="en-US" altLang="ja-JP" sz="1000" dirty="0" smtClean="0"/>
              <a:t>(</a:t>
            </a:r>
            <a:r>
              <a:rPr lang="en-US" altLang="ja-JP" sz="1000" dirty="0"/>
              <a:t>8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が１割弱</a:t>
            </a:r>
            <a:r>
              <a:rPr lang="ja-JP" altLang="en-US" sz="1000" dirty="0" smtClean="0"/>
              <a:t>で</a:t>
            </a:r>
            <a:endParaRPr lang="en-US" altLang="ja-JP" sz="1000" dirty="0" smtClean="0"/>
          </a:p>
          <a:p>
            <a:r>
              <a:rPr lang="ja-JP" altLang="en-US" sz="1000" dirty="0" smtClean="0"/>
              <a:t>続き、これら以外は</a:t>
            </a:r>
            <a:r>
              <a:rPr lang="ja-JP" altLang="en-US" sz="1000" dirty="0"/>
              <a:t>、いずれも</a:t>
            </a:r>
            <a:r>
              <a:rPr lang="en-US" altLang="ja-JP" sz="1000" dirty="0"/>
              <a:t>5</a:t>
            </a:r>
            <a:r>
              <a:rPr lang="ja-JP" altLang="en-US" sz="1000" dirty="0"/>
              <a:t>％未満となっている。</a:t>
            </a:r>
          </a:p>
        </p:txBody>
      </p:sp>
      <p:sp>
        <p:nvSpPr>
          <p:cNvPr id="22" name="正方形/長方形 21"/>
          <p:cNvSpPr/>
          <p:nvPr/>
        </p:nvSpPr>
        <p:spPr>
          <a:xfrm>
            <a:off x="233998" y="5454292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有職者＆学生の主な通勤・通学場所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33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－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1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1709347" y="2920604"/>
            <a:ext cx="777923" cy="215444"/>
          </a:xfrm>
          <a:prstGeom prst="rect">
            <a:avLst/>
          </a:prstGeom>
          <a:noFill/>
          <a:ln w="38100" cmpd="dbl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本　人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】</a:t>
            </a:r>
            <a:endParaRPr lang="ja-JP" altLang="en-US" sz="8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24" name="タイトル 1"/>
          <p:cNvSpPr txBox="1">
            <a:spLocks/>
          </p:cNvSpPr>
          <p:nvPr/>
        </p:nvSpPr>
        <p:spPr>
          <a:xfrm>
            <a:off x="386903" y="1719814"/>
            <a:ext cx="6118480" cy="821352"/>
          </a:xfrm>
          <a:prstGeom prst="rect">
            <a:avLst/>
          </a:prstGeom>
          <a:solidFill>
            <a:srgbClr val="D9D9D9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/>
              <a:t>配偶者の職業をみると、「配偶者はいない」が３割近くを占めて、</a:t>
            </a:r>
            <a:r>
              <a:rPr lang="en-US" altLang="ja-JP" sz="1200" dirty="0"/>
              <a:t>『</a:t>
            </a:r>
            <a:r>
              <a:rPr lang="ja-JP" altLang="en-US" sz="1200" dirty="0"/>
              <a:t>配偶者がいる</a:t>
            </a:r>
            <a:r>
              <a:rPr lang="en-US" altLang="ja-JP" sz="1200" dirty="0"/>
              <a:t>』</a:t>
            </a:r>
            <a:r>
              <a:rPr lang="ja-JP" altLang="en-US" sz="1200" dirty="0"/>
              <a:t>人は７割弱となるものの、その職業は「会社員・公務員・団体職員など」が３割</a:t>
            </a:r>
            <a:r>
              <a:rPr lang="ja-JP" altLang="en-US" sz="1200" dirty="0" smtClean="0"/>
              <a:t>で</a:t>
            </a:r>
            <a:endParaRPr lang="en-US" altLang="ja-JP" sz="1200" dirty="0" smtClean="0"/>
          </a:p>
          <a:p>
            <a:r>
              <a:rPr lang="ja-JP" altLang="en-US" sz="1200" dirty="0" smtClean="0"/>
              <a:t>最も</a:t>
            </a:r>
            <a:r>
              <a:rPr lang="ja-JP" altLang="en-US" sz="1200" dirty="0"/>
              <a:t>多く、「就労なし</a:t>
            </a:r>
            <a:r>
              <a:rPr lang="en-US" altLang="ja-JP" sz="1200" dirty="0"/>
              <a:t>(</a:t>
            </a:r>
            <a:r>
              <a:rPr lang="ja-JP" altLang="en-US" sz="1200" dirty="0"/>
              <a:t>無職</a:t>
            </a:r>
            <a:r>
              <a:rPr lang="en-US" altLang="ja-JP" sz="1200" dirty="0"/>
              <a:t>)</a:t>
            </a:r>
            <a:r>
              <a:rPr lang="ja-JP" altLang="en-US" sz="1200" dirty="0"/>
              <a:t>」と「主婦・主夫」が共に１割強で</a:t>
            </a:r>
            <a:r>
              <a:rPr lang="ja-JP" altLang="en-US" sz="1200" dirty="0" smtClean="0"/>
              <a:t>、</a:t>
            </a:r>
            <a:endParaRPr lang="en-US" altLang="ja-JP" sz="1200" dirty="0" smtClean="0"/>
          </a:p>
          <a:p>
            <a:r>
              <a:rPr lang="en-US" altLang="ja-JP" sz="1200" dirty="0" smtClean="0"/>
              <a:t>『※</a:t>
            </a:r>
            <a:r>
              <a:rPr lang="ja-JP" altLang="en-US" sz="1200" dirty="0"/>
              <a:t>有職者 計 </a:t>
            </a:r>
            <a:r>
              <a:rPr lang="en-US" altLang="ja-JP" sz="1200" dirty="0"/>
              <a:t>』</a:t>
            </a:r>
            <a:r>
              <a:rPr lang="ja-JP" altLang="en-US" sz="1200" dirty="0"/>
              <a:t>がほぼ４割強</a:t>
            </a:r>
            <a:r>
              <a:rPr lang="ja-JP" altLang="en-US" sz="1200" dirty="0" smtClean="0"/>
              <a:t>という結果</a:t>
            </a:r>
            <a:r>
              <a:rPr lang="ja-JP" altLang="en-US" sz="1200" dirty="0"/>
              <a:t>。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233999" y="1490314"/>
            <a:ext cx="3691271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対象者の配偶者の職業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33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－Ｂ）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4848333" y="2920604"/>
            <a:ext cx="703944" cy="215444"/>
          </a:xfrm>
          <a:prstGeom prst="rect">
            <a:avLst/>
          </a:prstGeom>
          <a:noFill/>
          <a:ln w="38100" cmpd="dbl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【配偶者】</a:t>
            </a:r>
            <a:endParaRPr lang="ja-JP" altLang="en-US" sz="8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graphicFrame>
        <p:nvGraphicFramePr>
          <p:cNvPr id="28" name="グラフ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0190788"/>
              </p:ext>
            </p:extLst>
          </p:nvPr>
        </p:nvGraphicFramePr>
        <p:xfrm>
          <a:off x="76200" y="7389220"/>
          <a:ext cx="6705600" cy="2103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9" name="グラフ 2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5336838"/>
              </p:ext>
            </p:extLst>
          </p:nvPr>
        </p:nvGraphicFramePr>
        <p:xfrm>
          <a:off x="212542" y="3217807"/>
          <a:ext cx="2875455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1" name="グラフ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9153443"/>
              </p:ext>
            </p:extLst>
          </p:nvPr>
        </p:nvGraphicFramePr>
        <p:xfrm>
          <a:off x="3370357" y="3217807"/>
          <a:ext cx="2875455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6947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6789" y="6429684"/>
            <a:ext cx="1282700" cy="2565400"/>
          </a:xfrm>
          <a:prstGeom prst="rect">
            <a:avLst/>
          </a:prstGeom>
        </p:spPr>
      </p:pic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  <p:sp>
        <p:nvSpPr>
          <p:cNvPr id="14" name="タイトル 1"/>
          <p:cNvSpPr>
            <a:spLocks noGrp="1"/>
          </p:cNvSpPr>
          <p:nvPr>
            <p:ph type="ctrTitle"/>
          </p:nvPr>
        </p:nvSpPr>
        <p:spPr>
          <a:xfrm>
            <a:off x="383865" y="626689"/>
            <a:ext cx="6118480" cy="1008000"/>
          </a:xfrm>
          <a:solidFill>
            <a:srgbClr val="D9D9D9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ja-JP" altLang="en-US" sz="1200" dirty="0" smtClean="0"/>
              <a:t>計</a:t>
            </a:r>
            <a:r>
              <a:rPr lang="en-US" altLang="ja-JP" sz="1200" dirty="0" smtClean="0"/>
              <a:t>5</a:t>
            </a:r>
            <a:r>
              <a:rPr lang="ja-JP" altLang="en-US" sz="1200" dirty="0"/>
              <a:t>種の交通手段の中</a:t>
            </a:r>
            <a:r>
              <a:rPr lang="ja-JP" altLang="en-US" sz="1200" dirty="0" smtClean="0"/>
              <a:t>で最も</a:t>
            </a:r>
            <a:r>
              <a:rPr lang="ja-JP" altLang="en-US" sz="1200" dirty="0"/>
              <a:t>利用頻度が高いの</a:t>
            </a:r>
            <a:r>
              <a:rPr lang="ja-JP" altLang="en-US" sz="1200" dirty="0" smtClean="0"/>
              <a:t>は、</a:t>
            </a:r>
            <a:r>
              <a:rPr lang="en-US" altLang="ja-JP" sz="1200" dirty="0" smtClean="0"/>
              <a:t>『</a:t>
            </a:r>
            <a:r>
              <a:rPr lang="ja-JP" altLang="en-US" sz="1200" dirty="0"/>
              <a:t>週４日以上利用</a:t>
            </a:r>
            <a:r>
              <a:rPr lang="en-US" altLang="ja-JP" sz="1200" dirty="0"/>
              <a:t>』</a:t>
            </a:r>
            <a:r>
              <a:rPr lang="ja-JP" altLang="en-US" sz="1200" dirty="0" smtClean="0"/>
              <a:t>が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　　４割</a:t>
            </a:r>
            <a:r>
              <a:rPr lang="ja-JP" altLang="en-US" sz="1200" dirty="0"/>
              <a:t>強</a:t>
            </a:r>
            <a:r>
              <a:rPr lang="ja-JP" altLang="en-US" sz="1200" dirty="0" smtClean="0"/>
              <a:t>の</a:t>
            </a:r>
            <a:r>
              <a:rPr lang="en-US" altLang="ja-JP" sz="1200" dirty="0" smtClean="0"/>
              <a:t>【</a:t>
            </a:r>
            <a:r>
              <a:rPr lang="ja-JP" altLang="en-US" sz="1200" dirty="0" smtClean="0"/>
              <a:t>Ａ</a:t>
            </a:r>
            <a:r>
              <a:rPr lang="ja-JP" altLang="en-US" sz="1200" dirty="0"/>
              <a:t>．電車・地下鉄</a:t>
            </a:r>
            <a:r>
              <a:rPr lang="en-US" altLang="ja-JP" sz="1200" dirty="0"/>
              <a:t>】</a:t>
            </a:r>
            <a:r>
              <a:rPr lang="ja-JP" altLang="en-US" sz="1200" dirty="0"/>
              <a:t>で、</a:t>
            </a:r>
            <a:r>
              <a:rPr lang="en-US" altLang="ja-JP" sz="1200" dirty="0"/>
              <a:t>『</a:t>
            </a:r>
            <a:r>
              <a:rPr lang="ja-JP" altLang="en-US" sz="1200" dirty="0"/>
              <a:t>月に数回以上の利用</a:t>
            </a:r>
            <a:r>
              <a:rPr lang="en-US" altLang="ja-JP" sz="1200" dirty="0"/>
              <a:t>』</a:t>
            </a:r>
            <a:r>
              <a:rPr lang="ja-JP" altLang="en-US" sz="1200" dirty="0"/>
              <a:t>が</a:t>
            </a:r>
            <a:r>
              <a:rPr lang="en-US" altLang="ja-JP" sz="1200" dirty="0"/>
              <a:t>8</a:t>
            </a:r>
            <a:r>
              <a:rPr lang="ja-JP" altLang="en-US" sz="1200" dirty="0"/>
              <a:t>割弱に達する</a:t>
            </a:r>
            <a:r>
              <a:rPr lang="ja-JP" altLang="en-US" sz="1200" dirty="0" smtClean="0"/>
              <a:t>。</a:t>
            </a:r>
            <a:r>
              <a:rPr lang="ja-JP" altLang="en-US" sz="1200" dirty="0"/>
              <a:t/>
            </a:r>
            <a:br>
              <a:rPr lang="ja-JP" altLang="en-US" sz="1200" dirty="0"/>
            </a:br>
            <a:r>
              <a:rPr lang="ja-JP" altLang="en-US" sz="1200" dirty="0" smtClean="0"/>
              <a:t>５種</a:t>
            </a:r>
            <a:r>
              <a:rPr lang="ja-JP" altLang="en-US" sz="1200" dirty="0"/>
              <a:t>の交通手段の利用率を</a:t>
            </a:r>
            <a:r>
              <a:rPr lang="en-US" altLang="ja-JP" sz="1200" dirty="0"/>
              <a:t>『※</a:t>
            </a:r>
            <a:r>
              <a:rPr lang="ja-JP" altLang="en-US" sz="1200" dirty="0"/>
              <a:t>月に数回</a:t>
            </a:r>
            <a:r>
              <a:rPr lang="ja-JP" altLang="en-US" sz="1200" dirty="0" smtClean="0"/>
              <a:t>以上 計</a:t>
            </a:r>
            <a:r>
              <a:rPr lang="en-US" altLang="ja-JP" sz="1200" dirty="0" smtClean="0"/>
              <a:t>』</a:t>
            </a:r>
            <a:r>
              <a:rPr lang="ja-JP" altLang="en-US" sz="1200" dirty="0" smtClean="0"/>
              <a:t>の比率</a:t>
            </a:r>
            <a:r>
              <a:rPr lang="ja-JP" altLang="en-US" sz="1200" dirty="0"/>
              <a:t>順</a:t>
            </a:r>
            <a:r>
              <a:rPr lang="ja-JP" altLang="en-US" sz="1200" dirty="0" smtClean="0"/>
              <a:t>に並べると、</a:t>
            </a:r>
            <a:r>
              <a:rPr lang="en-US" altLang="ja-JP" sz="1200" dirty="0" smtClean="0"/>
              <a:t>8</a:t>
            </a:r>
            <a:r>
              <a:rPr lang="ja-JP" altLang="en-US" sz="1200" dirty="0" smtClean="0"/>
              <a:t>割弱の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en-US" altLang="ja-JP" sz="1200" dirty="0" smtClean="0"/>
              <a:t>【</a:t>
            </a:r>
            <a:r>
              <a:rPr lang="ja-JP" altLang="en-US" sz="1200" dirty="0"/>
              <a:t>Ａ．電車</a:t>
            </a:r>
            <a:r>
              <a:rPr lang="ja-JP" altLang="en-US" sz="1200" dirty="0" smtClean="0"/>
              <a:t>・地下鉄</a:t>
            </a:r>
            <a:r>
              <a:rPr lang="en-US" altLang="ja-JP" sz="1200" dirty="0"/>
              <a:t>】</a:t>
            </a:r>
            <a:r>
              <a:rPr lang="ja-JP" altLang="en-US" sz="1200" dirty="0" smtClean="0"/>
              <a:t>が最多</a:t>
            </a:r>
            <a:r>
              <a:rPr lang="ja-JP" altLang="en-US" sz="1200" dirty="0"/>
              <a:t>で、以下、</a:t>
            </a:r>
            <a:r>
              <a:rPr lang="en-US" altLang="ja-JP" sz="1200" dirty="0"/>
              <a:t>【</a:t>
            </a:r>
            <a:r>
              <a:rPr lang="ja-JP" altLang="en-US" sz="1200" dirty="0"/>
              <a:t>Ｅ．自動車（自家用車）</a:t>
            </a:r>
            <a:r>
              <a:rPr lang="en-US" altLang="ja-JP" sz="1200" dirty="0"/>
              <a:t>】</a:t>
            </a:r>
            <a:r>
              <a:rPr lang="ja-JP" altLang="en-US" sz="1200" dirty="0" smtClean="0"/>
              <a:t>と</a:t>
            </a:r>
            <a:r>
              <a:rPr lang="en-US" altLang="ja-JP" sz="1200" dirty="0" smtClean="0"/>
              <a:t>【</a:t>
            </a:r>
            <a:r>
              <a:rPr lang="ja-JP" altLang="en-US" sz="1200" dirty="0"/>
              <a:t>Ｂ．バス</a:t>
            </a:r>
            <a:r>
              <a:rPr lang="en-US" altLang="ja-JP" sz="1200" dirty="0" smtClean="0"/>
              <a:t>】</a:t>
            </a:r>
            <a:br>
              <a:rPr lang="en-US" altLang="ja-JP" sz="1200" dirty="0" smtClean="0"/>
            </a:br>
            <a:r>
              <a:rPr lang="ja-JP" altLang="en-US" sz="1200" dirty="0" smtClean="0"/>
              <a:t>　が４割</a:t>
            </a:r>
            <a:r>
              <a:rPr lang="ja-JP" altLang="en-US" sz="1200" dirty="0"/>
              <a:t>前後、</a:t>
            </a:r>
            <a:r>
              <a:rPr lang="en-US" altLang="ja-JP" sz="1200" dirty="0"/>
              <a:t>【</a:t>
            </a:r>
            <a:r>
              <a:rPr lang="ja-JP" altLang="en-US" sz="1200" dirty="0"/>
              <a:t>Ｄ．自転車</a:t>
            </a:r>
            <a:r>
              <a:rPr lang="en-US" altLang="ja-JP" sz="1200" dirty="0"/>
              <a:t>】</a:t>
            </a:r>
            <a:r>
              <a:rPr lang="ja-JP" altLang="en-US" sz="1200" dirty="0"/>
              <a:t>が３割強、</a:t>
            </a:r>
            <a:r>
              <a:rPr lang="en-US" altLang="ja-JP" sz="1200" dirty="0"/>
              <a:t>【</a:t>
            </a:r>
            <a:r>
              <a:rPr lang="ja-JP" altLang="en-US" sz="1200" dirty="0"/>
              <a:t>Ｃ．タクシー</a:t>
            </a:r>
            <a:r>
              <a:rPr lang="en-US" altLang="ja-JP" sz="1200" dirty="0"/>
              <a:t>】</a:t>
            </a:r>
            <a:r>
              <a:rPr lang="ja-JP" altLang="en-US" sz="1200" dirty="0"/>
              <a:t>が１割台半ばとなる。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385384" y="6187784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問34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 以下のＡ～Ｅの各交通手段の利用頻度　（それぞれ○はひとつずつ）　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［各</a:t>
            </a:r>
            <a:r>
              <a:rPr lang="en-US" altLang="ja-JP" sz="800" b="1" dirty="0" smtClean="0">
                <a:latin typeface="HG丸ｺﾞｼｯｸM-PRO"/>
                <a:ea typeface="HG丸ｺﾞｼｯｸM-PRO"/>
                <a:cs typeface="HG丸ｺﾞｼｯｸM-PRO"/>
              </a:rPr>
              <a:t>N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234000" y="400512"/>
            <a:ext cx="612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各交通手段利用頻度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Ａ．電車・地下鉄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】〜【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Ｅ．自動車（自家用車）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 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34−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Ａ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〜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Ｅ）</a:t>
            </a:r>
          </a:p>
        </p:txBody>
      </p:sp>
      <p:sp>
        <p:nvSpPr>
          <p:cNvPr id="18" name="サブタイトル 2"/>
          <p:cNvSpPr txBox="1">
            <a:spLocks/>
          </p:cNvSpPr>
          <p:nvPr/>
        </p:nvSpPr>
        <p:spPr>
          <a:xfrm>
            <a:off x="386902" y="1762328"/>
            <a:ext cx="6118481" cy="41050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b="1" dirty="0"/>
              <a:t>各交通手段利用頻度</a:t>
            </a:r>
            <a:r>
              <a:rPr lang="en-US" altLang="ja-JP" sz="1000" b="1" dirty="0"/>
              <a:t>【</a:t>
            </a:r>
            <a:r>
              <a:rPr lang="ja-JP" altLang="en-US" sz="1000" b="1" dirty="0"/>
              <a:t>Ａ．電車・地下鉄</a:t>
            </a:r>
            <a:r>
              <a:rPr lang="en-US" altLang="ja-JP" sz="1000" b="1" dirty="0"/>
              <a:t>】</a:t>
            </a:r>
            <a:r>
              <a:rPr lang="ja-JP" altLang="en-US" sz="1000" b="1" dirty="0"/>
              <a:t>（問</a:t>
            </a:r>
            <a:r>
              <a:rPr lang="en-US" altLang="ja-JP" sz="1000" b="1" dirty="0"/>
              <a:t>34−</a:t>
            </a:r>
            <a:r>
              <a:rPr lang="ja-JP" altLang="en-US" sz="1000" b="1" dirty="0"/>
              <a:t>Ａ）</a:t>
            </a:r>
          </a:p>
          <a:p>
            <a:r>
              <a:rPr lang="ja-JP" altLang="en-US" sz="1000" dirty="0" smtClean="0"/>
              <a:t>「</a:t>
            </a:r>
            <a:r>
              <a:rPr lang="ja-JP" altLang="en-US" sz="1000" dirty="0"/>
              <a:t>ほとんど毎日」</a:t>
            </a:r>
            <a:r>
              <a:rPr lang="en-US" altLang="ja-JP" sz="1000" dirty="0"/>
              <a:t>(26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が２割台半ばで、これに「週に４</a:t>
            </a:r>
            <a:r>
              <a:rPr lang="en-US" altLang="ja-JP" sz="1000" dirty="0"/>
              <a:t>〜</a:t>
            </a:r>
            <a:r>
              <a:rPr lang="ja-JP" altLang="en-US" sz="1000" dirty="0"/>
              <a:t>５日程度」</a:t>
            </a:r>
            <a:r>
              <a:rPr lang="en-US" altLang="ja-JP" sz="1000" dirty="0"/>
              <a:t>(16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を</a:t>
            </a:r>
            <a:r>
              <a:rPr lang="ja-JP" altLang="en-US" sz="1000" dirty="0" smtClean="0"/>
              <a:t>合わせた</a:t>
            </a:r>
            <a:r>
              <a:rPr lang="en-US" altLang="ja-JP" sz="1000" dirty="0" smtClean="0"/>
              <a:t>『</a:t>
            </a:r>
            <a:r>
              <a:rPr lang="en-US" altLang="ja-JP" sz="1000" dirty="0"/>
              <a:t>※</a:t>
            </a:r>
            <a:r>
              <a:rPr lang="ja-JP" altLang="en-US" sz="1000" dirty="0"/>
              <a:t>週に</a:t>
            </a:r>
            <a:r>
              <a:rPr lang="ja-JP" altLang="en-US" sz="1000" dirty="0" smtClean="0"/>
              <a:t>４日</a:t>
            </a:r>
            <a:endParaRPr lang="en-US" altLang="ja-JP" sz="1000" dirty="0" smtClean="0"/>
          </a:p>
          <a:p>
            <a:r>
              <a:rPr lang="ja-JP" altLang="en-US" sz="1000" dirty="0" smtClean="0"/>
              <a:t>　以上 </a:t>
            </a:r>
            <a:r>
              <a:rPr lang="ja-JP" altLang="en-US" sz="1000" dirty="0"/>
              <a:t>計</a:t>
            </a:r>
            <a:r>
              <a:rPr lang="en-US" altLang="ja-JP" sz="1000" dirty="0"/>
              <a:t>』(42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が４割を超えて、５種の交通手段の中で最も利用頻度が高く</a:t>
            </a:r>
            <a:r>
              <a:rPr lang="ja-JP" altLang="en-US" sz="1000" dirty="0" smtClean="0"/>
              <a:t>、「ほとんど使用しな</a:t>
            </a:r>
            <a:endParaRPr lang="en-US" altLang="ja-JP" sz="1000" dirty="0" smtClean="0"/>
          </a:p>
          <a:p>
            <a:r>
              <a:rPr lang="ja-JP" altLang="en-US" sz="1000" dirty="0" smtClean="0"/>
              <a:t>　い」</a:t>
            </a:r>
            <a:r>
              <a:rPr lang="en-US" altLang="ja-JP" sz="1000" dirty="0" smtClean="0"/>
              <a:t>(</a:t>
            </a:r>
            <a:r>
              <a:rPr lang="en-US" altLang="ja-JP" sz="1000" dirty="0"/>
              <a:t>12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は１割強にとどまる。</a:t>
            </a:r>
          </a:p>
          <a:p>
            <a:endParaRPr lang="ja-JP" altLang="en-US" sz="1000" b="1" dirty="0"/>
          </a:p>
          <a:p>
            <a:r>
              <a:rPr lang="ja-JP" altLang="en-US" sz="1000" b="1" dirty="0"/>
              <a:t>各交通手段利用頻度</a:t>
            </a:r>
            <a:r>
              <a:rPr lang="en-US" altLang="ja-JP" sz="1000" b="1" dirty="0"/>
              <a:t>【</a:t>
            </a:r>
            <a:r>
              <a:rPr lang="ja-JP" altLang="en-US" sz="1000" b="1" dirty="0"/>
              <a:t>Ｂ．バス</a:t>
            </a:r>
            <a:r>
              <a:rPr lang="en-US" altLang="ja-JP" sz="1000" b="1" dirty="0"/>
              <a:t>】</a:t>
            </a:r>
            <a:r>
              <a:rPr lang="ja-JP" altLang="en-US" sz="1000" b="1" dirty="0"/>
              <a:t>（問</a:t>
            </a:r>
            <a:r>
              <a:rPr lang="en-US" altLang="ja-JP" sz="1000" b="1" dirty="0"/>
              <a:t>34−</a:t>
            </a:r>
            <a:r>
              <a:rPr lang="ja-JP" altLang="en-US" sz="1000" b="1" dirty="0"/>
              <a:t>Ｂ）</a:t>
            </a:r>
          </a:p>
          <a:p>
            <a:r>
              <a:rPr lang="ja-JP" altLang="en-US" sz="1000" dirty="0" smtClean="0"/>
              <a:t>「ほとんど使用しない</a:t>
            </a:r>
            <a:r>
              <a:rPr lang="ja-JP" altLang="en-US" sz="1000" dirty="0"/>
              <a:t>」</a:t>
            </a:r>
            <a:r>
              <a:rPr lang="en-US" altLang="ja-JP" sz="1000" dirty="0"/>
              <a:t>(49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が半数近くを占めて多いが、約１割の</a:t>
            </a:r>
            <a:r>
              <a:rPr lang="en-US" altLang="ja-JP" sz="1000" dirty="0"/>
              <a:t>『※</a:t>
            </a:r>
            <a:r>
              <a:rPr lang="ja-JP" altLang="en-US" sz="1000" dirty="0"/>
              <a:t>週に４日以上 計</a:t>
            </a:r>
            <a:r>
              <a:rPr lang="en-US" altLang="ja-JP" sz="1000" dirty="0"/>
              <a:t>』(10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 smtClean="0"/>
              <a:t>を</a:t>
            </a:r>
            <a:endParaRPr lang="en-US" altLang="ja-JP" sz="1000" dirty="0" smtClean="0"/>
          </a:p>
          <a:p>
            <a:r>
              <a:rPr lang="ja-JP" altLang="en-US" sz="1000" dirty="0" smtClean="0"/>
              <a:t>　筆頭</a:t>
            </a:r>
            <a:r>
              <a:rPr lang="ja-JP" altLang="en-US" sz="1000" dirty="0"/>
              <a:t>に、</a:t>
            </a:r>
            <a:r>
              <a:rPr lang="en-US" altLang="ja-JP" sz="1000" dirty="0"/>
              <a:t>『※</a:t>
            </a:r>
            <a:r>
              <a:rPr lang="ja-JP" altLang="en-US" sz="1000" dirty="0"/>
              <a:t>月に数回以上</a:t>
            </a:r>
            <a:r>
              <a:rPr lang="en-US" altLang="ja-JP" sz="1000" dirty="0"/>
              <a:t>』(40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という人が４割。</a:t>
            </a:r>
          </a:p>
          <a:p>
            <a:endParaRPr lang="ja-JP" altLang="en-US" sz="1000" dirty="0"/>
          </a:p>
          <a:p>
            <a:r>
              <a:rPr lang="ja-JP" altLang="en-US" sz="1000" b="1" dirty="0"/>
              <a:t>各交通手段利用頻度</a:t>
            </a:r>
            <a:r>
              <a:rPr lang="en-US" altLang="ja-JP" sz="1000" b="1" dirty="0"/>
              <a:t>【</a:t>
            </a:r>
            <a:r>
              <a:rPr lang="ja-JP" altLang="en-US" sz="1000" b="1" dirty="0"/>
              <a:t>Ｃ．タクシー</a:t>
            </a:r>
            <a:r>
              <a:rPr lang="en-US" altLang="ja-JP" sz="1000" b="1" dirty="0"/>
              <a:t>】</a:t>
            </a:r>
            <a:r>
              <a:rPr lang="ja-JP" altLang="en-US" sz="1000" b="1" dirty="0"/>
              <a:t>（問</a:t>
            </a:r>
            <a:r>
              <a:rPr lang="en-US" altLang="ja-JP" sz="1000" b="1" dirty="0"/>
              <a:t>34−</a:t>
            </a:r>
            <a:r>
              <a:rPr lang="ja-JP" altLang="en-US" sz="1000" b="1" dirty="0"/>
              <a:t>Ｃ）</a:t>
            </a:r>
          </a:p>
          <a:p>
            <a:r>
              <a:rPr lang="ja-JP" altLang="en-US" sz="1000" dirty="0" smtClean="0"/>
              <a:t>「ほとんど使用しない</a:t>
            </a:r>
            <a:r>
              <a:rPr lang="ja-JP" altLang="en-US" sz="1000" dirty="0"/>
              <a:t>」</a:t>
            </a:r>
            <a:r>
              <a:rPr lang="en-US" altLang="ja-JP" sz="1000" dirty="0"/>
              <a:t>(74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が７割</a:t>
            </a:r>
            <a:r>
              <a:rPr lang="ja-JP" altLang="en-US" sz="1000" dirty="0" smtClean="0"/>
              <a:t>台半ばを</a:t>
            </a:r>
            <a:r>
              <a:rPr lang="ja-JP" altLang="en-US" sz="1000" dirty="0"/>
              <a:t>占めて圧倒的に多く、</a:t>
            </a:r>
            <a:r>
              <a:rPr lang="en-US" altLang="ja-JP" sz="1000" dirty="0"/>
              <a:t>『</a:t>
            </a:r>
            <a:r>
              <a:rPr lang="ja-JP" altLang="en-US" sz="1000" dirty="0"/>
              <a:t>週に２日以上</a:t>
            </a:r>
            <a:r>
              <a:rPr lang="en-US" altLang="ja-JP" sz="1000" dirty="0"/>
              <a:t>』(2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は</a:t>
            </a:r>
            <a:r>
              <a:rPr lang="ja-JP" altLang="en-US" sz="1000" dirty="0" smtClean="0"/>
              <a:t>合わせ</a:t>
            </a:r>
            <a:endParaRPr lang="en-US" altLang="ja-JP" sz="1000" dirty="0" smtClean="0"/>
          </a:p>
          <a:p>
            <a:r>
              <a:rPr lang="ja-JP" altLang="en-US" sz="1000" dirty="0" smtClean="0"/>
              <a:t>　</a:t>
            </a:r>
            <a:r>
              <a:rPr lang="ja-JP" altLang="en-US" sz="1000" dirty="0" err="1" smtClean="0"/>
              <a:t>ても</a:t>
            </a:r>
            <a:r>
              <a:rPr lang="ja-JP" altLang="en-US" sz="1000" dirty="0" smtClean="0"/>
              <a:t>ごく</a:t>
            </a:r>
            <a:r>
              <a:rPr lang="ja-JP" altLang="en-US" sz="1000" dirty="0"/>
              <a:t>少数にとどまり、利用者でも「月に数回程度」</a:t>
            </a:r>
            <a:r>
              <a:rPr lang="en-US" altLang="ja-JP" sz="1000" dirty="0"/>
              <a:t>(11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がその多くを占めている。</a:t>
            </a:r>
          </a:p>
          <a:p>
            <a:endParaRPr lang="ja-JP" altLang="en-US" sz="1000" dirty="0"/>
          </a:p>
          <a:p>
            <a:r>
              <a:rPr lang="ja-JP" altLang="en-US" sz="1000" b="1" dirty="0"/>
              <a:t>各交通手段利用頻度</a:t>
            </a:r>
            <a:r>
              <a:rPr lang="en-US" altLang="ja-JP" sz="1000" b="1" dirty="0"/>
              <a:t>【</a:t>
            </a:r>
            <a:r>
              <a:rPr lang="ja-JP" altLang="en-US" sz="1000" b="1" dirty="0"/>
              <a:t>Ｄ．自転車</a:t>
            </a:r>
            <a:r>
              <a:rPr lang="en-US" altLang="ja-JP" sz="1000" b="1" dirty="0"/>
              <a:t>】</a:t>
            </a:r>
            <a:r>
              <a:rPr lang="ja-JP" altLang="en-US" sz="1000" b="1" dirty="0"/>
              <a:t>（問</a:t>
            </a:r>
            <a:r>
              <a:rPr lang="en-US" altLang="ja-JP" sz="1000" b="1" dirty="0"/>
              <a:t>34−</a:t>
            </a:r>
            <a:r>
              <a:rPr lang="ja-JP" altLang="en-US" sz="1000" b="1" dirty="0"/>
              <a:t>Ｄ）</a:t>
            </a:r>
          </a:p>
          <a:p>
            <a:r>
              <a:rPr lang="ja-JP" altLang="en-US" sz="1000" dirty="0" smtClean="0"/>
              <a:t>「ほとんど使用しない</a:t>
            </a:r>
            <a:r>
              <a:rPr lang="ja-JP" altLang="en-US" sz="1000" dirty="0"/>
              <a:t>」</a:t>
            </a:r>
            <a:r>
              <a:rPr lang="en-US" altLang="ja-JP" sz="1000" dirty="0"/>
              <a:t>(54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が過半数を占めて多いが、１割の「ほとんど毎日」</a:t>
            </a:r>
            <a:r>
              <a:rPr lang="en-US" altLang="ja-JP" sz="1000" dirty="0"/>
              <a:t>(10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を筆頭に</a:t>
            </a:r>
            <a:r>
              <a:rPr lang="ja-JP" altLang="en-US" sz="1000" dirty="0" smtClean="0"/>
              <a:t>、</a:t>
            </a:r>
            <a:endParaRPr lang="en-US" altLang="ja-JP" sz="1000" dirty="0" smtClean="0"/>
          </a:p>
          <a:p>
            <a:r>
              <a:rPr lang="ja-JP" altLang="en-US" sz="1000" dirty="0" smtClean="0"/>
              <a:t> </a:t>
            </a:r>
            <a:r>
              <a:rPr lang="en-US" altLang="ja-JP" sz="1000" dirty="0" smtClean="0"/>
              <a:t>『※</a:t>
            </a:r>
            <a:r>
              <a:rPr lang="ja-JP" altLang="en-US" sz="1000" dirty="0"/>
              <a:t>週に４日以上 計</a:t>
            </a:r>
            <a:r>
              <a:rPr lang="en-US" altLang="ja-JP" sz="1000" dirty="0"/>
              <a:t>』(15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が１割台半ばもみられ、３割強の</a:t>
            </a:r>
            <a:r>
              <a:rPr lang="en-US" altLang="ja-JP" sz="1000" dirty="0"/>
              <a:t>『※</a:t>
            </a:r>
            <a:r>
              <a:rPr lang="ja-JP" altLang="en-US" sz="1000" dirty="0"/>
              <a:t>月に数回以上</a:t>
            </a:r>
            <a:r>
              <a:rPr lang="en-US" altLang="ja-JP" sz="1000" dirty="0"/>
              <a:t>』(33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と</a:t>
            </a:r>
            <a:r>
              <a:rPr lang="ja-JP" altLang="en-US" sz="1000" dirty="0" smtClean="0"/>
              <a:t>いう</a:t>
            </a:r>
            <a:endParaRPr lang="en-US" altLang="ja-JP" sz="1000" dirty="0" smtClean="0"/>
          </a:p>
          <a:p>
            <a:r>
              <a:rPr lang="ja-JP" altLang="en-US" sz="1000" dirty="0" smtClean="0"/>
              <a:t>　自転車</a:t>
            </a:r>
            <a:r>
              <a:rPr lang="ja-JP" altLang="en-US" sz="1000" dirty="0"/>
              <a:t>利用者の利用頻度は総じて高めの結果。</a:t>
            </a:r>
          </a:p>
          <a:p>
            <a:endParaRPr lang="ja-JP" altLang="en-US" sz="1000" dirty="0"/>
          </a:p>
          <a:p>
            <a:r>
              <a:rPr lang="ja-JP" altLang="en-US" sz="1000" b="1" dirty="0"/>
              <a:t>各交通手段利用頻度</a:t>
            </a:r>
            <a:r>
              <a:rPr lang="en-US" altLang="ja-JP" sz="1000" b="1" dirty="0"/>
              <a:t>【</a:t>
            </a:r>
            <a:r>
              <a:rPr lang="ja-JP" altLang="en-US" sz="1000" b="1" dirty="0"/>
              <a:t>Ｅ．自動車（自家用車）</a:t>
            </a:r>
            <a:r>
              <a:rPr lang="en-US" altLang="ja-JP" sz="1000" b="1" dirty="0"/>
              <a:t>】</a:t>
            </a:r>
            <a:r>
              <a:rPr lang="ja-JP" altLang="en-US" sz="1000" b="1" dirty="0"/>
              <a:t>（問</a:t>
            </a:r>
            <a:r>
              <a:rPr lang="en-US" altLang="ja-JP" sz="1000" b="1" dirty="0"/>
              <a:t>34−</a:t>
            </a:r>
            <a:r>
              <a:rPr lang="ja-JP" altLang="en-US" sz="1000" b="1" dirty="0"/>
              <a:t>Ｅ）</a:t>
            </a:r>
          </a:p>
          <a:p>
            <a:r>
              <a:rPr lang="ja-JP" altLang="en-US" sz="1000" dirty="0" smtClean="0"/>
              <a:t>「ほとんど使用しない</a:t>
            </a:r>
            <a:r>
              <a:rPr lang="ja-JP" altLang="en-US" sz="1000" dirty="0"/>
              <a:t>」</a:t>
            </a:r>
            <a:r>
              <a:rPr lang="en-US" altLang="ja-JP" sz="1000" dirty="0"/>
              <a:t>(46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が４割台半ばを占めて多い一方で、「月に数回程度」</a:t>
            </a:r>
            <a:r>
              <a:rPr lang="en-US" altLang="ja-JP" sz="1000" dirty="0"/>
              <a:t>(16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 smtClean="0"/>
              <a:t>や「週</a:t>
            </a:r>
            <a:endParaRPr lang="en-US" altLang="ja-JP" sz="1000" dirty="0" smtClean="0"/>
          </a:p>
          <a:p>
            <a:r>
              <a:rPr lang="ja-JP" altLang="en-US" sz="1000" dirty="0" smtClean="0"/>
              <a:t>　２</a:t>
            </a:r>
            <a:r>
              <a:rPr lang="en-US" altLang="ja-JP" sz="1000" dirty="0" smtClean="0"/>
              <a:t>〜</a:t>
            </a:r>
            <a:r>
              <a:rPr lang="ja-JP" altLang="en-US" sz="1000" dirty="0"/>
              <a:t>３日程度」</a:t>
            </a:r>
            <a:r>
              <a:rPr lang="en-US" altLang="ja-JP" sz="1000" dirty="0"/>
              <a:t>(14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がそれぞれ１割台半ばで、これらに１割超の</a:t>
            </a:r>
            <a:r>
              <a:rPr lang="en-US" altLang="ja-JP" sz="1000" dirty="0"/>
              <a:t>『※</a:t>
            </a:r>
            <a:r>
              <a:rPr lang="ja-JP" altLang="en-US" sz="1000" dirty="0"/>
              <a:t>週に４日以上 計</a:t>
            </a:r>
            <a:r>
              <a:rPr lang="en-US" altLang="ja-JP" sz="1000" dirty="0"/>
              <a:t>』(11</a:t>
            </a:r>
            <a:r>
              <a:rPr lang="ja-JP" altLang="en-US" sz="1000" dirty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を</a:t>
            </a:r>
            <a:endParaRPr lang="en-US" altLang="ja-JP" sz="1000" dirty="0" smtClean="0"/>
          </a:p>
          <a:p>
            <a:r>
              <a:rPr lang="ja-JP" altLang="en-US" sz="1000" dirty="0" smtClean="0"/>
              <a:t>　加えた</a:t>
            </a:r>
            <a:r>
              <a:rPr lang="en-US" altLang="ja-JP" sz="1000" dirty="0"/>
              <a:t>『※</a:t>
            </a:r>
            <a:r>
              <a:rPr lang="ja-JP" altLang="en-US" sz="1000" dirty="0"/>
              <a:t>月に数回以上</a:t>
            </a:r>
            <a:r>
              <a:rPr lang="en-US" altLang="ja-JP" sz="1000" dirty="0"/>
              <a:t>』(42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という自動車利用者の割合は４割を超えている。</a:t>
            </a:r>
          </a:p>
        </p:txBody>
      </p:sp>
      <p:graphicFrame>
        <p:nvGraphicFramePr>
          <p:cNvPr id="12" name="グラフ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8224415"/>
              </p:ext>
            </p:extLst>
          </p:nvPr>
        </p:nvGraphicFramePr>
        <p:xfrm>
          <a:off x="386902" y="6537278"/>
          <a:ext cx="4711700" cy="25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2304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  <p:sp>
        <p:nvSpPr>
          <p:cNvPr id="14" name="タイトル 1"/>
          <p:cNvSpPr>
            <a:spLocks noGrp="1"/>
          </p:cNvSpPr>
          <p:nvPr>
            <p:ph type="ctrTitle"/>
          </p:nvPr>
        </p:nvSpPr>
        <p:spPr>
          <a:xfrm>
            <a:off x="383864" y="626690"/>
            <a:ext cx="6118481" cy="467999"/>
          </a:xfrm>
          <a:solidFill>
            <a:srgbClr val="D9D9D9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r>
              <a:rPr lang="ja-JP" altLang="en-US" sz="1200" dirty="0"/>
              <a:t>普段最もよく利用する駅名を聴いた結果は、「綱島駅」が２割台半ばで最多で</a:t>
            </a:r>
            <a:r>
              <a:rPr lang="ja-JP" altLang="en-US" sz="1200" dirty="0" smtClean="0"/>
              <a:t>、以下「</a:t>
            </a:r>
            <a:r>
              <a:rPr lang="ja-JP" altLang="en-US" sz="1200" dirty="0"/>
              <a:t>日吉駅」が２割弱、「大倉山駅」が１割台半ば、「菊名駅」</a:t>
            </a:r>
            <a:r>
              <a:rPr lang="ja-JP" altLang="en-US" sz="1200" dirty="0" smtClean="0"/>
              <a:t>が約１割</a:t>
            </a:r>
            <a:r>
              <a:rPr lang="ja-JP" altLang="en-US" sz="1200" dirty="0"/>
              <a:t>で続き上位。</a:t>
            </a:r>
            <a:endParaRPr kumimoji="1" lang="ja-JP" altLang="en-US" sz="1200" dirty="0"/>
          </a:p>
        </p:txBody>
      </p:sp>
      <p:sp>
        <p:nvSpPr>
          <p:cNvPr id="15" name="正方形/長方形 14"/>
          <p:cNvSpPr/>
          <p:nvPr/>
        </p:nvSpPr>
        <p:spPr>
          <a:xfrm>
            <a:off x="383865" y="2440955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問35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あなた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が、普段最もよくお使いになる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駅　（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○は１つだけ・但し２つ以上も集計対象に含む）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16" name="サブタイトル 2"/>
          <p:cNvSpPr>
            <a:spLocks noGrp="1"/>
          </p:cNvSpPr>
          <p:nvPr>
            <p:ph type="subTitle" idx="1"/>
          </p:nvPr>
        </p:nvSpPr>
        <p:spPr>
          <a:xfrm>
            <a:off x="383864" y="1137585"/>
            <a:ext cx="6119999" cy="1056770"/>
          </a:xfrm>
        </p:spPr>
        <p:txBody>
          <a:bodyPr>
            <a:noAutofit/>
          </a:bodyPr>
          <a:lstStyle/>
          <a:p>
            <a:r>
              <a:rPr lang="ja-JP" altLang="en-US" sz="1000" dirty="0"/>
              <a:t>普段最もよく利用する駅を選んでもらった結果は、「綱島駅」</a:t>
            </a:r>
            <a:r>
              <a:rPr lang="en-US" altLang="ja-JP" sz="1000" dirty="0"/>
              <a:t>(24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がほぼ４人に１人の割合で最も</a:t>
            </a:r>
            <a:r>
              <a:rPr lang="ja-JP" altLang="en-US" sz="1000" dirty="0" smtClean="0"/>
              <a:t>多</a:t>
            </a:r>
            <a:endParaRPr lang="en-US" altLang="ja-JP" sz="1000" dirty="0" smtClean="0"/>
          </a:p>
          <a:p>
            <a:r>
              <a:rPr lang="ja-JP" altLang="en-US" sz="1000" dirty="0" smtClean="0"/>
              <a:t>く、以下</a:t>
            </a:r>
            <a:r>
              <a:rPr lang="ja-JP" altLang="en-US" sz="1000" dirty="0"/>
              <a:t>、「日吉駅」</a:t>
            </a:r>
            <a:r>
              <a:rPr lang="en-US" altLang="ja-JP" sz="1000" dirty="0"/>
              <a:t>(18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が２割弱、「大倉山駅」</a:t>
            </a:r>
            <a:r>
              <a:rPr lang="en-US" altLang="ja-JP" sz="1000" dirty="0"/>
              <a:t>(14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、「菊名駅」</a:t>
            </a:r>
            <a:r>
              <a:rPr lang="en-US" altLang="ja-JP" sz="1000" dirty="0"/>
              <a:t>(10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、「新横浜駅」</a:t>
            </a:r>
            <a:r>
              <a:rPr lang="en-US" altLang="ja-JP" sz="1000" dirty="0"/>
              <a:t>(8</a:t>
            </a:r>
            <a:r>
              <a:rPr lang="ja-JP" altLang="en-US" sz="1000" dirty="0"/>
              <a:t>％</a:t>
            </a:r>
            <a:r>
              <a:rPr lang="en-US" altLang="ja-JP" sz="1000" dirty="0" smtClean="0"/>
              <a:t>)</a:t>
            </a:r>
          </a:p>
          <a:p>
            <a:r>
              <a:rPr lang="ja-JP" altLang="en-US" sz="1000" dirty="0" smtClean="0"/>
              <a:t>の順</a:t>
            </a:r>
            <a:r>
              <a:rPr lang="ja-JP" altLang="en-US" sz="1000" dirty="0"/>
              <a:t>で続き、これらが上位となっている</a:t>
            </a:r>
            <a:r>
              <a:rPr lang="ja-JP" altLang="en-US" sz="1000" dirty="0" smtClean="0"/>
              <a:t>。</a:t>
            </a:r>
            <a:endParaRPr lang="en-US" altLang="ja-JP" sz="1000" dirty="0" smtClean="0"/>
          </a:p>
          <a:p>
            <a:pPr>
              <a:spcBef>
                <a:spcPts val="240"/>
              </a:spcBef>
            </a:pPr>
            <a:r>
              <a:rPr lang="ja-JP" altLang="en-US" sz="1000" dirty="0" smtClean="0"/>
              <a:t>これら</a:t>
            </a:r>
            <a:r>
              <a:rPr lang="ja-JP" altLang="en-US" sz="1000" dirty="0"/>
              <a:t>上位駅に続くのは、「妙蓮寺駅」</a:t>
            </a:r>
            <a:r>
              <a:rPr lang="en-US" altLang="ja-JP" sz="1000" dirty="0"/>
              <a:t>(5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、「新羽駅」「小机駅」</a:t>
            </a:r>
            <a:r>
              <a:rPr lang="en-US" altLang="ja-JP" sz="1000" dirty="0"/>
              <a:t>(</a:t>
            </a:r>
            <a:r>
              <a:rPr lang="ja-JP" altLang="en-US" sz="1000" dirty="0"/>
              <a:t>各</a:t>
            </a:r>
            <a:r>
              <a:rPr lang="en-US" altLang="ja-JP" sz="1000" dirty="0"/>
              <a:t>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だが、いずれも</a:t>
            </a:r>
            <a:r>
              <a:rPr lang="en-US" altLang="ja-JP" sz="1000" dirty="0"/>
              <a:t>5</a:t>
            </a:r>
            <a:r>
              <a:rPr lang="ja-JP" altLang="en-US" sz="1000" dirty="0"/>
              <a:t>％以下</a:t>
            </a:r>
            <a:r>
              <a:rPr lang="ja-JP" altLang="en-US" sz="1000" dirty="0" smtClean="0"/>
              <a:t>に</a:t>
            </a:r>
            <a:endParaRPr lang="en-US" altLang="ja-JP" sz="1000" dirty="0" smtClean="0"/>
          </a:p>
          <a:p>
            <a:pPr>
              <a:spcBef>
                <a:spcPts val="240"/>
              </a:spcBef>
            </a:pPr>
            <a:r>
              <a:rPr lang="ja-JP" altLang="en-US" sz="1000" dirty="0" smtClean="0"/>
              <a:t>とどまる</a:t>
            </a:r>
            <a:r>
              <a:rPr lang="ja-JP" altLang="en-US" sz="1000" dirty="0"/>
              <a:t>。</a:t>
            </a:r>
          </a:p>
          <a:p>
            <a:endParaRPr kumimoji="1" lang="ja-JP" altLang="en-US" sz="1000" dirty="0"/>
          </a:p>
        </p:txBody>
      </p:sp>
      <p:sp>
        <p:nvSpPr>
          <p:cNvPr id="17" name="正方形/長方形 16"/>
          <p:cNvSpPr/>
          <p:nvPr/>
        </p:nvSpPr>
        <p:spPr>
          <a:xfrm>
            <a:off x="234000" y="400512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普段の最頻利用駅名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35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※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本来ＳＡ回答ながら、複数回答も許容</a:t>
            </a:r>
          </a:p>
        </p:txBody>
      </p:sp>
      <p:graphicFrame>
        <p:nvGraphicFramePr>
          <p:cNvPr id="28" name="グラフ 2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062821"/>
              </p:ext>
            </p:extLst>
          </p:nvPr>
        </p:nvGraphicFramePr>
        <p:xfrm>
          <a:off x="63500" y="2757810"/>
          <a:ext cx="6731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5510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34000" y="400512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居住形態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36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383865" y="626527"/>
            <a:ext cx="6118480" cy="648000"/>
          </a:xfrm>
          <a:prstGeom prst="rect">
            <a:avLst/>
          </a:prstGeom>
          <a:solidFill>
            <a:srgbClr val="D9D9D9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ja-JP" altLang="en-US" sz="1200" dirty="0"/>
              <a:t>住居形態は、４割の「持ち家（一戸建て）」と３割弱の「持ち家（共同住宅）」</a:t>
            </a:r>
            <a:r>
              <a:rPr lang="ja-JP" altLang="en-US" sz="1200" dirty="0" smtClean="0"/>
              <a:t>を</a:t>
            </a:r>
            <a:endParaRPr lang="en-US" altLang="ja-JP" sz="1200" dirty="0" smtClean="0"/>
          </a:p>
          <a:p>
            <a:r>
              <a:rPr lang="ja-JP" altLang="en-US" sz="1200" dirty="0" smtClean="0"/>
              <a:t>　合わせた</a:t>
            </a:r>
            <a:r>
              <a:rPr lang="en-US" altLang="ja-JP" sz="1200" dirty="0" smtClean="0"/>
              <a:t>『</a:t>
            </a:r>
            <a:r>
              <a:rPr lang="ja-JP" altLang="en-US" sz="1200" dirty="0"/>
              <a:t>持ち家居住者</a:t>
            </a:r>
            <a:r>
              <a:rPr lang="en-US" altLang="ja-JP" sz="1200" dirty="0"/>
              <a:t>』</a:t>
            </a:r>
            <a:r>
              <a:rPr lang="ja-JP" altLang="en-US" sz="1200" dirty="0"/>
              <a:t>が７割弱を占めて多く</a:t>
            </a:r>
            <a:r>
              <a:rPr lang="ja-JP" altLang="en-US" sz="1200" dirty="0" smtClean="0"/>
              <a:t>、</a:t>
            </a:r>
            <a:endParaRPr lang="en-US" altLang="ja-JP" sz="1200" dirty="0" smtClean="0"/>
          </a:p>
          <a:p>
            <a:r>
              <a:rPr lang="en-US" altLang="ja-JP" sz="1200" dirty="0" smtClean="0"/>
              <a:t>『</a:t>
            </a:r>
            <a:r>
              <a:rPr lang="ja-JP" altLang="en-US" sz="1200" dirty="0"/>
              <a:t>賃貸住居居住者</a:t>
            </a:r>
            <a:r>
              <a:rPr lang="en-US" altLang="ja-JP" sz="1200" dirty="0"/>
              <a:t>』</a:t>
            </a:r>
            <a:r>
              <a:rPr lang="ja-JP" altLang="en-US" sz="1200" dirty="0"/>
              <a:t>は、「マンション等の賃貸住宅」</a:t>
            </a:r>
            <a:r>
              <a:rPr lang="ja-JP" altLang="en-US" sz="1200" dirty="0" smtClean="0"/>
              <a:t>を中核</a:t>
            </a:r>
            <a:r>
              <a:rPr lang="ja-JP" altLang="en-US" sz="1200" dirty="0"/>
              <a:t>に、</a:t>
            </a:r>
            <a:r>
              <a:rPr lang="ja-JP" altLang="en-US" sz="1200" dirty="0" smtClean="0"/>
              <a:t>合わせて３割</a:t>
            </a:r>
            <a:r>
              <a:rPr lang="ja-JP" altLang="en-US" sz="1200" dirty="0"/>
              <a:t>程度。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83865" y="2285304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問36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お住まい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の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形態　（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○は１つだけ）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19" name="サブタイトル 2"/>
          <p:cNvSpPr txBox="1">
            <a:spLocks/>
          </p:cNvSpPr>
          <p:nvPr/>
        </p:nvSpPr>
        <p:spPr>
          <a:xfrm>
            <a:off x="383865" y="1316633"/>
            <a:ext cx="6120000" cy="77308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/>
              <a:t>対象者の住居形態をみると、「持ち家（一戸建て）」</a:t>
            </a:r>
            <a:r>
              <a:rPr lang="en-US" altLang="ja-JP" sz="1000" dirty="0"/>
              <a:t>(41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が４割を超えて最も多く、これに</a:t>
            </a:r>
            <a:r>
              <a:rPr lang="ja-JP" altLang="en-US" sz="1000" dirty="0" smtClean="0"/>
              <a:t>、「持ち</a:t>
            </a:r>
            <a:endParaRPr lang="en-US" altLang="ja-JP" sz="1000" dirty="0" smtClean="0"/>
          </a:p>
          <a:p>
            <a:r>
              <a:rPr lang="ja-JP" altLang="en-US" sz="1000" dirty="0" smtClean="0"/>
              <a:t>家</a:t>
            </a:r>
            <a:r>
              <a:rPr lang="ja-JP" altLang="en-US" sz="1000" dirty="0"/>
              <a:t>（マンションなどの共同住宅）」</a:t>
            </a:r>
            <a:r>
              <a:rPr lang="en-US" altLang="ja-JP" sz="1000" dirty="0"/>
              <a:t>(28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が３割弱、「賃貸住宅（マンションなどの共同住宅）</a:t>
            </a:r>
            <a:r>
              <a:rPr lang="ja-JP" altLang="en-US" sz="1000" dirty="0" smtClean="0"/>
              <a:t>」</a:t>
            </a:r>
            <a:endParaRPr lang="en-US" altLang="ja-JP" sz="1000" dirty="0" smtClean="0"/>
          </a:p>
          <a:p>
            <a:r>
              <a:rPr lang="en-US" altLang="ja-JP" sz="1000" dirty="0" smtClean="0"/>
              <a:t>(</a:t>
            </a:r>
            <a:r>
              <a:rPr lang="en-US" altLang="ja-JP" sz="1000" dirty="0"/>
              <a:t>26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が２割台半ばで続き、全体の７割弱を</a:t>
            </a:r>
            <a:r>
              <a:rPr lang="en-US" altLang="ja-JP" sz="1000" dirty="0"/>
              <a:t>『※</a:t>
            </a:r>
            <a:r>
              <a:rPr lang="ja-JP" altLang="en-US" sz="1000" dirty="0"/>
              <a:t>持ち家 計</a:t>
            </a:r>
            <a:r>
              <a:rPr lang="en-US" altLang="ja-JP" sz="1000" dirty="0"/>
              <a:t>』(69</a:t>
            </a:r>
            <a:r>
              <a:rPr lang="ja-JP" altLang="en-US" sz="1000" dirty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が占めて</a:t>
            </a:r>
            <a:r>
              <a:rPr lang="ja-JP" altLang="en-US" sz="1000" dirty="0"/>
              <a:t>、</a:t>
            </a:r>
            <a:r>
              <a:rPr lang="en-US" altLang="ja-JP" sz="1000" dirty="0"/>
              <a:t>『※</a:t>
            </a:r>
            <a:r>
              <a:rPr lang="ja-JP" altLang="en-US" sz="1000" dirty="0"/>
              <a:t>賃貸住宅・社宅等 </a:t>
            </a:r>
            <a:endParaRPr lang="en-US" altLang="ja-JP" sz="1000" dirty="0" smtClean="0"/>
          </a:p>
          <a:p>
            <a:r>
              <a:rPr lang="ja-JP" altLang="en-US" sz="1000" dirty="0" smtClean="0"/>
              <a:t>計</a:t>
            </a:r>
            <a:r>
              <a:rPr lang="en-US" altLang="ja-JP" sz="1000" dirty="0" smtClean="0"/>
              <a:t>』(</a:t>
            </a:r>
            <a:r>
              <a:rPr lang="en-US" altLang="ja-JP" sz="1000" dirty="0"/>
              <a:t>30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は合わせて３割という構成。</a:t>
            </a:r>
          </a:p>
        </p:txBody>
      </p:sp>
      <p:sp>
        <p:nvSpPr>
          <p:cNvPr id="24" name="タイトル 1"/>
          <p:cNvSpPr>
            <a:spLocks noGrp="1"/>
          </p:cNvSpPr>
          <p:nvPr>
            <p:ph type="ctrTitle"/>
          </p:nvPr>
        </p:nvSpPr>
        <p:spPr>
          <a:xfrm>
            <a:off x="383865" y="5681111"/>
            <a:ext cx="6118480" cy="467999"/>
          </a:xfrm>
          <a:solidFill>
            <a:srgbClr val="D9D9D9"/>
          </a:solidFill>
          <a:ln>
            <a:solidFill>
              <a:srgbClr val="FFFFFF"/>
            </a:solidFill>
          </a:ln>
        </p:spPr>
        <p:txBody>
          <a:bodyPr>
            <a:noAutofit/>
          </a:bodyPr>
          <a:lstStyle/>
          <a:p>
            <a:r>
              <a:rPr lang="ja-JP" altLang="en-US" sz="1200" dirty="0"/>
              <a:t>世帯構成は、「親と子</a:t>
            </a:r>
            <a:r>
              <a:rPr lang="en-US" altLang="ja-JP" sz="1200" dirty="0"/>
              <a:t>(</a:t>
            </a:r>
            <a:r>
              <a:rPr lang="ja-JP" altLang="en-US" sz="1200" dirty="0"/>
              <a:t>２世代</a:t>
            </a:r>
            <a:r>
              <a:rPr lang="en-US" altLang="ja-JP" sz="1200" dirty="0"/>
              <a:t>)</a:t>
            </a:r>
            <a:r>
              <a:rPr lang="ja-JP" altLang="en-US" sz="1200" dirty="0"/>
              <a:t>」が半数弱を占めて最多で</a:t>
            </a:r>
            <a:r>
              <a:rPr lang="ja-JP" altLang="en-US" sz="1200" dirty="0" smtClean="0"/>
              <a:t>、</a:t>
            </a:r>
            <a:r>
              <a:rPr lang="en-US" altLang="ja-JP" sz="1200" dirty="0" smtClean="0"/>
              <a:t/>
            </a:r>
            <a:br>
              <a:rPr lang="en-US" altLang="ja-JP" sz="1200" dirty="0" smtClean="0"/>
            </a:br>
            <a:r>
              <a:rPr lang="ja-JP" altLang="en-US" sz="1200" dirty="0" smtClean="0"/>
              <a:t>　　　　これ</a:t>
            </a:r>
            <a:r>
              <a:rPr lang="ja-JP" altLang="en-US" sz="1200" dirty="0"/>
              <a:t>に「夫婦のみ」</a:t>
            </a:r>
            <a:r>
              <a:rPr lang="ja-JP" altLang="en-US" sz="1200" dirty="0" smtClean="0"/>
              <a:t>が３割弱、「</a:t>
            </a:r>
            <a:r>
              <a:rPr lang="ja-JP" altLang="en-US" sz="1200" dirty="0"/>
              <a:t>ひとり暮らし」が１割台半ばで続き上位。</a:t>
            </a:r>
            <a:endParaRPr kumimoji="1" lang="ja-JP" altLang="en-US" sz="1200" dirty="0"/>
          </a:p>
        </p:txBody>
      </p:sp>
      <p:sp>
        <p:nvSpPr>
          <p:cNvPr id="26" name="正方形/長方形 25"/>
          <p:cNvSpPr/>
          <p:nvPr/>
        </p:nvSpPr>
        <p:spPr>
          <a:xfrm>
            <a:off x="383865" y="7033908"/>
            <a:ext cx="6119999" cy="215444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問37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世帯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構成（同居しているご家族など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）　（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○は１つだけ）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N=2,215</a:t>
            </a:r>
            <a:r>
              <a:rPr lang="ja-JP" altLang="en-US" sz="800" b="1" dirty="0">
                <a:latin typeface="HG丸ｺﾞｼｯｸM-PRO"/>
                <a:ea typeface="HG丸ｺﾞｼｯｸM-PRO"/>
                <a:cs typeface="HG丸ｺﾞｼｯｸM-PRO"/>
              </a:rPr>
              <a:t>］</a:t>
            </a:r>
          </a:p>
        </p:txBody>
      </p:sp>
      <p:sp>
        <p:nvSpPr>
          <p:cNvPr id="27" name="サブタイトル 2"/>
          <p:cNvSpPr>
            <a:spLocks noGrp="1"/>
          </p:cNvSpPr>
          <p:nvPr>
            <p:ph type="subTitle" idx="1"/>
          </p:nvPr>
        </p:nvSpPr>
        <p:spPr>
          <a:xfrm>
            <a:off x="383865" y="6193190"/>
            <a:ext cx="6118480" cy="642328"/>
          </a:xfrm>
        </p:spPr>
        <p:txBody>
          <a:bodyPr>
            <a:noAutofit/>
          </a:bodyPr>
          <a:lstStyle/>
          <a:p>
            <a:r>
              <a:rPr lang="ja-JP" altLang="en-US" sz="1000" dirty="0" smtClean="0"/>
              <a:t>対象者の世帯構成をみると、「親と子（２世代）」</a:t>
            </a:r>
            <a:r>
              <a:rPr lang="en-US" altLang="ja-JP" sz="1000" dirty="0" smtClean="0"/>
              <a:t>(48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が半数弱を占めて最も多く、以下</a:t>
            </a:r>
            <a:endParaRPr lang="en-US" altLang="ja-JP" sz="1000" dirty="0" smtClean="0"/>
          </a:p>
          <a:p>
            <a:r>
              <a:rPr lang="ja-JP" altLang="en-US" sz="1000" dirty="0" smtClean="0"/>
              <a:t>「夫婦のみ」</a:t>
            </a:r>
            <a:r>
              <a:rPr lang="en-US" altLang="ja-JP" sz="1000" dirty="0" smtClean="0"/>
              <a:t>(28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が３割弱、「ひとり暮らし」</a:t>
            </a:r>
            <a:r>
              <a:rPr lang="en-US" altLang="ja-JP" sz="1000" dirty="0" smtClean="0"/>
              <a:t>(16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が１割台半ば、「祖父母と親と子（３世代）」</a:t>
            </a:r>
            <a:endParaRPr lang="en-US" altLang="ja-JP" sz="1000" dirty="0" smtClean="0"/>
          </a:p>
          <a:p>
            <a:r>
              <a:rPr lang="en-US" altLang="ja-JP" sz="1000" dirty="0" smtClean="0"/>
              <a:t>(6</a:t>
            </a:r>
            <a:r>
              <a:rPr lang="ja-JP" altLang="en-US" sz="1000" dirty="0" smtClean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が１割未満で続く構成となっている。</a:t>
            </a:r>
            <a:endParaRPr kumimoji="1" lang="ja-JP" altLang="en-US" sz="1000" dirty="0"/>
          </a:p>
        </p:txBody>
      </p:sp>
      <p:sp>
        <p:nvSpPr>
          <p:cNvPr id="28" name="正方形/長方形 27"/>
          <p:cNvSpPr/>
          <p:nvPr/>
        </p:nvSpPr>
        <p:spPr>
          <a:xfrm>
            <a:off x="234000" y="5454933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世帯構成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37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</a:p>
        </p:txBody>
      </p:sp>
      <p:graphicFrame>
        <p:nvGraphicFramePr>
          <p:cNvPr id="33" name="グラフ 3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5368667"/>
              </p:ext>
            </p:extLst>
          </p:nvPr>
        </p:nvGraphicFramePr>
        <p:xfrm>
          <a:off x="63500" y="7317310"/>
          <a:ext cx="67310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0" name="グラフ 1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2836873"/>
              </p:ext>
            </p:extLst>
          </p:nvPr>
        </p:nvGraphicFramePr>
        <p:xfrm>
          <a:off x="63500" y="2485726"/>
          <a:ext cx="6731000" cy="251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566175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8F5CB2-F233-504E-A0E6-8F243E763DF6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234000" y="400512"/>
            <a:ext cx="5400000" cy="230832"/>
          </a:xfrm>
          <a:prstGeom prst="rect">
            <a:avLst/>
          </a:prstGeom>
        </p:spPr>
        <p:txBody>
          <a:bodyPr wrap="none">
            <a:noAutofit/>
          </a:bodyPr>
          <a:lstStyle/>
          <a:p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同居家族内の属性別存在割合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】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（問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38−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Ｐ</a:t>
            </a:r>
            <a:r>
              <a:rPr lang="en-US" altLang="ja-JP" sz="900" b="1" dirty="0">
                <a:latin typeface="HG丸ｺﾞｼｯｸM-PRO"/>
                <a:ea typeface="HG丸ｺﾞｼｯｸM-PRO"/>
                <a:cs typeface="HG丸ｺﾞｼｯｸM-PRO"/>
              </a:rPr>
              <a:t>1</a:t>
            </a:r>
            <a:r>
              <a:rPr lang="ja-JP" altLang="en-US" sz="900" b="1" dirty="0">
                <a:latin typeface="HG丸ｺﾞｼｯｸM-PRO"/>
                <a:ea typeface="HG丸ｺﾞｼｯｸM-PRO"/>
                <a:cs typeface="HG丸ｺﾞｼｯｸM-PRO"/>
              </a:rPr>
              <a:t>）</a:t>
            </a:r>
          </a:p>
        </p:txBody>
      </p:sp>
      <p:sp>
        <p:nvSpPr>
          <p:cNvPr id="12" name="タイトル 1"/>
          <p:cNvSpPr txBox="1">
            <a:spLocks/>
          </p:cNvSpPr>
          <p:nvPr/>
        </p:nvSpPr>
        <p:spPr>
          <a:xfrm>
            <a:off x="385384" y="624241"/>
            <a:ext cx="6118480" cy="648000"/>
          </a:xfrm>
          <a:prstGeom prst="rect">
            <a:avLst/>
          </a:prstGeom>
          <a:solidFill>
            <a:srgbClr val="D9D9D9"/>
          </a:solidFill>
          <a:ln>
            <a:solidFill>
              <a:srgbClr val="FFFF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kumimoji="1" sz="1400" b="1" kern="1200">
                <a:solidFill>
                  <a:schemeClr val="tx1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</a:lstStyle>
          <a:p>
            <a:r>
              <a:rPr lang="en-US" altLang="ja-JP" sz="1200" dirty="0"/>
              <a:t>『65</a:t>
            </a:r>
            <a:r>
              <a:rPr lang="ja-JP" altLang="en-US" sz="1200" dirty="0"/>
              <a:t>歳以上の高齢者</a:t>
            </a:r>
            <a:r>
              <a:rPr lang="en-US" altLang="ja-JP" sz="1200" dirty="0"/>
              <a:t>』</a:t>
            </a:r>
            <a:r>
              <a:rPr lang="ja-JP" altLang="en-US" sz="1200" dirty="0"/>
              <a:t>がいる世帯が、３７％と４割近くに達して多い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r>
              <a:rPr lang="ja-JP" altLang="en-US" sz="1200" dirty="0" smtClean="0"/>
              <a:t>　　　　　　一方</a:t>
            </a:r>
            <a:r>
              <a:rPr lang="ja-JP" altLang="en-US" sz="1200" dirty="0"/>
              <a:t>、</a:t>
            </a:r>
            <a:r>
              <a:rPr lang="en-US" altLang="ja-JP" sz="1200" dirty="0"/>
              <a:t>『</a:t>
            </a:r>
            <a:r>
              <a:rPr lang="ja-JP" altLang="en-US" sz="1200" dirty="0"/>
              <a:t>保育園児や幼稚園児を含む未就学児</a:t>
            </a:r>
            <a:r>
              <a:rPr lang="en-US" altLang="ja-JP" sz="1200" dirty="0"/>
              <a:t>』</a:t>
            </a:r>
            <a:r>
              <a:rPr lang="ja-JP" altLang="en-US" sz="1200" dirty="0"/>
              <a:t>がいる世帯は１５％</a:t>
            </a:r>
            <a:r>
              <a:rPr lang="ja-JP" altLang="en-US" sz="1200" dirty="0" smtClean="0"/>
              <a:t>。</a:t>
            </a:r>
            <a:endParaRPr lang="en-US" altLang="ja-JP" sz="1200" dirty="0" smtClean="0"/>
          </a:p>
          <a:p>
            <a:r>
              <a:rPr lang="ja-JP" altLang="en-US" sz="1200" dirty="0" smtClean="0"/>
              <a:t>なお</a:t>
            </a:r>
            <a:r>
              <a:rPr lang="en-US" altLang="ja-JP" sz="1200" dirty="0" smtClean="0"/>
              <a:t>『</a:t>
            </a:r>
            <a:r>
              <a:rPr lang="ja-JP" altLang="en-US" sz="1200" dirty="0"/>
              <a:t>未就学児</a:t>
            </a:r>
            <a:r>
              <a:rPr lang="en-US" altLang="ja-JP" sz="1200" dirty="0"/>
              <a:t>〜</a:t>
            </a:r>
            <a:r>
              <a:rPr lang="ja-JP" altLang="en-US" sz="1200" dirty="0"/>
              <a:t>中学性がいる子育て世帯</a:t>
            </a:r>
            <a:r>
              <a:rPr lang="en-US" altLang="ja-JP" sz="1200" dirty="0"/>
              <a:t>』</a:t>
            </a:r>
            <a:r>
              <a:rPr lang="ja-JP" altLang="en-US" sz="1200" dirty="0"/>
              <a:t>は２４％で</a:t>
            </a:r>
            <a:r>
              <a:rPr lang="ja-JP" altLang="en-US" sz="1200" dirty="0" smtClean="0"/>
              <a:t>、４</a:t>
            </a:r>
            <a:r>
              <a:rPr lang="ja-JP" altLang="en-US" sz="1200" dirty="0"/>
              <a:t>世帯に１世帯の割合。</a:t>
            </a:r>
          </a:p>
        </p:txBody>
      </p:sp>
      <p:sp>
        <p:nvSpPr>
          <p:cNvPr id="18" name="正方形/長方形 17"/>
          <p:cNvSpPr/>
          <p:nvPr/>
        </p:nvSpPr>
        <p:spPr>
          <a:xfrm>
            <a:off x="385384" y="3348015"/>
            <a:ext cx="6119999" cy="336383"/>
          </a:xfrm>
          <a:prstGeom prst="rect">
            <a:avLst/>
          </a:prstGeom>
          <a:noFill/>
          <a:ln w="6350" cmpd="sng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問38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. あなた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ご本人も含めて、あなたのご家庭（同居の方）に、次の方はいらっしゃいますか。（それぞれ○は１つずつ</a:t>
            </a:r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）　　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［各</a:t>
            </a:r>
            <a:r>
              <a:rPr lang="en-US" altLang="ja-JP" sz="800" b="1" dirty="0" smtClean="0">
                <a:latin typeface="HG丸ｺﾞｼｯｸM-PRO"/>
                <a:ea typeface="HG丸ｺﾞｼｯｸM-PRO"/>
                <a:cs typeface="HG丸ｺﾞｼｯｸM-PRO"/>
              </a:rPr>
              <a:t>N</a:t>
            </a:r>
            <a:r>
              <a:rPr lang="en-US" altLang="ja-JP" sz="800" b="1" dirty="0">
                <a:latin typeface="HG丸ｺﾞｼｯｸM-PRO"/>
                <a:ea typeface="HG丸ｺﾞｼｯｸM-PRO"/>
                <a:cs typeface="HG丸ｺﾞｼｯｸM-PRO"/>
              </a:rPr>
              <a:t>=2,215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］　　　　　　　　　　　　　　</a:t>
            </a:r>
            <a:r>
              <a:rPr lang="en-US" altLang="ja-JP" sz="800" b="1" dirty="0" smtClean="0">
                <a:latin typeface="HG丸ｺﾞｼｯｸM-PRO"/>
                <a:ea typeface="HG丸ｺﾞｼｯｸM-PRO"/>
                <a:cs typeface="HG丸ｺﾞｼｯｸM-PRO"/>
              </a:rPr>
              <a:t>※</a:t>
            </a:r>
            <a:r>
              <a:rPr lang="ja-JP" altLang="en-US" sz="800" b="1" dirty="0" smtClean="0">
                <a:latin typeface="HG丸ｺﾞｼｯｸM-PRO"/>
                <a:ea typeface="HG丸ｺﾞｼｯｸM-PRO"/>
                <a:cs typeface="HG丸ｺﾞｼｯｸM-PRO"/>
              </a:rPr>
              <a:t>下段のグラフでは、属性別に「有り」の比率を表示</a:t>
            </a:r>
            <a:endParaRPr lang="ja-JP" altLang="en-US" sz="8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19" name="サブタイトル 2"/>
          <p:cNvSpPr txBox="1">
            <a:spLocks/>
          </p:cNvSpPr>
          <p:nvPr/>
        </p:nvSpPr>
        <p:spPr>
          <a:xfrm>
            <a:off x="385384" y="1314977"/>
            <a:ext cx="6212926" cy="19837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1200" kern="1200">
                <a:solidFill>
                  <a:schemeClr val="tx1">
                    <a:tint val="75000"/>
                  </a:schemeClr>
                </a:solidFill>
                <a:latin typeface="HG丸ｺﾞｼｯｸM-PRO"/>
                <a:ea typeface="HG丸ｺﾞｼｯｸM-PRO"/>
                <a:cs typeface="HG丸ｺﾞｼｯｸM-PRO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 smtClean="0"/>
              <a:t>計９種</a:t>
            </a:r>
            <a:r>
              <a:rPr lang="ja-JP" altLang="en-US" sz="1000" dirty="0"/>
              <a:t>の属性を呈示して、</a:t>
            </a:r>
            <a:r>
              <a:rPr lang="ja-JP" altLang="en-US" sz="1000" dirty="0" smtClean="0"/>
              <a:t>各属性ごとに同居</a:t>
            </a:r>
            <a:r>
              <a:rPr lang="ja-JP" altLang="en-US" sz="1000" dirty="0"/>
              <a:t>家族内での有無を聴いてまとめた結果をみると</a:t>
            </a:r>
            <a:r>
              <a:rPr lang="ja-JP" altLang="en-US" sz="1000" dirty="0" smtClean="0"/>
              <a:t>、「</a:t>
            </a:r>
            <a:r>
              <a:rPr lang="ja-JP" altLang="en-US" sz="1000" dirty="0"/>
              <a:t>有り</a:t>
            </a:r>
            <a:r>
              <a:rPr lang="ja-JP" altLang="en-US" sz="1000" dirty="0" smtClean="0"/>
              <a:t>」</a:t>
            </a:r>
            <a:endParaRPr lang="en-US" altLang="ja-JP" sz="1000" dirty="0" smtClean="0"/>
          </a:p>
          <a:p>
            <a:r>
              <a:rPr lang="ja-JP" altLang="en-US" sz="1000" dirty="0" smtClean="0"/>
              <a:t>の</a:t>
            </a:r>
            <a:r>
              <a:rPr lang="ja-JP" altLang="en-US" sz="1000" dirty="0"/>
              <a:t>割合が最も多いのは、</a:t>
            </a:r>
            <a:r>
              <a:rPr lang="en-US" altLang="ja-JP" sz="1000" dirty="0"/>
              <a:t>3</a:t>
            </a:r>
            <a:r>
              <a:rPr lang="ja-JP" altLang="en-US" sz="1000" dirty="0"/>
              <a:t>割台半ばの「支援必要者を除く</a:t>
            </a:r>
            <a:r>
              <a:rPr lang="en-US" altLang="ja-JP" sz="1000" dirty="0"/>
              <a:t>65</a:t>
            </a:r>
            <a:r>
              <a:rPr lang="ja-JP" altLang="en-US" sz="1000" dirty="0"/>
              <a:t>歳以上の高齢者」</a:t>
            </a:r>
            <a:r>
              <a:rPr lang="en-US" altLang="ja-JP" sz="1000" dirty="0"/>
              <a:t>(34</a:t>
            </a:r>
            <a:r>
              <a:rPr lang="ja-JP" altLang="en-US" sz="1000" dirty="0"/>
              <a:t>％</a:t>
            </a:r>
            <a:r>
              <a:rPr lang="en-US" altLang="ja-JP" sz="1000" dirty="0" smtClean="0"/>
              <a:t>)</a:t>
            </a:r>
            <a:r>
              <a:rPr lang="ja-JP" altLang="en-US" sz="1000" dirty="0" smtClean="0"/>
              <a:t>で、以下</a:t>
            </a:r>
            <a:r>
              <a:rPr lang="ja-JP" altLang="en-US" sz="1000" dirty="0"/>
              <a:t>、</a:t>
            </a:r>
            <a:r>
              <a:rPr lang="ja-JP" altLang="en-US" sz="1000" dirty="0" smtClean="0"/>
              <a:t>「学齢</a:t>
            </a:r>
            <a:endParaRPr lang="en-US" altLang="ja-JP" sz="1000" dirty="0" smtClean="0"/>
          </a:p>
          <a:p>
            <a:r>
              <a:rPr lang="ja-JP" altLang="en-US" sz="1000" dirty="0" smtClean="0"/>
              <a:t>高校生</a:t>
            </a:r>
            <a:r>
              <a:rPr lang="ja-JP" altLang="en-US" sz="1000" dirty="0"/>
              <a:t>以上の未成年」</a:t>
            </a:r>
            <a:r>
              <a:rPr lang="en-US" altLang="ja-JP" sz="1000" dirty="0"/>
              <a:t>(10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、「未就学児</a:t>
            </a:r>
            <a:r>
              <a:rPr lang="en-US" altLang="ja-JP" sz="1000" dirty="0"/>
              <a:t>(</a:t>
            </a:r>
            <a:r>
              <a:rPr lang="ja-JP" altLang="en-US" sz="1000" dirty="0"/>
              <a:t>保育園児・幼稚園児除く</a:t>
            </a:r>
            <a:r>
              <a:rPr lang="en-US" altLang="ja-JP" sz="1000" dirty="0"/>
              <a:t>)</a:t>
            </a:r>
            <a:r>
              <a:rPr lang="ja-JP" altLang="en-US" sz="1000" dirty="0"/>
              <a:t>」と「小学生</a:t>
            </a:r>
            <a:r>
              <a:rPr lang="ja-JP" altLang="en-US" sz="1000" dirty="0" smtClean="0"/>
              <a:t>」</a:t>
            </a:r>
            <a:r>
              <a:rPr lang="en-US" altLang="ja-JP" sz="1000" dirty="0" smtClean="0"/>
              <a:t>(</a:t>
            </a:r>
            <a:r>
              <a:rPr lang="ja-JP" altLang="en-US" sz="1000" dirty="0"/>
              <a:t>各</a:t>
            </a:r>
            <a:r>
              <a:rPr lang="en-US" altLang="ja-JP" sz="1000" dirty="0"/>
              <a:t>9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の計３層</a:t>
            </a:r>
            <a:r>
              <a:rPr lang="ja-JP" altLang="en-US" sz="1000" dirty="0" smtClean="0"/>
              <a:t>が</a:t>
            </a:r>
            <a:endParaRPr lang="en-US" altLang="ja-JP" sz="1000" dirty="0" smtClean="0"/>
          </a:p>
          <a:p>
            <a:r>
              <a:rPr lang="ja-JP" altLang="en-US" sz="1000" dirty="0" smtClean="0"/>
              <a:t>各</a:t>
            </a:r>
            <a:r>
              <a:rPr lang="ja-JP" altLang="en-US" sz="1000" dirty="0"/>
              <a:t>１割前後、「要介護など支援が必要な</a:t>
            </a:r>
            <a:r>
              <a:rPr lang="en-US" altLang="ja-JP" sz="1000" dirty="0"/>
              <a:t>65</a:t>
            </a:r>
            <a:r>
              <a:rPr lang="ja-JP" altLang="en-US" sz="1000" dirty="0"/>
              <a:t>歳以上の高齢者」</a:t>
            </a:r>
            <a:r>
              <a:rPr lang="en-US" altLang="ja-JP" sz="1000" dirty="0"/>
              <a:t>(7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、「中学生」</a:t>
            </a:r>
            <a:r>
              <a:rPr lang="en-US" altLang="ja-JP" sz="1000" dirty="0"/>
              <a:t>(6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 smtClean="0"/>
              <a:t>、「</a:t>
            </a:r>
            <a:r>
              <a:rPr lang="ja-JP" altLang="en-US" sz="1000" dirty="0"/>
              <a:t>保育園児</a:t>
            </a:r>
            <a:r>
              <a:rPr lang="ja-JP" altLang="en-US" sz="1000" dirty="0" smtClean="0"/>
              <a:t>」</a:t>
            </a:r>
            <a:endParaRPr lang="en-US" altLang="ja-JP" sz="1000" dirty="0" smtClean="0"/>
          </a:p>
          <a:p>
            <a:r>
              <a:rPr lang="en-US" altLang="ja-JP" sz="1000" dirty="0" smtClean="0"/>
              <a:t>(</a:t>
            </a:r>
            <a:r>
              <a:rPr lang="en-US" altLang="ja-JP" sz="1000" dirty="0"/>
              <a:t>5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、「幼稚園児」</a:t>
            </a:r>
            <a:r>
              <a:rPr lang="en-US" altLang="ja-JP" sz="1000" dirty="0"/>
              <a:t>(4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の計４層が各</a:t>
            </a:r>
            <a:r>
              <a:rPr lang="en-US" altLang="ja-JP" sz="1000" dirty="0"/>
              <a:t>5</a:t>
            </a:r>
            <a:r>
              <a:rPr lang="ja-JP" altLang="en-US" sz="1000" dirty="0"/>
              <a:t>％前後</a:t>
            </a:r>
            <a:r>
              <a:rPr lang="ja-JP" altLang="en-US" sz="1000" dirty="0" smtClean="0"/>
              <a:t>、それ</a:t>
            </a:r>
            <a:r>
              <a:rPr lang="ja-JP" altLang="en-US" sz="1000" dirty="0"/>
              <a:t>に「要介護など支援が必要な</a:t>
            </a:r>
            <a:r>
              <a:rPr lang="en-US" altLang="ja-JP" sz="1000" dirty="0"/>
              <a:t>20〜64</a:t>
            </a:r>
            <a:r>
              <a:rPr lang="ja-JP" altLang="en-US" sz="1000" dirty="0"/>
              <a:t>歳の</a:t>
            </a:r>
            <a:r>
              <a:rPr lang="ja-JP" altLang="en-US" sz="1000" dirty="0" smtClean="0"/>
              <a:t>成人」</a:t>
            </a:r>
            <a:endParaRPr lang="en-US" altLang="ja-JP" sz="1000" dirty="0" smtClean="0"/>
          </a:p>
          <a:p>
            <a:r>
              <a:rPr lang="en-US" altLang="ja-JP" sz="1000" dirty="0" smtClean="0"/>
              <a:t>(</a:t>
            </a:r>
            <a:r>
              <a:rPr lang="en-US" altLang="ja-JP" sz="1000" dirty="0"/>
              <a:t>1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という結果となっており</a:t>
            </a:r>
            <a:r>
              <a:rPr lang="ja-JP" altLang="en-US" sz="1000" dirty="0" smtClean="0"/>
              <a:t>、「</a:t>
            </a:r>
            <a:r>
              <a:rPr lang="ja-JP" altLang="en-US" sz="1000" dirty="0"/>
              <a:t>これら９属性に該当する人は同居家族内に一人もいない」</a:t>
            </a:r>
            <a:r>
              <a:rPr lang="en-US" altLang="ja-JP" sz="1000" dirty="0"/>
              <a:t>(35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 smtClean="0"/>
              <a:t>は</a:t>
            </a:r>
            <a:endParaRPr lang="en-US" altLang="ja-JP" sz="1000" dirty="0" smtClean="0"/>
          </a:p>
          <a:p>
            <a:r>
              <a:rPr lang="ja-JP" altLang="en-US" sz="1000" dirty="0" smtClean="0"/>
              <a:t>３割</a:t>
            </a:r>
            <a:r>
              <a:rPr lang="ja-JP" altLang="en-US" sz="1000" dirty="0"/>
              <a:t>台半ばとなる。</a:t>
            </a:r>
          </a:p>
          <a:p>
            <a:r>
              <a:rPr lang="ja-JP" altLang="en-US" sz="1000" dirty="0" smtClean="0"/>
              <a:t>この</a:t>
            </a:r>
            <a:r>
              <a:rPr lang="ja-JP" altLang="en-US" sz="1000" dirty="0"/>
              <a:t>結果</a:t>
            </a:r>
            <a:r>
              <a:rPr lang="ja-JP" altLang="en-US" sz="1000" dirty="0" smtClean="0"/>
              <a:t>を更にまとめると</a:t>
            </a:r>
            <a:r>
              <a:rPr lang="en-US" altLang="ja-JP" sz="1000" dirty="0" smtClean="0"/>
              <a:t>『</a:t>
            </a:r>
            <a:r>
              <a:rPr lang="ja-JP" altLang="en-US" sz="1000" dirty="0"/>
              <a:t>保育園児と幼稚園児を含む未就学児あり 計</a:t>
            </a:r>
            <a:r>
              <a:rPr lang="en-US" altLang="ja-JP" sz="1000" dirty="0" smtClean="0"/>
              <a:t>』(15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は１割台半ばとなり</a:t>
            </a:r>
            <a:r>
              <a:rPr lang="ja-JP" altLang="en-US" sz="1000" dirty="0" smtClean="0"/>
              <a:t>、</a:t>
            </a:r>
            <a:endParaRPr lang="en-US" altLang="ja-JP" sz="1000" dirty="0" smtClean="0"/>
          </a:p>
          <a:p>
            <a:r>
              <a:rPr lang="en-US" altLang="ja-JP" sz="1000" dirty="0" smtClean="0"/>
              <a:t>『</a:t>
            </a:r>
            <a:r>
              <a:rPr lang="ja-JP" altLang="en-US" sz="1000" dirty="0"/>
              <a:t>未就学児</a:t>
            </a:r>
            <a:r>
              <a:rPr lang="en-US" altLang="ja-JP" sz="1000" dirty="0"/>
              <a:t>〜</a:t>
            </a:r>
            <a:r>
              <a:rPr lang="ja-JP" altLang="en-US" sz="1000" dirty="0"/>
              <a:t>中学生あり 計</a:t>
            </a:r>
            <a:r>
              <a:rPr lang="en-US" altLang="ja-JP" sz="1000" dirty="0"/>
              <a:t>』(24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が２割台半ばで、</a:t>
            </a:r>
            <a:r>
              <a:rPr lang="en-US" altLang="ja-JP" sz="1000" dirty="0"/>
              <a:t>『65</a:t>
            </a:r>
            <a:r>
              <a:rPr lang="ja-JP" altLang="en-US" sz="1000" dirty="0"/>
              <a:t>歳以上の高齢者あり 計</a:t>
            </a:r>
            <a:r>
              <a:rPr lang="en-US" altLang="ja-JP" sz="1000" dirty="0"/>
              <a:t>』(37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 smtClean="0"/>
              <a:t>が４割弱、</a:t>
            </a:r>
            <a:endParaRPr lang="en-US" altLang="ja-JP" sz="1000" dirty="0" smtClean="0"/>
          </a:p>
          <a:p>
            <a:r>
              <a:rPr lang="en-US" altLang="ja-JP" sz="1000" dirty="0" smtClean="0"/>
              <a:t>『</a:t>
            </a:r>
            <a:r>
              <a:rPr lang="ja-JP" altLang="en-US" sz="1000" dirty="0"/>
              <a:t>要介護など支援が必要な成人</a:t>
            </a:r>
            <a:r>
              <a:rPr lang="en-US" altLang="ja-JP" sz="1000" dirty="0"/>
              <a:t>〜</a:t>
            </a:r>
            <a:r>
              <a:rPr lang="ja-JP" altLang="en-US" sz="1000" dirty="0"/>
              <a:t>高齢者あり 計</a:t>
            </a:r>
            <a:r>
              <a:rPr lang="en-US" altLang="ja-JP" sz="1000" dirty="0"/>
              <a:t>』(7</a:t>
            </a:r>
            <a:r>
              <a:rPr lang="ja-JP" altLang="en-US" sz="1000" dirty="0"/>
              <a:t>％</a:t>
            </a:r>
            <a:r>
              <a:rPr lang="en-US" altLang="ja-JP" sz="1000" dirty="0"/>
              <a:t>)</a:t>
            </a:r>
            <a:r>
              <a:rPr lang="ja-JP" altLang="en-US" sz="1000" dirty="0"/>
              <a:t>が</a:t>
            </a:r>
            <a:r>
              <a:rPr lang="en-US" altLang="ja-JP" sz="1000" dirty="0"/>
              <a:t>1</a:t>
            </a:r>
            <a:r>
              <a:rPr lang="ja-JP" altLang="en-US" sz="1000" dirty="0"/>
              <a:t>割弱となる。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3406628" y="3826212"/>
            <a:ext cx="2279176" cy="216000"/>
          </a:xfrm>
          <a:prstGeom prst="rect">
            <a:avLst/>
          </a:prstGeom>
          <a:noFill/>
          <a:ln w="38100" cmpd="dbl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 smtClean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【</a:t>
            </a:r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問38-1 　同居家族内の属性別存在割合】</a:t>
            </a:r>
            <a:endParaRPr lang="ja-JP" altLang="en-US" sz="8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406627" y="7254122"/>
            <a:ext cx="2395183" cy="216000"/>
          </a:xfrm>
          <a:prstGeom prst="rect">
            <a:avLst/>
          </a:prstGeom>
          <a:noFill/>
          <a:ln w="38100" cmpd="dbl"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>
            <a:noAutofit/>
          </a:bodyPr>
          <a:lstStyle/>
          <a:p>
            <a:r>
              <a:rPr lang="ja-JP" altLang="en-US" sz="800" b="1" dirty="0">
                <a:solidFill>
                  <a:srgbClr val="000000"/>
                </a:solidFill>
                <a:latin typeface="HG丸ｺﾞｼｯｸM-PRO"/>
                <a:ea typeface="HG丸ｺﾞｼｯｸM-PRO"/>
                <a:cs typeface="HG丸ｺﾞｼｯｸM-PRO"/>
              </a:rPr>
              <a:t>【問38-2 　同居家族内の特定属性存在割合】</a:t>
            </a:r>
            <a:endParaRPr lang="ja-JP" altLang="en-US" sz="800" b="1" dirty="0">
              <a:latin typeface="HG丸ｺﾞｼｯｸM-PRO"/>
              <a:ea typeface="HG丸ｺﾞｼｯｸM-PRO"/>
              <a:cs typeface="HG丸ｺﾞｼｯｸM-PRO"/>
            </a:endParaRPr>
          </a:p>
        </p:txBody>
      </p:sp>
      <p:graphicFrame>
        <p:nvGraphicFramePr>
          <p:cNvPr id="15" name="グラフ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0558554"/>
              </p:ext>
            </p:extLst>
          </p:nvPr>
        </p:nvGraphicFramePr>
        <p:xfrm>
          <a:off x="63500" y="4015655"/>
          <a:ext cx="6731000" cy="297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グラフ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067429"/>
              </p:ext>
            </p:extLst>
          </p:nvPr>
        </p:nvGraphicFramePr>
        <p:xfrm>
          <a:off x="63500" y="7498922"/>
          <a:ext cx="673100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721721693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2549</TotalTime>
  <Words>2096</Words>
  <Application>Microsoft Office PowerPoint</Application>
  <PresentationFormat>A4 210 x 297 mm</PresentationFormat>
  <Paragraphs>134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HG丸ｺﾞｼｯｸM-PRO</vt:lpstr>
      <vt:lpstr>ＭＳ Ｐゴシック</vt:lpstr>
      <vt:lpstr>Arial</vt:lpstr>
      <vt:lpstr>Calibri</vt:lpstr>
      <vt:lpstr>ホワイト</vt:lpstr>
      <vt:lpstr>PowerPoint プレゼンテーション</vt:lpstr>
      <vt:lpstr>対象者の性別は、「女性」が54％、「男性」が46％で、女性の方が8ポイント多い。年代別では、「70歳代以上」と「30歳代」がそれぞれ21％で並んで多く、 「40歳代」が19％、「60歳代」が15％、「50歳代」が14％で続き、 「～20歳代」が10％で最も少ない構成。</vt:lpstr>
      <vt:lpstr>対象者の居住地区では、２割を占める「日吉地区」が最多で、これに「菊名地区」「篠原地区」「綱島地区」(各12％)の３地区がそれぞれ１割強で並んで続くが、 他の８地区はいずれも１割未満。</vt:lpstr>
      <vt:lpstr>本人の職業は、「会社員・公務員・団体職員など」が４割強で最も多く、これに、 共に２割弱の「主婦・主夫」と「就労なし(無職)」が続き、以下「パート・バイト」 が１割強、「自営業・自由業」が6％、「学生」が3％となっており、 『※有職者＋学生 計 』が６割強という結果。</vt:lpstr>
      <vt:lpstr>計5種の交通手段の中で最も利用頻度が高いのは、『週４日以上利用』が 　　４割強の【Ａ．電車・地下鉄】で、『月に数回以上の利用』が8割弱に達する。 ５種の交通手段の利用率を『※月に数回以上 計』の比率順に並べると、8割弱の 【Ａ．電車・地下鉄】が最多で、以下、【Ｅ．自動車（自家用車）】と【Ｂ．バス】 　が４割前後、【Ｄ．自転車】が３割強、【Ｃ．タクシー】が１割台半ばとなる。</vt:lpstr>
      <vt:lpstr>普段最もよく利用する駅名を聴いた結果は、「綱島駅」が２割台半ばで最多で、以下「日吉駅」が２割弱、「大倉山駅」が１割台半ば、「菊名駅」が約１割で続き上位。</vt:lpstr>
      <vt:lpstr>世帯構成は、「親と子(２世代)」が半数弱を占めて最多で、 　　　　これに「夫婦のみ」が３割弱、「ひとり暮らし」が１割台半ばで続き上位。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Hiroaki Hasegawa</dc:creator>
  <cp:lastModifiedBy>Administrator</cp:lastModifiedBy>
  <cp:revision>452</cp:revision>
  <cp:lastPrinted>2017-03-15T02:29:20Z</cp:lastPrinted>
  <dcterms:created xsi:type="dcterms:W3CDTF">2017-02-02T06:29:16Z</dcterms:created>
  <dcterms:modified xsi:type="dcterms:W3CDTF">2017-03-30T02:43:44Z</dcterms:modified>
</cp:coreProperties>
</file>