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25" r:id="rId2"/>
    <p:sldId id="380" r:id="rId3"/>
    <p:sldId id="381" r:id="rId4"/>
  </p:sldIdLst>
  <p:sldSz cx="6858000" cy="9906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１．調査の概要" id="{4EBBD609-95D3-9C42-B500-4F23DD3C457D}">
          <p14:sldIdLst>
            <p14:sldId id="425"/>
            <p14:sldId id="380"/>
            <p14:sldId id="3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54" autoAdjust="0"/>
    <p:restoredTop sz="99622" autoAdjust="0"/>
  </p:normalViewPr>
  <p:slideViewPr>
    <p:cSldViewPr snapToGrid="0" snapToObjects="1">
      <p:cViewPr varScale="1">
        <p:scale>
          <a:sx n="46" d="100"/>
          <a:sy n="46" d="100"/>
        </p:scale>
        <p:origin x="2340" y="72"/>
      </p:cViewPr>
      <p:guideLst>
        <p:guide orient="horz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F095C-0A36-D340-A7CF-BE757CB61164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14CE9-B18D-2F4D-9D30-8A41E296FC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5530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E1138-31F2-0B4C-96E8-867EE3CC3FB7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62847-F584-334D-8F13-058A1798102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670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8000" y="360000"/>
            <a:ext cx="6010480" cy="437796"/>
          </a:xfrm>
        </p:spPr>
        <p:txBody>
          <a:bodyPr>
            <a:normAutofit/>
          </a:bodyPr>
          <a:lstStyle>
            <a:lvl1pPr algn="l">
              <a:defRPr sz="1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8000" y="864000"/>
            <a:ext cx="6010480" cy="361971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2FFC-71A5-C94B-86A6-736E2F392ADF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31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50D2-F124-2A40-B50A-162803284F60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58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4E08-D4BF-5349-AFE8-2F490F60DFD5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36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9131-5BF1-E641-A9D9-506891033C2B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42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27F0-FB93-BE46-AC2E-34DED881916E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72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CCE7-50EE-3242-80C2-D01485709638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80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DBC21-EF13-2649-97CE-4C093361B6F3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14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4EF9-989E-8944-B310-2A2BB61A78E7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12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A941D-A08E-E243-8AF7-457CABE6AE60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9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254A-89F8-4746-B8FA-6461A8B79059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07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29F08-86B7-DF4D-A4FA-401F1BA8A27D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7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68000" y="360001"/>
            <a:ext cx="5992480" cy="45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99" y="864000"/>
            <a:ext cx="5992481" cy="289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860280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4188D1E6-21D5-8C43-8255-F5526D076C6A}" type="datetime1">
              <a:rPr lang="ja-JP" altLang="en-US" smtClean="0"/>
              <a:pPr/>
              <a:t>2017/3/30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83865" y="936935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mtClean="0"/>
              <a:t>平成</a:t>
            </a:r>
            <a:r>
              <a:rPr lang="en-US" altLang="ja-JP" smtClean="0"/>
              <a:t>28</a:t>
            </a:r>
            <a:r>
              <a:rPr lang="ja-JP" altLang="en-US" smtClean="0"/>
              <a:t>年度 港北区区民意識調査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620365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6E8F5CB2-F233-504E-A0E6-8F243E763DF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250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1400" b="1" kern="1200">
          <a:solidFill>
            <a:schemeClr val="tx1"/>
          </a:solidFill>
          <a:latin typeface="HG丸ｺﾞｼｯｸM-PRO"/>
          <a:ea typeface="HG丸ｺﾞｼｯｸM-PRO"/>
          <a:cs typeface="HG丸ｺﾞｼｯｸM-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______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 txBox="1">
            <a:spLocks/>
          </p:cNvSpPr>
          <p:nvPr/>
        </p:nvSpPr>
        <p:spPr>
          <a:xfrm>
            <a:off x="1179000" y="3019969"/>
            <a:ext cx="4500000" cy="1049006"/>
          </a:xfrm>
          <a:prstGeom prst="rect">
            <a:avLst/>
          </a:prstGeom>
          <a:ln w="76200" cmpd="tri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2400" dirty="0" smtClean="0"/>
              <a:t>１</a:t>
            </a:r>
            <a:r>
              <a:rPr lang="en-US" altLang="ja-JP" sz="2400" dirty="0" smtClean="0"/>
              <a:t>. </a:t>
            </a:r>
            <a:r>
              <a:rPr lang="ja-JP" altLang="en-US" sz="2400" dirty="0" smtClean="0"/>
              <a:t>調査</a:t>
            </a:r>
            <a:r>
              <a:rPr lang="ja-JP" altLang="en-US" sz="2400" dirty="0"/>
              <a:t>の概要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6342"/>
            <a:ext cx="6858000" cy="10490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endParaRPr lang="ja-JP" altLang="en-US" sz="32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87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288000" y="288000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>
                <a:solidFill>
                  <a:srgbClr val="000000"/>
                </a:solidFill>
              </a:rPr>
              <a:t>１　調査方法の概要</a:t>
            </a:r>
            <a:endParaRPr lang="ja-JP" altLang="en-US" sz="1300" dirty="0"/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278968" y="576000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00" dirty="0">
                <a:solidFill>
                  <a:srgbClr val="000000"/>
                </a:solidFill>
              </a:rPr>
              <a:t>（１）調査の目的</a:t>
            </a:r>
            <a:endParaRPr lang="ja-JP" altLang="en-US" sz="1000" dirty="0"/>
          </a:p>
        </p:txBody>
      </p:sp>
      <p:sp>
        <p:nvSpPr>
          <p:cNvPr id="22" name="サブタイトル 2"/>
          <p:cNvSpPr>
            <a:spLocks noGrp="1"/>
          </p:cNvSpPr>
          <p:nvPr>
            <p:ph type="subTitle" idx="1"/>
          </p:nvPr>
        </p:nvSpPr>
        <p:spPr>
          <a:xfrm>
            <a:off x="392897" y="873951"/>
            <a:ext cx="6120000" cy="575999"/>
          </a:xfrm>
        </p:spPr>
        <p:txBody>
          <a:bodyPr>
            <a:noAutofit/>
          </a:bodyPr>
          <a:lstStyle/>
          <a:p>
            <a:pPr indent="133200"/>
            <a:r>
              <a:rPr lang="ja-JP" altLang="en-US" sz="1000" dirty="0"/>
              <a:t>本調査は、港北区民のみなさまの港北のまちや区政に対する意識や期待、生活に関する考え方などを伺い、港北区のこれからの施策を策定する資料にするなど、今後の区政運営に役立てることを目的としている</a:t>
            </a:r>
            <a:r>
              <a:rPr lang="ja-JP" altLang="en-US" sz="1000" dirty="0" smtClean="0"/>
              <a:t>。</a:t>
            </a:r>
            <a:endParaRPr lang="en-US" altLang="ja-JP" sz="1000" dirty="0" smtClean="0"/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278968" y="1572381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00" dirty="0">
                <a:solidFill>
                  <a:srgbClr val="000000"/>
                </a:solidFill>
              </a:rPr>
              <a:t>（２）調査方法</a:t>
            </a:r>
            <a:endParaRPr lang="ja-JP" altLang="en-US" sz="1000" dirty="0"/>
          </a:p>
        </p:txBody>
      </p:sp>
      <p:sp>
        <p:nvSpPr>
          <p:cNvPr id="25" name="サブタイトル 2"/>
          <p:cNvSpPr txBox="1">
            <a:spLocks/>
          </p:cNvSpPr>
          <p:nvPr/>
        </p:nvSpPr>
        <p:spPr>
          <a:xfrm>
            <a:off x="392897" y="1870332"/>
            <a:ext cx="6120000" cy="5759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33200"/>
            <a:r>
              <a:rPr lang="ja-JP" altLang="en-US" sz="1000" dirty="0"/>
              <a:t>本調査は、「</a:t>
            </a:r>
            <a:r>
              <a:rPr lang="en-US" altLang="ja-JP" sz="1000" dirty="0"/>
              <a:t>①</a:t>
            </a:r>
            <a:r>
              <a:rPr lang="ja-JP" altLang="en-US" sz="1000" dirty="0"/>
              <a:t>．郵送調査（郵送依頼郵送回収と郵送依頼ネット回答のいずれか）」</a:t>
            </a:r>
            <a:r>
              <a:rPr lang="ja-JP" altLang="en-US" sz="1000" dirty="0" smtClean="0"/>
              <a:t>と</a:t>
            </a:r>
            <a:endParaRPr lang="en-US" altLang="ja-JP" sz="1000" dirty="0" smtClean="0"/>
          </a:p>
          <a:p>
            <a:pPr indent="133200"/>
            <a:r>
              <a:rPr lang="ja-JP" altLang="en-US" sz="1000" dirty="0" smtClean="0"/>
              <a:t>「</a:t>
            </a:r>
            <a:r>
              <a:rPr lang="en-US" altLang="ja-JP" sz="1000" dirty="0"/>
              <a:t>②</a:t>
            </a:r>
            <a:r>
              <a:rPr lang="ja-JP" altLang="en-US" sz="1000" dirty="0"/>
              <a:t>．インターネット登録モニターによるＷＥＢ調査」の、異なる調査方法の併用で実施する。</a:t>
            </a: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269937" y="2599941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00" dirty="0"/>
              <a:t>（３）調査期間</a:t>
            </a: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383866" y="2893720"/>
            <a:ext cx="6120000" cy="11993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「</a:t>
            </a:r>
            <a:r>
              <a:rPr lang="en-US" altLang="ja-JP" sz="1000" dirty="0"/>
              <a:t>①</a:t>
            </a:r>
            <a:r>
              <a:rPr lang="ja-JP" altLang="en-US" sz="1000" dirty="0"/>
              <a:t>．郵送調査（郵送依頼郵送回収と郵送依頼ネット回答のいずれか）</a:t>
            </a:r>
            <a:r>
              <a:rPr lang="ja-JP" altLang="en-US" sz="1000" dirty="0" smtClean="0"/>
              <a:t>」</a:t>
            </a:r>
            <a:endParaRPr lang="en-US" altLang="ja-JP" sz="1000" dirty="0" smtClean="0"/>
          </a:p>
          <a:p>
            <a:pPr marL="396000">
              <a:spcBef>
                <a:spcPts val="440"/>
              </a:spcBef>
            </a:pPr>
            <a:r>
              <a:rPr lang="ja-JP" altLang="en-US" sz="1000" dirty="0"/>
              <a:t>平成</a:t>
            </a:r>
            <a:r>
              <a:rPr lang="en-US" altLang="ja-JP" sz="1000" dirty="0" smtClean="0"/>
              <a:t>2</a:t>
            </a:r>
            <a:r>
              <a:rPr lang="ja-JP" altLang="en-US" sz="1000" dirty="0" smtClean="0"/>
              <a:t>８年</a:t>
            </a:r>
            <a:r>
              <a:rPr lang="en-US" altLang="ja-JP" sz="1000" dirty="0"/>
              <a:t>12</a:t>
            </a:r>
            <a:r>
              <a:rPr lang="ja-JP" altLang="en-US" sz="1000" dirty="0"/>
              <a:t>月</a:t>
            </a:r>
            <a:r>
              <a:rPr lang="en-US" altLang="ja-JP" sz="1000" dirty="0"/>
              <a:t>1</a:t>
            </a:r>
            <a:r>
              <a:rPr lang="ja-JP" altLang="en-US" sz="1000" dirty="0"/>
              <a:t>日</a:t>
            </a:r>
            <a:r>
              <a:rPr lang="en-US" altLang="ja-JP" sz="1000" dirty="0"/>
              <a:t>(</a:t>
            </a:r>
            <a:r>
              <a:rPr lang="ja-JP" altLang="en-US" sz="1000" dirty="0"/>
              <a:t>木</a:t>
            </a:r>
            <a:r>
              <a:rPr lang="en-US" altLang="ja-JP" sz="1000" dirty="0"/>
              <a:t>)</a:t>
            </a:r>
            <a:r>
              <a:rPr lang="ja-JP" altLang="en-US" sz="1000" dirty="0"/>
              <a:t>から平成</a:t>
            </a:r>
            <a:r>
              <a:rPr lang="en-US" altLang="ja-JP" sz="1000" dirty="0" smtClean="0"/>
              <a:t>2</a:t>
            </a:r>
            <a:r>
              <a:rPr lang="ja-JP" altLang="en-US" sz="1000" dirty="0" smtClean="0"/>
              <a:t>９年</a:t>
            </a:r>
            <a:r>
              <a:rPr lang="en-US" altLang="ja-JP" sz="1000" dirty="0"/>
              <a:t>1</a:t>
            </a:r>
            <a:r>
              <a:rPr lang="ja-JP" altLang="en-US" sz="1000" dirty="0"/>
              <a:t>月</a:t>
            </a:r>
            <a:r>
              <a:rPr lang="en-US" altLang="ja-JP" sz="1000" dirty="0"/>
              <a:t>10</a:t>
            </a:r>
            <a:r>
              <a:rPr lang="ja-JP" altLang="en-US" sz="1000" dirty="0"/>
              <a:t>日</a:t>
            </a:r>
            <a:r>
              <a:rPr lang="en-US" altLang="ja-JP" sz="1000" dirty="0"/>
              <a:t>(</a:t>
            </a:r>
            <a:r>
              <a:rPr lang="ja-JP" altLang="en-US" sz="1000" dirty="0"/>
              <a:t>火</a:t>
            </a:r>
            <a:r>
              <a:rPr lang="en-US" altLang="ja-JP" sz="1000" dirty="0"/>
              <a:t>)</a:t>
            </a:r>
            <a:r>
              <a:rPr lang="ja-JP" altLang="en-US" sz="1000" dirty="0"/>
              <a:t>ま</a:t>
            </a:r>
            <a:r>
              <a:rPr lang="ja-JP" altLang="en-US" sz="1000" dirty="0" smtClean="0"/>
              <a:t>で</a:t>
            </a:r>
            <a:endParaRPr lang="en-US" altLang="ja-JP" sz="1000" dirty="0" smtClean="0"/>
          </a:p>
          <a:p>
            <a:pPr marL="396000"/>
            <a:r>
              <a:rPr lang="ja-JP" altLang="en-US" sz="1000" dirty="0" smtClean="0"/>
              <a:t>（</a:t>
            </a:r>
            <a:r>
              <a:rPr lang="ja-JP" altLang="en-US" sz="1000" dirty="0"/>
              <a:t>但し、ネット回答は～</a:t>
            </a:r>
            <a:r>
              <a:rPr lang="en-US" altLang="ja-JP" sz="1000" dirty="0"/>
              <a:t>1/4(</a:t>
            </a:r>
            <a:r>
              <a:rPr lang="ja-JP" altLang="en-US" sz="1000" dirty="0"/>
              <a:t>水</a:t>
            </a:r>
            <a:r>
              <a:rPr lang="en-US" altLang="ja-JP" sz="1000" dirty="0"/>
              <a:t>)</a:t>
            </a:r>
            <a:r>
              <a:rPr lang="ja-JP" altLang="en-US" sz="1000" dirty="0"/>
              <a:t>で締め切り</a:t>
            </a:r>
            <a:r>
              <a:rPr lang="en-US" altLang="ja-JP" sz="1000" dirty="0" smtClean="0"/>
              <a:t>)</a:t>
            </a:r>
          </a:p>
          <a:p>
            <a:pPr>
              <a:spcBef>
                <a:spcPts val="816"/>
              </a:spcBef>
            </a:pPr>
            <a:r>
              <a:rPr lang="ja-JP" altLang="en-US" sz="1000" dirty="0" smtClean="0"/>
              <a:t>「</a:t>
            </a:r>
            <a:r>
              <a:rPr lang="en-US" altLang="ja-JP" sz="1000" dirty="0"/>
              <a:t>②</a:t>
            </a:r>
            <a:r>
              <a:rPr lang="ja-JP" altLang="en-US" sz="1000" dirty="0"/>
              <a:t>．インターネット登録モニターによるＷＥＢ調査」</a:t>
            </a:r>
          </a:p>
          <a:p>
            <a:pPr marL="396000">
              <a:spcBef>
                <a:spcPts val="416"/>
              </a:spcBef>
            </a:pPr>
            <a:r>
              <a:rPr lang="ja-JP" altLang="en-US" sz="1000" dirty="0"/>
              <a:t>平成</a:t>
            </a:r>
            <a:r>
              <a:rPr lang="en-US" altLang="ja-JP" sz="1000" dirty="0" smtClean="0"/>
              <a:t>2</a:t>
            </a:r>
            <a:r>
              <a:rPr lang="ja-JP" altLang="en-US" sz="1000" dirty="0" smtClean="0"/>
              <a:t>８年</a:t>
            </a:r>
            <a:r>
              <a:rPr lang="en-US" altLang="ja-JP" sz="1000" dirty="0"/>
              <a:t>12</a:t>
            </a:r>
            <a:r>
              <a:rPr lang="ja-JP" altLang="en-US" sz="1000" dirty="0"/>
              <a:t>月</a:t>
            </a:r>
            <a:r>
              <a:rPr lang="en-US" altLang="ja-JP" sz="1000" dirty="0"/>
              <a:t>1</a:t>
            </a:r>
            <a:r>
              <a:rPr lang="ja-JP" altLang="en-US" sz="1000" dirty="0"/>
              <a:t>日</a:t>
            </a:r>
            <a:r>
              <a:rPr lang="en-US" altLang="ja-JP" sz="1000" dirty="0"/>
              <a:t>(</a:t>
            </a:r>
            <a:r>
              <a:rPr lang="ja-JP" altLang="en-US" sz="1000" dirty="0"/>
              <a:t>木</a:t>
            </a:r>
            <a:r>
              <a:rPr lang="en-US" altLang="ja-JP" sz="1000" dirty="0"/>
              <a:t>)</a:t>
            </a:r>
            <a:r>
              <a:rPr lang="ja-JP" altLang="en-US" sz="1000" dirty="0"/>
              <a:t>から平成</a:t>
            </a:r>
            <a:r>
              <a:rPr lang="en-US" altLang="ja-JP" sz="1000" dirty="0" smtClean="0"/>
              <a:t>2</a:t>
            </a:r>
            <a:r>
              <a:rPr lang="ja-JP" altLang="en-US" sz="1000" dirty="0" smtClean="0"/>
              <a:t>８年</a:t>
            </a:r>
            <a:r>
              <a:rPr lang="en-US" altLang="ja-JP" sz="1000" dirty="0"/>
              <a:t>12</a:t>
            </a:r>
            <a:r>
              <a:rPr lang="ja-JP" altLang="en-US" sz="1000" dirty="0"/>
              <a:t>月</a:t>
            </a:r>
            <a:r>
              <a:rPr lang="en-US" altLang="ja-JP" sz="1000" dirty="0"/>
              <a:t>15</a:t>
            </a:r>
            <a:r>
              <a:rPr lang="ja-JP" altLang="en-US" sz="1000" dirty="0"/>
              <a:t>日</a:t>
            </a:r>
            <a:r>
              <a:rPr lang="en-US" altLang="ja-JP" sz="1000" dirty="0"/>
              <a:t>(</a:t>
            </a:r>
            <a:r>
              <a:rPr lang="ja-JP" altLang="en-US" sz="1000" dirty="0"/>
              <a:t>木</a:t>
            </a:r>
            <a:r>
              <a:rPr lang="en-US" altLang="ja-JP" sz="1000" dirty="0"/>
              <a:t>)</a:t>
            </a:r>
            <a:r>
              <a:rPr lang="ja-JP" altLang="en-US" sz="1000" dirty="0"/>
              <a:t>まで　</a:t>
            </a:r>
            <a:endParaRPr lang="en-US" altLang="ja-JP" sz="1000" dirty="0" smtClean="0"/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269937" y="4197782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00" dirty="0"/>
              <a:t>（４）調査対象者</a:t>
            </a:r>
          </a:p>
        </p:txBody>
      </p:sp>
      <p:sp>
        <p:nvSpPr>
          <p:cNvPr id="16" name="サブタイトル 2"/>
          <p:cNvSpPr txBox="1">
            <a:spLocks/>
          </p:cNvSpPr>
          <p:nvPr/>
        </p:nvSpPr>
        <p:spPr>
          <a:xfrm>
            <a:off x="383866" y="4495733"/>
            <a:ext cx="6120000" cy="15333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「</a:t>
            </a:r>
            <a:r>
              <a:rPr lang="en-US" altLang="ja-JP" sz="1000" dirty="0"/>
              <a:t>①</a:t>
            </a:r>
            <a:r>
              <a:rPr lang="ja-JP" altLang="en-US" sz="1000" dirty="0"/>
              <a:t>．郵送調査（郵送依頼郵送回収と郵送依頼ネット回答のいずれか）」</a:t>
            </a:r>
          </a:p>
          <a:p>
            <a:pPr marL="396000"/>
            <a:r>
              <a:rPr lang="ja-JP" altLang="en-US" sz="1000" dirty="0"/>
              <a:t>港北区内在住の１８歳以上の男女</a:t>
            </a:r>
            <a:r>
              <a:rPr lang="ja-JP" altLang="en-US" sz="1000" dirty="0" smtClean="0"/>
              <a:t>、</a:t>
            </a:r>
            <a:r>
              <a:rPr lang="en-US" altLang="ja-JP" sz="1000" dirty="0" smtClean="0"/>
              <a:t>5,000</a:t>
            </a:r>
            <a:r>
              <a:rPr lang="ja-JP" altLang="en-US" sz="1000" dirty="0" smtClean="0"/>
              <a:t>名</a:t>
            </a:r>
            <a:r>
              <a:rPr lang="ja-JP" altLang="en-US" sz="1000" dirty="0"/>
              <a:t>を抽出して、調査票を郵送して調査依頼。</a:t>
            </a:r>
          </a:p>
          <a:p>
            <a:pPr marL="396000"/>
            <a:r>
              <a:rPr lang="ja-JP" altLang="en-US" sz="1000" dirty="0"/>
              <a:t>（住民基本台帳及び外国人登録原票から、コンピューターにより無作為抽出）</a:t>
            </a:r>
          </a:p>
          <a:p>
            <a:pPr>
              <a:spcBef>
                <a:spcPts val="840"/>
              </a:spcBef>
            </a:pPr>
            <a:r>
              <a:rPr lang="ja-JP" altLang="en-US" sz="1000" dirty="0"/>
              <a:t>「</a:t>
            </a:r>
            <a:r>
              <a:rPr lang="en-US" altLang="ja-JP" sz="1000" dirty="0"/>
              <a:t>②</a:t>
            </a:r>
            <a:r>
              <a:rPr lang="ja-JP" altLang="en-US" sz="1000" dirty="0"/>
              <a:t>．インターネット登録モニターによるＷＥＢ調査」</a:t>
            </a:r>
          </a:p>
          <a:p>
            <a:pPr marL="396000"/>
            <a:r>
              <a:rPr lang="ja-JP" altLang="en-US" sz="1000" dirty="0"/>
              <a:t>大手ＷＥＢ会社の登録モニターの中から、港北区内在住の</a:t>
            </a:r>
            <a:r>
              <a:rPr lang="en-US" altLang="ja-JP" sz="1000" dirty="0"/>
              <a:t>18</a:t>
            </a:r>
            <a:r>
              <a:rPr lang="ja-JP" altLang="en-US" sz="1000" dirty="0"/>
              <a:t>歳以上の男女を対象に、最終的</a:t>
            </a:r>
            <a:r>
              <a:rPr lang="ja-JP" altLang="en-US" sz="1000" dirty="0" smtClean="0"/>
              <a:t>な</a:t>
            </a:r>
            <a:endParaRPr lang="en-US" altLang="ja-JP" sz="1000" dirty="0" smtClean="0"/>
          </a:p>
          <a:p>
            <a:pPr marL="396000"/>
            <a:r>
              <a:rPr lang="ja-JP" altLang="en-US" sz="1000" dirty="0" smtClean="0"/>
              <a:t>有効</a:t>
            </a:r>
            <a:r>
              <a:rPr lang="ja-JP" altLang="en-US" sz="1000" dirty="0"/>
              <a:t>回答者が</a:t>
            </a:r>
            <a:r>
              <a:rPr lang="en-US" altLang="ja-JP" sz="1000" dirty="0"/>
              <a:t>400</a:t>
            </a:r>
            <a:r>
              <a:rPr lang="ja-JP" altLang="en-US" sz="1000" dirty="0"/>
              <a:t>名以上確保でき、さらに有効回答者の性別や年代の構成が実態の構成に</a:t>
            </a:r>
            <a:r>
              <a:rPr lang="ja-JP" altLang="en-US" sz="1000" dirty="0" smtClean="0"/>
              <a:t>なる</a:t>
            </a:r>
            <a:endParaRPr lang="en-US" altLang="ja-JP" sz="1000" dirty="0" smtClean="0"/>
          </a:p>
          <a:p>
            <a:pPr marL="396000"/>
            <a:r>
              <a:rPr lang="ja-JP" altLang="en-US" sz="1000" dirty="0" err="1" smtClean="0"/>
              <a:t>べく</a:t>
            </a:r>
            <a:r>
              <a:rPr lang="ja-JP" altLang="en-US" sz="1000" dirty="0"/>
              <a:t>近くなるように割付抽出をした上で、調査画面を配信して調査依頼。</a:t>
            </a: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269937" y="6029111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00" dirty="0"/>
              <a:t>（５）有効回答数</a:t>
            </a:r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383865" y="6327063"/>
            <a:ext cx="6224897" cy="2091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「</a:t>
            </a:r>
            <a:r>
              <a:rPr lang="en-US" altLang="ja-JP" sz="1000" dirty="0"/>
              <a:t>①</a:t>
            </a:r>
            <a:r>
              <a:rPr lang="ja-JP" altLang="en-US" sz="1000" dirty="0"/>
              <a:t>．郵送調査（郵送依頼郵送回収と郵送依頼ネット回答のいずれか）」</a:t>
            </a:r>
          </a:p>
          <a:p>
            <a:pPr marL="396000">
              <a:spcBef>
                <a:spcPts val="840"/>
              </a:spcBef>
            </a:pPr>
            <a:r>
              <a:rPr lang="ja-JP" altLang="en-US" sz="1000" dirty="0" smtClean="0"/>
              <a:t>１</a:t>
            </a:r>
            <a:r>
              <a:rPr lang="en-US" altLang="ja-JP" sz="1000" dirty="0" smtClean="0"/>
              <a:t>,</a:t>
            </a:r>
            <a:r>
              <a:rPr lang="ja-JP" altLang="en-US" sz="1000" dirty="0" smtClean="0"/>
              <a:t>７１５件</a:t>
            </a:r>
            <a:r>
              <a:rPr lang="ja-JP" altLang="en-US" sz="1000" dirty="0"/>
              <a:t>　　（郵送回収分：</a:t>
            </a:r>
            <a:r>
              <a:rPr lang="en-US" altLang="ja-JP" sz="1000" dirty="0"/>
              <a:t>1,216</a:t>
            </a:r>
            <a:r>
              <a:rPr lang="ja-JP" altLang="en-US" sz="1000" dirty="0"/>
              <a:t>件、ネット回答分：</a:t>
            </a:r>
            <a:r>
              <a:rPr lang="en-US" altLang="ja-JP" sz="1000" dirty="0"/>
              <a:t>499</a:t>
            </a:r>
            <a:r>
              <a:rPr lang="ja-JP" altLang="en-US" sz="1000" dirty="0"/>
              <a:t>件）</a:t>
            </a:r>
          </a:p>
          <a:p>
            <a:pPr marL="396000">
              <a:spcBef>
                <a:spcPts val="440"/>
              </a:spcBef>
            </a:pPr>
            <a:r>
              <a:rPr lang="en-US" altLang="ja-JP" sz="1000" dirty="0"/>
              <a:t>※</a:t>
            </a:r>
            <a:r>
              <a:rPr lang="ja-JP" altLang="en-US" sz="1000" dirty="0"/>
              <a:t>有効回収率</a:t>
            </a:r>
            <a:r>
              <a:rPr lang="en-US" altLang="ja-JP" sz="1000" dirty="0"/>
              <a:t>34.3</a:t>
            </a:r>
            <a:r>
              <a:rPr lang="ja-JP" altLang="en-US" sz="1000" dirty="0"/>
              <a:t>％　　（郵送回収分：</a:t>
            </a:r>
            <a:r>
              <a:rPr lang="en-US" altLang="ja-JP" sz="1000" dirty="0"/>
              <a:t>24.3</a:t>
            </a:r>
            <a:r>
              <a:rPr lang="ja-JP" altLang="en-US" sz="1000" dirty="0"/>
              <a:t>％、ネット回収分：</a:t>
            </a:r>
            <a:r>
              <a:rPr lang="en-US" altLang="ja-JP" sz="1000" dirty="0"/>
              <a:t>10.0</a:t>
            </a:r>
            <a:r>
              <a:rPr lang="ja-JP" altLang="en-US" sz="1000" dirty="0"/>
              <a:t>％）</a:t>
            </a:r>
          </a:p>
          <a:p>
            <a:pPr marL="396000">
              <a:spcBef>
                <a:spcPts val="792"/>
              </a:spcBef>
            </a:pPr>
            <a:r>
              <a:rPr lang="ja-JP" altLang="en-US" sz="800" dirty="0"/>
              <a:t>＊郵送回収分では、総返送数の中から「無回答返送」「回答率</a:t>
            </a:r>
            <a:r>
              <a:rPr lang="en-US" altLang="ja-JP" sz="800" dirty="0"/>
              <a:t>3</a:t>
            </a:r>
            <a:r>
              <a:rPr lang="ja-JP" altLang="en-US" sz="800" dirty="0"/>
              <a:t>割未満」「区外転出者</a:t>
            </a:r>
            <a:r>
              <a:rPr lang="ja-JP" altLang="en-US" sz="800" dirty="0" smtClean="0"/>
              <a:t>」等の</a:t>
            </a:r>
            <a:r>
              <a:rPr lang="ja-JP" altLang="en-US" sz="800" dirty="0"/>
              <a:t>票を有効回答から除外</a:t>
            </a:r>
            <a:r>
              <a:rPr lang="ja-JP" altLang="en-US" sz="800" dirty="0" smtClean="0"/>
              <a:t>した</a:t>
            </a:r>
            <a:endParaRPr lang="ja-JP" altLang="en-US" sz="800" dirty="0"/>
          </a:p>
          <a:p>
            <a:pPr marL="396000">
              <a:spcBef>
                <a:spcPts val="192"/>
              </a:spcBef>
            </a:pPr>
            <a:r>
              <a:rPr lang="ja-JP" altLang="en-US" sz="800" dirty="0"/>
              <a:t>＊ネット回答分では、総回答数の中から「同一回答者からの重複オーバー回答分」などを有効回答から除外した</a:t>
            </a:r>
          </a:p>
          <a:p>
            <a:pPr marL="396000">
              <a:spcBef>
                <a:spcPts val="192"/>
              </a:spcBef>
            </a:pPr>
            <a:r>
              <a:rPr lang="ja-JP" altLang="en-US" sz="800" dirty="0"/>
              <a:t>＊なお、同一回答者による「郵送回収分」と「ネット回答分」の重複回答は出現</a:t>
            </a:r>
            <a:r>
              <a:rPr lang="ja-JP" altLang="en-US" sz="800" dirty="0" smtClean="0"/>
              <a:t>しなかった</a:t>
            </a:r>
            <a:endParaRPr lang="ja-JP" altLang="en-US" sz="800" dirty="0"/>
          </a:p>
          <a:p>
            <a:pPr>
              <a:spcBef>
                <a:spcPts val="840"/>
              </a:spcBef>
            </a:pPr>
            <a:r>
              <a:rPr lang="ja-JP" altLang="en-US" sz="1000" dirty="0"/>
              <a:t>「</a:t>
            </a:r>
            <a:r>
              <a:rPr lang="en-US" altLang="ja-JP" sz="1000" dirty="0"/>
              <a:t>②</a:t>
            </a:r>
            <a:r>
              <a:rPr lang="ja-JP" altLang="en-US" sz="1000" dirty="0"/>
              <a:t>．インターネット登録モニターによるＷＥＢ調査」</a:t>
            </a:r>
          </a:p>
          <a:p>
            <a:pPr marL="396000">
              <a:spcBef>
                <a:spcPts val="840"/>
              </a:spcBef>
            </a:pPr>
            <a:r>
              <a:rPr lang="ja-JP" altLang="en-US" sz="1000" dirty="0" smtClean="0"/>
              <a:t> ５００件</a:t>
            </a:r>
            <a:endParaRPr lang="ja-JP" altLang="en-US" sz="1000" dirty="0"/>
          </a:p>
          <a:p>
            <a:pPr marL="396000">
              <a:spcBef>
                <a:spcPts val="792"/>
              </a:spcBef>
            </a:pPr>
            <a:r>
              <a:rPr lang="ja-JP" altLang="en-US" sz="800" dirty="0"/>
              <a:t>＊モニターＷＥＢ調査においても、「区外転出者」や「不まじめ回答者」などからの回答データを有効回答から除外した</a:t>
            </a:r>
          </a:p>
        </p:txBody>
      </p:sp>
      <p:sp>
        <p:nvSpPr>
          <p:cNvPr id="21" name="サブタイトル 2"/>
          <p:cNvSpPr txBox="1">
            <a:spLocks/>
          </p:cNvSpPr>
          <p:nvPr/>
        </p:nvSpPr>
        <p:spPr>
          <a:xfrm>
            <a:off x="383865" y="8420970"/>
            <a:ext cx="6067584" cy="5080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9600" indent="-457200"/>
            <a:r>
              <a:rPr lang="en-US" altLang="ja-JP" sz="1000" dirty="0" smtClean="0"/>
              <a:t>※</a:t>
            </a:r>
            <a:r>
              <a:rPr lang="ja-JP" altLang="en-US" sz="1000" dirty="0" smtClean="0"/>
              <a:t>なお</a:t>
            </a:r>
            <a:r>
              <a:rPr lang="ja-JP" altLang="en-US" sz="1000" dirty="0"/>
              <a:t>、全体集計は、上記</a:t>
            </a:r>
            <a:r>
              <a:rPr lang="en-US" altLang="ja-JP" sz="1000" dirty="0"/>
              <a:t>①</a:t>
            </a:r>
            <a:r>
              <a:rPr lang="ja-JP" altLang="en-US" sz="1000" dirty="0"/>
              <a:t>と</a:t>
            </a:r>
            <a:r>
              <a:rPr lang="en-US" altLang="ja-JP" sz="1000" dirty="0"/>
              <a:t>②</a:t>
            </a:r>
            <a:r>
              <a:rPr lang="ja-JP" altLang="en-US" sz="1000" dirty="0"/>
              <a:t>を合算した有効回答数「</a:t>
            </a:r>
            <a:r>
              <a:rPr lang="ja-JP" altLang="en-US" sz="1000" dirty="0" smtClean="0"/>
              <a:t>計２</a:t>
            </a:r>
            <a:r>
              <a:rPr lang="en-US" altLang="ja-JP" sz="1000" dirty="0" smtClean="0"/>
              <a:t>,</a:t>
            </a:r>
            <a:r>
              <a:rPr lang="ja-JP" altLang="en-US" sz="1000" dirty="0" smtClean="0"/>
              <a:t>２１５件</a:t>
            </a:r>
            <a:r>
              <a:rPr lang="ja-JP" altLang="en-US" sz="1000" dirty="0"/>
              <a:t>」で実施しており、本報告書に掲載しているデータやコメントも、この全体集計の結果をベースに作成されている。</a:t>
            </a:r>
            <a:endParaRPr lang="en-US" altLang="ja-JP" sz="1000" dirty="0" smtClean="0"/>
          </a:p>
        </p:txBody>
      </p:sp>
    </p:spTree>
    <p:extLst>
      <p:ext uri="{BB962C8B-B14F-4D97-AF65-F5344CB8AC3E}">
        <p14:creationId xmlns:p14="http://schemas.microsoft.com/office/powerpoint/2010/main" val="279393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288000" y="288000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>
                <a:solidFill>
                  <a:srgbClr val="000000"/>
                </a:solidFill>
              </a:rPr>
              <a:t>※参考：今回の調査結果の性別・年代別の内訳と区の人口数との比較表</a:t>
            </a:r>
            <a:endParaRPr lang="ja-JP" altLang="en-US" sz="1200" dirty="0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746509"/>
              </p:ext>
            </p:extLst>
          </p:nvPr>
        </p:nvGraphicFramePr>
        <p:xfrm>
          <a:off x="393700" y="736600"/>
          <a:ext cx="5715000" cy="568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9" name="ワークシート" r:id="rId4" imgW="6505534" imgH="6467512" progId="Excel.Sheet.12">
                  <p:embed/>
                </p:oleObj>
              </mc:Choice>
              <mc:Fallback>
                <p:oleObj name="ワークシート" r:id="rId4" imgW="6505534" imgH="6467512" progId="Excel.Sheet.12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736600"/>
                        <a:ext cx="5715000" cy="568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545796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457</Words>
  <Application>Microsoft Office PowerPoint</Application>
  <PresentationFormat>A4 210 x 297 mm</PresentationFormat>
  <Paragraphs>36</Paragraphs>
  <Slides>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HG丸ｺﾞｼｯｸM-PRO</vt:lpstr>
      <vt:lpstr>ＭＳ Ｐゴシック</vt:lpstr>
      <vt:lpstr>Arial</vt:lpstr>
      <vt:lpstr>Calibri</vt:lpstr>
      <vt:lpstr>ホワイト</vt:lpstr>
      <vt:lpstr>ワークシート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Hiroaki Hasegawa</dc:creator>
  <cp:lastModifiedBy>Administrator</cp:lastModifiedBy>
  <cp:revision>452</cp:revision>
  <cp:lastPrinted>2017-03-15T02:29:20Z</cp:lastPrinted>
  <dcterms:created xsi:type="dcterms:W3CDTF">2017-02-02T06:29:16Z</dcterms:created>
  <dcterms:modified xsi:type="dcterms:W3CDTF">2017-03-30T02:41:33Z</dcterms:modified>
</cp:coreProperties>
</file>