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32" r:id="rId2"/>
    <p:sldId id="433" r:id="rId3"/>
    <p:sldId id="424" r:id="rId4"/>
  </p:sldIdLst>
  <p:sldSz cx="6858000" cy="9906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表紙／はじめに／目次" id="{4F1B89D8-01B3-4442-AB3A-60FB33189684}">
          <p14:sldIdLst>
            <p14:sldId id="432"/>
            <p14:sldId id="433"/>
            <p14:sldId id="4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54" autoAdjust="0"/>
    <p:restoredTop sz="99622" autoAdjust="0"/>
  </p:normalViewPr>
  <p:slideViewPr>
    <p:cSldViewPr snapToGrid="0" snapToObjects="1">
      <p:cViewPr varScale="1">
        <p:scale>
          <a:sx n="46" d="100"/>
          <a:sy n="46" d="100"/>
        </p:scale>
        <p:origin x="2340" y="72"/>
      </p:cViewPr>
      <p:guideLst>
        <p:guide orient="horz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F095C-0A36-D340-A7CF-BE757CB61164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14CE9-B18D-2F4D-9D30-8A41E296FC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5530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E1138-31F2-0B4C-96E8-867EE3CC3FB7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62847-F584-334D-8F13-058A1798102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670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37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8000" y="360000"/>
            <a:ext cx="6010480" cy="437796"/>
          </a:xfrm>
        </p:spPr>
        <p:txBody>
          <a:bodyPr>
            <a:normAutofit/>
          </a:bodyPr>
          <a:lstStyle>
            <a:lvl1pPr algn="l">
              <a:defRPr sz="1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8000" y="864000"/>
            <a:ext cx="6010480" cy="361971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2FFC-71A5-C94B-86A6-736E2F392ADF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31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50D2-F124-2A40-B50A-162803284F60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58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4E08-D4BF-5349-AFE8-2F490F60DFD5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36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9131-5BF1-E641-A9D9-506891033C2B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42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27F0-FB93-BE46-AC2E-34DED881916E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72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CCE7-50EE-3242-80C2-D01485709638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80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DBC21-EF13-2649-97CE-4C093361B6F3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14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4EF9-989E-8944-B310-2A2BB61A78E7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12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A941D-A08E-E243-8AF7-457CABE6AE60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9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254A-89F8-4746-B8FA-6461A8B79059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07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29F08-86B7-DF4D-A4FA-401F1BA8A27D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7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68000" y="360001"/>
            <a:ext cx="5992480" cy="45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99" y="864000"/>
            <a:ext cx="5992481" cy="289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860280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4188D1E6-21D5-8C43-8255-F5526D076C6A}" type="datetime1">
              <a:rPr lang="ja-JP" altLang="en-US" smtClean="0"/>
              <a:pPr/>
              <a:t>2017/3/30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83865" y="936935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mtClean="0"/>
              <a:t>平成</a:t>
            </a:r>
            <a:r>
              <a:rPr lang="en-US" altLang="ja-JP" smtClean="0"/>
              <a:t>28</a:t>
            </a:r>
            <a:r>
              <a:rPr lang="ja-JP" altLang="en-US" smtClean="0"/>
              <a:t>年度 港北区区民意識調査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620365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6E8F5CB2-F233-504E-A0E6-8F243E763DF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250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1400" b="1" kern="1200">
          <a:solidFill>
            <a:schemeClr val="tx1"/>
          </a:solidFill>
          <a:latin typeface="HG丸ｺﾞｼｯｸM-PRO"/>
          <a:ea typeface="HG丸ｺﾞｼｯｸM-PRO"/>
          <a:cs typeface="HG丸ｺﾞｼｯｸM-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 txBox="1">
            <a:spLocks/>
          </p:cNvSpPr>
          <p:nvPr/>
        </p:nvSpPr>
        <p:spPr>
          <a:xfrm>
            <a:off x="-2539" y="2414406"/>
            <a:ext cx="6858000" cy="10490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3200" dirty="0">
                <a:solidFill>
                  <a:srgbClr val="000000"/>
                </a:solidFill>
              </a:rPr>
              <a:t>平成</a:t>
            </a:r>
            <a:r>
              <a:rPr lang="ja-JP" altLang="en-US" sz="3200" dirty="0" smtClean="0">
                <a:solidFill>
                  <a:srgbClr val="000000"/>
                </a:solidFill>
              </a:rPr>
              <a:t>２８年度</a:t>
            </a:r>
            <a:endParaRPr lang="en-US" altLang="ja-JP" sz="3200" dirty="0" smtClean="0">
              <a:solidFill>
                <a:srgbClr val="000000"/>
              </a:solidFill>
            </a:endParaRPr>
          </a:p>
          <a:p>
            <a:pPr algn="ctr"/>
            <a:r>
              <a:rPr lang="ja-JP" altLang="en-US" sz="3200" dirty="0" smtClean="0">
                <a:solidFill>
                  <a:srgbClr val="000000"/>
                </a:solidFill>
              </a:rPr>
              <a:t>港北区 </a:t>
            </a:r>
            <a:r>
              <a:rPr lang="ja-JP" altLang="en-US" sz="3200" dirty="0">
                <a:solidFill>
                  <a:srgbClr val="000000"/>
                </a:solidFill>
              </a:rPr>
              <a:t>区民意識</a:t>
            </a:r>
            <a:r>
              <a:rPr lang="ja-JP" altLang="en-US" sz="3200" dirty="0" smtClean="0">
                <a:solidFill>
                  <a:srgbClr val="000000"/>
                </a:solidFill>
              </a:rPr>
              <a:t>調査</a:t>
            </a:r>
            <a:r>
              <a:rPr lang="en-US" altLang="ja-JP" sz="3200" dirty="0" smtClean="0">
                <a:solidFill>
                  <a:srgbClr val="000000"/>
                </a:solidFill>
              </a:rPr>
              <a:t> </a:t>
            </a:r>
            <a:r>
              <a:rPr lang="ja-JP" altLang="en-US" sz="3200" dirty="0" smtClean="0">
                <a:solidFill>
                  <a:srgbClr val="000000"/>
                </a:solidFill>
              </a:rPr>
              <a:t>報告書</a:t>
            </a:r>
            <a:endParaRPr lang="ja-JP" altLang="en-US" sz="3200" dirty="0"/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0" y="8350671"/>
            <a:ext cx="6858000" cy="10186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2000" dirty="0">
                <a:solidFill>
                  <a:srgbClr val="000000"/>
                </a:solidFill>
              </a:rPr>
              <a:t>平成</a:t>
            </a:r>
            <a:r>
              <a:rPr lang="ja-JP" altLang="en-US" sz="2000" dirty="0" smtClean="0">
                <a:solidFill>
                  <a:srgbClr val="000000"/>
                </a:solidFill>
              </a:rPr>
              <a:t>２９年３月</a:t>
            </a:r>
            <a:endParaRPr lang="en-US" altLang="ja-JP" sz="2000" dirty="0" smtClean="0">
              <a:solidFill>
                <a:srgbClr val="000000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rgbClr val="000000"/>
                </a:solidFill>
              </a:rPr>
              <a:t>港北区役所</a:t>
            </a:r>
            <a:endParaRPr lang="ja-JP" altLang="en-US" sz="2000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145" y="6900677"/>
            <a:ext cx="896631" cy="1440749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776" y="8046151"/>
            <a:ext cx="166687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0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3897" y="1154158"/>
            <a:ext cx="6858000" cy="6638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1800" dirty="0" smtClean="0">
                <a:solidFill>
                  <a:srgbClr val="000000"/>
                </a:solidFill>
              </a:rPr>
              <a:t>はじめに</a:t>
            </a:r>
            <a:endParaRPr lang="ja-JP" altLang="en-US" sz="1800" dirty="0"/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672856" y="1997902"/>
            <a:ext cx="5676181" cy="7085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 smtClean="0"/>
              <a:t>　</a:t>
            </a:r>
            <a:r>
              <a:rPr lang="ja-JP" altLang="en-US" sz="1400" dirty="0" smtClean="0"/>
              <a:t>港北区は、全国に</a:t>
            </a:r>
            <a:r>
              <a:rPr lang="en-US" altLang="ja-JP" sz="1400" dirty="0" smtClean="0"/>
              <a:t>20</a:t>
            </a:r>
            <a:r>
              <a:rPr lang="ja-JP" altLang="en-US" sz="1400" dirty="0" smtClean="0"/>
              <a:t>市ある政令指定都市の</a:t>
            </a:r>
            <a:r>
              <a:rPr lang="en-US" altLang="ja-JP" sz="1400" dirty="0" smtClean="0"/>
              <a:t>175</a:t>
            </a:r>
            <a:r>
              <a:rPr lang="ja-JP" altLang="en-US" sz="1400" dirty="0" smtClean="0"/>
              <a:t>行政区のうちで、最も多い約</a:t>
            </a:r>
            <a:r>
              <a:rPr lang="en-US" altLang="ja-JP" sz="1400" dirty="0" smtClean="0"/>
              <a:t>35</a:t>
            </a:r>
            <a:r>
              <a:rPr lang="ja-JP" altLang="en-US" sz="1400" dirty="0" smtClean="0"/>
              <a:t>万人もの人口を抱えており、多くの区で人口減少が　見込まれる状況にあって、今後もさらに増え続けることが見込まれています。</a:t>
            </a:r>
            <a:endParaRPr lang="en-US" altLang="ja-JP" sz="1400" dirty="0" smtClean="0"/>
          </a:p>
          <a:p>
            <a:r>
              <a:rPr lang="ja-JP" altLang="en-US" sz="1400" dirty="0"/>
              <a:t>　併</a:t>
            </a:r>
            <a:r>
              <a:rPr lang="ja-JP" altLang="en-US" sz="1400" dirty="0" smtClean="0"/>
              <a:t>せて、区内では、道路・鉄道整備や再開発、土地利用の転換　などで急速にまちが変わりつつあります。また、区制</a:t>
            </a:r>
            <a:r>
              <a:rPr lang="en-US" altLang="ja-JP" sz="1400" dirty="0" smtClean="0"/>
              <a:t>80</a:t>
            </a:r>
            <a:r>
              <a:rPr lang="ja-JP" altLang="en-US" sz="1400" dirty="0" smtClean="0"/>
              <a:t>周年に　　あたる</a:t>
            </a:r>
            <a:r>
              <a:rPr lang="en-US" altLang="ja-JP" sz="1400" dirty="0" smtClean="0"/>
              <a:t>2019</a:t>
            </a:r>
            <a:r>
              <a:rPr lang="ja-JP" altLang="en-US" sz="1400" dirty="0"/>
              <a:t>年には</a:t>
            </a:r>
            <a:r>
              <a:rPr lang="ja-JP" altLang="en-US" sz="1400" dirty="0" smtClean="0"/>
              <a:t>ラグビーワールドカップ、</a:t>
            </a:r>
            <a:r>
              <a:rPr lang="en-US" altLang="ja-JP" sz="1400" dirty="0" smtClean="0"/>
              <a:t>2020</a:t>
            </a:r>
            <a:r>
              <a:rPr lang="ja-JP" altLang="en-US" sz="1400" dirty="0" smtClean="0"/>
              <a:t>年</a:t>
            </a:r>
            <a:r>
              <a:rPr lang="ja-JP" altLang="en-US" sz="1400" dirty="0"/>
              <a:t>には</a:t>
            </a:r>
            <a:r>
              <a:rPr lang="ja-JP" altLang="en-US" sz="1400" dirty="0" smtClean="0"/>
              <a:t>東京　オリンピック</a:t>
            </a:r>
            <a:r>
              <a:rPr lang="ja-JP" altLang="en-US" sz="1400" dirty="0"/>
              <a:t>・</a:t>
            </a:r>
            <a:r>
              <a:rPr lang="ja-JP" altLang="en-US" sz="1400" dirty="0" smtClean="0"/>
              <a:t>パラリンピックの開催を控えており、</a:t>
            </a:r>
            <a:r>
              <a:rPr lang="en-US" altLang="ja-JP" sz="1400" dirty="0" smtClean="0"/>
              <a:t>『</a:t>
            </a:r>
            <a:r>
              <a:rPr lang="ja-JP" altLang="en-US" sz="1400" dirty="0" smtClean="0"/>
              <a:t>ふるさと　港北</a:t>
            </a:r>
            <a:r>
              <a:rPr lang="en-US" altLang="ja-JP" sz="1400" dirty="0" smtClean="0"/>
              <a:t>』</a:t>
            </a:r>
            <a:r>
              <a:rPr lang="ja-JP" altLang="en-US" sz="1400" dirty="0" smtClean="0"/>
              <a:t>は人が、地域がつながり、より一層活気にあふれるまちと　なります。</a:t>
            </a:r>
            <a:endParaRPr lang="en-US" altLang="ja-JP" sz="1400" dirty="0" smtClean="0"/>
          </a:p>
          <a:p>
            <a:r>
              <a:rPr lang="ja-JP" altLang="en-US" sz="1400" dirty="0" smtClean="0"/>
              <a:t>　昨年４月に「</a:t>
            </a:r>
            <a:r>
              <a:rPr lang="zh-CN" altLang="en-US" sz="1400" dirty="0" smtClean="0"/>
              <a:t>横浜</a:t>
            </a:r>
            <a:r>
              <a:rPr lang="zh-CN" altLang="en-US" sz="1400" dirty="0"/>
              <a:t>市区</a:t>
            </a:r>
            <a:r>
              <a:rPr lang="zh-CN" altLang="en-US" sz="1400" dirty="0" smtClean="0"/>
              <a:t>役所事務</a:t>
            </a:r>
            <a:r>
              <a:rPr lang="zh-CN" altLang="en-US" sz="1400" dirty="0"/>
              <a:t>分掌</a:t>
            </a:r>
            <a:r>
              <a:rPr lang="zh-CN" altLang="en-US" sz="1400" dirty="0" smtClean="0"/>
              <a:t>条例</a:t>
            </a:r>
            <a:r>
              <a:rPr lang="ja-JP" altLang="en-US" sz="1400" dirty="0" smtClean="0"/>
              <a:t>」が施行され、地域の　総合行政機関として区役所が果たすべき役割はより一層高まって　います。</a:t>
            </a:r>
            <a:endParaRPr lang="en-US" altLang="ja-JP" sz="1400" dirty="0" smtClean="0"/>
          </a:p>
          <a:p>
            <a:r>
              <a:rPr lang="ja-JP" altLang="en-US" sz="1400" dirty="0" smtClean="0"/>
              <a:t>　こうした中、より多様化する行政ニーズを的確に把握するため、四年に一度となる区民意識調査を昨年</a:t>
            </a:r>
            <a:r>
              <a:rPr lang="en-US" altLang="ja-JP" sz="1400" dirty="0" smtClean="0"/>
              <a:t>12</a:t>
            </a:r>
            <a:r>
              <a:rPr lang="ja-JP" altLang="en-US" sz="1400" dirty="0" smtClean="0"/>
              <a:t>月から本年１月にかけて　実施いたしました。</a:t>
            </a:r>
            <a:endParaRPr lang="en-US" altLang="ja-JP" sz="1400" dirty="0" smtClean="0"/>
          </a:p>
          <a:p>
            <a:r>
              <a:rPr lang="ja-JP" altLang="en-US" sz="1400" dirty="0" smtClean="0"/>
              <a:t>　今回の</a:t>
            </a:r>
            <a:r>
              <a:rPr lang="ja-JP" altLang="en-US" sz="1400" dirty="0"/>
              <a:t>調査</a:t>
            </a:r>
            <a:r>
              <a:rPr lang="ja-JP" altLang="en-US" sz="1400" dirty="0" smtClean="0"/>
              <a:t>では、「防災」と「子育て」に重点を置きつつも、　いつまでも住み慣れた</a:t>
            </a:r>
            <a:r>
              <a:rPr lang="ja-JP" altLang="en-US" sz="1400" dirty="0"/>
              <a:t>地域</a:t>
            </a:r>
            <a:r>
              <a:rPr lang="ja-JP" altLang="en-US" sz="1400" dirty="0" smtClean="0"/>
              <a:t>で住み続けられるまちづくりに向け、　地域活動やつながり・支え合いに関する項目も拡充しました。</a:t>
            </a:r>
            <a:endParaRPr lang="en-US" altLang="ja-JP" sz="1400" dirty="0" smtClean="0"/>
          </a:p>
          <a:p>
            <a:r>
              <a:rPr lang="ja-JP" altLang="en-US" sz="1400" dirty="0" smtClean="0"/>
              <a:t>　ご多用中のところ、調査にご協力いただきました皆様には、　　厚くお礼申し上げます。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ja-JP" altLang="en-US" sz="1400" dirty="0" smtClean="0"/>
              <a:t>皆様から頂いたご意見は今後の区役所の運営に活用してまいり　ます。</a:t>
            </a:r>
            <a:endParaRPr lang="en-US" altLang="ja-JP" sz="1400" dirty="0"/>
          </a:p>
          <a:p>
            <a:endParaRPr lang="ja-JP" altLang="en-US" sz="1400" dirty="0"/>
          </a:p>
          <a:p>
            <a:pPr>
              <a:spcBef>
                <a:spcPts val="0"/>
              </a:spcBef>
            </a:pPr>
            <a:r>
              <a:rPr lang="ja-JP" altLang="en-US" sz="1400" dirty="0" smtClean="0"/>
              <a:t>　平成</a:t>
            </a:r>
            <a:r>
              <a:rPr lang="en-US" altLang="ja-JP" sz="1400" dirty="0" smtClean="0"/>
              <a:t>29</a:t>
            </a:r>
            <a:r>
              <a:rPr lang="ja-JP" altLang="en-US" sz="1400" dirty="0" smtClean="0"/>
              <a:t>年３月</a:t>
            </a:r>
            <a:endParaRPr lang="en-US" altLang="ja-JP" sz="1400" dirty="0" smtClean="0"/>
          </a:p>
          <a:p>
            <a:pPr>
              <a:spcBef>
                <a:spcPts val="0"/>
              </a:spcBef>
            </a:pPr>
            <a:endParaRPr lang="en-US" altLang="ja-JP" sz="1400" dirty="0" smtClean="0"/>
          </a:p>
          <a:p>
            <a:pPr>
              <a:spcBef>
                <a:spcPts val="0"/>
              </a:spcBef>
            </a:pPr>
            <a:r>
              <a:rPr lang="ja-JP" altLang="en-US" sz="1400" dirty="0" smtClean="0"/>
              <a:t>　　　　　　　　　　　　　　　　　　　　横浜市港北区役所</a:t>
            </a:r>
            <a:endParaRPr lang="en-US" altLang="ja-JP" sz="1400" dirty="0" smtClean="0"/>
          </a:p>
          <a:p>
            <a:pPr algn="r">
              <a:spcBef>
                <a:spcPts val="0"/>
              </a:spcBef>
            </a:pPr>
            <a:r>
              <a:rPr lang="ja-JP" altLang="en-US" sz="1400" dirty="0" smtClean="0"/>
              <a:t>　　　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44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サブタイトル 2"/>
          <p:cNvSpPr txBox="1">
            <a:spLocks/>
          </p:cNvSpPr>
          <p:nvPr/>
        </p:nvSpPr>
        <p:spPr>
          <a:xfrm>
            <a:off x="651501" y="713601"/>
            <a:ext cx="5554999" cy="81179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 smtClean="0"/>
              <a:t>平成</a:t>
            </a:r>
            <a:r>
              <a:rPr lang="en-US" altLang="ja-JP" sz="1400" b="1" dirty="0"/>
              <a:t>28</a:t>
            </a:r>
            <a:r>
              <a:rPr lang="ja-JP" altLang="en-US" sz="1400" b="1" dirty="0"/>
              <a:t>年度 </a:t>
            </a:r>
            <a:r>
              <a:rPr lang="ja-JP" altLang="en-US" sz="1400" b="1" dirty="0" smtClean="0"/>
              <a:t>港北区 区民</a:t>
            </a:r>
            <a:r>
              <a:rPr lang="ja-JP" altLang="en-US" sz="1400" b="1" dirty="0"/>
              <a:t>意識</a:t>
            </a:r>
            <a:r>
              <a:rPr lang="ja-JP" altLang="en-US" sz="1400" b="1" dirty="0" smtClean="0"/>
              <a:t>調査 報告書 目次 </a:t>
            </a:r>
            <a:endParaRPr lang="en-US" altLang="ja-JP" sz="1400" dirty="0" smtClean="0"/>
          </a:p>
          <a:p>
            <a:pPr>
              <a:spcBef>
                <a:spcPts val="5040"/>
              </a:spcBef>
            </a:pPr>
            <a:r>
              <a:rPr lang="ja-JP" altLang="en-US" sz="1000" b="1" dirty="0" smtClean="0"/>
              <a:t>１</a:t>
            </a:r>
            <a:r>
              <a:rPr lang="ja-JP" altLang="en-US" sz="1000" b="1" dirty="0"/>
              <a:t>．調査の</a:t>
            </a:r>
            <a:r>
              <a:rPr lang="ja-JP" altLang="en-US" sz="1000" b="1" dirty="0" smtClean="0"/>
              <a:t>概要・・・・・・・・・・・・・・・・・・・・・・・・・・・・・・</a:t>
            </a:r>
            <a:r>
              <a:rPr lang="ja-JP" altLang="en-US" sz="1000" b="1" dirty="0"/>
              <a:t>・・・</a:t>
            </a:r>
            <a:r>
              <a:rPr lang="ja-JP" altLang="en-US" sz="1000" b="1" dirty="0" smtClean="0"/>
              <a:t>　３</a:t>
            </a:r>
            <a:endParaRPr lang="ja-JP" altLang="en-US" sz="1000" b="1" dirty="0"/>
          </a:p>
          <a:p>
            <a:pPr>
              <a:spcBef>
                <a:spcPts val="440"/>
              </a:spcBef>
            </a:pPr>
            <a:r>
              <a:rPr lang="ja-JP" altLang="en-US" sz="1000" dirty="0"/>
              <a:t>（１）調査方法の</a:t>
            </a:r>
            <a:r>
              <a:rPr lang="ja-JP" altLang="en-US" sz="1000" dirty="0" smtClean="0"/>
              <a:t>概要</a:t>
            </a:r>
            <a:endParaRPr lang="ja-JP" altLang="en-US" sz="1000" dirty="0"/>
          </a:p>
          <a:p>
            <a:pPr>
              <a:spcBef>
                <a:spcPts val="2640"/>
              </a:spcBef>
            </a:pPr>
            <a:r>
              <a:rPr lang="ja-JP" altLang="en-US" sz="1000" b="1" dirty="0"/>
              <a:t>２</a:t>
            </a:r>
            <a:r>
              <a:rPr lang="ja-JP" altLang="en-US" sz="1000" b="1" dirty="0" smtClean="0"/>
              <a:t>．調査回答者の主な属性</a:t>
            </a:r>
            <a:r>
              <a:rPr lang="ja-JP" altLang="en-US" sz="1000" b="1" dirty="0"/>
              <a:t>・・・・・・・・・・・・・</a:t>
            </a:r>
            <a:r>
              <a:rPr lang="ja-JP" altLang="en-US" sz="1000" b="1" dirty="0" smtClean="0"/>
              <a:t>・・</a:t>
            </a:r>
            <a:r>
              <a:rPr lang="ja-JP" altLang="en-US" sz="1000" b="1" dirty="0"/>
              <a:t>・</a:t>
            </a:r>
            <a:r>
              <a:rPr lang="ja-JP" altLang="en-US" sz="1000" b="1" dirty="0" smtClean="0"/>
              <a:t>・・・</a:t>
            </a:r>
            <a:r>
              <a:rPr lang="ja-JP" altLang="en-US" sz="1000" b="1" dirty="0"/>
              <a:t>・・</a:t>
            </a:r>
            <a:r>
              <a:rPr lang="ja-JP" altLang="en-US" sz="1000" b="1" dirty="0" smtClean="0"/>
              <a:t>・・・・</a:t>
            </a:r>
            <a:r>
              <a:rPr lang="ja-JP" altLang="en-US" sz="1000" b="1" dirty="0"/>
              <a:t>・</a:t>
            </a:r>
            <a:r>
              <a:rPr lang="ja-JP" altLang="en-US" sz="1000" b="1" dirty="0" smtClean="0"/>
              <a:t>・</a:t>
            </a:r>
            <a:r>
              <a:rPr lang="ja-JP" altLang="en-US" sz="1000" b="1" dirty="0"/>
              <a:t>・</a:t>
            </a:r>
            <a:r>
              <a:rPr lang="ja-JP" altLang="en-US" sz="1000" b="1" dirty="0" smtClean="0"/>
              <a:t>　６</a:t>
            </a:r>
            <a:endParaRPr lang="en-US" altLang="ja-JP" sz="1000" dirty="0" smtClean="0"/>
          </a:p>
          <a:p>
            <a:pPr>
              <a:spcBef>
                <a:spcPts val="2640"/>
              </a:spcBef>
            </a:pPr>
            <a:r>
              <a:rPr lang="ja-JP" altLang="en-US" sz="1000" b="1" dirty="0" smtClean="0"/>
              <a:t>３</a:t>
            </a:r>
            <a:r>
              <a:rPr lang="ja-JP" altLang="en-US" sz="1000" b="1" dirty="0"/>
              <a:t>．調査結果</a:t>
            </a:r>
            <a:r>
              <a:rPr lang="ja-JP" altLang="en-US" sz="1000" b="1" dirty="0" smtClean="0"/>
              <a:t>の概要・</a:t>
            </a:r>
            <a:r>
              <a:rPr lang="ja-JP" altLang="en-US" sz="1000" b="1" dirty="0"/>
              <a:t>・・・・・・・・・・・・・・・・・</a:t>
            </a:r>
            <a:r>
              <a:rPr lang="ja-JP" altLang="en-US" sz="1000" b="1" dirty="0" smtClean="0"/>
              <a:t>・・</a:t>
            </a:r>
            <a:r>
              <a:rPr lang="ja-JP" altLang="en-US" sz="1000" b="1" dirty="0"/>
              <a:t>・・・・・・・・</a:t>
            </a:r>
            <a:r>
              <a:rPr lang="ja-JP" altLang="en-US" sz="1000" b="1" dirty="0" smtClean="0"/>
              <a:t>・・　１４</a:t>
            </a:r>
            <a:endParaRPr lang="en-US" altLang="ja-JP" sz="1000" b="1" dirty="0" smtClean="0"/>
          </a:p>
          <a:p>
            <a:pPr>
              <a:spcBef>
                <a:spcPts val="440"/>
              </a:spcBef>
            </a:pPr>
            <a:r>
              <a:rPr lang="ja-JP" altLang="en-US" sz="1000" dirty="0" smtClean="0"/>
              <a:t>（</a:t>
            </a:r>
            <a:r>
              <a:rPr lang="ja-JP" altLang="en-US" sz="1000" dirty="0"/>
              <a:t>１</a:t>
            </a:r>
            <a:r>
              <a:rPr lang="ja-JP" altLang="en-US" sz="1000" dirty="0" smtClean="0"/>
              <a:t>）港北区内での継続居住意向について</a:t>
            </a:r>
            <a:endParaRPr lang="ja-JP" altLang="en-US" sz="1000" dirty="0"/>
          </a:p>
          <a:p>
            <a:r>
              <a:rPr lang="ja-JP" altLang="en-US" sz="1000" dirty="0"/>
              <a:t>（２）市の行政などについて</a:t>
            </a:r>
          </a:p>
          <a:p>
            <a:r>
              <a:rPr lang="ja-JP" altLang="en-US" sz="1000" dirty="0"/>
              <a:t>（３）区役所の情報発信について</a:t>
            </a:r>
          </a:p>
          <a:p>
            <a:r>
              <a:rPr lang="ja-JP" altLang="en-US" sz="1000" dirty="0"/>
              <a:t>（４）地域でのつながり・助け合いなどについて</a:t>
            </a:r>
          </a:p>
          <a:p>
            <a:r>
              <a:rPr lang="ja-JP" altLang="en-US" sz="1000" dirty="0"/>
              <a:t>（５）子育てについて</a:t>
            </a:r>
          </a:p>
          <a:p>
            <a:r>
              <a:rPr lang="ja-JP" altLang="en-US" sz="1000" dirty="0"/>
              <a:t>（６）防災について</a:t>
            </a:r>
          </a:p>
          <a:p>
            <a:r>
              <a:rPr lang="ja-JP" altLang="en-US" sz="1000" dirty="0"/>
              <a:t>（７）火災予防について</a:t>
            </a:r>
          </a:p>
          <a:p>
            <a:r>
              <a:rPr lang="ja-JP" altLang="en-US" sz="1000" dirty="0"/>
              <a:t>（８）健康について</a:t>
            </a:r>
          </a:p>
          <a:p>
            <a:r>
              <a:rPr lang="ja-JP" altLang="en-US" sz="1000" dirty="0"/>
              <a:t>（９）ペットに</a:t>
            </a:r>
            <a:r>
              <a:rPr lang="ja-JP" altLang="en-US" sz="1000" dirty="0" smtClean="0"/>
              <a:t>ついて</a:t>
            </a:r>
            <a:endParaRPr lang="en-US" altLang="ja-JP" sz="1000" dirty="0" smtClean="0"/>
          </a:p>
          <a:p>
            <a:pPr>
              <a:spcBef>
                <a:spcPts val="2640"/>
              </a:spcBef>
            </a:pPr>
            <a:r>
              <a:rPr lang="ja-JP" altLang="en-US" sz="1000" b="1" dirty="0" smtClean="0"/>
              <a:t>４．</a:t>
            </a:r>
            <a:r>
              <a:rPr lang="ja-JP" altLang="en-US" sz="1000" b="1" dirty="0"/>
              <a:t>調査結果</a:t>
            </a:r>
            <a:r>
              <a:rPr lang="ja-JP" altLang="en-US" sz="1000" b="1" dirty="0" smtClean="0"/>
              <a:t>の分析・</a:t>
            </a:r>
            <a:r>
              <a:rPr lang="ja-JP" altLang="en-US" sz="1000" b="1" dirty="0"/>
              <a:t>・・・・・・・・・・・・・・・・・・・・・・・・・</a:t>
            </a:r>
            <a:r>
              <a:rPr lang="ja-JP" altLang="en-US" sz="1000" b="1" dirty="0" smtClean="0"/>
              <a:t>・・・・　４８</a:t>
            </a:r>
            <a:endParaRPr lang="en-US" altLang="ja-JP" sz="1000" b="1" dirty="0" smtClean="0"/>
          </a:p>
          <a:p>
            <a:pPr>
              <a:spcBef>
                <a:spcPts val="440"/>
              </a:spcBef>
            </a:pPr>
            <a:r>
              <a:rPr lang="ja-JP" altLang="en-US" sz="1000" dirty="0" smtClean="0"/>
              <a:t>（</a:t>
            </a:r>
            <a:r>
              <a:rPr lang="ja-JP" altLang="en-US" sz="1000" dirty="0"/>
              <a:t>１）港北区内での継続居住意向について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（２）公共サービスについて 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（３）区役所の情報発信について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（４）地域活動について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（５）子育てについて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（６）防災について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（７）健康について</a:t>
            </a:r>
          </a:p>
          <a:p>
            <a:pPr>
              <a:spcBef>
                <a:spcPts val="440"/>
              </a:spcBef>
            </a:pPr>
            <a:r>
              <a:rPr lang="ja-JP" altLang="en-US" sz="1000" dirty="0"/>
              <a:t>（８）対象者の属性に</a:t>
            </a:r>
            <a:r>
              <a:rPr lang="ja-JP" altLang="en-US" sz="1000" dirty="0" smtClean="0"/>
              <a:t>ついて</a:t>
            </a:r>
            <a:endParaRPr lang="ja-JP" altLang="en-US" sz="1000" dirty="0"/>
          </a:p>
          <a:p>
            <a:pPr>
              <a:spcBef>
                <a:spcPts val="2640"/>
              </a:spcBef>
            </a:pPr>
            <a:r>
              <a:rPr lang="ja-JP" altLang="en-US" sz="1000" b="1" dirty="0" smtClean="0"/>
              <a:t>５．単純集計表・・・</a:t>
            </a:r>
            <a:r>
              <a:rPr lang="ja-JP" altLang="en-US" sz="1000" b="1" dirty="0"/>
              <a:t>・・・・・・・・・・・・・・・</a:t>
            </a:r>
            <a:r>
              <a:rPr lang="ja-JP" altLang="en-US" sz="1000" b="1" dirty="0" smtClean="0"/>
              <a:t>・・・・</a:t>
            </a:r>
            <a:r>
              <a:rPr lang="ja-JP" altLang="en-US" sz="1000" b="1" dirty="0"/>
              <a:t>・・・・・・・・・</a:t>
            </a:r>
            <a:r>
              <a:rPr lang="ja-JP" altLang="en-US" sz="1000" b="1" dirty="0" smtClean="0"/>
              <a:t>・　７６</a:t>
            </a:r>
            <a:endParaRPr lang="en-US" altLang="ja-JP" sz="1000" b="1" dirty="0" smtClean="0"/>
          </a:p>
          <a:p>
            <a:pPr>
              <a:spcBef>
                <a:spcPts val="440"/>
              </a:spcBef>
            </a:pPr>
            <a:r>
              <a:rPr lang="ja-JP" altLang="en-US" sz="1000" dirty="0" smtClean="0"/>
              <a:t>（</a:t>
            </a:r>
            <a:r>
              <a:rPr lang="ja-JP" altLang="en-US" sz="1000" dirty="0"/>
              <a:t>１</a:t>
            </a:r>
            <a:r>
              <a:rPr lang="ja-JP" altLang="en-US" sz="1000" dirty="0" smtClean="0"/>
              <a:t>）単純</a:t>
            </a:r>
            <a:r>
              <a:rPr lang="ja-JP" altLang="en-US" sz="1000" dirty="0"/>
              <a:t>集計</a:t>
            </a:r>
            <a:r>
              <a:rPr lang="ja-JP" altLang="en-US" sz="1000" dirty="0" smtClean="0"/>
              <a:t>結果</a:t>
            </a:r>
            <a:r>
              <a:rPr lang="en-US" altLang="ja-JP" sz="1000" dirty="0" smtClean="0"/>
              <a:t>【</a:t>
            </a:r>
            <a:r>
              <a:rPr lang="ja-JP" altLang="en-US" sz="1000" dirty="0" smtClean="0"/>
              <a:t>統合編（３層別）</a:t>
            </a:r>
            <a:r>
              <a:rPr lang="en-US" altLang="ja-JP" sz="1000" dirty="0" smtClean="0"/>
              <a:t>】</a:t>
            </a:r>
            <a:endParaRPr lang="ja-JP" altLang="en-US" sz="1000" dirty="0"/>
          </a:p>
          <a:p>
            <a:pPr>
              <a:spcBef>
                <a:spcPts val="2640"/>
              </a:spcBef>
            </a:pPr>
            <a:r>
              <a:rPr lang="ja-JP" altLang="en-US" sz="1000" b="1" dirty="0" smtClean="0"/>
              <a:t>６．調査票・・・・・・・・・・・・・・・・・・・・・・・・・・・・・・・・・　１０１</a:t>
            </a:r>
            <a:endParaRPr lang="en-US" altLang="ja-JP" sz="1000" b="1" dirty="0" smtClean="0"/>
          </a:p>
          <a:p>
            <a:pPr>
              <a:spcBef>
                <a:spcPts val="440"/>
              </a:spcBef>
            </a:pPr>
            <a:r>
              <a:rPr lang="ja-JP" altLang="en-US" sz="1000" dirty="0" smtClean="0"/>
              <a:t>（１）平成２８年度港北区区民意識調査</a:t>
            </a:r>
            <a:endParaRPr lang="ja-JP" altLang="en-US" sz="1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62283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2548</TotalTime>
  <Words>63</Words>
  <Application>Microsoft Office PowerPoint</Application>
  <PresentationFormat>A4 210 x 297 mm</PresentationFormat>
  <Paragraphs>46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HG丸ｺﾞｼｯｸM-PRO</vt:lpstr>
      <vt:lpstr>ＭＳ Ｐゴシック</vt:lpstr>
      <vt:lpstr>Arial</vt:lpstr>
      <vt:lpstr>Calibri</vt:lpstr>
      <vt:lpstr>ホワイト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Hiroaki Hasegawa</dc:creator>
  <cp:lastModifiedBy>Administrator</cp:lastModifiedBy>
  <cp:revision>452</cp:revision>
  <cp:lastPrinted>2017-03-15T02:29:20Z</cp:lastPrinted>
  <dcterms:created xsi:type="dcterms:W3CDTF">2017-02-02T06:29:16Z</dcterms:created>
  <dcterms:modified xsi:type="dcterms:W3CDTF">2017-03-30T02:40:38Z</dcterms:modified>
</cp:coreProperties>
</file>