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25"/>
  </p:notesMasterIdLst>
  <p:sldIdLst>
    <p:sldId id="263" r:id="rId2"/>
    <p:sldId id="270" r:id="rId3"/>
    <p:sldId id="294" r:id="rId4"/>
    <p:sldId id="271" r:id="rId5"/>
    <p:sldId id="276" r:id="rId6"/>
    <p:sldId id="282" r:id="rId7"/>
    <p:sldId id="274" r:id="rId8"/>
    <p:sldId id="275" r:id="rId9"/>
    <p:sldId id="295" r:id="rId10"/>
    <p:sldId id="277" r:id="rId11"/>
    <p:sldId id="283" r:id="rId12"/>
    <p:sldId id="284" r:id="rId13"/>
    <p:sldId id="278" r:id="rId14"/>
    <p:sldId id="285" r:id="rId15"/>
    <p:sldId id="286" r:id="rId16"/>
    <p:sldId id="291" r:id="rId17"/>
    <p:sldId id="287" r:id="rId18"/>
    <p:sldId id="292" r:id="rId19"/>
    <p:sldId id="289" r:id="rId20"/>
    <p:sldId id="290" r:id="rId21"/>
    <p:sldId id="296" r:id="rId22"/>
    <p:sldId id="281" r:id="rId23"/>
    <p:sldId id="288" r:id="rId24"/>
  </p:sldIdLst>
  <p:sldSz cx="9144000" cy="5145088"/>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宗安 美知" initials="宗安" lastIdx="15" clrIdx="0">
    <p:extLst>
      <p:ext uri="{19B8F6BF-5375-455C-9EA6-DF929625EA0E}">
        <p15:presenceInfo xmlns:p15="http://schemas.microsoft.com/office/powerpoint/2012/main" userId="S-1-5-21-1886169037-697132945-400449928-80845" providerId="AD"/>
      </p:ext>
    </p:extLst>
  </p:cmAuthor>
  <p:cmAuthor id="2" name="中山 拓" initials="中山" lastIdx="1" clrIdx="1">
    <p:extLst>
      <p:ext uri="{19B8F6BF-5375-455C-9EA6-DF929625EA0E}">
        <p15:presenceInfo xmlns:p15="http://schemas.microsoft.com/office/powerpoint/2012/main" userId="S-1-5-21-1886169037-697132945-400449928-79482" providerId="AD"/>
      </p:ext>
    </p:extLst>
  </p:cmAuthor>
  <p:cmAuthor id="3" name="橋村 佳澄" initials="橋村" lastIdx="2" clrIdx="2">
    <p:extLst>
      <p:ext uri="{19B8F6BF-5375-455C-9EA6-DF929625EA0E}">
        <p15:presenceInfo xmlns:p15="http://schemas.microsoft.com/office/powerpoint/2012/main" userId="S-1-5-21-1886169037-697132945-400449928-190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E5F0F8"/>
    <a:srgbClr val="737D96"/>
    <a:srgbClr val="78829A"/>
    <a:srgbClr val="FFFFCC"/>
    <a:srgbClr val="FF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66038" autoAdjust="0"/>
  </p:normalViewPr>
  <p:slideViewPr>
    <p:cSldViewPr snapToGrid="0" snapToObjects="1">
      <p:cViewPr varScale="1">
        <p:scale>
          <a:sx n="73" d="100"/>
          <a:sy n="73" d="100"/>
        </p:scale>
        <p:origin x="143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8" d="100"/>
          <a:sy n="48"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E67E-4E81-A045-AB64761D69A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67E-4E81-A045-AB64761D69A5}"/>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E67E-4E81-A045-AB64761D69A5}"/>
              </c:ext>
            </c:extLst>
          </c:dPt>
          <c:dLbls>
            <c:dLbl>
              <c:idx val="0"/>
              <c:layout>
                <c:manualLayout>
                  <c:x val="-0.22464795870723048"/>
                  <c:y val="-4.5744715441280129E-2"/>
                </c:manualLayout>
              </c:layout>
              <c:spPr>
                <a:noFill/>
                <a:ln w="28575">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7E-4E81-A045-AB64761D69A5}"/>
                </c:ext>
              </c:extLst>
            </c:dLbl>
            <c:dLbl>
              <c:idx val="1"/>
              <c:layout>
                <c:manualLayout>
                  <c:x val="0.22622389371278157"/>
                  <c:y val="1.222195327261494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7E-4E81-A045-AB64761D69A5}"/>
                </c:ext>
              </c:extLst>
            </c:dLbl>
            <c:dLbl>
              <c:idx val="2"/>
              <c:layout>
                <c:manualLayout>
                  <c:x val="-0.28041546579275239"/>
                  <c:y val="2.3505880276365507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fld id="{B0263BEE-6369-4068-83B0-CF8631E5D45E}" type="CATEGORYNAME">
                      <a:rPr lang="ja-JP" altLang="en-US" sz="1100" smtClean="0"/>
                      <a:pPr>
                        <a:defRPr sz="1200">
                          <a:latin typeface="BIZ UDゴシック" panose="020B0400000000000000" pitchFamily="49" charset="-128"/>
                          <a:ea typeface="BIZ UDゴシック" panose="020B0400000000000000" pitchFamily="49" charset="-128"/>
                        </a:defRPr>
                      </a:pPr>
                      <a:t>[分類名]</a:t>
                    </a:fld>
                    <a:r>
                      <a:rPr lang="ja-JP" altLang="en-US" sz="1200" baseline="0" dirty="0"/>
                      <a:t> </a:t>
                    </a:r>
                  </a:p>
                  <a:p>
                    <a:pPr>
                      <a:defRPr sz="1200">
                        <a:latin typeface="BIZ UDゴシック" panose="020B0400000000000000" pitchFamily="49" charset="-128"/>
                        <a:ea typeface="BIZ UDゴシック" panose="020B0400000000000000" pitchFamily="49" charset="-128"/>
                      </a:defRPr>
                    </a:pPr>
                    <a:fld id="{AD0AE621-D4A1-4999-BF66-31F1CE62A1E4}" type="PERCENTAGE">
                      <a:rPr lang="en-US" altLang="ja-JP" baseline="0" smtClean="0"/>
                      <a:pPr>
                        <a:defRPr sz="1200">
                          <a:latin typeface="BIZ UDゴシック" panose="020B0400000000000000" pitchFamily="49" charset="-128"/>
                          <a:ea typeface="BIZ UDゴシック" panose="020B0400000000000000" pitchFamily="49"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9161015143183"/>
                      <c:h val="0.22416634366908392"/>
                    </c:manualLayout>
                  </c15:layout>
                  <c15:dlblFieldTable/>
                  <c15:showDataLabelsRange val="0"/>
                </c:ext>
                <c:ext xmlns:c16="http://schemas.microsoft.com/office/drawing/2014/chart" uri="{C3380CC4-5D6E-409C-BE32-E72D297353CC}">
                  <c16:uniqueId val="{00000005-E67E-4E81-A045-AB64761D69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'[0813単純集計表.xlsx]単純集計表'!$E$22:$G$22</c:f>
              <c:strCache>
                <c:ptCount val="3"/>
                <c:pt idx="0">
                  <c:v>ある</c:v>
                </c:pt>
                <c:pt idx="1">
                  <c:v>ない</c:v>
                </c:pt>
                <c:pt idx="2">
                  <c:v>無回答</c:v>
                </c:pt>
              </c:strCache>
            </c:strRef>
          </c:cat>
          <c:val>
            <c:numRef>
              <c:f>'[0813単純集計表.xlsx]単純集計表'!$E$23:$G$23</c:f>
              <c:numCache>
                <c:formatCode>#,##0_);[Red]\(#,##0\)</c:formatCode>
                <c:ptCount val="3"/>
                <c:pt idx="0">
                  <c:v>630</c:v>
                </c:pt>
                <c:pt idx="1">
                  <c:v>558</c:v>
                </c:pt>
                <c:pt idx="2">
                  <c:v>10</c:v>
                </c:pt>
              </c:numCache>
            </c:numRef>
          </c:val>
          <c:extLst>
            <c:ext xmlns:c16="http://schemas.microsoft.com/office/drawing/2014/chart" uri="{C3380CC4-5D6E-409C-BE32-E72D297353CC}">
              <c16:uniqueId val="{00000006-E67E-4E81-A045-AB64761D69A5}"/>
            </c:ext>
          </c:extLst>
        </c:ser>
        <c:ser>
          <c:idx val="1"/>
          <c:order val="1"/>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8-E67E-4E81-A045-AB64761D69A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E67E-4E81-A045-AB64761D69A5}"/>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C-E67E-4E81-A045-AB64761D69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'[0813単純集計表.xlsx]単純集計表'!$E$22:$G$22</c:f>
              <c:strCache>
                <c:ptCount val="3"/>
                <c:pt idx="0">
                  <c:v>ある</c:v>
                </c:pt>
                <c:pt idx="1">
                  <c:v>ない</c:v>
                </c:pt>
                <c:pt idx="2">
                  <c:v>無回答</c:v>
                </c:pt>
              </c:strCache>
            </c:strRef>
          </c:cat>
          <c:val>
            <c:numRef>
              <c:f>'[0813単純集計表.xlsx]単純集計表'!$E$24:$G$24</c:f>
              <c:numCache>
                <c:formatCode>0.0</c:formatCode>
                <c:ptCount val="3"/>
                <c:pt idx="0">
                  <c:v>52.587646076794655</c:v>
                </c:pt>
                <c:pt idx="1">
                  <c:v>46.57762938230384</c:v>
                </c:pt>
                <c:pt idx="2">
                  <c:v>0.8347245409015025</c:v>
                </c:pt>
              </c:numCache>
            </c:numRef>
          </c:val>
          <c:extLst>
            <c:ext xmlns:c16="http://schemas.microsoft.com/office/drawing/2014/chart" uri="{C3380CC4-5D6E-409C-BE32-E72D297353CC}">
              <c16:uniqueId val="{0000000D-E67E-4E81-A045-AB64761D69A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5867-4F8C-9EBF-EFC194F87C4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867-4F8C-9EBF-EFC194F87C4F}"/>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5867-4F8C-9EBF-EFC194F87C4F}"/>
              </c:ext>
            </c:extLst>
          </c:dPt>
          <c:dLbls>
            <c:dLbl>
              <c:idx val="0"/>
              <c:layout>
                <c:manualLayout>
                  <c:x val="-0.1900387774942951"/>
                  <c:y val="0.2151284076012345"/>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r>
                      <a:rPr lang="ja-JP" altLang="en-US" sz="1200" b="1" baseline="0" dirty="0">
                        <a:solidFill>
                          <a:schemeClr val="bg1"/>
                        </a:solidFill>
                        <a:latin typeface="BIZ UDゴシック" panose="020B0400000000000000" pitchFamily="49" charset="-128"/>
                        <a:ea typeface="BIZ UDゴシック" panose="020B0400000000000000" pitchFamily="49" charset="-128"/>
                      </a:rPr>
                      <a:t>ある
</a:t>
                    </a:r>
                    <a:fld id="{8C9269E8-03DA-4197-B097-A9746E2B0F3D}" type="PERCENTAGE">
                      <a:rPr lang="en-US" altLang="ja-JP" sz="1200" b="1" baseline="0">
                        <a:solidFill>
                          <a:schemeClr val="bg1"/>
                        </a:solidFill>
                        <a:latin typeface="BIZ UDゴシック" panose="020B0400000000000000" pitchFamily="49" charset="-128"/>
                        <a:ea typeface="BIZ UDゴシック" panose="020B0400000000000000" pitchFamily="49" charset="-128"/>
                      </a:rPr>
                      <a:pPr>
                        <a:defRPr sz="1200" b="1">
                          <a:solidFill>
                            <a:schemeClr val="bg1"/>
                          </a:solidFill>
                          <a:latin typeface="BIZ UDゴシック" panose="020B0400000000000000" pitchFamily="49" charset="-128"/>
                          <a:ea typeface="BIZ UDゴシック" panose="020B0400000000000000" pitchFamily="49" charset="-128"/>
                        </a:defRPr>
                      </a:pPr>
                      <a:t>[パーセンテージ]</a:t>
                    </a:fld>
                    <a:endParaRPr lang="ja-JP" altLang="en-US" sz="1200" b="1" baseline="0" dirty="0">
                      <a:solidFill>
                        <a:schemeClr val="bg1"/>
                      </a:solidFill>
                      <a:latin typeface="BIZ UDゴシック" panose="020B0400000000000000" pitchFamily="49" charset="-128"/>
                      <a:ea typeface="BIZ UDゴシック" panose="020B0400000000000000" pitchFamily="49" charset="-128"/>
                    </a:endParaRPr>
                  </a:p>
                </c:rich>
              </c:tx>
              <c:spPr>
                <a:noFill/>
                <a:ln w="19050">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571628599416678"/>
                      <c:h val="0.24382993218344529"/>
                    </c:manualLayout>
                  </c15:layout>
                  <c15:dlblFieldTable/>
                  <c15:showDataLabelsRange val="0"/>
                </c:ext>
                <c:ext xmlns:c16="http://schemas.microsoft.com/office/drawing/2014/chart" uri="{C3380CC4-5D6E-409C-BE32-E72D297353CC}">
                  <c16:uniqueId val="{00000001-5867-4F8C-9EBF-EFC194F87C4F}"/>
                </c:ext>
              </c:extLst>
            </c:dLbl>
            <c:dLbl>
              <c:idx val="1"/>
              <c:layout>
                <c:manualLayout>
                  <c:x val="0.22510363110095241"/>
                  <c:y val="-0.2618601554516459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r>
                      <a:rPr lang="ja-JP" altLang="en-US" sz="1200" b="1" baseline="0" dirty="0">
                        <a:latin typeface="BIZ UDゴシック" panose="020B0400000000000000" pitchFamily="49" charset="-128"/>
                        <a:ea typeface="BIZ UDゴシック" panose="020B0400000000000000" pitchFamily="49" charset="-128"/>
                      </a:rPr>
                      <a:t>ない
</a:t>
                    </a:r>
                    <a:fld id="{2D1191FD-E742-4FFE-AB83-75989CB44CB8}" type="PERCENTAGE">
                      <a:rPr lang="en-US" altLang="ja-JP" sz="1200" b="1" baseline="0">
                        <a:latin typeface="BIZ UDゴシック" panose="020B0400000000000000" pitchFamily="49" charset="-128"/>
                        <a:ea typeface="BIZ UDゴシック" panose="020B0400000000000000" pitchFamily="49" charset="-128"/>
                      </a:rPr>
                      <a:pPr>
                        <a:defRPr sz="1200" b="1">
                          <a:solidFill>
                            <a:schemeClr val="bg1"/>
                          </a:solidFill>
                          <a:latin typeface="BIZ UDゴシック" panose="020B0400000000000000" pitchFamily="49" charset="-128"/>
                          <a:ea typeface="BIZ UDゴシック" panose="020B0400000000000000" pitchFamily="49" charset="-128"/>
                        </a:defRPr>
                      </a:pPr>
                      <a:t>[パーセンテージ]</a:t>
                    </a:fld>
                    <a:endParaRPr lang="ja-JP" altLang="en-US" sz="1200" b="1" baseline="0" dirty="0">
                      <a:latin typeface="BIZ UDゴシック" panose="020B0400000000000000" pitchFamily="49" charset="-128"/>
                      <a:ea typeface="BIZ UDゴシック" panose="020B0400000000000000" pitchFamily="49" charset="-128"/>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67-4F8C-9EBF-EFC194F87C4F}"/>
                </c:ext>
              </c:extLst>
            </c:dLbl>
            <c:dLbl>
              <c:idx val="2"/>
              <c:layout>
                <c:manualLayout>
                  <c:x val="-0.33015060868859386"/>
                  <c:y val="3.204461235148999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780774332324234"/>
                      <c:h val="0.22666057659554706"/>
                    </c:manualLayout>
                  </c15:layout>
                </c:ext>
                <c:ext xmlns:c16="http://schemas.microsoft.com/office/drawing/2014/chart" uri="{C3380CC4-5D6E-409C-BE32-E72D297353CC}">
                  <c16:uniqueId val="{00000005-5867-4F8C-9EBF-EFC194F87C4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'[0813単純集計表.xlsx]単純集計表'!$E$29:$G$29</c:f>
              <c:strCache>
                <c:ptCount val="3"/>
                <c:pt idx="0">
                  <c:v>話し合っている</c:v>
                </c:pt>
                <c:pt idx="1">
                  <c:v>話し合ったことはない</c:v>
                </c:pt>
                <c:pt idx="2">
                  <c:v>無回答</c:v>
                </c:pt>
              </c:strCache>
            </c:strRef>
          </c:cat>
          <c:val>
            <c:numRef>
              <c:f>'[0813単純集計表.xlsx]単純集計表'!$E$30:$G$30</c:f>
              <c:numCache>
                <c:formatCode>#,##0_);[Red]\(#,##0\)</c:formatCode>
                <c:ptCount val="3"/>
                <c:pt idx="0">
                  <c:v>283</c:v>
                </c:pt>
                <c:pt idx="1">
                  <c:v>905</c:v>
                </c:pt>
                <c:pt idx="2">
                  <c:v>10</c:v>
                </c:pt>
              </c:numCache>
            </c:numRef>
          </c:val>
          <c:extLst>
            <c:ext xmlns:c16="http://schemas.microsoft.com/office/drawing/2014/chart" uri="{C3380CC4-5D6E-409C-BE32-E72D297353CC}">
              <c16:uniqueId val="{00000006-5867-4F8C-9EBF-EFC194F87C4F}"/>
            </c:ext>
          </c:extLst>
        </c:ser>
        <c:ser>
          <c:idx val="1"/>
          <c:order val="1"/>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8-5867-4F8C-9EBF-EFC194F87C4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5867-4F8C-9EBF-EFC194F87C4F}"/>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C-5867-4F8C-9EBF-EFC194F87C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'[0813単純集計表.xlsx]単純集計表'!$E$29:$G$29</c:f>
              <c:strCache>
                <c:ptCount val="3"/>
                <c:pt idx="0">
                  <c:v>話し合っている</c:v>
                </c:pt>
                <c:pt idx="1">
                  <c:v>話し合ったことはない</c:v>
                </c:pt>
                <c:pt idx="2">
                  <c:v>無回答</c:v>
                </c:pt>
              </c:strCache>
            </c:strRef>
          </c:cat>
          <c:val>
            <c:numRef>
              <c:f>'[0813単純集計表.xlsx]単純集計表'!$E$31:$G$31</c:f>
              <c:numCache>
                <c:formatCode>0.0</c:formatCode>
                <c:ptCount val="3"/>
                <c:pt idx="0">
                  <c:v>23.62270450751252</c:v>
                </c:pt>
                <c:pt idx="1">
                  <c:v>75.542570951585972</c:v>
                </c:pt>
                <c:pt idx="2">
                  <c:v>0.8347245409015025</c:v>
                </c:pt>
              </c:numCache>
            </c:numRef>
          </c:val>
          <c:extLst>
            <c:ext xmlns:c16="http://schemas.microsoft.com/office/drawing/2014/chart" uri="{C3380CC4-5D6E-409C-BE32-E72D297353CC}">
              <c16:uniqueId val="{0000000D-5867-4F8C-9EBF-EFC194F87C4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0.61054</cdr:x>
      <cdr:y>0.86498</cdr:y>
    </cdr:from>
    <cdr:to>
      <cdr:x>0.98068</cdr:x>
      <cdr:y>1</cdr:y>
    </cdr:to>
    <cdr:sp macro="" textlink="">
      <cdr:nvSpPr>
        <cdr:cNvPr id="2" name="テキスト ボックス 11"/>
        <cdr:cNvSpPr txBox="1"/>
      </cdr:nvSpPr>
      <cdr:spPr>
        <a:xfrm xmlns:a="http://schemas.openxmlformats.org/drawingml/2006/main">
          <a:off x="1323808" y="1675970"/>
          <a:ext cx="80257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050" dirty="0">
              <a:latin typeface="BIZ UDゴシック" panose="020B0400000000000000" pitchFamily="49" charset="-128"/>
              <a:ea typeface="BIZ UDゴシック" panose="020B0400000000000000" pitchFamily="49" charset="-128"/>
            </a:rPr>
            <a:t>n=1,198</a:t>
          </a:r>
          <a:endParaRPr kumimoji="1" lang="ja-JP" altLang="en-US" sz="1050" dirty="0">
            <a:latin typeface="BIZ UDゴシック" panose="020B0400000000000000" pitchFamily="49" charset="-128"/>
            <a:ea typeface="BIZ UDゴシック" panose="020B0400000000000000"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9034" tIns="49517" rIns="99034" bIns="4951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34" tIns="49517" rIns="99034" bIns="49517" rtlCol="0"/>
          <a:lstStyle>
            <a:lvl1pPr algn="r">
              <a:defRPr sz="1300"/>
            </a:lvl1pPr>
          </a:lstStyle>
          <a:p>
            <a:fld id="{421DC09C-6FDD-EA48-AF0D-5C414691DAFB}"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4" tIns="49517" rIns="99034" bIns="49517"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9034" tIns="49517" rIns="99034" bIns="495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8"/>
            <a:ext cx="3076363" cy="513507"/>
          </a:xfrm>
          <a:prstGeom prst="rect">
            <a:avLst/>
          </a:prstGeom>
        </p:spPr>
        <p:txBody>
          <a:bodyPr vert="horz" lIns="99034" tIns="49517" rIns="99034" bIns="4951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3" cy="513507"/>
          </a:xfrm>
          <a:prstGeom prst="rect">
            <a:avLst/>
          </a:prstGeom>
        </p:spPr>
        <p:txBody>
          <a:bodyPr vert="horz" lIns="99034" tIns="49517" rIns="99034" bIns="49517" rtlCol="0" anchor="b"/>
          <a:lstStyle>
            <a:lvl1pPr algn="r">
              <a:defRPr sz="1300"/>
            </a:lvl1pPr>
          </a:lstStyle>
          <a:p>
            <a:fld id="{72E4648D-DF30-1C48-9134-F7D13000559E}" type="slidenum">
              <a:rPr kumimoji="1" lang="ja-JP" altLang="en-US" smtClean="0"/>
              <a:t>‹#›</a:t>
            </a:fld>
            <a:endParaRPr kumimoji="1" lang="ja-JP" altLang="en-US"/>
          </a:p>
        </p:txBody>
      </p:sp>
    </p:spTree>
    <p:extLst>
      <p:ext uri="{BB962C8B-B14F-4D97-AF65-F5344CB8AC3E}">
        <p14:creationId xmlns:p14="http://schemas.microsoft.com/office/powerpoint/2010/main" val="25699868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読み原稿</a:t>
            </a:r>
            <a:r>
              <a:rPr kumimoji="1" lang="en-US" altLang="ja-JP" dirty="0"/>
              <a:t>】 </a:t>
            </a:r>
          </a:p>
          <a:p>
            <a:r>
              <a:rPr kumimoji="1" lang="ja-JP" altLang="en-US" dirty="0"/>
              <a:t>これより、「もしも手帳で人生会議！」について、お話しします。</a:t>
            </a:r>
            <a:endParaRPr kumimoji="1" lang="en-US" altLang="ja-JP" dirty="0"/>
          </a:p>
          <a:p>
            <a:r>
              <a:rPr kumimoji="1" lang="ja-JP" altLang="en-US" dirty="0"/>
              <a:t>講師をつとめます〇○（所属）の〇〇（氏名）です。</a:t>
            </a:r>
            <a:endParaRPr kumimoji="1" lang="en-US" altLang="ja-JP" dirty="0"/>
          </a:p>
          <a:p>
            <a:r>
              <a:rPr kumimoji="1" lang="ja-JP" altLang="en-US" dirty="0"/>
              <a:t>よろしくお願いします。</a:t>
            </a:r>
            <a:endParaRPr kumimoji="1" lang="en-US" altLang="ja-JP" dirty="0"/>
          </a:p>
          <a:p>
            <a:endParaRPr kumimoji="1" lang="en-US" altLang="ja-JP" dirty="0"/>
          </a:p>
          <a:p>
            <a:r>
              <a:rPr kumimoji="1" lang="ja-JP" altLang="en-US" dirty="0"/>
              <a:t>この講座では、ご自身がもしものときにどのような医療やケアを望むのかを</a:t>
            </a:r>
            <a:endParaRPr kumimoji="1" lang="en-US" altLang="ja-JP" dirty="0"/>
          </a:p>
          <a:p>
            <a:r>
              <a:rPr kumimoji="1" lang="ja-JP" altLang="en-US" dirty="0"/>
              <a:t>前もって、考え、話し合っておくことの大切さや、</a:t>
            </a:r>
            <a:endParaRPr kumimoji="1" lang="en-US" altLang="ja-JP" dirty="0"/>
          </a:p>
          <a:p>
            <a:r>
              <a:rPr kumimoji="1" lang="ja-JP" altLang="en-US" dirty="0"/>
              <a:t>横浜市が作成している「もしも手帳」を使った話し合いの仕方について</a:t>
            </a:r>
            <a:endParaRPr kumimoji="1" lang="en-US" altLang="ja-JP" dirty="0"/>
          </a:p>
          <a:p>
            <a:r>
              <a:rPr kumimoji="1" lang="ja-JP" altLang="en-US" dirty="0"/>
              <a:t>ご説明します。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a:t>
            </a:fld>
            <a:endParaRPr kumimoji="1" lang="ja-JP" altLang="en-US"/>
          </a:p>
        </p:txBody>
      </p:sp>
    </p:spTree>
    <p:extLst>
      <p:ext uri="{BB962C8B-B14F-4D97-AF65-F5344CB8AC3E}">
        <p14:creationId xmlns:p14="http://schemas.microsoft.com/office/powerpoint/2010/main" val="3997858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「もしも手帳」は、簡単な</a:t>
            </a:r>
            <a:r>
              <a:rPr kumimoji="1" lang="en-US" altLang="ja-JP" dirty="0"/>
              <a:t>3</a:t>
            </a:r>
            <a:r>
              <a:rPr kumimoji="1" lang="ja-JP" altLang="en-US" dirty="0"/>
              <a:t>つの質問に答えることで、</a:t>
            </a:r>
            <a:endParaRPr kumimoji="1" lang="en-US" altLang="ja-JP" dirty="0"/>
          </a:p>
          <a:p>
            <a:r>
              <a:rPr kumimoji="1" lang="ja-JP" altLang="en-US" dirty="0"/>
              <a:t>あなたがどうしてほしいのか、気持ちを伝えるためのものです。</a:t>
            </a:r>
            <a:endParaRPr kumimoji="1" lang="en-US" altLang="ja-JP" dirty="0"/>
          </a:p>
          <a:p>
            <a:endParaRPr kumimoji="1" lang="en-US" altLang="ja-JP" dirty="0"/>
          </a:p>
          <a:p>
            <a:r>
              <a:rPr kumimoji="1" lang="ja-JP" altLang="en-US" dirty="0"/>
              <a:t>話し合いのきっかけと、話し合った内容の共有が目的のため、</a:t>
            </a:r>
            <a:endParaRPr kumimoji="1" lang="en-US" altLang="ja-JP" dirty="0"/>
          </a:p>
          <a:p>
            <a:r>
              <a:rPr kumimoji="1" lang="ja-JP" altLang="en-US" dirty="0"/>
              <a:t>「もしも手帳」には法的な効力はありません。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10</a:t>
            </a:fld>
            <a:endParaRPr kumimoji="1" lang="ja-JP" altLang="en-US"/>
          </a:p>
        </p:txBody>
      </p:sp>
    </p:spTree>
    <p:extLst>
      <p:ext uri="{BB962C8B-B14F-4D97-AF65-F5344CB8AC3E}">
        <p14:creationId xmlns:p14="http://schemas.microsoft.com/office/powerpoint/2010/main" val="361257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u="none" dirty="0"/>
              <a:t>「もしも手帳」を使った自分の気持ちの伝え方ですが、</a:t>
            </a:r>
            <a:endParaRPr kumimoji="1" lang="en-US" altLang="ja-JP" u="none" dirty="0"/>
          </a:p>
          <a:p>
            <a:r>
              <a:rPr kumimoji="1" lang="ja-JP" altLang="en-US" dirty="0"/>
              <a:t>まずは、ステップ１として、</a:t>
            </a:r>
            <a:endParaRPr kumimoji="1" lang="en-US" altLang="ja-JP" dirty="0"/>
          </a:p>
          <a:p>
            <a:r>
              <a:rPr kumimoji="1" lang="ja-JP" altLang="en-US" dirty="0"/>
              <a:t>もしも手帳を見ながら、ご自身で考えるところから始めてみましょう。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「もしも手帳」を開いた、中面の左側から順番に、ご説明していきます。</a:t>
            </a:r>
            <a:endParaRPr kumimoji="1" lang="en-US" altLang="ja-JP" dirty="0"/>
          </a:p>
          <a:p>
            <a:endParaRPr kumimoji="1" lang="en-US" altLang="ja-JP" dirty="0"/>
          </a:p>
          <a:p>
            <a:r>
              <a:rPr kumimoji="1" lang="ja-JP" altLang="en-US" dirty="0"/>
              <a:t>はじめに、一番左側の</a:t>
            </a:r>
            <a:endParaRPr kumimoji="1" lang="en-US" altLang="ja-JP" dirty="0"/>
          </a:p>
          <a:p>
            <a:r>
              <a:rPr kumimoji="1" lang="ja-JP" altLang="en-US" dirty="0"/>
              <a:t>「あなたの大切にしていること（生きがい、楽しみ等）」について、</a:t>
            </a:r>
            <a:endParaRPr kumimoji="1" lang="en-US" altLang="ja-JP" dirty="0"/>
          </a:p>
          <a:p>
            <a:r>
              <a:rPr kumimoji="1" lang="ja-JP" altLang="en-US" dirty="0"/>
              <a:t>考えてみましょう。</a:t>
            </a:r>
            <a:endParaRPr kumimoji="1" lang="en-US" altLang="ja-JP" dirty="0"/>
          </a:p>
          <a:p>
            <a:endParaRPr kumimoji="1" lang="en-US" altLang="ja-JP" dirty="0"/>
          </a:p>
          <a:p>
            <a:r>
              <a:rPr kumimoji="1" lang="ja-JP" altLang="en-US" dirty="0"/>
              <a:t>あなたが日ごろ大切にしていること、趣味や楽しみでも構いません。</a:t>
            </a:r>
            <a:endParaRPr kumimoji="1" lang="en-US" altLang="ja-JP" dirty="0"/>
          </a:p>
          <a:p>
            <a:r>
              <a:rPr kumimoji="1" lang="ja-JP" altLang="en-US" dirty="0"/>
              <a:t>自分自身について考えてみましょう。</a:t>
            </a:r>
            <a:endParaRPr kumimoji="1" lang="en-US" altLang="ja-JP" dirty="0"/>
          </a:p>
          <a:p>
            <a:endParaRPr kumimoji="1" lang="en-US" altLang="ja-JP" dirty="0"/>
          </a:p>
          <a:p>
            <a:r>
              <a:rPr kumimoji="1" lang="ja-JP" altLang="en-US" dirty="0"/>
              <a:t>例えば</a:t>
            </a:r>
            <a:endParaRPr kumimoji="1" lang="en-US" altLang="ja-JP" dirty="0"/>
          </a:p>
          <a:p>
            <a:r>
              <a:rPr kumimoji="1" lang="ja-JP" altLang="en-US" dirty="0"/>
              <a:t>好きなものを食べたい、お孫さんやペットのこと、</a:t>
            </a:r>
            <a:endParaRPr kumimoji="1" lang="en-US" altLang="ja-JP" dirty="0"/>
          </a:p>
          <a:p>
            <a:r>
              <a:rPr kumimoji="1" lang="ja-JP" altLang="en-US" dirty="0"/>
              <a:t>できるだけ長生きしたいとか、まわりに迷惑をかけたくない　等　</a:t>
            </a:r>
            <a:endParaRPr kumimoji="1" lang="en-US" altLang="ja-JP" dirty="0"/>
          </a:p>
          <a:p>
            <a:r>
              <a:rPr kumimoji="1" lang="ja-JP" altLang="en-US" dirty="0"/>
              <a:t>大切にしていることを考えてみます。</a:t>
            </a:r>
            <a:endParaRPr kumimoji="1" lang="en-US" altLang="ja-JP" dirty="0"/>
          </a:p>
          <a:p>
            <a:endParaRPr kumimoji="1" lang="en-US" altLang="ja-JP" dirty="0"/>
          </a:p>
          <a:p>
            <a:r>
              <a:rPr kumimoji="1" lang="ja-JP" altLang="en-US" dirty="0"/>
              <a:t>この後にでてくる、３つの質問に答えられなくても、</a:t>
            </a:r>
            <a:endParaRPr kumimoji="1" lang="en-US" altLang="ja-JP" dirty="0"/>
          </a:p>
          <a:p>
            <a:r>
              <a:rPr kumimoji="1" lang="ja-JP" altLang="en-US" dirty="0"/>
              <a:t>ここだけでも考え、話し合っておくと、</a:t>
            </a:r>
            <a:endParaRPr kumimoji="1" lang="en-US" altLang="ja-JP" dirty="0"/>
          </a:p>
          <a:p>
            <a:r>
              <a:rPr kumimoji="1" lang="ja-JP" altLang="en-US" dirty="0"/>
              <a:t>いざというときに代わりに考えてくれる人の助けになるかもしれません。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11</a:t>
            </a:fld>
            <a:endParaRPr kumimoji="1" lang="ja-JP" altLang="en-US"/>
          </a:p>
        </p:txBody>
      </p:sp>
    </p:spTree>
    <p:extLst>
      <p:ext uri="{BB962C8B-B14F-4D97-AF65-F5344CB8AC3E}">
        <p14:creationId xmlns:p14="http://schemas.microsoft.com/office/powerpoint/2010/main" val="200922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次に、１つめの質問についてです。</a:t>
            </a:r>
            <a:endParaRPr kumimoji="1" lang="en-US" altLang="ja-JP" dirty="0"/>
          </a:p>
          <a:p>
            <a:r>
              <a:rPr kumimoji="1" lang="ja-JP" altLang="en-US" dirty="0"/>
              <a:t>“もしも”治らない病気などになり、自分の気持ちを伝えられなくなったら、</a:t>
            </a:r>
            <a:endParaRPr kumimoji="1" lang="en-US" altLang="ja-JP" dirty="0"/>
          </a:p>
          <a:p>
            <a:r>
              <a:rPr kumimoji="1" lang="ja-JP" altLang="en-US" dirty="0"/>
              <a:t>どんな治療やケアをうけて過ごしたいかを考えてみましょう。</a:t>
            </a:r>
            <a:endParaRPr kumimoji="1" lang="en-US" altLang="ja-JP" dirty="0"/>
          </a:p>
          <a:p>
            <a:endParaRPr kumimoji="1" lang="en-US" altLang="ja-JP" u="sng" dirty="0"/>
          </a:p>
          <a:p>
            <a:r>
              <a:rPr kumimoji="1" lang="ja-JP" altLang="en-US" u="none" dirty="0"/>
              <a:t>できるだけ</a:t>
            </a:r>
            <a:r>
              <a:rPr kumimoji="1" lang="ja-JP" altLang="en-US" dirty="0"/>
              <a:t>受けられる医療は受けたい（いわゆる延命治療のこと</a:t>
            </a:r>
            <a:r>
              <a:rPr kumimoji="1" lang="en-US" altLang="ja-JP" dirty="0"/>
              <a:t>※</a:t>
            </a:r>
            <a:r>
              <a:rPr kumimoji="1" lang="ja-JP" altLang="en-US" dirty="0"/>
              <a:t>３）</a:t>
            </a:r>
            <a:endParaRPr kumimoji="1" lang="en-US" altLang="ja-JP" dirty="0"/>
          </a:p>
          <a:p>
            <a:r>
              <a:rPr kumimoji="1" lang="ja-JP" altLang="en-US" dirty="0"/>
              <a:t>痛みをやわらげる治療やケアのみ受けたい（いわゆる緩和ケアのこと</a:t>
            </a:r>
            <a:r>
              <a:rPr kumimoji="1" lang="en-US" altLang="ja-JP" dirty="0"/>
              <a:t>※</a:t>
            </a:r>
            <a:r>
              <a:rPr kumimoji="1" lang="ja-JP" altLang="en-US" dirty="0"/>
              <a:t>４）</a:t>
            </a:r>
            <a:endParaRPr kumimoji="1" lang="en-US" altLang="ja-JP" dirty="0"/>
          </a:p>
          <a:p>
            <a:r>
              <a:rPr kumimoji="1" lang="ja-JP" altLang="en-US" dirty="0"/>
              <a:t>何もしてほしくない等、</a:t>
            </a:r>
            <a:endParaRPr kumimoji="1" lang="en-US" altLang="ja-JP" dirty="0"/>
          </a:p>
          <a:p>
            <a:r>
              <a:rPr kumimoji="1" lang="ja-JP" altLang="en-US" dirty="0"/>
              <a:t>あなたの望む、医療やケアについて考えてみましょう。</a:t>
            </a:r>
            <a:endParaRPr kumimoji="1" lang="en-US" altLang="ja-JP" dirty="0"/>
          </a:p>
          <a:p>
            <a:endParaRPr kumimoji="1" lang="en-US" altLang="ja-JP" dirty="0"/>
          </a:p>
          <a:p>
            <a:r>
              <a:rPr kumimoji="1" lang="ja-JP" altLang="en-US" dirty="0"/>
              <a:t>どうするのか決めるのではなく、</a:t>
            </a:r>
            <a:endParaRPr kumimoji="1" lang="en-US" altLang="ja-JP" dirty="0"/>
          </a:p>
          <a:p>
            <a:r>
              <a:rPr kumimoji="1" lang="ja-JP" altLang="en-US" dirty="0"/>
              <a:t>あくまで「今」の気持ちを考えてみましょう。</a:t>
            </a:r>
            <a:endParaRPr kumimoji="1" lang="en-US" altLang="ja-JP" dirty="0"/>
          </a:p>
          <a:p>
            <a:r>
              <a:rPr kumimoji="1" lang="ja-JP" altLang="en-US" dirty="0"/>
              <a:t>「わからない」という選択肢でも良いですし、</a:t>
            </a:r>
            <a:endParaRPr kumimoji="1" lang="en-US" altLang="ja-JP" dirty="0"/>
          </a:p>
          <a:p>
            <a:r>
              <a:rPr kumimoji="1" lang="ja-JP" altLang="en-US" dirty="0"/>
              <a:t>何か不安に思うことがあれば「その他」に書いてみるのも良いでしょう。</a:t>
            </a:r>
            <a:endParaRPr kumimoji="1" lang="en-US" altLang="ja-JP" dirty="0"/>
          </a:p>
          <a:p>
            <a:endParaRPr kumimoji="1" lang="en-US" altLang="ja-JP" dirty="0"/>
          </a:p>
          <a:p>
            <a:r>
              <a:rPr kumimoji="1" lang="en-US" altLang="ja-JP" dirty="0"/>
              <a:t>-----------------------------------------------------------------------------</a:t>
            </a:r>
          </a:p>
          <a:p>
            <a:r>
              <a:rPr kumimoji="1" lang="en-US" altLang="ja-JP" dirty="0"/>
              <a:t>【</a:t>
            </a:r>
            <a:r>
              <a:rPr kumimoji="1" lang="ja-JP" altLang="en-US" dirty="0"/>
              <a:t>用語解説</a:t>
            </a:r>
            <a:r>
              <a:rPr kumimoji="1" lang="en-US" altLang="ja-JP" dirty="0"/>
              <a:t>】</a:t>
            </a:r>
          </a:p>
          <a:p>
            <a:r>
              <a:rPr kumimoji="1" lang="en-US" altLang="ja-JP" dirty="0"/>
              <a:t>※</a:t>
            </a:r>
            <a:r>
              <a:rPr kumimoji="1" lang="ja-JP" altLang="en-US" dirty="0"/>
              <a:t>３　延命治療とは、回復の見込みがない状態において、</a:t>
            </a:r>
            <a:endParaRPr kumimoji="1" lang="en-US" altLang="ja-JP" dirty="0"/>
          </a:p>
          <a:p>
            <a:r>
              <a:rPr kumimoji="1" lang="ja-JP" altLang="en-US" dirty="0"/>
              <a:t>　　　　生命の維持を目的に行われる治療のこと。</a:t>
            </a:r>
            <a:endParaRPr kumimoji="1" lang="en-US" altLang="ja-JP" dirty="0"/>
          </a:p>
          <a:p>
            <a:endParaRPr kumimoji="1" lang="en-US" altLang="ja-JP" dirty="0"/>
          </a:p>
          <a:p>
            <a:r>
              <a:rPr kumimoji="1" lang="en-US" altLang="ja-JP" dirty="0">
                <a:latin typeface="+mn-lt"/>
              </a:rPr>
              <a:t>※</a:t>
            </a:r>
            <a:r>
              <a:rPr kumimoji="1" lang="ja-JP" altLang="en-US" dirty="0">
                <a:latin typeface="+mn-lt"/>
              </a:rPr>
              <a:t>４　緩和ケアとは、</a:t>
            </a:r>
            <a:r>
              <a:rPr lang="ja-JP" altLang="en-US" b="0" i="0" dirty="0">
                <a:solidFill>
                  <a:srgbClr val="000000"/>
                </a:solidFill>
                <a:effectLst/>
                <a:latin typeface="+mn-lt"/>
                <a:ea typeface="游ゴシック Medium" panose="020B0500000000000000" pitchFamily="50" charset="-128"/>
              </a:rPr>
              <a:t>体や心のつらさを和らげるための医療やケアのこと。</a:t>
            </a:r>
            <a:endParaRPr lang="en-US" altLang="ja-JP" b="0" i="0" dirty="0">
              <a:solidFill>
                <a:srgbClr val="000000"/>
              </a:solidFill>
              <a:effectLst/>
              <a:latin typeface="+mn-lt"/>
              <a:ea typeface="游ゴシック Medium" panose="020B0500000000000000" pitchFamily="50" charset="-128"/>
            </a:endParaRPr>
          </a:p>
          <a:p>
            <a:r>
              <a:rPr kumimoji="1" lang="ja-JP" altLang="en-US" b="0" i="0" dirty="0">
                <a:solidFill>
                  <a:srgbClr val="000000"/>
                </a:solidFill>
                <a:effectLst/>
                <a:latin typeface="+mn-lt"/>
                <a:ea typeface="游ゴシック Medium" panose="020B0500000000000000" pitchFamily="50" charset="-128"/>
              </a:rPr>
              <a:t>　　（参考）</a:t>
            </a:r>
            <a:r>
              <a:rPr kumimoji="1" lang="en-US" altLang="ja-JP" b="0" i="0" dirty="0">
                <a:solidFill>
                  <a:srgbClr val="000000"/>
                </a:solidFill>
                <a:effectLst/>
                <a:latin typeface="+mn-lt"/>
                <a:ea typeface="游ゴシック Medium" panose="020B0500000000000000" pitchFamily="50" charset="-128"/>
              </a:rPr>
              <a:t>WHO</a:t>
            </a:r>
            <a:r>
              <a:rPr kumimoji="1" lang="ja-JP" altLang="en-US" b="0" i="0" dirty="0">
                <a:solidFill>
                  <a:srgbClr val="000000"/>
                </a:solidFill>
                <a:effectLst/>
                <a:latin typeface="+mn-lt"/>
                <a:ea typeface="游ゴシック Medium" panose="020B0500000000000000" pitchFamily="50" charset="-128"/>
              </a:rPr>
              <a:t>による緩和ケアの定義（</a:t>
            </a:r>
            <a:r>
              <a:rPr kumimoji="1" lang="en-US" altLang="ja-JP" b="0" i="0" dirty="0">
                <a:solidFill>
                  <a:srgbClr val="000000"/>
                </a:solidFill>
                <a:effectLst/>
                <a:latin typeface="+mn-lt"/>
                <a:ea typeface="游ゴシック Medium" panose="020B0500000000000000" pitchFamily="50" charset="-128"/>
              </a:rPr>
              <a:t>2002</a:t>
            </a:r>
            <a:r>
              <a:rPr kumimoji="1" lang="ja-JP" altLang="en-US" b="0" i="0" dirty="0">
                <a:solidFill>
                  <a:srgbClr val="000000"/>
                </a:solidFill>
                <a:effectLst/>
                <a:latin typeface="+mn-lt"/>
                <a:ea typeface="游ゴシック Medium" panose="020B0500000000000000" pitchFamily="50" charset="-128"/>
              </a:rPr>
              <a:t>）</a:t>
            </a:r>
            <a:endParaRPr kumimoji="1" lang="en-US" altLang="ja-JP" b="0" i="0" dirty="0">
              <a:solidFill>
                <a:srgbClr val="000000"/>
              </a:solidFill>
              <a:effectLst/>
              <a:latin typeface="+mn-lt"/>
              <a:ea typeface="游ゴシック Medium" panose="020B0500000000000000" pitchFamily="50" charset="-128"/>
            </a:endParaRPr>
          </a:p>
          <a:p>
            <a:r>
              <a:rPr kumimoji="1" lang="ja-JP" altLang="en-US" b="0" i="0" dirty="0">
                <a:solidFill>
                  <a:srgbClr val="000000"/>
                </a:solidFill>
                <a:effectLst/>
                <a:latin typeface="+mn-lt"/>
                <a:ea typeface="游ゴシック Medium" panose="020B0500000000000000" pitchFamily="50" charset="-128"/>
              </a:rPr>
              <a:t>　　　「</a:t>
            </a:r>
            <a:r>
              <a:rPr lang="ja-JP" altLang="en-US" b="0" i="0" dirty="0">
                <a:solidFill>
                  <a:srgbClr val="000000"/>
                </a:solidFill>
                <a:effectLst/>
                <a:latin typeface="+mn-lt"/>
              </a:rPr>
              <a:t>緩和ケアとは、生命を脅かす疾患による問題に直面している患者</a:t>
            </a:r>
            <a:endParaRPr lang="en-US" altLang="ja-JP" b="0" i="0" dirty="0">
              <a:solidFill>
                <a:srgbClr val="000000"/>
              </a:solidFill>
              <a:effectLst/>
              <a:latin typeface="+mn-lt"/>
            </a:endParaRPr>
          </a:p>
          <a:p>
            <a:r>
              <a:rPr lang="ja-JP" altLang="en-US" b="0" i="0" dirty="0">
                <a:solidFill>
                  <a:srgbClr val="000000"/>
                </a:solidFill>
                <a:effectLst/>
                <a:latin typeface="+mn-lt"/>
              </a:rPr>
              <a:t>　　　とその家族に対して、疾患の早期より痛み、身体的問題、心理</a:t>
            </a:r>
            <a:endParaRPr lang="en-US" altLang="ja-JP" b="0" i="0" dirty="0">
              <a:solidFill>
                <a:srgbClr val="000000"/>
              </a:solidFill>
              <a:effectLst/>
              <a:latin typeface="+mn-lt"/>
            </a:endParaRPr>
          </a:p>
          <a:p>
            <a:r>
              <a:rPr lang="ja-JP" altLang="en-US" b="0" i="0" dirty="0">
                <a:solidFill>
                  <a:srgbClr val="000000"/>
                </a:solidFill>
                <a:effectLst/>
                <a:latin typeface="+mn-lt"/>
              </a:rPr>
              <a:t>　　　社会的問題、スピリチュアルに関して、きちんとした評価を行い、</a:t>
            </a:r>
            <a:endParaRPr lang="en-US" altLang="ja-JP" b="0" i="0" dirty="0">
              <a:solidFill>
                <a:srgbClr val="000000"/>
              </a:solidFill>
              <a:effectLst/>
              <a:latin typeface="+mn-lt"/>
            </a:endParaRPr>
          </a:p>
          <a:p>
            <a:r>
              <a:rPr lang="ja-JP" altLang="en-US" b="0" i="0" dirty="0">
                <a:solidFill>
                  <a:srgbClr val="000000"/>
                </a:solidFill>
                <a:effectLst/>
                <a:latin typeface="+mn-lt"/>
              </a:rPr>
              <a:t>　　　それが障害とならないように予防したり、対処することで、クオリティ・</a:t>
            </a:r>
            <a:endParaRPr lang="en-US" altLang="ja-JP" b="0" i="0" dirty="0">
              <a:solidFill>
                <a:srgbClr val="000000"/>
              </a:solidFill>
              <a:effectLst/>
              <a:latin typeface="+mn-lt"/>
            </a:endParaRPr>
          </a:p>
          <a:p>
            <a:r>
              <a:rPr lang="ja-JP" altLang="en-US" b="0" i="0" dirty="0">
                <a:solidFill>
                  <a:srgbClr val="000000"/>
                </a:solidFill>
                <a:effectLst/>
                <a:latin typeface="+mn-lt"/>
              </a:rPr>
              <a:t>　　　オブ・ライフ（</a:t>
            </a:r>
            <a:r>
              <a:rPr lang="en-US" altLang="ja-JP" b="0" i="0" dirty="0">
                <a:solidFill>
                  <a:srgbClr val="000000"/>
                </a:solidFill>
                <a:effectLst/>
                <a:latin typeface="+mn-lt"/>
              </a:rPr>
              <a:t>QOL</a:t>
            </a:r>
            <a:r>
              <a:rPr lang="ja-JP" altLang="en-US" b="0" i="0" dirty="0">
                <a:solidFill>
                  <a:srgbClr val="000000"/>
                </a:solidFill>
                <a:effectLst/>
                <a:latin typeface="+mn-lt"/>
              </a:rPr>
              <a:t>）を改善するためのアプローチである。」</a:t>
            </a:r>
            <a:endParaRPr lang="en-US" altLang="ja-JP" b="0" i="0" dirty="0">
              <a:solidFill>
                <a:srgbClr val="000000"/>
              </a:solidFill>
              <a:effectLst/>
              <a:latin typeface="+mn-lt"/>
            </a:endParaRPr>
          </a:p>
          <a:p>
            <a:endParaRPr kumimoji="1" lang="en-US" altLang="ja-JP" b="0" i="0" dirty="0">
              <a:solidFill>
                <a:srgbClr val="000000"/>
              </a:solidFill>
              <a:effectLst/>
              <a:latin typeface="A1ゴシック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12</a:t>
            </a:fld>
            <a:endParaRPr kumimoji="1" lang="ja-JP" altLang="en-US"/>
          </a:p>
        </p:txBody>
      </p:sp>
    </p:spTree>
    <p:extLst>
      <p:ext uri="{BB962C8B-B14F-4D97-AF65-F5344CB8AC3E}">
        <p14:creationId xmlns:p14="http://schemas.microsoft.com/office/powerpoint/2010/main" val="351759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“もしも”のときの医療について、決めておく必要はありません。</a:t>
            </a:r>
            <a:endParaRPr kumimoji="1" lang="en-US" altLang="ja-JP" dirty="0"/>
          </a:p>
          <a:p>
            <a:endParaRPr kumimoji="1" lang="en-US" altLang="ja-JP" dirty="0"/>
          </a:p>
          <a:p>
            <a:r>
              <a:rPr kumimoji="1" lang="ja-JP" altLang="en-US" dirty="0"/>
              <a:t>ご自身が望む医療を考えるにあたって、</a:t>
            </a:r>
            <a:endParaRPr kumimoji="1" lang="en-US" altLang="ja-JP" dirty="0"/>
          </a:p>
          <a:p>
            <a:r>
              <a:rPr kumimoji="1" lang="ja-JP" altLang="en-US" dirty="0"/>
              <a:t>どのようなものがあるのか、元気なうちに知っておくのもよいでしょう。</a:t>
            </a:r>
            <a:endParaRPr kumimoji="1" lang="en-US" altLang="ja-JP" dirty="0"/>
          </a:p>
          <a:p>
            <a:endParaRPr kumimoji="1" lang="en-US" altLang="ja-JP" dirty="0"/>
          </a:p>
          <a:p>
            <a:r>
              <a:rPr kumimoji="1" lang="ja-JP" altLang="en-US" dirty="0"/>
              <a:t>参考として、いくつか例を示していますが、</a:t>
            </a:r>
            <a:endParaRPr kumimoji="1" lang="en-US" altLang="ja-JP" dirty="0"/>
          </a:p>
          <a:p>
            <a:r>
              <a:rPr kumimoji="1" lang="ja-JP" altLang="en-US" dirty="0"/>
              <a:t>それぞれの治療の目的は、状況によって異なります。</a:t>
            </a:r>
            <a:endParaRPr kumimoji="1" lang="en-US" altLang="ja-JP" dirty="0"/>
          </a:p>
          <a:p>
            <a:r>
              <a:rPr kumimoji="1" lang="ja-JP" altLang="en-US" dirty="0"/>
              <a:t>わからないときは、主治医などの医療関係者に、聞いてみましょう。</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13</a:t>
            </a:fld>
            <a:endParaRPr kumimoji="1" lang="ja-JP" altLang="en-US"/>
          </a:p>
        </p:txBody>
      </p:sp>
    </p:spTree>
    <p:extLst>
      <p:ext uri="{BB962C8B-B14F-4D97-AF65-F5344CB8AC3E}">
        <p14:creationId xmlns:p14="http://schemas.microsoft.com/office/powerpoint/2010/main" val="125587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２つめの質問は、ご自身が意思を伝えられなくなった場合、</a:t>
            </a:r>
            <a:endParaRPr kumimoji="1" lang="en-US" altLang="ja-JP" dirty="0"/>
          </a:p>
          <a:p>
            <a:r>
              <a:rPr kumimoji="1" lang="ja-JP" altLang="en-US" dirty="0"/>
              <a:t>医療・介護従事者が、「誰と」話し合ってほしいかについてです。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日頃、ご自身の気持ちを伝えている人はどなたでしょうか。</a:t>
            </a:r>
            <a:endParaRPr kumimoji="1" lang="en-US" altLang="ja-JP" dirty="0"/>
          </a:p>
          <a:p>
            <a:r>
              <a:rPr kumimoji="1" lang="ja-JP" altLang="en-US" dirty="0"/>
              <a:t>もしものときに、</a:t>
            </a:r>
            <a:endParaRPr kumimoji="1" lang="en-US" altLang="ja-JP" dirty="0"/>
          </a:p>
          <a:p>
            <a:r>
              <a:rPr kumimoji="1" lang="ja-JP" altLang="en-US" dirty="0"/>
              <a:t>代わりにご自身の望みを伝えてくれる人を考えてみましょう。</a:t>
            </a:r>
            <a:endParaRPr kumimoji="1" lang="en-US" altLang="ja-JP" dirty="0"/>
          </a:p>
          <a:p>
            <a:endParaRPr kumimoji="1" lang="en-US" altLang="ja-JP" dirty="0"/>
          </a:p>
          <a:p>
            <a:r>
              <a:rPr kumimoji="1" lang="ja-JP" altLang="en-US" dirty="0"/>
              <a:t>ご家族だけでなく、友人やかかりつけの先生、看護師、</a:t>
            </a:r>
            <a:endParaRPr kumimoji="1" lang="en-US" altLang="ja-JP" dirty="0"/>
          </a:p>
          <a:p>
            <a:r>
              <a:rPr kumimoji="1" lang="ja-JP" altLang="en-US" dirty="0"/>
              <a:t>ケアマネジャーなどでも良いです。</a:t>
            </a:r>
            <a:endParaRPr kumimoji="1" lang="en-US" altLang="ja-JP" dirty="0"/>
          </a:p>
          <a:p>
            <a:r>
              <a:rPr kumimoji="1" lang="ja-JP" altLang="en-US" dirty="0"/>
              <a:t>一人だけでなく、複数選んでもかまいません。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14</a:t>
            </a:fld>
            <a:endParaRPr kumimoji="1" lang="ja-JP" altLang="en-US"/>
          </a:p>
        </p:txBody>
      </p:sp>
    </p:spTree>
    <p:extLst>
      <p:ext uri="{BB962C8B-B14F-4D97-AF65-F5344CB8AC3E}">
        <p14:creationId xmlns:p14="http://schemas.microsoft.com/office/powerpoint/2010/main" val="945038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en-US" altLang="ja-JP" dirty="0"/>
              <a:t>3</a:t>
            </a:r>
            <a:r>
              <a:rPr kumimoji="1" lang="ja-JP" altLang="en-US" dirty="0"/>
              <a:t>つめの質問は、最期に過ごしたい場所です。</a:t>
            </a:r>
            <a:endParaRPr kumimoji="1" lang="en-US" altLang="ja-JP" dirty="0"/>
          </a:p>
          <a:p>
            <a:endParaRPr kumimoji="1" lang="en-US" altLang="ja-JP" dirty="0"/>
          </a:p>
          <a:p>
            <a:r>
              <a:rPr kumimoji="1" lang="ja-JP" altLang="en-US" dirty="0"/>
              <a:t>自宅や病院など、最期に過ごしたい場所を考えてみましょう。</a:t>
            </a:r>
            <a:endParaRPr kumimoji="1" lang="en-US" altLang="ja-JP" dirty="0"/>
          </a:p>
          <a:p>
            <a:endParaRPr kumimoji="1" lang="en-US" altLang="ja-JP" dirty="0"/>
          </a:p>
          <a:p>
            <a:r>
              <a:rPr kumimoji="1" lang="ja-JP" altLang="en-US" dirty="0"/>
              <a:t>病院で過ごして、最期の最期は自宅という方もいるかもしれません。</a:t>
            </a:r>
            <a:endParaRPr kumimoji="1" lang="en-US" altLang="ja-JP" dirty="0"/>
          </a:p>
          <a:p>
            <a:r>
              <a:rPr kumimoji="1" lang="ja-JP" altLang="en-US" dirty="0"/>
              <a:t>そのような場合は、「その他」の欄に自由に記載しましょう。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15</a:t>
            </a:fld>
            <a:endParaRPr kumimoji="1" lang="ja-JP" altLang="en-US"/>
          </a:p>
        </p:txBody>
      </p:sp>
    </p:spTree>
    <p:extLst>
      <p:ext uri="{BB962C8B-B14F-4D97-AF65-F5344CB8AC3E}">
        <p14:creationId xmlns:p14="http://schemas.microsoft.com/office/powerpoint/2010/main" val="210333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最期は穏やかに自宅で過ごしたいとご本人が望んでいる場合、</a:t>
            </a:r>
            <a:endParaRPr kumimoji="1" lang="en-US" altLang="ja-JP" dirty="0"/>
          </a:p>
          <a:p>
            <a:r>
              <a:rPr kumimoji="1" lang="ja-JP" altLang="en-US" dirty="0"/>
              <a:t>ご家族は１１９番ではなく、</a:t>
            </a:r>
            <a:endParaRPr kumimoji="1" lang="en-US" altLang="ja-JP" dirty="0"/>
          </a:p>
          <a:p>
            <a:r>
              <a:rPr kumimoji="1" lang="ja-JP" altLang="en-US" dirty="0"/>
              <a:t>まずは「かかりつけ医」や「訪問看護師」に連絡しましょう。</a:t>
            </a:r>
            <a:endParaRPr kumimoji="1" lang="en-US" altLang="ja-JP" dirty="0"/>
          </a:p>
          <a:p>
            <a:endParaRPr kumimoji="1" lang="en-US" altLang="ja-JP" dirty="0"/>
          </a:p>
          <a:p>
            <a:r>
              <a:rPr kumimoji="1" lang="ja-JP" altLang="en-US" dirty="0"/>
              <a:t>救急隊は「救急救命」（</a:t>
            </a:r>
            <a:r>
              <a:rPr kumimoji="1" lang="en-US" altLang="ja-JP" u="none" dirty="0"/>
              <a:t>※</a:t>
            </a:r>
            <a:r>
              <a:rPr kumimoji="1" lang="ja-JP" altLang="en-US" u="none" dirty="0"/>
              <a:t>５</a:t>
            </a:r>
            <a:r>
              <a:rPr kumimoji="1" lang="ja-JP" altLang="en-US" dirty="0"/>
              <a:t>）が使命です。</a:t>
            </a:r>
            <a:endParaRPr kumimoji="1" lang="en-US" altLang="ja-JP" dirty="0"/>
          </a:p>
          <a:p>
            <a:r>
              <a:rPr kumimoji="1" lang="ja-JP" altLang="en-US" dirty="0"/>
              <a:t>ご本人が心肺蘇生を望んでいなくても、</a:t>
            </a:r>
            <a:endParaRPr kumimoji="1" lang="en-US" altLang="ja-JP" dirty="0"/>
          </a:p>
          <a:p>
            <a:r>
              <a:rPr kumimoji="1" lang="ja-JP" altLang="en-US" dirty="0"/>
              <a:t>心肺停止（</a:t>
            </a:r>
            <a:r>
              <a:rPr kumimoji="1" lang="en-US" altLang="ja-JP" u="none" dirty="0"/>
              <a:t>※</a:t>
            </a:r>
            <a:r>
              <a:rPr kumimoji="1" lang="ja-JP" altLang="en-US" u="none" dirty="0"/>
              <a:t>６</a:t>
            </a:r>
            <a:r>
              <a:rPr kumimoji="1" lang="ja-JP" altLang="en-US" dirty="0"/>
              <a:t>）の患者さんに対しては</a:t>
            </a:r>
            <a:endParaRPr kumimoji="1" lang="en-US" altLang="ja-JP" dirty="0"/>
          </a:p>
          <a:p>
            <a:r>
              <a:rPr kumimoji="1" lang="ja-JP" altLang="en-US" dirty="0"/>
              <a:t>心肺蘇生を実施しないで医療機関に搬送することはできません。</a:t>
            </a:r>
            <a:endParaRPr kumimoji="1" lang="en-US" altLang="ja-JP" dirty="0"/>
          </a:p>
          <a:p>
            <a:r>
              <a:rPr kumimoji="1" lang="ja-JP" altLang="en-US" dirty="0"/>
              <a:t>救急搬送の場面においては、</a:t>
            </a:r>
            <a:endParaRPr kumimoji="1" lang="en-US" altLang="ja-JP" dirty="0"/>
          </a:p>
          <a:p>
            <a:r>
              <a:rPr kumimoji="1" lang="ja-JP" altLang="en-US" dirty="0"/>
              <a:t>本人の意思に関わらず、救命処置を行いながら搬送します。</a:t>
            </a:r>
            <a:endParaRPr kumimoji="1" lang="en-US" altLang="ja-JP" dirty="0"/>
          </a:p>
          <a:p>
            <a:endParaRPr kumimoji="1" lang="en-US" altLang="ja-JP" dirty="0"/>
          </a:p>
          <a:p>
            <a:r>
              <a:rPr kumimoji="1" lang="en-US" altLang="ja-JP" dirty="0"/>
              <a:t>--------------------------------------------------------------------------</a:t>
            </a:r>
          </a:p>
          <a:p>
            <a:r>
              <a:rPr kumimoji="1" lang="en-US" altLang="ja-JP" dirty="0"/>
              <a:t>【</a:t>
            </a:r>
            <a:r>
              <a:rPr kumimoji="1" lang="ja-JP" altLang="en-US" dirty="0"/>
              <a:t>用語解説</a:t>
            </a:r>
            <a:r>
              <a:rPr kumimoji="1" lang="en-US" altLang="ja-JP" dirty="0"/>
              <a:t>】</a:t>
            </a:r>
          </a:p>
          <a:p>
            <a:r>
              <a:rPr kumimoji="1" lang="en-US" altLang="ja-JP" dirty="0"/>
              <a:t>※</a:t>
            </a:r>
            <a:r>
              <a:rPr kumimoji="1" lang="ja-JP" altLang="en-US" u="none" dirty="0"/>
              <a:t>５</a:t>
            </a:r>
            <a:r>
              <a:rPr kumimoji="1" lang="ja-JP" altLang="en-US" dirty="0"/>
              <a:t>　救急救命とは、症状の著しい悪化や命に危険がある者に対し、</a:t>
            </a:r>
            <a:endParaRPr kumimoji="1" lang="en-US" altLang="ja-JP" dirty="0"/>
          </a:p>
          <a:p>
            <a:r>
              <a:rPr kumimoji="1" lang="ja-JP" altLang="en-US" dirty="0"/>
              <a:t>　　　医療機関に搬送されるまでの間、</a:t>
            </a:r>
            <a:endParaRPr kumimoji="1" lang="en-US" altLang="ja-JP" dirty="0"/>
          </a:p>
          <a:p>
            <a:r>
              <a:rPr kumimoji="1" lang="ja-JP" altLang="en-US" dirty="0"/>
              <a:t>　　　気道の確保や心拍の回復など、緊急的に処置を行うこと。</a:t>
            </a:r>
            <a:endParaRPr kumimoji="1" lang="en-US" altLang="ja-JP" dirty="0"/>
          </a:p>
          <a:p>
            <a:endParaRPr kumimoji="1" lang="en-US" altLang="ja-JP" dirty="0"/>
          </a:p>
          <a:p>
            <a:r>
              <a:rPr kumimoji="1" lang="en-US" altLang="ja-JP" dirty="0"/>
              <a:t>※</a:t>
            </a:r>
            <a:r>
              <a:rPr kumimoji="1" lang="ja-JP" altLang="en-US" u="none" dirty="0"/>
              <a:t>６</a:t>
            </a:r>
            <a:r>
              <a:rPr kumimoji="1" lang="ja-JP" altLang="en-US" dirty="0"/>
              <a:t>　心肺停止とは、心臓と呼吸が停止した状態のこと。</a:t>
            </a:r>
            <a:endParaRPr kumimoji="1" lang="en-US" altLang="ja-JP"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16</a:t>
            </a:fld>
            <a:endParaRPr kumimoji="1" lang="ja-JP" altLang="en-US"/>
          </a:p>
        </p:txBody>
      </p:sp>
    </p:spTree>
    <p:extLst>
      <p:ext uri="{BB962C8B-B14F-4D97-AF65-F5344CB8AC3E}">
        <p14:creationId xmlns:p14="http://schemas.microsoft.com/office/powerpoint/2010/main" val="334329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ご自身でどうしたいか考えてみたら、</a:t>
            </a:r>
            <a:endParaRPr kumimoji="1" lang="en-US" altLang="ja-JP" dirty="0"/>
          </a:p>
          <a:p>
            <a:r>
              <a:rPr kumimoji="1" lang="ja-JP" altLang="en-US" dirty="0"/>
              <a:t>次は、ステップ２として、信頼できる人と話し合ってみましょう。</a:t>
            </a:r>
            <a:endParaRPr kumimoji="1" lang="en-US" altLang="ja-JP" dirty="0"/>
          </a:p>
          <a:p>
            <a:endParaRPr kumimoji="1" lang="en-US" altLang="ja-JP" dirty="0"/>
          </a:p>
          <a:p>
            <a:r>
              <a:rPr kumimoji="1" lang="ja-JP" altLang="en-US" dirty="0"/>
              <a:t>心の中で思っているだけ、もしも手帳に記入しただけでは、</a:t>
            </a:r>
            <a:endParaRPr kumimoji="1" lang="en-US" altLang="ja-JP" dirty="0"/>
          </a:p>
          <a:p>
            <a:r>
              <a:rPr kumimoji="1" lang="ja-JP" altLang="en-US" dirty="0"/>
              <a:t>希望は叶いません。</a:t>
            </a:r>
            <a:endParaRPr kumimoji="1" lang="en-US" altLang="ja-JP" dirty="0"/>
          </a:p>
          <a:p>
            <a:endParaRPr kumimoji="1" lang="en-US" altLang="ja-JP" dirty="0"/>
          </a:p>
          <a:p>
            <a:r>
              <a:rPr kumimoji="1" lang="ja-JP" altLang="en-US" dirty="0"/>
              <a:t>大切なのは、話し合うことです。</a:t>
            </a:r>
            <a:endParaRPr kumimoji="1" lang="en-US" altLang="ja-JP" dirty="0"/>
          </a:p>
          <a:p>
            <a:endParaRPr kumimoji="1" lang="en-US" altLang="ja-JP" dirty="0"/>
          </a:p>
          <a:p>
            <a:r>
              <a:rPr kumimoji="1" lang="ja-JP" altLang="en-US" dirty="0"/>
              <a:t>ご夫婦、親子、友人など、信頼できる方に、</a:t>
            </a:r>
            <a:endParaRPr kumimoji="1" lang="en-US" altLang="ja-JP" dirty="0"/>
          </a:p>
          <a:p>
            <a:r>
              <a:rPr kumimoji="1" lang="ja-JP" altLang="en-US" dirty="0"/>
              <a:t>もしも手帳を見せながら、伝えてみましょう。</a:t>
            </a:r>
            <a:endParaRPr kumimoji="1" lang="en-US" altLang="ja-JP" dirty="0"/>
          </a:p>
          <a:p>
            <a:endParaRPr kumimoji="1" lang="en-US" altLang="ja-JP" dirty="0"/>
          </a:p>
          <a:p>
            <a:r>
              <a:rPr kumimoji="1" lang="ja-JP" altLang="en-US" dirty="0"/>
              <a:t>医療や介護を受けている方は、</a:t>
            </a:r>
            <a:endParaRPr kumimoji="1" lang="en-US" altLang="ja-JP" dirty="0"/>
          </a:p>
          <a:p>
            <a:r>
              <a:rPr kumimoji="1" lang="ja-JP" altLang="en-US" dirty="0"/>
              <a:t>かかりつけの医師、訪問看護師やケアマネジャー、</a:t>
            </a:r>
            <a:endParaRPr kumimoji="1" lang="en-US" altLang="ja-JP" dirty="0"/>
          </a:p>
          <a:p>
            <a:r>
              <a:rPr kumimoji="1" lang="ja-JP" altLang="en-US" dirty="0"/>
              <a:t>ヘルパーなどとも話し合っておくと良いでしょう。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17</a:t>
            </a:fld>
            <a:endParaRPr kumimoji="1" lang="ja-JP" altLang="en-US"/>
          </a:p>
        </p:txBody>
      </p:sp>
    </p:spTree>
    <p:extLst>
      <p:ext uri="{BB962C8B-B14F-4D97-AF65-F5344CB8AC3E}">
        <p14:creationId xmlns:p14="http://schemas.microsoft.com/office/powerpoint/2010/main" val="425971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人生の最期について、</a:t>
            </a:r>
            <a:endParaRPr kumimoji="1" lang="en-US" altLang="ja-JP" dirty="0"/>
          </a:p>
          <a:p>
            <a:r>
              <a:rPr kumimoji="1" lang="ja-JP" altLang="en-US" dirty="0"/>
              <a:t>話しづらいと感じる人もいらっしゃると思います。</a:t>
            </a:r>
            <a:endParaRPr kumimoji="1" lang="en-US" altLang="ja-JP" dirty="0"/>
          </a:p>
          <a:p>
            <a:endParaRPr kumimoji="1" lang="en-US" altLang="ja-JP" dirty="0"/>
          </a:p>
          <a:p>
            <a:r>
              <a:rPr kumimoji="1" lang="ja-JP" altLang="en-US" dirty="0"/>
              <a:t>まずは、話しやすいことから、始めてみましょう。</a:t>
            </a:r>
            <a:endParaRPr kumimoji="1" lang="en-US" altLang="ja-JP" dirty="0"/>
          </a:p>
          <a:p>
            <a:endParaRPr kumimoji="1" lang="en-US" altLang="ja-JP" dirty="0"/>
          </a:p>
          <a:p>
            <a:r>
              <a:rPr kumimoji="1" lang="ja-JP" altLang="en-US" dirty="0"/>
              <a:t>最後に食べたいもの、好きな物、</a:t>
            </a:r>
            <a:endParaRPr kumimoji="1" lang="en-US" altLang="ja-JP" dirty="0"/>
          </a:p>
          <a:p>
            <a:r>
              <a:rPr kumimoji="1" lang="ja-JP" altLang="en-US" dirty="0"/>
              <a:t>これだけは譲れないものなどを話すことも人生会議です。</a:t>
            </a:r>
            <a:endParaRPr kumimoji="1" lang="en-US" altLang="ja-JP" dirty="0"/>
          </a:p>
          <a:p>
            <a:endParaRPr kumimoji="1" lang="en-US" altLang="ja-JP" dirty="0"/>
          </a:p>
          <a:p>
            <a:r>
              <a:rPr kumimoji="1" lang="ja-JP" altLang="en-US" dirty="0"/>
              <a:t>ニュースやドラマの話題から、自分だったらこうしたいと話してみたり、</a:t>
            </a:r>
            <a:endParaRPr kumimoji="1" lang="en-US" altLang="ja-JP" dirty="0"/>
          </a:p>
          <a:p>
            <a:r>
              <a:rPr kumimoji="1" lang="ja-JP" altLang="en-US" dirty="0"/>
              <a:t>大切な人にどうしたいか聞いてみるのも良いでしょう。</a:t>
            </a:r>
            <a:endParaRPr kumimoji="1" lang="en-US" altLang="ja-JP" dirty="0"/>
          </a:p>
          <a:p>
            <a:endParaRPr kumimoji="1" lang="en-US" altLang="ja-JP" dirty="0"/>
          </a:p>
          <a:p>
            <a:r>
              <a:rPr kumimoji="1" lang="ja-JP" altLang="en-US" dirty="0"/>
              <a:t>「人生会議」というと、家族会議のような、</a:t>
            </a:r>
            <a:endParaRPr kumimoji="1" lang="en-US" altLang="ja-JP" dirty="0"/>
          </a:p>
          <a:p>
            <a:r>
              <a:rPr kumimoji="1" lang="ja-JP" altLang="en-US" dirty="0"/>
              <a:t>あらたまった話し合いの集まりをイメージするかもしませんが、</a:t>
            </a:r>
            <a:endParaRPr kumimoji="1" lang="en-US" altLang="ja-JP" dirty="0"/>
          </a:p>
          <a:p>
            <a:r>
              <a:rPr kumimoji="1" lang="ja-JP" altLang="en-US" dirty="0"/>
              <a:t>日常のコミュニケーションの積み重ねも、人生会議です。</a:t>
            </a:r>
            <a:endParaRPr kumimoji="1" lang="en-US" altLang="ja-JP" dirty="0"/>
          </a:p>
          <a:p>
            <a:endParaRPr kumimoji="1" lang="en-US" altLang="ja-JP" dirty="0"/>
          </a:p>
          <a:p>
            <a:r>
              <a:rPr kumimoji="1" lang="ja-JP" altLang="en-US" dirty="0"/>
              <a:t>もしも、あなたの大切な人が病気や事故で</a:t>
            </a:r>
            <a:endParaRPr kumimoji="1" lang="en-US" altLang="ja-JP" dirty="0"/>
          </a:p>
          <a:p>
            <a:r>
              <a:rPr kumimoji="1" lang="ja-JP" altLang="en-US" dirty="0"/>
              <a:t>自分の気持ちを伝えられなくなったとき、</a:t>
            </a:r>
            <a:endParaRPr kumimoji="1" lang="en-US" altLang="ja-JP" dirty="0"/>
          </a:p>
          <a:p>
            <a:r>
              <a:rPr kumimoji="1" lang="ja-JP" altLang="en-US" dirty="0"/>
              <a:t>日常のコミュニケーションの積み重ねを思い返してみると、</a:t>
            </a:r>
            <a:endParaRPr kumimoji="1" lang="en-US" altLang="ja-JP" dirty="0"/>
          </a:p>
          <a:p>
            <a:r>
              <a:rPr kumimoji="1" lang="ja-JP" altLang="en-US" u="none" dirty="0"/>
              <a:t>大切な人の</a:t>
            </a:r>
            <a:r>
              <a:rPr kumimoji="1" lang="ja-JP" altLang="en-US" dirty="0"/>
              <a:t>最期の過ごしを考える助けになるかもしれません。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18</a:t>
            </a:fld>
            <a:endParaRPr kumimoji="1" lang="ja-JP" altLang="en-US"/>
          </a:p>
        </p:txBody>
      </p:sp>
    </p:spTree>
    <p:extLst>
      <p:ext uri="{BB962C8B-B14F-4D97-AF65-F5344CB8AC3E}">
        <p14:creationId xmlns:p14="http://schemas.microsoft.com/office/powerpoint/2010/main" val="1298835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最後のステップ３は、「書く」です。</a:t>
            </a:r>
            <a:endParaRPr kumimoji="1" lang="en-US" altLang="ja-JP" dirty="0"/>
          </a:p>
          <a:p>
            <a:endParaRPr kumimoji="1" lang="en-US" altLang="ja-JP" dirty="0"/>
          </a:p>
          <a:p>
            <a:r>
              <a:rPr kumimoji="1" lang="ja-JP" altLang="en-US" dirty="0"/>
              <a:t>ステップ２で話し合ったことと、</a:t>
            </a:r>
            <a:endParaRPr kumimoji="1" lang="en-US" altLang="ja-JP" dirty="0"/>
          </a:p>
          <a:p>
            <a:r>
              <a:rPr kumimoji="1" lang="ja-JP" altLang="en-US" dirty="0"/>
              <a:t>「誰」と「いつ」話したかを、書きましょう。</a:t>
            </a:r>
            <a:endParaRPr kumimoji="1" lang="en-US" altLang="ja-JP" dirty="0"/>
          </a:p>
          <a:p>
            <a:endParaRPr kumimoji="1" lang="en-US" altLang="ja-JP" dirty="0"/>
          </a:p>
          <a:p>
            <a:r>
              <a:rPr kumimoji="1" lang="ja-JP" altLang="en-US" dirty="0"/>
              <a:t>３つの質問に答えられなくても、</a:t>
            </a:r>
            <a:endParaRPr kumimoji="1" lang="en-US" altLang="ja-JP" dirty="0"/>
          </a:p>
          <a:p>
            <a:r>
              <a:rPr kumimoji="1" lang="ja-JP" altLang="en-US" dirty="0"/>
              <a:t>大切にしていることと、この欄を書いておくだけでも構いません。</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19</a:t>
            </a:fld>
            <a:endParaRPr kumimoji="1" lang="ja-JP" altLang="en-US"/>
          </a:p>
        </p:txBody>
      </p:sp>
    </p:spTree>
    <p:extLst>
      <p:ext uri="{BB962C8B-B14F-4D97-AF65-F5344CB8AC3E}">
        <p14:creationId xmlns:p14="http://schemas.microsoft.com/office/powerpoint/2010/main" val="41429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お話しする主な内容は、こちらの３つについてです。</a:t>
            </a:r>
            <a:endParaRPr kumimoji="1" lang="en-US" altLang="ja-JP" dirty="0"/>
          </a:p>
          <a:p>
            <a:endParaRPr kumimoji="1" lang="en-US" altLang="ja-JP" dirty="0"/>
          </a:p>
          <a:p>
            <a:r>
              <a:rPr kumimoji="1" lang="ja-JP" altLang="en-US" dirty="0"/>
              <a:t>人生会議とは何か、</a:t>
            </a:r>
            <a:endParaRPr kumimoji="1" lang="en-US" altLang="ja-JP" dirty="0"/>
          </a:p>
          <a:p>
            <a:endParaRPr kumimoji="1" lang="en-US" altLang="ja-JP" dirty="0"/>
          </a:p>
          <a:p>
            <a:r>
              <a:rPr kumimoji="1" lang="ja-JP" altLang="en-US" dirty="0"/>
              <a:t>「もしも手帳」を使った自分の気持ちの伝え方、</a:t>
            </a:r>
            <a:endParaRPr kumimoji="1" lang="en-US" altLang="ja-JP" dirty="0"/>
          </a:p>
          <a:p>
            <a:endParaRPr kumimoji="1" lang="en-US" altLang="ja-JP" dirty="0"/>
          </a:p>
          <a:p>
            <a:r>
              <a:rPr kumimoji="1" lang="ja-JP" altLang="en-US" dirty="0"/>
              <a:t>そして「もしも手帳」のカバーの使い方　についてです。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2</a:t>
            </a:fld>
            <a:endParaRPr kumimoji="1" lang="ja-JP" altLang="en-US"/>
          </a:p>
        </p:txBody>
      </p:sp>
    </p:spTree>
    <p:extLst>
      <p:ext uri="{BB962C8B-B14F-4D97-AF65-F5344CB8AC3E}">
        <p14:creationId xmlns:p14="http://schemas.microsoft.com/office/powerpoint/2010/main" val="72436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「考える」、「話し合う」、「書く」のステップは</a:t>
            </a:r>
            <a:r>
              <a:rPr kumimoji="1" lang="en-US" altLang="ja-JP" dirty="0"/>
              <a:t>1</a:t>
            </a:r>
            <a:r>
              <a:rPr kumimoji="1" lang="ja-JP" altLang="en-US" dirty="0"/>
              <a:t>回行ったら、</a:t>
            </a:r>
            <a:endParaRPr kumimoji="1" lang="en-US" altLang="ja-JP" dirty="0"/>
          </a:p>
          <a:p>
            <a:r>
              <a:rPr kumimoji="1" lang="ja-JP" altLang="en-US" dirty="0"/>
              <a:t>終わりではありません。</a:t>
            </a:r>
            <a:endParaRPr kumimoji="1" lang="en-US" altLang="ja-JP" dirty="0"/>
          </a:p>
          <a:p>
            <a:endParaRPr kumimoji="1" lang="en-US" altLang="ja-JP" dirty="0"/>
          </a:p>
          <a:p>
            <a:r>
              <a:rPr kumimoji="1" lang="ja-JP" altLang="en-US" dirty="0"/>
              <a:t>人の気持ちは健康状態や時間の経過によって、変わります。</a:t>
            </a:r>
            <a:endParaRPr kumimoji="1" lang="en-US" altLang="ja-JP" dirty="0"/>
          </a:p>
          <a:p>
            <a:r>
              <a:rPr kumimoji="1" lang="ja-JP" altLang="en-US" dirty="0"/>
              <a:t>気持ちが変わったら、何度でも書き直してみましょう。</a:t>
            </a:r>
            <a:endParaRPr kumimoji="1" lang="en-US" altLang="ja-JP" dirty="0"/>
          </a:p>
          <a:p>
            <a:endParaRPr kumimoji="1" lang="en-US" altLang="ja-JP" dirty="0"/>
          </a:p>
          <a:p>
            <a:r>
              <a:rPr kumimoji="1" lang="ja-JP" altLang="en-US" dirty="0"/>
              <a:t>定期的に見直してみるのも、良いでしょう。</a:t>
            </a:r>
            <a:endParaRPr kumimoji="1" lang="en-US" altLang="ja-JP" dirty="0"/>
          </a:p>
          <a:p>
            <a:r>
              <a:rPr kumimoji="1" lang="ja-JP" altLang="en-US" dirty="0"/>
              <a:t>健康診断、年末年始など、</a:t>
            </a:r>
            <a:endParaRPr kumimoji="1" lang="en-US" altLang="ja-JP" strike="sngStrike" baseline="0" dirty="0"/>
          </a:p>
          <a:p>
            <a:r>
              <a:rPr kumimoji="1" lang="ja-JP" altLang="en-US" dirty="0"/>
              <a:t>自分なりのタイミングに合わせて見直してみるのもおすすめです。</a:t>
            </a:r>
            <a:endParaRPr kumimoji="1" lang="en-US" altLang="ja-JP" dirty="0"/>
          </a:p>
          <a:p>
            <a:endParaRPr kumimoji="1" lang="en-US" altLang="ja-JP" dirty="0"/>
          </a:p>
          <a:p>
            <a:r>
              <a:rPr kumimoji="1" lang="ja-JP" altLang="en-US" dirty="0"/>
              <a:t>書き直すために、新しい「もしも手帳」が必要な場合は、</a:t>
            </a:r>
            <a:endParaRPr kumimoji="1" lang="en-US" altLang="ja-JP" dirty="0"/>
          </a:p>
          <a:p>
            <a:r>
              <a:rPr kumimoji="1" lang="ja-JP" altLang="en-US" dirty="0"/>
              <a:t>区役所や地域ケアプラザ等で配布しています。</a:t>
            </a:r>
            <a:endParaRPr kumimoji="1" lang="en-US" altLang="ja-JP" dirty="0"/>
          </a:p>
          <a:p>
            <a:endParaRPr kumimoji="1" lang="en-US" altLang="ja-JP" dirty="0"/>
          </a:p>
          <a:p>
            <a:r>
              <a:rPr kumimoji="1" lang="ja-JP" altLang="en-US" dirty="0"/>
              <a:t>ぜひ、新しい「もしも手帳」をもらって、繰り返し、話し合ってみましょう。</a:t>
            </a:r>
            <a:endParaRPr kumimoji="1" lang="en-US" altLang="ja-JP" dirty="0"/>
          </a:p>
          <a:p>
            <a:endParaRPr kumimoji="1" lang="en-US" altLang="ja-JP" dirty="0"/>
          </a:p>
          <a:p>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補足</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書いた内容を見直して話し合う、きっかけの具体例はアレンジ可能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a:t>
            </a:r>
            <a:endParaRPr kumimoji="1" lang="en-US" altLang="ja-JP" dirty="0"/>
          </a:p>
          <a:p>
            <a:r>
              <a:rPr kumimoji="1" lang="ja-JP" altLang="en-US" dirty="0"/>
              <a:t>　・年１回の健康診断の結果が戻ってきたとき</a:t>
            </a:r>
            <a:endParaRPr kumimoji="1" lang="en-US" altLang="ja-JP" dirty="0"/>
          </a:p>
          <a:p>
            <a:r>
              <a:rPr kumimoji="1" lang="ja-JP" altLang="en-US" dirty="0"/>
              <a:t>　・年末年始や夏休みなど、親族が集まったとき</a:t>
            </a:r>
            <a:endParaRPr kumimoji="1" lang="en-US" altLang="ja-JP" dirty="0"/>
          </a:p>
          <a:p>
            <a:r>
              <a:rPr kumimoji="1" lang="ja-JP" altLang="en-US" dirty="0"/>
              <a:t>　・親族や身近な人に不幸があったとき</a:t>
            </a:r>
            <a:endParaRPr kumimoji="1" lang="en-US" altLang="ja-JP" dirty="0"/>
          </a:p>
          <a:p>
            <a:r>
              <a:rPr kumimoji="1" lang="ja-JP" altLang="en-US" dirty="0"/>
              <a:t>　・飼っているペットが大きな病気になったとき</a:t>
            </a:r>
            <a:endParaRPr kumimoji="1" lang="en-US" altLang="ja-JP" dirty="0"/>
          </a:p>
          <a:p>
            <a:r>
              <a:rPr kumimoji="1" lang="ja-JP" altLang="en-US" dirty="0"/>
              <a:t>　・著名人が急死したニュースが流れたとき</a:t>
            </a:r>
            <a:endParaRPr kumimoji="1" lang="en-US" altLang="ja-JP"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20</a:t>
            </a:fld>
            <a:endParaRPr kumimoji="1" lang="ja-JP" altLang="en-US"/>
          </a:p>
        </p:txBody>
      </p:sp>
    </p:spTree>
    <p:extLst>
      <p:ext uri="{BB962C8B-B14F-4D97-AF65-F5344CB8AC3E}">
        <p14:creationId xmlns:p14="http://schemas.microsoft.com/office/powerpoint/2010/main" val="162000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最後に、「もしも手帳」のカバーの使い方について、ご説明いたします。</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21</a:t>
            </a:fld>
            <a:endParaRPr kumimoji="1" lang="ja-JP" altLang="en-US"/>
          </a:p>
        </p:txBody>
      </p:sp>
    </p:spTree>
    <p:extLst>
      <p:ext uri="{BB962C8B-B14F-4D97-AF65-F5344CB8AC3E}">
        <p14:creationId xmlns:p14="http://schemas.microsoft.com/office/powerpoint/2010/main" val="382487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「もしも手帳」が入っているビニールのカバーには、</a:t>
            </a:r>
            <a:endParaRPr kumimoji="1" lang="en-US" altLang="ja-JP" dirty="0"/>
          </a:p>
          <a:p>
            <a:r>
              <a:rPr kumimoji="1" lang="ja-JP" altLang="en-US" dirty="0"/>
              <a:t>いくつかポケットがついています。</a:t>
            </a:r>
            <a:endParaRPr kumimoji="1" lang="en-US" altLang="ja-JP" dirty="0"/>
          </a:p>
          <a:p>
            <a:endParaRPr kumimoji="1" lang="en-US" altLang="ja-JP" dirty="0"/>
          </a:p>
          <a:p>
            <a:r>
              <a:rPr kumimoji="1" lang="ja-JP" altLang="en-US" dirty="0"/>
              <a:t>カバーを活用して、医療情報をまとめておくと、</a:t>
            </a:r>
            <a:endParaRPr kumimoji="1" lang="en-US" altLang="ja-JP" dirty="0"/>
          </a:p>
          <a:p>
            <a:r>
              <a:rPr kumimoji="1" lang="ja-JP" altLang="en-US" dirty="0"/>
              <a:t>受診時やいざという時に役立ちます。</a:t>
            </a:r>
            <a:endParaRPr kumimoji="1" lang="en-US" altLang="ja-JP" dirty="0"/>
          </a:p>
          <a:p>
            <a:endParaRPr kumimoji="1" lang="en-US" altLang="ja-JP" dirty="0"/>
          </a:p>
          <a:p>
            <a:r>
              <a:rPr kumimoji="1" lang="ja-JP" altLang="en-US" dirty="0"/>
              <a:t>カバーに入れておくと良いものは、</a:t>
            </a:r>
            <a:endParaRPr kumimoji="1" lang="en-US" altLang="ja-JP" dirty="0"/>
          </a:p>
          <a:p>
            <a:r>
              <a:rPr kumimoji="1" lang="ja-JP" altLang="en-US" dirty="0"/>
              <a:t>例えば、お薬手帳、診察券、マイナンバーカード等です。</a:t>
            </a:r>
            <a:endParaRPr kumimoji="1" lang="en-US" altLang="ja-JP" dirty="0"/>
          </a:p>
          <a:p>
            <a:endParaRPr kumimoji="1" lang="en-US" altLang="ja-JP" dirty="0"/>
          </a:p>
          <a:p>
            <a:r>
              <a:rPr kumimoji="1" lang="ja-JP" altLang="en-US" dirty="0"/>
              <a:t>一緒にお配りしている、「救急あんしんカード」には、</a:t>
            </a:r>
            <a:endParaRPr kumimoji="1" lang="en-US" altLang="ja-JP" dirty="0"/>
          </a:p>
          <a:p>
            <a:r>
              <a:rPr kumimoji="1" lang="ja-JP" altLang="en-US" dirty="0"/>
              <a:t>緊急連絡先等を書くことができます。</a:t>
            </a:r>
            <a:endParaRPr kumimoji="1" lang="en-US" altLang="ja-JP" dirty="0"/>
          </a:p>
          <a:p>
            <a:r>
              <a:rPr kumimoji="1" lang="ja-JP" altLang="en-US" dirty="0"/>
              <a:t>もし、救急車を呼ぶようなことがあった場合は、</a:t>
            </a:r>
            <a:endParaRPr kumimoji="1" lang="en-US" altLang="ja-JP" dirty="0"/>
          </a:p>
          <a:p>
            <a:r>
              <a:rPr kumimoji="1" lang="ja-JP" altLang="en-US" dirty="0"/>
              <a:t>このセットを救急隊に見せると、とても役立ちます。</a:t>
            </a:r>
            <a:endParaRPr kumimoji="1" lang="en-US" altLang="ja-JP" dirty="0"/>
          </a:p>
          <a:p>
            <a:endParaRPr kumimoji="1" lang="en-US" altLang="ja-JP" dirty="0"/>
          </a:p>
          <a:p>
            <a:r>
              <a:rPr kumimoji="1" lang="ja-JP" altLang="en-US" dirty="0"/>
              <a:t>ぜひ、「もしも手帳」と一緒に、カバーも活用してみてください。</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22</a:t>
            </a:fld>
            <a:endParaRPr kumimoji="1" lang="ja-JP" altLang="en-US"/>
          </a:p>
        </p:txBody>
      </p:sp>
    </p:spTree>
    <p:extLst>
      <p:ext uri="{BB962C8B-B14F-4D97-AF65-F5344CB8AC3E}">
        <p14:creationId xmlns:p14="http://schemas.microsoft.com/office/powerpoint/2010/main" val="236805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「もしも手帳」を使って、ご自身の気持ちを伝えてみたくなったでしょうか。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“もしも”はいつ訪れるか、わかりません。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“もしも”のときに望む医療やケアについて、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前もって、「もしも手帳」をきっかけに、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信頼する人たちと、ぜひ話し合ってみてください。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できる</a:t>
            </a:r>
            <a:r>
              <a:rPr kumimoji="1" lang="ja-JP" altLang="en-US" dirty="0"/>
              <a:t>ことからで構いません。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ご自身のペースで、人生会議をしてみましょう。</a:t>
            </a:r>
            <a:endParaRPr kumimoji="1" lang="en-US" altLang="ja-JP" dirty="0"/>
          </a:p>
          <a:p>
            <a:endParaRPr kumimoji="1" lang="en-US" altLang="ja-JP" dirty="0"/>
          </a:p>
          <a:p>
            <a:r>
              <a:rPr kumimoji="1" lang="ja-JP" altLang="en-US" dirty="0"/>
              <a:t>また、最後に、人生会議をわかりやすく知るための短編ドラマを紹介します。</a:t>
            </a:r>
            <a:endParaRPr kumimoji="1" lang="en-US" altLang="ja-JP" dirty="0"/>
          </a:p>
          <a:p>
            <a:r>
              <a:rPr kumimoji="1" lang="ja-JP" altLang="en-US" dirty="0"/>
              <a:t>横浜市では、人生会議の目的やきっかけをわかりやすく描いた短編ドラマを、</a:t>
            </a:r>
            <a:endParaRPr kumimoji="1" lang="en-US" altLang="ja-JP" dirty="0"/>
          </a:p>
          <a:p>
            <a:r>
              <a:rPr kumimoji="1" lang="en-US" altLang="ja-JP" dirty="0"/>
              <a:t>YouTube</a:t>
            </a:r>
            <a:r>
              <a:rPr kumimoji="1" lang="ja-JP" altLang="en-US" dirty="0"/>
              <a:t>で公開しています。</a:t>
            </a:r>
            <a:endParaRPr kumimoji="1" lang="en-US" altLang="ja-JP" dirty="0"/>
          </a:p>
          <a:p>
            <a:r>
              <a:rPr kumimoji="1" lang="ja-JP" altLang="en-US" dirty="0"/>
              <a:t>横浜市出身の高島礼子さんと竹中直人さん主演の</a:t>
            </a:r>
            <a:r>
              <a:rPr kumimoji="1" lang="en-US" altLang="ja-JP" dirty="0"/>
              <a:t>2</a:t>
            </a:r>
            <a:r>
              <a:rPr kumimoji="1" lang="ja-JP" altLang="en-US" dirty="0"/>
              <a:t>作品ありますので、</a:t>
            </a:r>
            <a:endParaRPr kumimoji="1" lang="en-US" altLang="ja-JP" dirty="0"/>
          </a:p>
          <a:p>
            <a:r>
              <a:rPr kumimoji="1" lang="ja-JP" altLang="en-US" dirty="0"/>
              <a:t>ぜひ、お時間がある時にご覧ください。</a:t>
            </a:r>
            <a:endParaRPr kumimoji="1" lang="en-US" altLang="ja-JP" dirty="0"/>
          </a:p>
          <a:p>
            <a:endParaRPr kumimoji="1" lang="en-US" altLang="ja-JP" dirty="0"/>
          </a:p>
          <a:p>
            <a:r>
              <a:rPr kumimoji="1" lang="ja-JP" altLang="en-US" dirty="0"/>
              <a:t>ご清聴ありがとうございました。</a:t>
            </a:r>
            <a:endParaRPr kumimoji="1" lang="en-US" altLang="ja-JP" dirty="0"/>
          </a:p>
          <a:p>
            <a:endParaRPr kumimoji="1" lang="en-US" altLang="ja-JP" dirty="0"/>
          </a:p>
          <a:p>
            <a:r>
              <a:rPr kumimoji="1" lang="ja-JP" altLang="en-US" dirty="0"/>
              <a:t>★ワーク「価値の引き出し」を続けて行う場合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続いて、ステップ１の最初にありました、</a:t>
            </a:r>
            <a:endParaRPr kumimoji="1" lang="en-US" altLang="ja-JP" dirty="0"/>
          </a:p>
          <a:p>
            <a:r>
              <a:rPr kumimoji="1" lang="ja-JP" altLang="en-US" dirty="0"/>
              <a:t>「あなたの大切にしていること」を考えるワークを</a:t>
            </a:r>
            <a:endParaRPr kumimoji="1" lang="en-US" altLang="ja-JP" dirty="0"/>
          </a:p>
          <a:p>
            <a:r>
              <a:rPr kumimoji="1" lang="ja-JP" altLang="en-US" dirty="0"/>
              <a:t>皆さんと一緒に行いたいと思います。</a:t>
            </a:r>
            <a:endParaRPr kumimoji="1" lang="en-US" altLang="ja-JP" dirty="0"/>
          </a:p>
          <a:p>
            <a:r>
              <a:rPr kumimoji="1" lang="ja-JP" altLang="en-US" dirty="0"/>
              <a:t>（→「価値の引き出し」のスライドへ）</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23</a:t>
            </a:fld>
            <a:endParaRPr kumimoji="1" lang="ja-JP" altLang="en-US"/>
          </a:p>
        </p:txBody>
      </p:sp>
    </p:spTree>
    <p:extLst>
      <p:ext uri="{BB962C8B-B14F-4D97-AF65-F5344CB8AC3E}">
        <p14:creationId xmlns:p14="http://schemas.microsoft.com/office/powerpoint/2010/main" val="228707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では、はじめに、「人生会議」　についてご説明します。</a:t>
            </a:r>
            <a:endParaRPr kumimoji="1" lang="en-US" altLang="ja-JP" dirty="0"/>
          </a:p>
          <a:p>
            <a:endParaRPr kumimoji="1" lang="en-US" altLang="ja-JP" dirty="0"/>
          </a:p>
          <a:p>
            <a:r>
              <a:rPr kumimoji="1" lang="ja-JP" altLang="en-US" dirty="0"/>
              <a:t>皆さんは、「人生会議」という言葉を聞いたことがありますか？</a:t>
            </a:r>
            <a:endParaRPr kumimoji="1" lang="en-US" altLang="ja-JP" dirty="0"/>
          </a:p>
          <a:p>
            <a:endParaRPr kumimoji="1" lang="en-US" altLang="ja-JP" dirty="0"/>
          </a:p>
          <a:p>
            <a:r>
              <a:rPr kumimoji="1" lang="ja-JP" altLang="en-US" dirty="0"/>
              <a:t>令和</a:t>
            </a:r>
            <a:r>
              <a:rPr kumimoji="1" lang="en-US" altLang="ja-JP" dirty="0"/>
              <a:t>5</a:t>
            </a:r>
            <a:r>
              <a:rPr kumimoji="1" lang="ja-JP" altLang="en-US" dirty="0"/>
              <a:t>年度に行った横浜市の市民意識調査（</a:t>
            </a:r>
            <a:r>
              <a:rPr kumimoji="1" lang="en-US" altLang="ja-JP" dirty="0"/>
              <a:t>※</a:t>
            </a:r>
            <a:r>
              <a:rPr kumimoji="1" lang="ja-JP" altLang="en-US" dirty="0"/>
              <a:t>）では</a:t>
            </a:r>
            <a:endParaRPr kumimoji="1" lang="en-US" altLang="ja-JP" dirty="0"/>
          </a:p>
          <a:p>
            <a:r>
              <a:rPr kumimoji="1" lang="ja-JP" altLang="en-US" dirty="0"/>
              <a:t>「人生会議」という言葉を聞いたことがある人は、６．３％でした。</a:t>
            </a:r>
            <a:endParaRPr kumimoji="1" lang="en-US" altLang="ja-JP" dirty="0"/>
          </a:p>
          <a:p>
            <a:endParaRPr kumimoji="1" lang="en-US" altLang="ja-JP" dirty="0"/>
          </a:p>
          <a:p>
            <a:r>
              <a:rPr kumimoji="1" lang="ja-JP" altLang="en-US" dirty="0">
                <a:solidFill>
                  <a:schemeClr val="tx1"/>
                </a:solidFill>
              </a:rPr>
              <a:t>まだまだ、「人生会議」という言葉</a:t>
            </a:r>
            <a:r>
              <a:rPr kumimoji="1" lang="ja-JP" altLang="en-US" u="none" dirty="0">
                <a:solidFill>
                  <a:schemeClr val="tx1"/>
                </a:solidFill>
              </a:rPr>
              <a:t>の認知度は高まっていません。</a:t>
            </a:r>
            <a:endParaRPr kumimoji="1" lang="en-US" altLang="ja-JP" u="none" dirty="0">
              <a:solidFill>
                <a:schemeClr val="tx1"/>
              </a:solidFill>
            </a:endParaRPr>
          </a:p>
          <a:p>
            <a:r>
              <a:rPr kumimoji="1" lang="en-US" altLang="ja-JP" dirty="0"/>
              <a:t>----------------------------------------------------------------------------</a:t>
            </a:r>
          </a:p>
          <a:p>
            <a:r>
              <a:rPr kumimoji="1" lang="en-US" altLang="ja-JP" dirty="0"/>
              <a:t>【</a:t>
            </a:r>
            <a:r>
              <a:rPr kumimoji="1" lang="ja-JP" altLang="en-US" dirty="0"/>
              <a:t>参考資料</a:t>
            </a:r>
            <a:r>
              <a:rPr kumimoji="1" lang="en-US" altLang="ja-JP" dirty="0"/>
              <a:t>】</a:t>
            </a:r>
          </a:p>
          <a:p>
            <a:r>
              <a:rPr kumimoji="1" lang="en-US" altLang="ja-JP" dirty="0"/>
              <a:t>※</a:t>
            </a:r>
            <a:r>
              <a:rPr kumimoji="1" lang="ja-JP" altLang="en-US" dirty="0"/>
              <a:t>「令和５年度　横浜市民の人生の最終段階の医療等に関する意識調査」　</a:t>
            </a:r>
            <a:endParaRPr kumimoji="1" lang="en-US" altLang="ja-JP" dirty="0"/>
          </a:p>
          <a:p>
            <a:r>
              <a:rPr kumimoji="1" lang="ja-JP" altLang="en-US" dirty="0"/>
              <a:t>　　詳細は下記</a:t>
            </a:r>
            <a:r>
              <a:rPr kumimoji="1" lang="en-US" altLang="ja-JP" dirty="0"/>
              <a:t>URL</a:t>
            </a:r>
            <a:r>
              <a:rPr kumimoji="1" lang="ja-JP" altLang="en-US" dirty="0"/>
              <a:t>で閲覧可</a:t>
            </a:r>
            <a:endParaRPr kumimoji="1" lang="en-US" altLang="ja-JP" dirty="0"/>
          </a:p>
          <a:p>
            <a:r>
              <a:rPr kumimoji="1" lang="ja-JP" altLang="en-US" dirty="0"/>
              <a:t>　＜</a:t>
            </a:r>
            <a:r>
              <a:rPr kumimoji="1" lang="en-US" altLang="ja-JP" dirty="0"/>
              <a:t>https://www.city.yokohama.lg.jp/kenko-iryo-fukushi/kenko-</a:t>
            </a:r>
          </a:p>
          <a:p>
            <a:r>
              <a:rPr kumimoji="1" lang="ja-JP" altLang="en-US" dirty="0"/>
              <a:t>　　</a:t>
            </a:r>
            <a:r>
              <a:rPr kumimoji="1" lang="en-US" altLang="ja-JP" dirty="0" err="1"/>
              <a:t>iryo</a:t>
            </a:r>
            <a:r>
              <a:rPr kumimoji="1" lang="en-US" altLang="ja-JP" dirty="0"/>
              <a:t>/iryo/zaitaku/acp/jinseisaishudankai.files/0005_20231003.pdf</a:t>
            </a:r>
            <a:r>
              <a:rPr kumimoji="1" lang="ja-JP" altLang="en-US" dirty="0"/>
              <a:t>＞</a:t>
            </a:r>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3</a:t>
            </a:fld>
            <a:endParaRPr kumimoji="1" lang="ja-JP" altLang="en-US"/>
          </a:p>
        </p:txBody>
      </p:sp>
    </p:spTree>
    <p:extLst>
      <p:ext uri="{BB962C8B-B14F-4D97-AF65-F5344CB8AC3E}">
        <p14:creationId xmlns:p14="http://schemas.microsoft.com/office/powerpoint/2010/main" val="188601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「人生会議」とは、</a:t>
            </a:r>
            <a:endParaRPr kumimoji="1" lang="en-US" altLang="ja-JP" dirty="0"/>
          </a:p>
          <a:p>
            <a:r>
              <a:rPr kumimoji="1" lang="ja-JP" altLang="en-US" dirty="0"/>
              <a:t>もしものときにどのような医療やケアを望むのか、前もって、自ら考えたり、</a:t>
            </a:r>
            <a:endParaRPr kumimoji="1" lang="en-US" altLang="ja-JP" dirty="0"/>
          </a:p>
          <a:p>
            <a:r>
              <a:rPr kumimoji="1" lang="ja-JP" altLang="en-US" dirty="0"/>
              <a:t>家族や信頼する人、医療・介護関係者と繰り返し話し合い、</a:t>
            </a:r>
            <a:endParaRPr kumimoji="1" lang="en-US" altLang="ja-JP" dirty="0"/>
          </a:p>
          <a:p>
            <a:r>
              <a:rPr kumimoji="1" lang="ja-JP" altLang="en-US" dirty="0"/>
              <a:t>共有することをいいます。</a:t>
            </a:r>
            <a:endParaRPr kumimoji="1" lang="en-US" altLang="ja-JP" dirty="0"/>
          </a:p>
          <a:p>
            <a:endParaRPr kumimoji="1" lang="en-US" altLang="ja-JP" dirty="0"/>
          </a:p>
          <a:p>
            <a:r>
              <a:rPr kumimoji="1" lang="ja-JP" altLang="en-US" dirty="0"/>
              <a:t>アドバンス・ケア・プランニングという言葉の愛称として、</a:t>
            </a:r>
            <a:endParaRPr kumimoji="1" lang="en-US" altLang="ja-JP" dirty="0"/>
          </a:p>
          <a:p>
            <a:r>
              <a:rPr kumimoji="1" lang="ja-JP" altLang="en-US" dirty="0"/>
              <a:t>厚生労働省が「人生会議」と名付けました。</a:t>
            </a:r>
            <a:endParaRPr kumimoji="1" lang="en-US" altLang="ja-JP" dirty="0"/>
          </a:p>
          <a:p>
            <a:endParaRPr kumimoji="1" lang="en-US" altLang="ja-JP" dirty="0"/>
          </a:p>
          <a:p>
            <a:r>
              <a:rPr kumimoji="1" lang="ja-JP" altLang="en-US" strike="noStrike" dirty="0"/>
              <a:t>もしも治らない病気になったら、</a:t>
            </a:r>
            <a:endParaRPr kumimoji="1" lang="en-US" altLang="ja-JP" strike="noStrike" dirty="0"/>
          </a:p>
          <a:p>
            <a:r>
              <a:rPr kumimoji="1" lang="ja-JP" altLang="en-US" strike="noStrike" dirty="0"/>
              <a:t>もしも自分の気持ちを伝えられなくなったら、</a:t>
            </a:r>
            <a:endParaRPr kumimoji="1" lang="en-US" altLang="ja-JP" strike="noStrike" dirty="0"/>
          </a:p>
          <a:p>
            <a:r>
              <a:rPr kumimoji="1" lang="ja-JP" altLang="en-US" strike="noStrike" dirty="0"/>
              <a:t>どのような医療やケアを受けたいかを、</a:t>
            </a:r>
            <a:endParaRPr kumimoji="1" lang="en-US" altLang="ja-JP" strike="noStrike" dirty="0"/>
          </a:p>
          <a:p>
            <a:r>
              <a:rPr kumimoji="1" lang="ja-JP" altLang="en-US" strike="noStrike" dirty="0"/>
              <a:t>あらかじめ、ご自身で考え、</a:t>
            </a:r>
            <a:endParaRPr kumimoji="1" lang="en-US" altLang="ja-JP" strike="noStrike" dirty="0"/>
          </a:p>
          <a:p>
            <a:r>
              <a:rPr kumimoji="1" lang="ja-JP" altLang="en-US" strike="noStrike" dirty="0"/>
              <a:t>その考えを信頼する人と繰り返し話し合うことが「人生会議」です。</a:t>
            </a:r>
            <a:endParaRPr kumimoji="1" lang="en-US" altLang="ja-JP" strike="noStrike"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4</a:t>
            </a:fld>
            <a:endParaRPr kumimoji="1" lang="ja-JP" altLang="en-US"/>
          </a:p>
        </p:txBody>
      </p:sp>
    </p:spTree>
    <p:extLst>
      <p:ext uri="{BB962C8B-B14F-4D97-AF65-F5344CB8AC3E}">
        <p14:creationId xmlns:p14="http://schemas.microsoft.com/office/powerpoint/2010/main" val="336944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endParaRPr kumimoji="1" lang="en-US" altLang="ja-JP" u="sng" dirty="0"/>
          </a:p>
          <a:p>
            <a:r>
              <a:rPr kumimoji="1" lang="ja-JP" altLang="en-US" u="none" dirty="0"/>
              <a:t>もしものときの医療やケアに関する希望について、</a:t>
            </a:r>
            <a:endParaRPr kumimoji="1" lang="en-US" altLang="ja-JP" u="none" dirty="0"/>
          </a:p>
          <a:p>
            <a:r>
              <a:rPr kumimoji="1" lang="ja-JP" altLang="en-US" dirty="0"/>
              <a:t>その時にならないと　わからないから　まだ考えられない、</a:t>
            </a:r>
            <a:endParaRPr kumimoji="1" lang="en-US" altLang="ja-JP" dirty="0"/>
          </a:p>
          <a:p>
            <a:r>
              <a:rPr kumimoji="1" lang="ja-JP" altLang="en-US" dirty="0"/>
              <a:t>と思う方もいるかもしれません。</a:t>
            </a:r>
            <a:endParaRPr kumimoji="1" lang="en-US" altLang="ja-JP" dirty="0"/>
          </a:p>
          <a:p>
            <a:endParaRPr kumimoji="1" lang="en-US" altLang="ja-JP" dirty="0"/>
          </a:p>
          <a:p>
            <a:r>
              <a:rPr kumimoji="1" lang="ja-JP" altLang="en-US" dirty="0"/>
              <a:t>もしものときに考えるのではなく、</a:t>
            </a:r>
            <a:endParaRPr kumimoji="1" lang="en-US" altLang="ja-JP" dirty="0"/>
          </a:p>
          <a:p>
            <a:r>
              <a:rPr kumimoji="1" lang="ja-JP" altLang="en-US" dirty="0"/>
              <a:t>なぜ、前もって、繰り返し、話し合っておく必要があるのでしょうか。</a:t>
            </a:r>
            <a:endParaRPr kumimoji="1" lang="en-US" altLang="ja-JP" dirty="0"/>
          </a:p>
          <a:p>
            <a:endParaRPr kumimoji="1" lang="en-US" altLang="ja-JP" dirty="0"/>
          </a:p>
          <a:p>
            <a:r>
              <a:rPr kumimoji="1" lang="ja-JP" altLang="en-US" dirty="0"/>
              <a:t>人生会議をしておくと良いこととして、２つ挙げられます。</a:t>
            </a:r>
            <a:endParaRPr kumimoji="1" lang="en-US" altLang="ja-JP" dirty="0"/>
          </a:p>
          <a:p>
            <a:endParaRPr kumimoji="1" lang="en-US" altLang="ja-JP" dirty="0"/>
          </a:p>
          <a:p>
            <a:r>
              <a:rPr kumimoji="1" lang="ja-JP" altLang="en-US" dirty="0"/>
              <a:t>１つ目は、人生の最終段階（</a:t>
            </a:r>
            <a:r>
              <a:rPr kumimoji="1" lang="en-US" altLang="ja-JP" dirty="0"/>
              <a:t>※</a:t>
            </a:r>
            <a:r>
              <a:rPr kumimoji="1" lang="ja-JP" altLang="en-US" u="none" dirty="0"/>
              <a:t>１</a:t>
            </a:r>
            <a:r>
              <a:rPr kumimoji="1" lang="ja-JP" altLang="en-US" dirty="0"/>
              <a:t>）について考えたり、</a:t>
            </a:r>
            <a:endParaRPr kumimoji="1" lang="en-US" altLang="ja-JP" dirty="0"/>
          </a:p>
          <a:p>
            <a:r>
              <a:rPr kumimoji="1" lang="ja-JP" altLang="en-US" dirty="0"/>
              <a:t>話し合ったりすることで</a:t>
            </a:r>
            <a:endParaRPr kumimoji="1" lang="en-US" altLang="ja-JP" dirty="0"/>
          </a:p>
          <a:p>
            <a:r>
              <a:rPr kumimoji="1" lang="ja-JP" altLang="en-US" dirty="0"/>
              <a:t>ご本人が望む医療やケアが受けられる可能性が高くなることです。</a:t>
            </a:r>
            <a:endParaRPr kumimoji="1" lang="en-US" altLang="ja-JP" dirty="0"/>
          </a:p>
          <a:p>
            <a:endParaRPr kumimoji="1" lang="en-US" altLang="ja-JP" dirty="0"/>
          </a:p>
          <a:p>
            <a:r>
              <a:rPr kumimoji="1" lang="ja-JP" altLang="en-US" dirty="0"/>
              <a:t>重篤な状態になったとき、約</a:t>
            </a:r>
            <a:r>
              <a:rPr kumimoji="1" lang="en-US" altLang="ja-JP" dirty="0"/>
              <a:t>7</a:t>
            </a:r>
            <a:r>
              <a:rPr kumimoji="1" lang="ja-JP" altLang="en-US" dirty="0"/>
              <a:t>割の方が、</a:t>
            </a:r>
            <a:endParaRPr kumimoji="1" lang="en-US" altLang="ja-JP" dirty="0"/>
          </a:p>
          <a:p>
            <a:r>
              <a:rPr kumimoji="1" lang="ja-JP" altLang="en-US" dirty="0"/>
              <a:t>自分の意思で医療やケアを決めることができなくなるといわれています。</a:t>
            </a:r>
            <a:endParaRPr kumimoji="1" lang="en-US" altLang="ja-JP" dirty="0"/>
          </a:p>
          <a:p>
            <a:r>
              <a:rPr kumimoji="1" lang="ja-JP" altLang="en-US" dirty="0"/>
              <a:t>前もって話し合っておくことで、あなたの望みが叶う可能性が高くなります。</a:t>
            </a:r>
            <a:endParaRPr kumimoji="1" lang="en-US" altLang="ja-JP" dirty="0"/>
          </a:p>
          <a:p>
            <a:endParaRPr kumimoji="1" lang="en-US" altLang="ja-JP" dirty="0"/>
          </a:p>
          <a:p>
            <a:r>
              <a:rPr kumimoji="1" lang="ja-JP" altLang="en-US" dirty="0"/>
              <a:t>また２つ目には、あらかじめ話し合っておくことで、</a:t>
            </a:r>
            <a:endParaRPr kumimoji="1" lang="en-US" altLang="ja-JP" dirty="0"/>
          </a:p>
          <a:p>
            <a:r>
              <a:rPr kumimoji="1" lang="ja-JP" altLang="en-US" dirty="0"/>
              <a:t>ご本人が意思を伝えられなくなった場合に、</a:t>
            </a:r>
            <a:endParaRPr kumimoji="1" lang="en-US" altLang="ja-JP" dirty="0"/>
          </a:p>
          <a:p>
            <a:r>
              <a:rPr kumimoji="1" lang="ja-JP" altLang="en-US" dirty="0"/>
              <a:t>ご家族や医療・介護関係者が、ご本人の意思を推測しやすくなることです。</a:t>
            </a:r>
            <a:endParaRPr kumimoji="1" lang="en-US" altLang="ja-JP" dirty="0"/>
          </a:p>
          <a:p>
            <a:r>
              <a:rPr kumimoji="1" lang="ja-JP" altLang="en-US" dirty="0"/>
              <a:t>本人の希望がわからないと、</a:t>
            </a:r>
            <a:endParaRPr kumimoji="1" lang="en-US" altLang="ja-JP" dirty="0"/>
          </a:p>
          <a:p>
            <a:r>
              <a:rPr kumimoji="1" lang="ja-JP" altLang="en-US" dirty="0"/>
              <a:t>「これでよかったのかな」と悩んでしまうこともあります。</a:t>
            </a:r>
            <a:endParaRPr kumimoji="1" lang="en-US" altLang="ja-JP" dirty="0"/>
          </a:p>
          <a:p>
            <a:r>
              <a:rPr kumimoji="1" lang="ja-JP" altLang="en-US" dirty="0"/>
              <a:t>ご家族の気持ちの負担が軽くなることにもつながります。</a:t>
            </a:r>
            <a:endParaRPr kumimoji="1" lang="en-US" altLang="ja-JP" dirty="0"/>
          </a:p>
          <a:p>
            <a:endParaRPr kumimoji="1" lang="en-US" altLang="ja-JP" dirty="0"/>
          </a:p>
          <a:p>
            <a:r>
              <a:rPr kumimoji="1" lang="en-US" altLang="ja-JP" dirty="0"/>
              <a:t>--------------------------------------------------------------------------</a:t>
            </a:r>
          </a:p>
          <a:p>
            <a:r>
              <a:rPr kumimoji="1" lang="en-US" altLang="ja-JP" dirty="0"/>
              <a:t>【</a:t>
            </a:r>
            <a:r>
              <a:rPr kumimoji="1" lang="ja-JP" altLang="en-US" dirty="0"/>
              <a:t>用語解説</a:t>
            </a:r>
            <a:r>
              <a:rPr kumimoji="1" lang="en-US" altLang="ja-JP" dirty="0"/>
              <a:t>】</a:t>
            </a:r>
          </a:p>
          <a:p>
            <a:r>
              <a:rPr kumimoji="1" lang="en-US" altLang="ja-JP" dirty="0"/>
              <a:t>※</a:t>
            </a:r>
            <a:r>
              <a:rPr kumimoji="1" lang="ja-JP" altLang="en-US" u="none" dirty="0"/>
              <a:t>１</a:t>
            </a:r>
            <a:r>
              <a:rPr kumimoji="1" lang="ja-JP" altLang="en-US" dirty="0"/>
              <a:t>　「人生の最終段階」とは、</a:t>
            </a:r>
            <a:endParaRPr kumimoji="1" lang="en-US" altLang="ja-JP" dirty="0"/>
          </a:p>
          <a:p>
            <a:r>
              <a:rPr kumimoji="1" lang="ja-JP" altLang="en-US" dirty="0"/>
              <a:t>　　　　回復の見込みがなく、死が避けられない状態のこと</a:t>
            </a:r>
            <a:endParaRPr kumimoji="1" lang="en-US" altLang="ja-JP" dirty="0"/>
          </a:p>
          <a:p>
            <a:r>
              <a:rPr kumimoji="1" lang="ja-JP" altLang="en-US" dirty="0"/>
              <a:t>　　　　</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5</a:t>
            </a:fld>
            <a:endParaRPr kumimoji="1" lang="ja-JP" altLang="en-US"/>
          </a:p>
        </p:txBody>
      </p:sp>
    </p:spTree>
    <p:extLst>
      <p:ext uri="{BB962C8B-B14F-4D97-AF65-F5344CB8AC3E}">
        <p14:creationId xmlns:p14="http://schemas.microsoft.com/office/powerpoint/2010/main" val="278602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命にかかわるような病気やケガをする可能性は、</a:t>
            </a:r>
            <a:endParaRPr kumimoji="1" lang="en-US" altLang="ja-JP" dirty="0"/>
          </a:p>
          <a:p>
            <a:r>
              <a:rPr kumimoji="1" lang="ja-JP" altLang="en-US" dirty="0"/>
              <a:t>年齢に限らず、どなたにでもあります。</a:t>
            </a:r>
            <a:endParaRPr kumimoji="1" lang="en-US" altLang="ja-JP" dirty="0"/>
          </a:p>
          <a:p>
            <a:r>
              <a:rPr kumimoji="1" lang="ja-JP" altLang="en-US" dirty="0"/>
              <a:t>治療やケアの方針決定は、本人の意思が一番尊重されます。</a:t>
            </a:r>
            <a:endParaRPr kumimoji="1" lang="en-US" altLang="ja-JP" dirty="0"/>
          </a:p>
          <a:p>
            <a:r>
              <a:rPr kumimoji="1" lang="ja-JP" altLang="en-US" dirty="0"/>
              <a:t>家族の意思ではありません（</a:t>
            </a:r>
            <a:r>
              <a:rPr kumimoji="1" lang="en-US" altLang="ja-JP" dirty="0"/>
              <a:t>※</a:t>
            </a:r>
            <a:r>
              <a:rPr kumimoji="1" lang="ja-JP" altLang="en-US" dirty="0"/>
              <a:t>２）</a:t>
            </a:r>
            <a:endParaRPr kumimoji="1" lang="en-US" altLang="ja-JP" dirty="0"/>
          </a:p>
          <a:p>
            <a:endParaRPr kumimoji="1" lang="en-US" altLang="ja-JP" dirty="0"/>
          </a:p>
          <a:p>
            <a:r>
              <a:rPr kumimoji="1" lang="ja-JP" altLang="en-US" dirty="0"/>
              <a:t>また、家族の立場で考えたとき、</a:t>
            </a:r>
            <a:endParaRPr kumimoji="1" lang="en-US" altLang="ja-JP" dirty="0"/>
          </a:p>
          <a:p>
            <a:r>
              <a:rPr kumimoji="1" lang="ja-JP" altLang="en-US" dirty="0"/>
              <a:t>ある日突然、</a:t>
            </a:r>
            <a:endParaRPr kumimoji="1" lang="en-US" altLang="ja-JP" dirty="0"/>
          </a:p>
          <a:p>
            <a:r>
              <a:rPr kumimoji="1" lang="ja-JP" altLang="en-US" dirty="0"/>
              <a:t>本人の治療やケアの方針についての意見を求められるかもしれません。</a:t>
            </a:r>
            <a:endParaRPr kumimoji="1" lang="en-US" altLang="ja-JP" dirty="0"/>
          </a:p>
          <a:p>
            <a:r>
              <a:rPr kumimoji="1" lang="ja-JP" altLang="en-US" dirty="0"/>
              <a:t>現在の医療現場では、家族ではなく、本人の意思が一番尊重されます。（</a:t>
            </a:r>
            <a:r>
              <a:rPr kumimoji="1" lang="en-US" altLang="ja-JP" dirty="0"/>
              <a:t>※</a:t>
            </a:r>
            <a:r>
              <a:rPr kumimoji="1" lang="ja-JP" altLang="en-US" u="none" dirty="0"/>
              <a:t>２</a:t>
            </a:r>
            <a:r>
              <a:rPr kumimoji="1" lang="ja-JP" altLang="en-US" dirty="0"/>
              <a:t>）</a:t>
            </a:r>
            <a:endParaRPr kumimoji="1" lang="en-US" altLang="ja-JP" dirty="0"/>
          </a:p>
          <a:p>
            <a:endParaRPr kumimoji="1" lang="en-US" altLang="ja-JP" dirty="0"/>
          </a:p>
          <a:p>
            <a:r>
              <a:rPr kumimoji="1" lang="ja-JP" altLang="en-US" dirty="0"/>
              <a:t>医師に、</a:t>
            </a:r>
            <a:endParaRPr kumimoji="1" lang="en-US" altLang="ja-JP" dirty="0"/>
          </a:p>
          <a:p>
            <a:r>
              <a:rPr kumimoji="1" lang="ja-JP" altLang="en-US" dirty="0"/>
              <a:t>「今後の治療はどうしましょう？</a:t>
            </a:r>
            <a:endParaRPr kumimoji="1" lang="en-US" altLang="ja-JP" dirty="0"/>
          </a:p>
          <a:p>
            <a:r>
              <a:rPr kumimoji="1" lang="ja-JP" altLang="en-US" dirty="0"/>
              <a:t>　ご本人のご希望をきいたことはありますか」　</a:t>
            </a:r>
            <a:endParaRPr kumimoji="1" lang="en-US" altLang="ja-JP" dirty="0"/>
          </a:p>
          <a:p>
            <a:r>
              <a:rPr kumimoji="1" lang="ja-JP" altLang="en-US" dirty="0"/>
              <a:t>と聞かれたときに、皆さんは答えることができますか。</a:t>
            </a:r>
            <a:endParaRPr kumimoji="1" lang="en-US" altLang="ja-JP" dirty="0"/>
          </a:p>
          <a:p>
            <a:endParaRPr kumimoji="1" lang="en-US" altLang="ja-JP" dirty="0"/>
          </a:p>
          <a:p>
            <a:r>
              <a:rPr kumimoji="1" lang="ja-JP" altLang="en-US" dirty="0"/>
              <a:t>人生会議をしていないと、</a:t>
            </a:r>
            <a:endParaRPr kumimoji="1" lang="en-US" altLang="ja-JP" dirty="0"/>
          </a:p>
          <a:p>
            <a:r>
              <a:rPr kumimoji="1" lang="ja-JP" altLang="en-US" dirty="0"/>
              <a:t>「本人がどうしたいかなんて　わからない」「困った、どうしよう</a:t>
            </a:r>
            <a:r>
              <a:rPr kumimoji="1" lang="en-US" altLang="ja-JP" dirty="0"/>
              <a:t>…</a:t>
            </a:r>
            <a:r>
              <a:rPr kumimoji="1" lang="ja-JP" altLang="en-US" dirty="0"/>
              <a:t>」</a:t>
            </a:r>
            <a:endParaRPr kumimoji="1" lang="en-US" altLang="ja-JP" dirty="0"/>
          </a:p>
          <a:p>
            <a:r>
              <a:rPr kumimoji="1" lang="ja-JP" altLang="en-US" dirty="0"/>
              <a:t>となってしまいます。</a:t>
            </a:r>
            <a:endParaRPr kumimoji="1" lang="en-US" altLang="ja-JP" dirty="0"/>
          </a:p>
          <a:p>
            <a:endParaRPr kumimoji="1" lang="en-US" altLang="ja-JP" dirty="0"/>
          </a:p>
          <a:p>
            <a:r>
              <a:rPr kumimoji="1" lang="ja-JP" altLang="en-US" dirty="0"/>
              <a:t>人生会議をしていると、</a:t>
            </a:r>
            <a:r>
              <a:rPr kumimoji="1" lang="ja-JP" altLang="en-US" u="none" dirty="0"/>
              <a:t>たとえば</a:t>
            </a:r>
            <a:endParaRPr kumimoji="1" lang="en-US" altLang="ja-JP" u="none" dirty="0"/>
          </a:p>
          <a:p>
            <a:r>
              <a:rPr kumimoji="1" lang="ja-JP" altLang="en-US" dirty="0"/>
              <a:t>「痛いのは嫌だから、</a:t>
            </a:r>
            <a:endParaRPr kumimoji="1" lang="en-US" altLang="ja-JP" dirty="0"/>
          </a:p>
          <a:p>
            <a:r>
              <a:rPr kumimoji="1" lang="ja-JP" altLang="en-US" dirty="0"/>
              <a:t>　痛みをやわらげる治療やケアだけ</a:t>
            </a:r>
            <a:r>
              <a:rPr kumimoji="1" lang="ja-JP" altLang="en-US" u="none" dirty="0"/>
              <a:t>を</a:t>
            </a:r>
            <a:r>
              <a:rPr kumimoji="1" lang="ja-JP" altLang="en-US" dirty="0"/>
              <a:t>受けたいと話していました」</a:t>
            </a:r>
            <a:endParaRPr kumimoji="1" lang="en-US" altLang="ja-JP" dirty="0"/>
          </a:p>
          <a:p>
            <a:r>
              <a:rPr kumimoji="1" lang="ja-JP" altLang="en-US" dirty="0"/>
              <a:t>と、医師に伝えることができます。</a:t>
            </a:r>
            <a:endParaRPr kumimoji="1" lang="en-US" altLang="ja-JP" dirty="0"/>
          </a:p>
          <a:p>
            <a:endParaRPr kumimoji="1" lang="en-US" altLang="ja-JP" dirty="0"/>
          </a:p>
          <a:p>
            <a:r>
              <a:rPr kumimoji="1" lang="ja-JP" altLang="en-US" dirty="0"/>
              <a:t>人生会議をすることで、</a:t>
            </a:r>
            <a:endParaRPr kumimoji="1" lang="en-US" altLang="ja-JP" dirty="0"/>
          </a:p>
          <a:p>
            <a:r>
              <a:rPr kumimoji="1" lang="ja-JP" altLang="en-US" dirty="0"/>
              <a:t>ご本人が望んでいた過ごし方に近づける医療やケアを、</a:t>
            </a:r>
            <a:endParaRPr kumimoji="1" lang="en-US" altLang="ja-JP" dirty="0"/>
          </a:p>
          <a:p>
            <a:r>
              <a:rPr kumimoji="1" lang="ja-JP" altLang="en-US" dirty="0"/>
              <a:t>周りが考えてくれることにつながります。</a:t>
            </a:r>
            <a:endParaRPr kumimoji="1" lang="en-US" altLang="ja-JP" dirty="0"/>
          </a:p>
          <a:p>
            <a:endParaRPr kumimoji="1" lang="en-US" altLang="ja-JP" dirty="0"/>
          </a:p>
          <a:p>
            <a:r>
              <a:rPr kumimoji="1" lang="ja-JP" altLang="en-US" dirty="0"/>
              <a:t>あなたとあなたの大切な人のために、人生会議は必要です。</a:t>
            </a:r>
            <a:endParaRPr kumimoji="1" lang="en-US" altLang="ja-JP" dirty="0"/>
          </a:p>
          <a:p>
            <a:endParaRPr kumimoji="1" lang="en-US" altLang="ja-JP" dirty="0"/>
          </a:p>
          <a:p>
            <a:r>
              <a:rPr kumimoji="1" lang="en-US" altLang="ja-JP" dirty="0"/>
              <a:t>-----------------------------------------------------------------------------</a:t>
            </a:r>
          </a:p>
          <a:p>
            <a:r>
              <a:rPr kumimoji="1" lang="en-US" altLang="ja-JP" dirty="0"/>
              <a:t>【</a:t>
            </a:r>
            <a:r>
              <a:rPr kumimoji="1" lang="ja-JP" altLang="en-US" dirty="0"/>
              <a:t>参考資料</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u="none" dirty="0"/>
              <a:t>２</a:t>
            </a:r>
            <a:r>
              <a:rPr kumimoji="1" lang="ja-JP" altLang="en-US" dirty="0"/>
              <a:t>　厚生労働省は、人生の最終段階における医療・ケアの在り方につい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て、本人による意思決定を基本とすると、下記ガイドラインにて提示。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「人生の最終段階における医療の決定プロセスに関するガイドライン」</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https://www.mhlw.go.jp/file/04-Houdouhappyou-10802000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-Iseikyoku-Shidouka/0000197701.pdf</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「人生の最終段階における医療の決定プロセスに関するガイドライン（解説編）」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https://www.mhlw.go.jp/file/04-Houdouhappyou-10802000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a:t>
            </a:r>
            <a:r>
              <a:rPr kumimoji="1" lang="en-US" altLang="ja-JP" dirty="0" err="1"/>
              <a:t>Iseikyoku-Shidouka</a:t>
            </a:r>
            <a:r>
              <a:rPr kumimoji="1" lang="en-US" altLang="ja-JP" dirty="0"/>
              <a:t>/0000197702.pdf</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6</a:t>
            </a:fld>
            <a:endParaRPr kumimoji="1" lang="ja-JP" altLang="en-US"/>
          </a:p>
        </p:txBody>
      </p:sp>
    </p:spTree>
    <p:extLst>
      <p:ext uri="{BB962C8B-B14F-4D97-AF65-F5344CB8AC3E}">
        <p14:creationId xmlns:p14="http://schemas.microsoft.com/office/powerpoint/2010/main" val="360207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endParaRPr kumimoji="1" lang="en-US" altLang="ja-JP" u="sng" dirty="0"/>
          </a:p>
          <a:p>
            <a:r>
              <a:rPr kumimoji="1" lang="ja-JP" altLang="en-US" u="none" dirty="0"/>
              <a:t>もしものときの医療やケアに関する</a:t>
            </a:r>
            <a:r>
              <a:rPr kumimoji="1" lang="ja-JP" altLang="en-US" dirty="0"/>
              <a:t>話をすると、</a:t>
            </a:r>
            <a:endParaRPr kumimoji="1" lang="en-US" altLang="ja-JP" dirty="0"/>
          </a:p>
          <a:p>
            <a:r>
              <a:rPr kumimoji="1" lang="ja-JP" altLang="en-US" dirty="0"/>
              <a:t>「縁起でもない」　「まだ早い」　「いつか、そのうち</a:t>
            </a:r>
            <a:r>
              <a:rPr kumimoji="1" lang="en-US" altLang="ja-JP" dirty="0"/>
              <a:t>…</a:t>
            </a:r>
            <a:r>
              <a:rPr kumimoji="1" lang="ja-JP" altLang="en-US" dirty="0"/>
              <a:t>」</a:t>
            </a:r>
            <a:endParaRPr kumimoji="1" lang="en-US" altLang="ja-JP" dirty="0"/>
          </a:p>
          <a:p>
            <a:r>
              <a:rPr kumimoji="1" lang="ja-JP" altLang="en-US" dirty="0"/>
              <a:t>とおっしゃる方もいます。</a:t>
            </a:r>
            <a:endParaRPr kumimoji="1" lang="en-US" altLang="ja-JP" dirty="0"/>
          </a:p>
          <a:p>
            <a:endParaRPr kumimoji="1" lang="en-US" altLang="ja-JP" dirty="0"/>
          </a:p>
          <a:p>
            <a:r>
              <a:rPr kumimoji="1" lang="ja-JP" altLang="en-US" dirty="0"/>
              <a:t>ただ、病気やケガ等で医療やケアが必要になったとき、</a:t>
            </a:r>
            <a:endParaRPr kumimoji="1" lang="en-US" altLang="ja-JP" dirty="0"/>
          </a:p>
          <a:p>
            <a:r>
              <a:rPr kumimoji="1" lang="ja-JP" altLang="en-US" dirty="0"/>
              <a:t>自分で意思を伝えられなくなる可能性は誰にでもあります。</a:t>
            </a:r>
            <a:endParaRPr kumimoji="1" lang="en-US" altLang="ja-JP" dirty="0"/>
          </a:p>
          <a:p>
            <a:endParaRPr kumimoji="1" lang="en-US" altLang="ja-JP" dirty="0"/>
          </a:p>
          <a:p>
            <a:r>
              <a:rPr kumimoji="1" lang="ja-JP" altLang="en-US" dirty="0"/>
              <a:t>言葉で伝えられる　「今」　だからこそ　</a:t>
            </a:r>
            <a:endParaRPr kumimoji="1" lang="en-US" altLang="ja-JP" dirty="0"/>
          </a:p>
          <a:p>
            <a:r>
              <a:rPr kumimoji="1" lang="ja-JP" altLang="en-US" dirty="0"/>
              <a:t>前もって、話し合うことが大切です。</a:t>
            </a:r>
            <a:endParaRPr kumimoji="1" lang="en-US" altLang="ja-JP" dirty="0"/>
          </a:p>
          <a:p>
            <a:endParaRPr kumimoji="1" lang="en-US" altLang="ja-JP" dirty="0"/>
          </a:p>
          <a:p>
            <a:r>
              <a:rPr kumimoji="1" lang="ja-JP" altLang="en-US" u="none" strike="noStrike" dirty="0"/>
              <a:t>もちろん</a:t>
            </a:r>
            <a:r>
              <a:rPr kumimoji="1" lang="ja-JP" altLang="en-US" u="none" dirty="0"/>
              <a:t>、</a:t>
            </a:r>
            <a:r>
              <a:rPr kumimoji="1" lang="ja-JP" altLang="en-US" dirty="0"/>
              <a:t>「考えたくない」　「わからない」　「決められない」という</a:t>
            </a:r>
            <a:endParaRPr kumimoji="1" lang="en-US" altLang="ja-JP" dirty="0"/>
          </a:p>
          <a:p>
            <a:r>
              <a:rPr kumimoji="1" lang="ja-JP" altLang="en-US" dirty="0"/>
              <a:t>気持ちも大切です。</a:t>
            </a:r>
            <a:endParaRPr kumimoji="1" lang="en-US" altLang="ja-JP" dirty="0"/>
          </a:p>
          <a:p>
            <a:r>
              <a:rPr kumimoji="1" lang="ja-JP" altLang="en-US" dirty="0"/>
              <a:t>考えたり、話し合ったりする気持ちにならないときは、</a:t>
            </a:r>
            <a:endParaRPr kumimoji="1" lang="en-US" altLang="ja-JP" dirty="0"/>
          </a:p>
          <a:p>
            <a:r>
              <a:rPr kumimoji="1" lang="ja-JP" altLang="en-US" dirty="0"/>
              <a:t>無理をせず、本人のペースで行いましょう。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7</a:t>
            </a:fld>
            <a:endParaRPr kumimoji="1" lang="ja-JP" altLang="en-US"/>
          </a:p>
        </p:txBody>
      </p:sp>
    </p:spTree>
    <p:extLst>
      <p:ext uri="{BB962C8B-B14F-4D97-AF65-F5344CB8AC3E}">
        <p14:creationId xmlns:p14="http://schemas.microsoft.com/office/powerpoint/2010/main" val="192713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r>
              <a:rPr kumimoji="1" lang="ja-JP" altLang="en-US" dirty="0"/>
              <a:t>人生会議が大事だということはわかったけれど、</a:t>
            </a:r>
            <a:endParaRPr kumimoji="1" lang="en-US" altLang="ja-JP" dirty="0"/>
          </a:p>
          <a:p>
            <a:r>
              <a:rPr kumimoji="1" lang="ja-JP" altLang="en-US" dirty="0"/>
              <a:t>なかなか話しづらい、と感じる人も多いのではないでしょうか。</a:t>
            </a:r>
            <a:endParaRPr kumimoji="1" lang="en-US" altLang="ja-JP" dirty="0"/>
          </a:p>
          <a:p>
            <a:endParaRPr kumimoji="1" lang="en-US" altLang="ja-JP" dirty="0"/>
          </a:p>
          <a:p>
            <a:r>
              <a:rPr kumimoji="1" lang="ja-JP" altLang="en-US" dirty="0"/>
              <a:t>横浜市の市民意識調査でも、</a:t>
            </a:r>
            <a:endParaRPr kumimoji="1" lang="en-US" altLang="ja-JP" dirty="0"/>
          </a:p>
          <a:p>
            <a:r>
              <a:rPr kumimoji="1" lang="ja-JP" altLang="en-US" dirty="0"/>
              <a:t>「もしものときに望む医療・ケアについて」考えたことがある人は半数程度、</a:t>
            </a:r>
            <a:endParaRPr kumimoji="1" lang="en-US" altLang="ja-JP" dirty="0"/>
          </a:p>
          <a:p>
            <a:r>
              <a:rPr kumimoji="1" lang="ja-JP" altLang="en-US" dirty="0"/>
              <a:t>実際に話し合ったことがある人は４分の１程度でした。</a:t>
            </a:r>
            <a:endParaRPr kumimoji="1" lang="en-US" altLang="ja-JP" dirty="0"/>
          </a:p>
          <a:p>
            <a:endParaRPr kumimoji="1" lang="en-US" altLang="ja-JP" dirty="0"/>
          </a:p>
          <a:p>
            <a:r>
              <a:rPr kumimoji="1" lang="ja-JP" altLang="en-US" dirty="0"/>
              <a:t>話し合ったことがない方に理由を尋ねると、</a:t>
            </a:r>
            <a:endParaRPr kumimoji="1" lang="en-US" altLang="ja-JP" dirty="0"/>
          </a:p>
          <a:p>
            <a:r>
              <a:rPr kumimoji="1" lang="ja-JP" altLang="en-US" dirty="0"/>
              <a:t>「きっかけがない」が、第１位でした。</a:t>
            </a:r>
            <a:endParaRPr kumimoji="1" lang="en-US" altLang="ja-JP" dirty="0"/>
          </a:p>
          <a:p>
            <a:endParaRPr kumimoji="1" lang="en-US" altLang="ja-JP" dirty="0"/>
          </a:p>
          <a:p>
            <a:r>
              <a:rPr kumimoji="1" lang="ja-JP" altLang="en-US" dirty="0"/>
              <a:t>そこで、話し合うきっかけとして、</a:t>
            </a:r>
            <a:endParaRPr kumimoji="1" lang="en-US" altLang="ja-JP" dirty="0"/>
          </a:p>
          <a:p>
            <a:r>
              <a:rPr kumimoji="1" lang="ja-JP" altLang="en-US" dirty="0"/>
              <a:t>本日、お配りしている「もしも手帳」の活用をおすすめします。</a:t>
            </a:r>
            <a:endParaRPr kumimoji="1" lang="en-US" altLang="ja-JP" dirty="0"/>
          </a:p>
          <a:p>
            <a:endParaRPr kumimoji="1" lang="en-US" altLang="ja-JP" dirty="0"/>
          </a:p>
          <a:p>
            <a:r>
              <a:rPr kumimoji="1" lang="ja-JP" altLang="en-US" dirty="0"/>
              <a:t>「今日、こんなのもらったんだけど」</a:t>
            </a:r>
            <a:endParaRPr kumimoji="1" lang="en-US" altLang="ja-JP" dirty="0"/>
          </a:p>
          <a:p>
            <a:r>
              <a:rPr kumimoji="1" lang="ja-JP" altLang="en-US" dirty="0"/>
              <a:t>「カバーもついてて便利だから、あなたの分ももらってきたわよ」等と、</a:t>
            </a:r>
            <a:endParaRPr kumimoji="1" lang="en-US" altLang="ja-JP" dirty="0"/>
          </a:p>
          <a:p>
            <a:r>
              <a:rPr kumimoji="1" lang="ja-JP" altLang="en-US" dirty="0"/>
              <a:t>「もしも手帳」を見せながら、話を切り出してみるのはいかがでしょうか。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8</a:t>
            </a:fld>
            <a:endParaRPr kumimoji="1" lang="ja-JP" altLang="en-US"/>
          </a:p>
        </p:txBody>
      </p:sp>
    </p:spTree>
    <p:extLst>
      <p:ext uri="{BB962C8B-B14F-4D97-AF65-F5344CB8AC3E}">
        <p14:creationId xmlns:p14="http://schemas.microsoft.com/office/powerpoint/2010/main" val="160596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読み原稿</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ここからは、「もしも手帳」を使った自分の気持ちの伝え方を、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具体的にご説明していきます。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9</a:t>
            </a:fld>
            <a:endParaRPr kumimoji="1" lang="ja-JP" altLang="en-US"/>
          </a:p>
        </p:txBody>
      </p:sp>
    </p:spTree>
    <p:extLst>
      <p:ext uri="{BB962C8B-B14F-4D97-AF65-F5344CB8AC3E}">
        <p14:creationId xmlns:p14="http://schemas.microsoft.com/office/powerpoint/2010/main" val="1155931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4664" y="1240036"/>
            <a:ext cx="6300000" cy="1107996"/>
          </a:xfrm>
          <a:prstGeom prst="rect">
            <a:avLst/>
          </a:prstGeom>
        </p:spPr>
        <p:txBody>
          <a:bodyPr lIns="0" tIns="0" rIns="0" bIns="0" anchor="t" anchorCtr="0">
            <a:normAutofit/>
          </a:bodyPr>
          <a:lstStyle>
            <a:lvl1pPr marL="0" algn="l" fontAlgn="auto">
              <a:lnSpc>
                <a:spcPct val="100000"/>
              </a:lnSpc>
              <a:spcBef>
                <a:spcPts val="1800"/>
              </a:spcBef>
              <a:defRPr sz="36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br>
              <a:rPr lang="en-US" altLang="ja-JP" dirty="0"/>
            </a:br>
            <a:endParaRPr lang="en-US" dirty="0"/>
          </a:p>
        </p:txBody>
      </p:sp>
      <p:sp>
        <p:nvSpPr>
          <p:cNvPr id="3" name="Subtitle 2"/>
          <p:cNvSpPr>
            <a:spLocks noGrp="1"/>
          </p:cNvSpPr>
          <p:nvPr>
            <p:ph type="subTitle" idx="1" hasCustomPrompt="1"/>
          </p:nvPr>
        </p:nvSpPr>
        <p:spPr>
          <a:xfrm>
            <a:off x="554664" y="2624964"/>
            <a:ext cx="6840000" cy="288000"/>
          </a:xfrm>
          <a:prstGeom prst="rect">
            <a:avLst/>
          </a:prstGeom>
        </p:spPr>
        <p:txBody>
          <a:bodyPr lIns="0" tIns="0" rIns="0" bIns="0">
            <a:spAutoFit/>
          </a:bodyPr>
          <a:lstStyle>
            <a:lvl1pPr marL="0" indent="0" algn="l">
              <a:buNone/>
              <a:defRPr sz="2000" baseline="0">
                <a:latin typeface="BIZ UDゴシック" panose="020B0400000000000000" pitchFamily="49" charset="-128"/>
              </a:defRPr>
            </a:lvl1pPr>
            <a:lvl2pPr marL="316615" indent="0" algn="ctr">
              <a:buNone/>
              <a:defRPr sz="1385"/>
            </a:lvl2pPr>
            <a:lvl3pPr marL="633231" indent="0" algn="ctr">
              <a:buNone/>
              <a:defRPr sz="1247"/>
            </a:lvl3pPr>
            <a:lvl4pPr marL="949846" indent="0" algn="ctr">
              <a:buNone/>
              <a:defRPr sz="1108"/>
            </a:lvl4pPr>
            <a:lvl5pPr marL="1266461" indent="0" algn="ctr">
              <a:buNone/>
              <a:defRPr sz="1108"/>
            </a:lvl5pPr>
            <a:lvl6pPr marL="1583077" indent="0" algn="ctr">
              <a:buNone/>
              <a:defRPr sz="1108"/>
            </a:lvl6pPr>
            <a:lvl7pPr marL="1899692" indent="0" algn="ctr">
              <a:buNone/>
              <a:defRPr sz="1108"/>
            </a:lvl7pPr>
            <a:lvl8pPr marL="2216308" indent="0" algn="ctr">
              <a:buNone/>
              <a:defRPr sz="1108"/>
            </a:lvl8pPr>
            <a:lvl9pPr marL="2532924" indent="0" algn="ctr">
              <a:buNone/>
              <a:defRPr sz="1108"/>
            </a:lvl9pPr>
          </a:lstStyle>
          <a:p>
            <a:r>
              <a:rPr lang="ja-JP" altLang="en-US"/>
              <a:t>サブタイトルが入ります</a:t>
            </a:r>
            <a:endParaRPr lang="en-US" altLang="ja-JP" dirty="0"/>
          </a:p>
        </p:txBody>
      </p:sp>
      <p:sp>
        <p:nvSpPr>
          <p:cNvPr id="22" name="正方形/長方形 9">
            <a:extLst>
              <a:ext uri="{FF2B5EF4-FFF2-40B4-BE49-F238E27FC236}">
                <a16:creationId xmlns:a16="http://schemas.microsoft.com/office/drawing/2014/main" id="{F3897B38-F33F-FC2C-EA08-8B1341DD3CE0}"/>
              </a:ext>
            </a:extLst>
          </p:cNvPr>
          <p:cNvSpPr/>
          <p:nvPr userDrawn="1"/>
        </p:nvSpPr>
        <p:spPr>
          <a:xfrm>
            <a:off x="6151112" y="6352"/>
            <a:ext cx="2992889" cy="2878005"/>
          </a:xfrm>
          <a:custGeom>
            <a:avLst/>
            <a:gdLst>
              <a:gd name="connsiteX0" fmla="*/ 0 w 3274194"/>
              <a:gd name="connsiteY0" fmla="*/ 0 h 2123090"/>
              <a:gd name="connsiteX1" fmla="*/ 3274194 w 3274194"/>
              <a:gd name="connsiteY1" fmla="*/ 0 h 2123090"/>
              <a:gd name="connsiteX2" fmla="*/ 3274194 w 3274194"/>
              <a:gd name="connsiteY2" fmla="*/ 2123090 h 2123090"/>
              <a:gd name="connsiteX3" fmla="*/ 0 w 3274194"/>
              <a:gd name="connsiteY3" fmla="*/ 2123090 h 2123090"/>
              <a:gd name="connsiteX4" fmla="*/ 0 w 3274194"/>
              <a:gd name="connsiteY4" fmla="*/ 0 h 2123090"/>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9510"/>
              <a:gd name="connsiteY0" fmla="*/ 5316 h 3846787"/>
              <a:gd name="connsiteX1" fmla="*/ 3279510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79510"/>
              <a:gd name="connsiteY0" fmla="*/ 5316 h 3846787"/>
              <a:gd name="connsiteX1" fmla="*/ 3226347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26347"/>
              <a:gd name="connsiteY0" fmla="*/ 5316 h 3846787"/>
              <a:gd name="connsiteX1" fmla="*/ 3226347 w 3226347"/>
              <a:gd name="connsiteY1" fmla="*/ 0 h 3846787"/>
              <a:gd name="connsiteX2" fmla="*/ 3221031 w 3226347"/>
              <a:gd name="connsiteY2" fmla="*/ 2133722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15714 w 3226347"/>
              <a:gd name="connsiteY2" fmla="*/ 2112457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21030 w 3226347"/>
              <a:gd name="connsiteY2" fmla="*/ 2123089 h 3846787"/>
              <a:gd name="connsiteX3" fmla="*/ 1991771 w 3226347"/>
              <a:gd name="connsiteY3" fmla="*/ 3846787 h 3846787"/>
              <a:gd name="connsiteX4" fmla="*/ 0 w 3226347"/>
              <a:gd name="connsiteY4" fmla="*/ 5316 h 3846787"/>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804257"/>
              <a:gd name="connsiteX1" fmla="*/ 3226347 w 3226347"/>
              <a:gd name="connsiteY1" fmla="*/ 0 h 3804257"/>
              <a:gd name="connsiteX2" fmla="*/ 3221030 w 3226347"/>
              <a:gd name="connsiteY2" fmla="*/ 2123089 h 3804257"/>
              <a:gd name="connsiteX3" fmla="*/ 1970507 w 3226347"/>
              <a:gd name="connsiteY3" fmla="*/ 3804257 h 3804257"/>
              <a:gd name="connsiteX4" fmla="*/ 0 w 3226347"/>
              <a:gd name="connsiteY4" fmla="*/ 5316 h 3804257"/>
              <a:gd name="connsiteX0" fmla="*/ 0 w 3242296"/>
              <a:gd name="connsiteY0" fmla="*/ 0 h 3804257"/>
              <a:gd name="connsiteX1" fmla="*/ 3242296 w 3242296"/>
              <a:gd name="connsiteY1" fmla="*/ 0 h 3804257"/>
              <a:gd name="connsiteX2" fmla="*/ 3236979 w 3242296"/>
              <a:gd name="connsiteY2" fmla="*/ 2123089 h 3804257"/>
              <a:gd name="connsiteX3" fmla="*/ 1986456 w 3242296"/>
              <a:gd name="connsiteY3" fmla="*/ 3804257 h 3804257"/>
              <a:gd name="connsiteX4" fmla="*/ 0 w 3242296"/>
              <a:gd name="connsiteY4" fmla="*/ 0 h 3804257"/>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6" h="3836155">
                <a:moveTo>
                  <a:pt x="0" y="0"/>
                </a:moveTo>
                <a:lnTo>
                  <a:pt x="3242296" y="0"/>
                </a:lnTo>
                <a:cubicBezTo>
                  <a:pt x="3238752" y="704152"/>
                  <a:pt x="3240523" y="1418937"/>
                  <a:pt x="3236979" y="2123089"/>
                </a:cubicBezTo>
                <a:cubicBezTo>
                  <a:pt x="2807733" y="2697655"/>
                  <a:pt x="2494224" y="3203722"/>
                  <a:pt x="1965191" y="3836155"/>
                </a:cubicBezTo>
                <a:cubicBezTo>
                  <a:pt x="1761768" y="2855700"/>
                  <a:pt x="1203374" y="1491980"/>
                  <a:pt x="0" y="0"/>
                </a:cubicBezTo>
                <a:close/>
              </a:path>
            </a:pathLst>
          </a:custGeom>
          <a:noFill/>
          <a:ln w="19050">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47"/>
          </a:p>
        </p:txBody>
      </p:sp>
      <p:sp>
        <p:nvSpPr>
          <p:cNvPr id="18" name="テキスト ボックス 17">
            <a:extLst>
              <a:ext uri="{FF2B5EF4-FFF2-40B4-BE49-F238E27FC236}">
                <a16:creationId xmlns:a16="http://schemas.microsoft.com/office/drawing/2014/main" id="{E2E464C3-49A6-8260-3C4F-3D0897878B7A}"/>
              </a:ext>
            </a:extLst>
          </p:cNvPr>
          <p:cNvSpPr txBox="1"/>
          <p:nvPr userDrawn="1"/>
        </p:nvSpPr>
        <p:spPr>
          <a:xfrm>
            <a:off x="400051" y="876571"/>
            <a:ext cx="184731" cy="300082"/>
          </a:xfrm>
          <a:prstGeom prst="rect">
            <a:avLst/>
          </a:prstGeom>
          <a:noFill/>
        </p:spPr>
        <p:txBody>
          <a:bodyPr wrap="none" rtlCol="0">
            <a:spAutoFit/>
          </a:bodyPr>
          <a:lstStyle/>
          <a:p>
            <a:endParaRPr kumimoji="1" lang="ja-JP" altLang="en-US" sz="1350"/>
          </a:p>
        </p:txBody>
      </p:sp>
      <p:sp>
        <p:nvSpPr>
          <p:cNvPr id="7" name="テキスト プレースホルダー 5">
            <a:extLst>
              <a:ext uri="{FF2B5EF4-FFF2-40B4-BE49-F238E27FC236}">
                <a16:creationId xmlns:a16="http://schemas.microsoft.com/office/drawing/2014/main" id="{351ABEF6-7425-6DD0-D861-5BC3F91A2FDB}"/>
              </a:ext>
            </a:extLst>
          </p:cNvPr>
          <p:cNvSpPr>
            <a:spLocks noGrp="1"/>
          </p:cNvSpPr>
          <p:nvPr>
            <p:ph type="body" sz="quarter" idx="10" hasCustomPrompt="1"/>
          </p:nvPr>
        </p:nvSpPr>
        <p:spPr>
          <a:xfrm>
            <a:off x="539750" y="3517041"/>
            <a:ext cx="5868988" cy="869982"/>
          </a:xfrm>
          <a:prstGeom prst="rect">
            <a:avLst/>
          </a:prstGeom>
        </p:spPr>
        <p:txBody>
          <a:bodyPr lIns="0" tIns="0" rIns="0" bIns="0">
            <a:normAutofit/>
          </a:bodyPr>
          <a:lstStyle>
            <a:lvl1pPr>
              <a:defRPr sz="1600" baseline="0">
                <a:latin typeface="BIZ UDゴシック" panose="020B0400000000000000" pitchFamily="49" charset="-128"/>
                <a:ea typeface="BIZ UDゴシック" panose="020B0400000000000000" pitchFamily="49" charset="-128"/>
              </a:defRPr>
            </a:lvl1pPr>
            <a:lvl2pPr marL="342900" indent="0">
              <a:buNone/>
              <a:defRPr/>
            </a:lvl2pPr>
          </a:lstStyle>
          <a:p>
            <a:pPr lvl="0"/>
            <a:r>
              <a:rPr kumimoji="1" lang="ja-JP" altLang="en-US"/>
              <a:t>部署名氏名</a:t>
            </a:r>
            <a:endParaRPr kumimoji="1" lang="en-US" altLang="ja-JP" dirty="0"/>
          </a:p>
        </p:txBody>
      </p:sp>
      <p:sp>
        <p:nvSpPr>
          <p:cNvPr id="11" name="テキスト プレースホルダー 5">
            <a:extLst>
              <a:ext uri="{FF2B5EF4-FFF2-40B4-BE49-F238E27FC236}">
                <a16:creationId xmlns:a16="http://schemas.microsoft.com/office/drawing/2014/main" id="{CA577487-419E-57CE-3495-B47C2A1FC5A3}"/>
              </a:ext>
            </a:extLst>
          </p:cNvPr>
          <p:cNvSpPr>
            <a:spLocks noGrp="1"/>
          </p:cNvSpPr>
          <p:nvPr>
            <p:ph type="body" sz="quarter" idx="12" hasCustomPrompt="1"/>
          </p:nvPr>
        </p:nvSpPr>
        <p:spPr>
          <a:xfrm>
            <a:off x="539750" y="4605924"/>
            <a:ext cx="5400000" cy="166199"/>
          </a:xfrm>
          <a:prstGeom prst="rect">
            <a:avLst/>
          </a:prstGeom>
        </p:spPr>
        <p:txBody>
          <a:bodyPr lIns="0" tIns="0" rIns="0" bIns="0">
            <a:spAutoFit/>
          </a:bodyPr>
          <a:lstStyle>
            <a:lvl1pPr>
              <a:defRPr sz="1200" baseline="0">
                <a:latin typeface="BIZ UDゴシック" panose="020B0400000000000000" pitchFamily="49" charset="-128"/>
                <a:ea typeface="BIZ UDゴシック" panose="020B0400000000000000" pitchFamily="49" charset="-128"/>
              </a:defRPr>
            </a:lvl1pPr>
            <a:lvl2pPr marL="342900" indent="0">
              <a:buNone/>
              <a:defRPr/>
            </a:lvl2pPr>
          </a:lstStyle>
          <a:p>
            <a:pPr lvl="0"/>
            <a:r>
              <a:rPr kumimoji="1" lang="en-US" altLang="ja-JP" dirty="0"/>
              <a:t>0000</a:t>
            </a:r>
            <a:r>
              <a:rPr kumimoji="1" lang="ja-JP" altLang="en-US"/>
              <a:t>年</a:t>
            </a:r>
            <a:r>
              <a:rPr kumimoji="1" lang="en-US" altLang="ja-JP" dirty="0"/>
              <a:t>00</a:t>
            </a:r>
            <a:r>
              <a:rPr kumimoji="1" lang="ja-JP" altLang="en-US"/>
              <a:t>月</a:t>
            </a:r>
            <a:r>
              <a:rPr kumimoji="1" lang="en-US" altLang="ja-JP" dirty="0"/>
              <a:t>00</a:t>
            </a:r>
            <a:r>
              <a:rPr kumimoji="1" lang="ja-JP" altLang="en-US"/>
              <a:t>日</a:t>
            </a:r>
          </a:p>
        </p:txBody>
      </p:sp>
      <p:pic>
        <p:nvPicPr>
          <p:cNvPr id="10" name="図 9">
            <a:extLst>
              <a:ext uri="{FF2B5EF4-FFF2-40B4-BE49-F238E27FC236}">
                <a16:creationId xmlns:a16="http://schemas.microsoft.com/office/drawing/2014/main" id="{0553BCC8-DC5E-83B5-FEC7-400F25915201}"/>
              </a:ext>
            </a:extLst>
          </p:cNvPr>
          <p:cNvPicPr>
            <a:picLocks noChangeAspect="1"/>
          </p:cNvPicPr>
          <p:nvPr userDrawn="1"/>
        </p:nvPicPr>
        <p:blipFill>
          <a:blip r:embed="rId2"/>
          <a:stretch>
            <a:fillRect/>
          </a:stretch>
        </p:blipFill>
        <p:spPr>
          <a:xfrm>
            <a:off x="5689042" y="-3079"/>
            <a:ext cx="3465687" cy="5158800"/>
          </a:xfrm>
          <a:prstGeom prst="rect">
            <a:avLst/>
          </a:prstGeom>
        </p:spPr>
      </p:pic>
      <p:pic>
        <p:nvPicPr>
          <p:cNvPr id="4" name="図 3">
            <a:extLst>
              <a:ext uri="{FF2B5EF4-FFF2-40B4-BE49-F238E27FC236}">
                <a16:creationId xmlns:a16="http://schemas.microsoft.com/office/drawing/2014/main" id="{A33139C3-7255-1A98-1A99-5DA209411954}"/>
              </a:ext>
            </a:extLst>
          </p:cNvPr>
          <p:cNvPicPr>
            <a:picLocks noChangeAspect="1"/>
          </p:cNvPicPr>
          <p:nvPr userDrawn="1"/>
        </p:nvPicPr>
        <p:blipFill>
          <a:blip r:embed="rId3"/>
          <a:stretch>
            <a:fillRect/>
          </a:stretch>
        </p:blipFill>
        <p:spPr>
          <a:xfrm>
            <a:off x="539750" y="370920"/>
            <a:ext cx="2523490" cy="169422"/>
          </a:xfrm>
          <a:prstGeom prst="rect">
            <a:avLst/>
          </a:prstGeom>
        </p:spPr>
      </p:pic>
      <p:pic>
        <p:nvPicPr>
          <p:cNvPr id="5" name="図 4">
            <a:extLst>
              <a:ext uri="{FF2B5EF4-FFF2-40B4-BE49-F238E27FC236}">
                <a16:creationId xmlns:a16="http://schemas.microsoft.com/office/drawing/2014/main" id="{AEC592B9-F24F-B89F-3768-717FCEA09447}"/>
              </a:ext>
            </a:extLst>
          </p:cNvPr>
          <p:cNvPicPr>
            <a:picLocks noChangeAspect="1"/>
          </p:cNvPicPr>
          <p:nvPr userDrawn="1"/>
        </p:nvPicPr>
        <p:blipFill>
          <a:blip r:embed="rId4"/>
          <a:stretch>
            <a:fillRect/>
          </a:stretch>
        </p:blipFill>
        <p:spPr>
          <a:xfrm>
            <a:off x="7664796" y="4487070"/>
            <a:ext cx="1188000" cy="301510"/>
          </a:xfrm>
          <a:prstGeom prst="rect">
            <a:avLst/>
          </a:prstGeom>
        </p:spPr>
      </p:pic>
    </p:spTree>
    <p:extLst>
      <p:ext uri="{BB962C8B-B14F-4D97-AF65-F5344CB8AC3E}">
        <p14:creationId xmlns:p14="http://schemas.microsoft.com/office/powerpoint/2010/main" val="2403312667"/>
      </p:ext>
    </p:extLst>
  </p:cSld>
  <p:clrMapOvr>
    <a:masterClrMapping/>
  </p:clrMapOvr>
  <p:extLst>
    <p:ext uri="{DCECCB84-F9BA-43D5-87BE-67443E8EF086}">
      <p15:sldGuideLst xmlns:p15="http://schemas.microsoft.com/office/powerpoint/2012/main">
        <p15:guide id="1" orient="horz" pos="228" userDrawn="1">
          <p15:clr>
            <a:srgbClr val="F26B43"/>
          </p15:clr>
        </p15:guide>
        <p15:guide id="4" pos="5760">
          <p15:clr>
            <a:srgbClr val="F26B43"/>
          </p15:clr>
        </p15:guide>
        <p15:guide id="6" orient="horz" pos="3012" userDrawn="1">
          <p15:clr>
            <a:srgbClr val="F26B43"/>
          </p15:clr>
        </p15:guide>
        <p15:guide id="7" pos="340">
          <p15:clr>
            <a:srgbClr val="F26B43"/>
          </p15:clr>
        </p15:guide>
        <p15:guide id="8" pos="54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ページ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358775" y="4655327"/>
            <a:ext cx="8426450" cy="135042"/>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9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358774" y="370800"/>
            <a:ext cx="6758305" cy="307777"/>
          </a:xfrm>
          <a:prstGeom prst="rect">
            <a:avLst/>
          </a:prstGeom>
        </p:spPr>
        <p:txBody>
          <a:bodyPr wrap="square" lIns="0" tIns="0" rIns="0" bIns="0" anchor="t" anchorCtr="0">
            <a:spAutoFit/>
          </a:bodyPr>
          <a:lstStyle>
            <a:lvl1pPr marL="0" algn="l" fontAlgn="auto">
              <a:lnSpc>
                <a:spcPct val="100000"/>
              </a:lnSpc>
              <a:spcBef>
                <a:spcPts val="1800"/>
              </a:spcBef>
              <a:defRPr sz="20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358775" y="964095"/>
            <a:ext cx="8426450" cy="2880000"/>
          </a:xfrm>
          <a:prstGeom prst="rect">
            <a:avLst/>
          </a:prstGeom>
        </p:spPr>
        <p:txBody>
          <a:bodyPr lIns="0" tIns="0" rIns="0" bIns="0">
            <a:normAutofit/>
          </a:bodyPr>
          <a:lstStyle>
            <a:lvl1pPr>
              <a:defRPr sz="2800"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358775" y="4631898"/>
            <a:ext cx="8426450" cy="153888"/>
          </a:xfrm>
          <a:prstGeom prst="rect">
            <a:avLst/>
          </a:prstGeom>
        </p:spPr>
        <p:txBody>
          <a:bodyPr wrap="square" lIns="0" tIns="0" rIns="0" bIns="0">
            <a:spAutoFit/>
          </a:bodyPr>
          <a:lstStyle>
            <a:lvl1pPr>
              <a:defRPr sz="1100"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a:xfrm>
            <a:off x="6884475" y="4758297"/>
            <a:ext cx="2057400" cy="215444"/>
          </a:xfrm>
        </p:spPr>
        <p:txBody>
          <a:bodyPr/>
          <a:lstStyle>
            <a:lvl1pPr>
              <a:defRPr sz="1400">
                <a:solidFill>
                  <a:schemeClr val="tx1"/>
                </a:solidFill>
              </a:defRPr>
            </a:lvl1pPr>
          </a:lstStyle>
          <a:p>
            <a:fld id="{E87F6B17-BD80-9043-9E61-096367EC38AB}" type="slidenum">
              <a:rPr kumimoji="1" lang="ja-JP" altLang="en-US" smtClean="0"/>
              <a:pPr/>
              <a:t>‹#›</a:t>
            </a:fld>
            <a:endParaRPr kumimoji="1" lang="ja-JP" altLang="en-US" dirty="0"/>
          </a:p>
        </p:txBody>
      </p:sp>
      <p:pic>
        <p:nvPicPr>
          <p:cNvPr id="4" name="図 3">
            <a:extLst>
              <a:ext uri="{FF2B5EF4-FFF2-40B4-BE49-F238E27FC236}">
                <a16:creationId xmlns:a16="http://schemas.microsoft.com/office/drawing/2014/main" id="{B9A9B77F-FE39-25BB-1938-AF97CB0648FF}"/>
              </a:ext>
            </a:extLst>
          </p:cNvPr>
          <p:cNvPicPr>
            <a:picLocks noChangeAspect="1"/>
          </p:cNvPicPr>
          <p:nvPr userDrawn="1"/>
        </p:nvPicPr>
        <p:blipFill>
          <a:blip r:embed="rId2"/>
          <a:stretch>
            <a:fillRect/>
          </a:stretch>
        </p:blipFill>
        <p:spPr>
          <a:xfrm>
            <a:off x="7743228" y="361950"/>
            <a:ext cx="1041996" cy="449551"/>
          </a:xfrm>
          <a:prstGeom prst="rect">
            <a:avLst/>
          </a:prstGeom>
        </p:spPr>
      </p:pic>
    </p:spTree>
    <p:extLst>
      <p:ext uri="{BB962C8B-B14F-4D97-AF65-F5344CB8AC3E}">
        <p14:creationId xmlns:p14="http://schemas.microsoft.com/office/powerpoint/2010/main" val="4064639387"/>
      </p:ext>
    </p:extLst>
  </p:cSld>
  <p:clrMapOvr>
    <a:masterClrMapping/>
  </p:clrMapOvr>
  <p:extLst>
    <p:ext uri="{DCECCB84-F9BA-43D5-87BE-67443E8EF086}">
      <p15:sldGuideLst xmlns:p15="http://schemas.microsoft.com/office/powerpoint/2012/main">
        <p15:guide id="1" orient="horz" pos="228" userDrawn="1">
          <p15:clr>
            <a:srgbClr val="F26B43"/>
          </p15:clr>
        </p15:guide>
        <p15:guide id="2" orient="horz" pos="3014" userDrawn="1">
          <p15:clr>
            <a:srgbClr val="F26B43"/>
          </p15:clr>
        </p15:guide>
        <p15:guide id="3" pos="5534" userDrawn="1">
          <p15:clr>
            <a:srgbClr val="F26B43"/>
          </p15:clr>
        </p15:guide>
        <p15:guide id="4" pos="226"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ページ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358775" y="370800"/>
            <a:ext cx="8426450" cy="307777"/>
          </a:xfrm>
          <a:prstGeom prst="rect">
            <a:avLst/>
          </a:prstGeom>
        </p:spPr>
        <p:txBody>
          <a:bodyPr lIns="0" tIns="0" rIns="0" bIns="0" anchor="t" anchorCtr="0">
            <a:spAutoFit/>
          </a:bodyPr>
          <a:lstStyle>
            <a:lvl1pPr marL="0" algn="l" fontAlgn="auto">
              <a:lnSpc>
                <a:spcPct val="100000"/>
              </a:lnSpc>
              <a:spcBef>
                <a:spcPts val="1800"/>
              </a:spcBef>
              <a:defRPr sz="20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358775" y="964095"/>
            <a:ext cx="8426450" cy="2880000"/>
          </a:xfrm>
          <a:prstGeom prst="rect">
            <a:avLst/>
          </a:prstGeom>
        </p:spPr>
        <p:txBody>
          <a:bodyPr lIns="0" tIns="0" rIns="0" bIns="0">
            <a:normAutofit/>
          </a:bodyPr>
          <a:lstStyle>
            <a:lvl1pPr>
              <a:defRPr sz="2800"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358775" y="4631827"/>
            <a:ext cx="6120000" cy="152349"/>
          </a:xfrm>
          <a:prstGeom prst="rect">
            <a:avLst/>
          </a:prstGeom>
        </p:spPr>
        <p:txBody>
          <a:bodyPr lIns="0" tIns="0" rIns="0" bIns="0">
            <a:spAutoFit/>
          </a:bodyPr>
          <a:lstStyle>
            <a:lvl1pPr>
              <a:defRPr sz="1100"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E824CC9-95DD-E703-19E0-60CBB71E91D0}"/>
              </a:ext>
            </a:extLst>
          </p:cNvPr>
          <p:cNvPicPr>
            <a:picLocks noChangeAspect="1"/>
          </p:cNvPicPr>
          <p:nvPr userDrawn="1"/>
        </p:nvPicPr>
        <p:blipFill>
          <a:blip r:embed="rId2"/>
          <a:stretch>
            <a:fillRect/>
          </a:stretch>
        </p:blipFill>
        <p:spPr>
          <a:xfrm>
            <a:off x="7743228" y="4335174"/>
            <a:ext cx="1041996" cy="449551"/>
          </a:xfrm>
          <a:prstGeom prst="rect">
            <a:avLst/>
          </a:prstGeom>
        </p:spPr>
      </p:pic>
    </p:spTree>
    <p:extLst>
      <p:ext uri="{BB962C8B-B14F-4D97-AF65-F5344CB8AC3E}">
        <p14:creationId xmlns:p14="http://schemas.microsoft.com/office/powerpoint/2010/main" val="4028315487"/>
      </p:ext>
    </p:extLst>
  </p:cSld>
  <p:clrMapOvr>
    <a:masterClrMapping/>
  </p:clrMapOvr>
  <p:extLst>
    <p:ext uri="{DCECCB84-F9BA-43D5-87BE-67443E8EF086}">
      <p15:sldGuideLst xmlns:p15="http://schemas.microsoft.com/office/powerpoint/2012/main">
        <p15:guide id="1" orient="horz" pos="228" userDrawn="1">
          <p15:clr>
            <a:srgbClr val="F26B43"/>
          </p15:clr>
        </p15:guide>
        <p15:guide id="2" orient="horz" pos="3014" userDrawn="1">
          <p15:clr>
            <a:srgbClr val="F26B43"/>
          </p15:clr>
        </p15:guide>
        <p15:guide id="3" pos="5534" userDrawn="1">
          <p15:clr>
            <a:srgbClr val="F26B43"/>
          </p15:clr>
        </p15:guide>
        <p15:guide id="4" pos="226" userDrawn="1">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0311E07-2EA1-1A9C-91B5-ED8C3C92C75A}"/>
              </a:ext>
            </a:extLst>
          </p:cNvPr>
          <p:cNvSpPr>
            <a:spLocks noGrp="1"/>
          </p:cNvSpPr>
          <p:nvPr>
            <p:ph type="sldNum" sz="quarter" idx="4"/>
          </p:nvPr>
        </p:nvSpPr>
        <p:spPr>
          <a:xfrm>
            <a:off x="6884475" y="4789075"/>
            <a:ext cx="2057400" cy="153888"/>
          </a:xfrm>
          <a:prstGeom prst="rect">
            <a:avLst/>
          </a:prstGeom>
        </p:spPr>
        <p:txBody>
          <a:bodyPr vert="horz" lIns="0" tIns="0" rIns="0" bIns="0" rtlCol="0" anchor="ctr">
            <a:spAutoFit/>
          </a:bodyPr>
          <a:lstStyle>
            <a:lvl1pPr algn="r">
              <a:defRPr sz="1000" b="0" i="0">
                <a:solidFill>
                  <a:schemeClr val="accent6"/>
                </a:solidFill>
                <a:latin typeface="BIZ UDGothic" panose="020B0400000000000000" pitchFamily="49" charset="-128"/>
                <a:ea typeface="BIZ UDGothic" panose="020B0400000000000000" pitchFamily="49" charset="-128"/>
              </a:defRPr>
            </a:lvl1pPr>
          </a:lstStyle>
          <a:p>
            <a:fld id="{E87F6B17-BD80-9043-9E61-096367EC38AB}" type="slidenum">
              <a:rPr kumimoji="1" lang="ja-JP" altLang="en-US" smtClean="0"/>
              <a:pPr/>
              <a:t>‹#›</a:t>
            </a:fld>
            <a:endParaRPr kumimoji="1" lang="ja-JP" altLang="en-US"/>
          </a:p>
        </p:txBody>
      </p:sp>
    </p:spTree>
    <p:extLst>
      <p:ext uri="{BB962C8B-B14F-4D97-AF65-F5344CB8AC3E}">
        <p14:creationId xmlns:p14="http://schemas.microsoft.com/office/powerpoint/2010/main" val="4146696707"/>
      </p:ext>
    </p:extLst>
  </p:cSld>
  <p:clrMap bg1="lt1" tx1="dk1" bg2="lt2" tx2="dk2" accent1="accent1" accent2="accent2" accent3="accent3" accent4="accent4" accent5="accent5" accent6="accent6" hlink="hlink" folHlink="folHlink"/>
  <p:sldLayoutIdLst>
    <p:sldLayoutId id="2147483698" r:id="rId1"/>
    <p:sldLayoutId id="2147483675" r:id="rId2"/>
    <p:sldLayoutId id="2147483676" r:id="rId3"/>
  </p:sldLayoutIdLst>
  <p:hf hdr="0" ftr="0" dt="0"/>
  <p:txStyles>
    <p:titleStyle>
      <a:lvl1pPr algn="l" defTabSz="685800" rtl="0" eaLnBrk="1" latinLnBrk="0" hangingPunct="1">
        <a:lnSpc>
          <a:spcPct val="90000"/>
        </a:lnSpc>
        <a:spcBef>
          <a:spcPct val="0"/>
        </a:spcBef>
        <a:buNone/>
        <a:defRPr kumimoji="1" sz="3600" kern="1200" baseline="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orient="horz" pos="3241" userDrawn="1">
          <p15:clr>
            <a:srgbClr val="F26B43"/>
          </p15:clr>
        </p15:guide>
        <p15:guide id="4"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1.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44.emf"/></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52.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26.png"/><Relationship Id="rId4" Type="http://schemas.openxmlformats.org/officeDocument/2006/relationships/image" Target="../media/image49.png"/><Relationship Id="rId9" Type="http://schemas.openxmlformats.org/officeDocument/2006/relationships/image" Target="../media/image28.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6.png"/><Relationship Id="rId18" Type="http://schemas.openxmlformats.org/officeDocument/2006/relationships/image" Target="../media/image58.png"/><Relationship Id="rId3" Type="http://schemas.openxmlformats.org/officeDocument/2006/relationships/image" Target="../media/image5.png"/><Relationship Id="rId21" Type="http://schemas.openxmlformats.org/officeDocument/2006/relationships/image" Target="../media/image60.png"/><Relationship Id="rId7" Type="http://schemas.openxmlformats.org/officeDocument/2006/relationships/image" Target="../media/image12.png"/><Relationship Id="rId12" Type="http://schemas.openxmlformats.org/officeDocument/2006/relationships/image" Target="../media/image28.png"/><Relationship Id="rId17" Type="http://schemas.openxmlformats.org/officeDocument/2006/relationships/image" Target="../media/image57.png"/><Relationship Id="rId2" Type="http://schemas.openxmlformats.org/officeDocument/2006/relationships/notesSlide" Target="../notesSlides/notesSlide18.xml"/><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55.png"/><Relationship Id="rId10" Type="http://schemas.openxmlformats.org/officeDocument/2006/relationships/image" Target="../media/image52.png"/><Relationship Id="rId19"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image" Target="../media/image54.png"/><Relationship Id="rId22"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7.png"/><Relationship Id="rId3" Type="http://schemas.openxmlformats.org/officeDocument/2006/relationships/image" Target="../media/image5.png"/><Relationship Id="rId7" Type="http://schemas.openxmlformats.org/officeDocument/2006/relationships/image" Target="../media/image74.emf"/><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3.png"/><Relationship Id="rId11" Type="http://schemas.microsoft.com/office/2007/relationships/hdphoto" Target="../media/hdphoto1.wdp"/><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23EED-EE5E-916A-D703-E14FC75252B5}"/>
              </a:ext>
            </a:extLst>
          </p:cNvPr>
          <p:cNvSpPr>
            <a:spLocks noGrp="1"/>
          </p:cNvSpPr>
          <p:nvPr>
            <p:ph type="ctrTitle"/>
          </p:nvPr>
        </p:nvSpPr>
        <p:spPr>
          <a:xfrm>
            <a:off x="409520" y="1601957"/>
            <a:ext cx="7108879" cy="1524936"/>
          </a:xfrm>
        </p:spPr>
        <p:txBody>
          <a:bodyPr>
            <a:normAutofit/>
          </a:bodyPr>
          <a:lstStyle/>
          <a:p>
            <a:r>
              <a:rPr kumimoji="1" lang="ja-JP" altLang="en-US" sz="2200" dirty="0"/>
              <a:t>横浜市ＡＣＰ</a:t>
            </a:r>
            <a:r>
              <a:rPr lang="ja-JP" altLang="en-US" sz="2200" dirty="0"/>
              <a:t>普及</a:t>
            </a:r>
            <a:r>
              <a:rPr kumimoji="1" lang="ja-JP" altLang="en-US" sz="2200" dirty="0"/>
              <a:t>啓発プログラム</a:t>
            </a:r>
            <a:br>
              <a:rPr lang="en-US" altLang="ja-JP" sz="2800" dirty="0"/>
            </a:br>
            <a:br>
              <a:rPr lang="en-US" altLang="ja-JP" sz="2800" dirty="0"/>
            </a:br>
            <a:r>
              <a:rPr lang="ja-JP" altLang="en-US" sz="4000" dirty="0"/>
              <a:t>もしも手帳で人生会議！</a:t>
            </a:r>
            <a:endParaRPr kumimoji="1" lang="ja-JP" altLang="en-US" sz="4900" dirty="0"/>
          </a:p>
        </p:txBody>
      </p:sp>
      <p:sp>
        <p:nvSpPr>
          <p:cNvPr id="5" name="テキスト プレースホルダー 4">
            <a:extLst>
              <a:ext uri="{FF2B5EF4-FFF2-40B4-BE49-F238E27FC236}">
                <a16:creationId xmlns:a16="http://schemas.microsoft.com/office/drawing/2014/main" id="{2409C67D-6BEE-C66B-C5D0-AE92704B711A}"/>
              </a:ext>
            </a:extLst>
          </p:cNvPr>
          <p:cNvSpPr>
            <a:spLocks noGrp="1"/>
          </p:cNvSpPr>
          <p:nvPr>
            <p:ph type="body" sz="quarter" idx="12"/>
          </p:nvPr>
        </p:nvSpPr>
        <p:spPr>
          <a:xfrm>
            <a:off x="3628118" y="371381"/>
            <a:ext cx="2497364" cy="166199"/>
          </a:xfrm>
        </p:spPr>
        <p:txBody>
          <a:bodyPr/>
          <a:lstStyle/>
          <a:p>
            <a:r>
              <a:rPr kumimoji="1" lang="ja-JP" altLang="en-US" dirty="0"/>
              <a:t>横浜市医療局　令和６年</a:t>
            </a:r>
            <a:r>
              <a:rPr lang="ja-JP" altLang="en-US" dirty="0"/>
              <a:t>度作成</a:t>
            </a:r>
            <a:endParaRPr kumimoji="1" lang="ja-JP" altLang="en-US" dirty="0"/>
          </a:p>
        </p:txBody>
      </p:sp>
      <p:sp>
        <p:nvSpPr>
          <p:cNvPr id="4" name="タイトル 1">
            <a:extLst>
              <a:ext uri="{FF2B5EF4-FFF2-40B4-BE49-F238E27FC236}">
                <a16:creationId xmlns:a16="http://schemas.microsoft.com/office/drawing/2014/main" id="{72892AA1-EC5A-493D-B360-4E33F7A1C218}"/>
              </a:ext>
            </a:extLst>
          </p:cNvPr>
          <p:cNvSpPr txBox="1">
            <a:spLocks/>
          </p:cNvSpPr>
          <p:nvPr/>
        </p:nvSpPr>
        <p:spPr>
          <a:xfrm>
            <a:off x="409520" y="3957548"/>
            <a:ext cx="5044222" cy="816159"/>
          </a:xfrm>
          <a:prstGeom prst="rect">
            <a:avLst/>
          </a:prstGeom>
        </p:spPr>
        <p:txBody>
          <a:bodyPr lIns="0" tIns="0" rIns="0" bIns="0" anchor="t" anchorCtr="0">
            <a:noAutofit/>
          </a:bodyPr>
          <a:lstStyle>
            <a:lvl1pPr marL="0" algn="l" defTabSz="685800" rtl="0" eaLnBrk="1" fontAlgn="auto" latinLnBrk="0" hangingPunct="1">
              <a:lnSpc>
                <a:spcPct val="100000"/>
              </a:lnSpc>
              <a:spcBef>
                <a:spcPts val="1800"/>
              </a:spcBef>
              <a:buNone/>
              <a:defRPr kumimoji="1" sz="36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1400" dirty="0"/>
              <a:t>令和○年○月○日　　</a:t>
            </a:r>
            <a:endParaRPr lang="en-US" altLang="ja-JP" sz="1400" dirty="0"/>
          </a:p>
          <a:p>
            <a:r>
              <a:rPr lang="ja-JP" altLang="en-US" sz="1400" dirty="0"/>
              <a:t>□□□□（所属・氏名、講座名など）</a:t>
            </a:r>
            <a:endParaRPr lang="en-US" altLang="ja-JP" sz="1400" dirty="0"/>
          </a:p>
          <a:p>
            <a:r>
              <a:rPr lang="ja-JP" altLang="en-US" sz="1400" dirty="0"/>
              <a:t>　</a:t>
            </a:r>
          </a:p>
        </p:txBody>
      </p:sp>
    </p:spTree>
    <p:extLst>
      <p:ext uri="{BB962C8B-B14F-4D97-AF65-F5344CB8AC3E}">
        <p14:creationId xmlns:p14="http://schemas.microsoft.com/office/powerpoint/2010/main" val="285505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708198" y="1341977"/>
            <a:ext cx="4771229" cy="2516552"/>
          </a:xfrm>
          <a:prstGeom prst="roundRect">
            <a:avLst/>
          </a:prstGeom>
          <a:solidFill>
            <a:schemeClr val="accent5">
              <a:lumMod val="20000"/>
              <a:lumOff val="8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10</a:t>
            </a:fld>
            <a:endParaRPr kumimoji="1" lang="ja-JP" altLang="en-US"/>
          </a:p>
        </p:txBody>
      </p:sp>
      <p:sp>
        <p:nvSpPr>
          <p:cNvPr id="3" name="正方形/長方形 2"/>
          <p:cNvSpPr/>
          <p:nvPr/>
        </p:nvSpPr>
        <p:spPr>
          <a:xfrm>
            <a:off x="3998685" y="1341977"/>
            <a:ext cx="5238311" cy="3600986"/>
          </a:xfrm>
          <a:prstGeom prst="rect">
            <a:avLst/>
          </a:prstGeom>
        </p:spPr>
        <p:txBody>
          <a:bodyPr wrap="square">
            <a:spAutoFit/>
          </a:bodyPr>
          <a:lstStyle/>
          <a:p>
            <a:pPr>
              <a:lnSpc>
                <a:spcPct val="150000"/>
              </a:lnSpc>
            </a:pPr>
            <a:r>
              <a:rPr lang="ja-JP" altLang="en-US" sz="2000" dirty="0">
                <a:latin typeface="BIZ UDゴシック" panose="020B0400000000000000" pitchFamily="49" charset="-128"/>
                <a:ea typeface="BIZ UDゴシック" panose="020B0400000000000000" pitchFamily="49" charset="-128"/>
              </a:rPr>
              <a:t>医療・ケアについての</a:t>
            </a:r>
            <a:endParaRPr lang="en-US" altLang="ja-JP" sz="2000" dirty="0">
              <a:latin typeface="BIZ UDゴシック" panose="020B0400000000000000" pitchFamily="49" charset="-128"/>
              <a:ea typeface="BIZ UDゴシック" panose="020B0400000000000000" pitchFamily="49" charset="-128"/>
            </a:endParaRPr>
          </a:p>
          <a:p>
            <a:pPr>
              <a:lnSpc>
                <a:spcPct val="150000"/>
              </a:lnSpc>
            </a:pPr>
            <a:r>
              <a:rPr lang="ja-JP" altLang="en-US" sz="2000" dirty="0">
                <a:latin typeface="BIZ UDゴシック" panose="020B0400000000000000" pitchFamily="49" charset="-128"/>
                <a:ea typeface="BIZ UDゴシック" panose="020B0400000000000000" pitchFamily="49" charset="-128"/>
              </a:rPr>
              <a:t>「もしも手帳」は</a:t>
            </a:r>
            <a:endParaRPr lang="en-US" altLang="ja-JP" sz="2000" dirty="0">
              <a:latin typeface="BIZ UDゴシック" panose="020B0400000000000000" pitchFamily="49" charset="-128"/>
              <a:ea typeface="BIZ UDゴシック" panose="020B0400000000000000" pitchFamily="49" charset="-128"/>
            </a:endParaRPr>
          </a:p>
          <a:p>
            <a:pPr>
              <a:lnSpc>
                <a:spcPct val="150000"/>
              </a:lnSpc>
            </a:pPr>
            <a:r>
              <a:rPr lang="ja-JP" altLang="en-US" sz="2000" dirty="0">
                <a:latin typeface="BIZ UDゴシック" panose="020B0400000000000000" pitchFamily="49" charset="-128"/>
                <a:ea typeface="BIZ UDゴシック" panose="020B0400000000000000" pitchFamily="49" charset="-128"/>
              </a:rPr>
              <a:t>簡単な３つの質問に答えることで</a:t>
            </a:r>
            <a:endParaRPr lang="en-US" altLang="ja-JP" sz="2000" dirty="0">
              <a:latin typeface="BIZ UDゴシック" panose="020B0400000000000000" pitchFamily="49" charset="-128"/>
              <a:ea typeface="BIZ UDゴシック" panose="020B0400000000000000" pitchFamily="49" charset="-128"/>
            </a:endParaRPr>
          </a:p>
          <a:p>
            <a:pPr>
              <a:lnSpc>
                <a:spcPct val="150000"/>
              </a:lnSpc>
            </a:pPr>
            <a:r>
              <a:rPr lang="ja-JP" altLang="en-US" sz="2000" dirty="0">
                <a:latin typeface="BIZ UDゴシック" panose="020B0400000000000000" pitchFamily="49" charset="-128"/>
                <a:ea typeface="BIZ UDゴシック" panose="020B0400000000000000" pitchFamily="49" charset="-128"/>
              </a:rPr>
              <a:t>あなたがどうしてほしいのか</a:t>
            </a:r>
            <a:endParaRPr lang="en-US" altLang="ja-JP" sz="2000" dirty="0">
              <a:latin typeface="BIZ UDゴシック" panose="020B0400000000000000" pitchFamily="49" charset="-128"/>
              <a:ea typeface="BIZ UDゴシック" panose="020B0400000000000000" pitchFamily="49" charset="-128"/>
            </a:endParaRPr>
          </a:p>
          <a:p>
            <a:pPr>
              <a:lnSpc>
                <a:spcPct val="150000"/>
              </a:lnSpc>
            </a:pPr>
            <a:r>
              <a:rPr lang="ja-JP" altLang="en-US" sz="2000" b="1" dirty="0">
                <a:solidFill>
                  <a:schemeClr val="accent4"/>
                </a:solidFill>
                <a:latin typeface="BIZ UDゴシック" panose="020B0400000000000000" pitchFamily="49" charset="-128"/>
                <a:ea typeface="BIZ UDゴシック" panose="020B0400000000000000" pitchFamily="49" charset="-128"/>
              </a:rPr>
              <a:t>気持ちを伝えるお手伝い</a:t>
            </a:r>
            <a:r>
              <a:rPr lang="ja-JP" altLang="en-US" sz="2000" dirty="0">
                <a:latin typeface="BIZ UDゴシック" panose="020B0400000000000000" pitchFamily="49" charset="-128"/>
                <a:ea typeface="BIZ UDゴシック" panose="020B0400000000000000" pitchFamily="49" charset="-128"/>
              </a:rPr>
              <a:t>をします。</a:t>
            </a:r>
            <a:endParaRPr lang="en-US" altLang="ja-JP" sz="2000" dirty="0">
              <a:latin typeface="BIZ UDゴシック" panose="020B0400000000000000" pitchFamily="49" charset="-128"/>
              <a:ea typeface="BIZ UDゴシック" panose="020B0400000000000000" pitchFamily="49" charset="-128"/>
            </a:endParaRPr>
          </a:p>
          <a:p>
            <a:pPr>
              <a:lnSpc>
                <a:spcPct val="150000"/>
              </a:lnSpc>
            </a:pP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en-US" altLang="ja-JP" sz="14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「もしも手帳」は話し合いのきっかけや共有が目的であり、</a:t>
            </a:r>
            <a:endParaRPr lang="en-US" altLang="ja-JP" sz="1400" dirty="0">
              <a:latin typeface="BIZ UDゴシック" panose="020B0400000000000000" pitchFamily="49" charset="-128"/>
              <a:ea typeface="BIZ UDゴシック" panose="020B0400000000000000" pitchFamily="49" charset="-128"/>
            </a:endParaRPr>
          </a:p>
          <a:p>
            <a:pPr>
              <a:lnSpc>
                <a:spcPct val="150000"/>
              </a:lnSpc>
            </a:pPr>
            <a:r>
              <a:rPr lang="ja-JP" altLang="en-US" sz="1400" dirty="0">
                <a:latin typeface="BIZ UDゴシック" panose="020B0400000000000000" pitchFamily="49" charset="-128"/>
                <a:ea typeface="BIZ UDゴシック" panose="020B0400000000000000" pitchFamily="49" charset="-128"/>
              </a:rPr>
              <a:t>　法的な効力はありません。</a:t>
            </a:r>
            <a:endParaRPr lang="en-US" altLang="ja-JP"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3"/>
          <a:stretch>
            <a:fillRect/>
          </a:stretch>
        </p:blipFill>
        <p:spPr>
          <a:xfrm>
            <a:off x="565979" y="1157311"/>
            <a:ext cx="2858682" cy="3731939"/>
          </a:xfrm>
          <a:prstGeom prst="rect">
            <a:avLst/>
          </a:prstGeom>
          <a:ln>
            <a:solidFill>
              <a:schemeClr val="bg1">
                <a:lumMod val="50000"/>
              </a:schemeClr>
            </a:solidFill>
          </a:ln>
        </p:spPr>
      </p:pic>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10" name="正方形/長方形 9"/>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正方形/長方形 10"/>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790595" y="259932"/>
            <a:ext cx="6758305" cy="430887"/>
          </a:xfrm>
        </p:spPr>
        <p:txBody>
          <a:bodyPr/>
          <a:lstStyle/>
          <a:p>
            <a:r>
              <a:rPr lang="ja-JP" altLang="en-US" sz="2800" dirty="0"/>
              <a:t>「もしも手帳」をきっかけに人生会議</a:t>
            </a:r>
            <a:endParaRPr kumimoji="1" lang="ja-JP" altLang="en-US" sz="2800" dirty="0"/>
          </a:p>
        </p:txBody>
      </p:sp>
      <p:pic>
        <p:nvPicPr>
          <p:cNvPr id="13" name="図 12"/>
          <p:cNvPicPr>
            <a:picLocks noChangeAspect="1"/>
          </p:cNvPicPr>
          <p:nvPr/>
        </p:nvPicPr>
        <p:blipFill>
          <a:blip r:embed="rId5"/>
          <a:stretch>
            <a:fillRect/>
          </a:stretch>
        </p:blipFill>
        <p:spPr>
          <a:xfrm>
            <a:off x="3867220" y="4222935"/>
            <a:ext cx="262931" cy="239925"/>
          </a:xfrm>
          <a:prstGeom prst="rect">
            <a:avLst/>
          </a:prstGeom>
        </p:spPr>
      </p:pic>
    </p:spTree>
    <p:extLst>
      <p:ext uri="{BB962C8B-B14F-4D97-AF65-F5344CB8AC3E}">
        <p14:creationId xmlns:p14="http://schemas.microsoft.com/office/powerpoint/2010/main" val="277336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11</a:t>
            </a:fld>
            <a:endParaRPr kumimoji="1" lang="ja-JP" altLang="en-US" dirty="0"/>
          </a:p>
        </p:txBody>
      </p:sp>
      <p:sp>
        <p:nvSpPr>
          <p:cNvPr id="3" name="正方形/長方形 2"/>
          <p:cNvSpPr/>
          <p:nvPr/>
        </p:nvSpPr>
        <p:spPr>
          <a:xfrm>
            <a:off x="3567650" y="2148106"/>
            <a:ext cx="5353074" cy="2246769"/>
          </a:xfrm>
          <a:prstGeom prst="rect">
            <a:avLst/>
          </a:prstGeom>
        </p:spPr>
        <p:txBody>
          <a:bodyPr wrap="square">
            <a:spAutoFit/>
          </a:bodyPr>
          <a:lstStyle/>
          <a:p>
            <a:r>
              <a:rPr lang="ja-JP" altLang="en-US" sz="2000" b="1" dirty="0">
                <a:solidFill>
                  <a:schemeClr val="accent4"/>
                </a:solidFill>
                <a:latin typeface="BIZ UDゴシック" panose="020B0400000000000000" pitchFamily="49" charset="-128"/>
                <a:ea typeface="BIZ UDゴシック" panose="020B0400000000000000" pitchFamily="49" charset="-128"/>
              </a:rPr>
              <a:t>あなたの大切にしていることを考えましょう</a:t>
            </a:r>
            <a:r>
              <a:rPr lang="ja-JP" altLang="en-US" sz="2000" dirty="0">
                <a:solidFill>
                  <a:schemeClr val="accent4"/>
                </a:solidFill>
                <a:latin typeface="BIZ UDゴシック" panose="020B0400000000000000" pitchFamily="49" charset="-128"/>
                <a:ea typeface="BIZ UDゴシック" panose="020B0400000000000000" pitchFamily="49" charset="-128"/>
              </a:rPr>
              <a:t>。</a:t>
            </a:r>
            <a:endParaRPr lang="en-US" altLang="ja-JP" sz="2000" dirty="0">
              <a:solidFill>
                <a:schemeClr val="accent4"/>
              </a:solidFill>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楽しみや生きがい、好きなことは何ですか。</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「もしも手帳」の３つの質問に答える前に、</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あなたらしく生きるためにはどうしたいか</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考えてみましょう。</a:t>
            </a:r>
            <a:endParaRPr lang="en-US" altLang="ja-JP" sz="2000" dirty="0">
              <a:latin typeface="BIZ UDゴシック" panose="020B0400000000000000" pitchFamily="49" charset="-128"/>
              <a:ea typeface="BIZ UDゴシック" panose="020B0400000000000000" pitchFamily="49" charset="-128"/>
            </a:endParaRPr>
          </a:p>
        </p:txBody>
      </p:sp>
      <p:grpSp>
        <p:nvGrpSpPr>
          <p:cNvPr id="4" name="グループ化 3"/>
          <p:cNvGrpSpPr/>
          <p:nvPr/>
        </p:nvGrpSpPr>
        <p:grpSpPr>
          <a:xfrm>
            <a:off x="327873" y="1129870"/>
            <a:ext cx="2872215" cy="3934064"/>
            <a:chOff x="5818131" y="1008899"/>
            <a:chExt cx="2872215" cy="3934064"/>
          </a:xfrm>
        </p:grpSpPr>
        <p:pic>
          <p:nvPicPr>
            <p:cNvPr id="7" name="図 6"/>
            <p:cNvPicPr>
              <a:picLocks noChangeAspect="1"/>
            </p:cNvPicPr>
            <p:nvPr/>
          </p:nvPicPr>
          <p:blipFill>
            <a:blip r:embed="rId3"/>
            <a:stretch>
              <a:fillRect/>
            </a:stretch>
          </p:blipFill>
          <p:spPr>
            <a:xfrm>
              <a:off x="5818131" y="1008899"/>
              <a:ext cx="2872215" cy="3934064"/>
            </a:xfrm>
            <a:prstGeom prst="rect">
              <a:avLst/>
            </a:prstGeom>
            <a:ln>
              <a:solidFill>
                <a:schemeClr val="bg1">
                  <a:lumMod val="50000"/>
                </a:schemeClr>
              </a:solidFill>
            </a:ln>
          </p:spPr>
        </p:pic>
        <p:sp>
          <p:nvSpPr>
            <p:cNvPr id="8" name="テキスト ボックス 7"/>
            <p:cNvSpPr txBox="1"/>
            <p:nvPr/>
          </p:nvSpPr>
          <p:spPr>
            <a:xfrm>
              <a:off x="6312974" y="1922477"/>
              <a:ext cx="2061405" cy="1649409"/>
            </a:xfrm>
            <a:prstGeom prst="rect">
              <a:avLst/>
            </a:prstGeom>
          </p:spPr>
          <p:txBody>
            <a:bodyPr vert="horz" wrap="square" lIns="0" tIns="34301" rIns="68601" bIns="34301" rtlCol="0">
              <a:noAutofit/>
            </a:bodyPr>
            <a:lstStyle/>
            <a:p>
              <a:pPr algn="l">
                <a:lnSpc>
                  <a:spcPts val="1000"/>
                </a:lnSpc>
              </a:pPr>
              <a:r>
                <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rPr>
                <a:t>(</a:t>
              </a: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例</a:t>
              </a:r>
              <a:r>
                <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rPr>
                <a:t>)</a:t>
              </a: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好きなものを食べたい</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孫の成長を見たい</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ペットと過ごす時間が大切</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長生きしたい</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痛いことは嫌</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ts val="1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まわりに迷惑をかけたくない</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20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grpSp>
      <p:grpSp>
        <p:nvGrpSpPr>
          <p:cNvPr id="11" name="グループ化 10"/>
          <p:cNvGrpSpPr/>
          <p:nvPr/>
        </p:nvGrpSpPr>
        <p:grpSpPr>
          <a:xfrm>
            <a:off x="0" y="6357"/>
            <a:ext cx="9144000" cy="942639"/>
            <a:chOff x="0" y="6357"/>
            <a:chExt cx="9144000" cy="942639"/>
          </a:xfrm>
        </p:grpSpPr>
        <p:grpSp>
          <p:nvGrpSpPr>
            <p:cNvPr id="12" name="グループ化 11"/>
            <p:cNvGrpSpPr/>
            <p:nvPr/>
          </p:nvGrpSpPr>
          <p:grpSpPr>
            <a:xfrm>
              <a:off x="0" y="6357"/>
              <a:ext cx="9144000" cy="942639"/>
              <a:chOff x="217459" y="3695089"/>
              <a:chExt cx="7736370" cy="1247874"/>
            </a:xfrm>
          </p:grpSpPr>
          <p:sp>
            <p:nvSpPr>
              <p:cNvPr id="14" name="正方形/長方形 13"/>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632081" y="303477"/>
            <a:ext cx="7101206" cy="369332"/>
          </a:xfrm>
        </p:spPr>
        <p:txBody>
          <a:bodyPr/>
          <a:lstStyle/>
          <a:p>
            <a:r>
              <a:rPr lang="ja-JP" altLang="en-US" sz="2400" dirty="0"/>
              <a:t>「もしも手帳」を使った自分の気持ちの伝え方</a:t>
            </a:r>
            <a:endParaRPr kumimoji="1" lang="ja-JP" altLang="en-US" sz="2400" dirty="0"/>
          </a:p>
        </p:txBody>
      </p:sp>
      <p:grpSp>
        <p:nvGrpSpPr>
          <p:cNvPr id="21" name="グループ化 20"/>
          <p:cNvGrpSpPr/>
          <p:nvPr/>
        </p:nvGrpSpPr>
        <p:grpSpPr>
          <a:xfrm>
            <a:off x="3438577" y="1156720"/>
            <a:ext cx="2711133" cy="754599"/>
            <a:chOff x="3438577" y="1156720"/>
            <a:chExt cx="2711133" cy="754599"/>
          </a:xfrm>
        </p:grpSpPr>
        <p:pic>
          <p:nvPicPr>
            <p:cNvPr id="20" name="図 19"/>
            <p:cNvPicPr>
              <a:picLocks noChangeAspect="1"/>
            </p:cNvPicPr>
            <p:nvPr/>
          </p:nvPicPr>
          <p:blipFill>
            <a:blip r:embed="rId5"/>
            <a:stretch>
              <a:fillRect/>
            </a:stretch>
          </p:blipFill>
          <p:spPr>
            <a:xfrm>
              <a:off x="3438577" y="1156720"/>
              <a:ext cx="2711133" cy="754599"/>
            </a:xfrm>
            <a:prstGeom prst="rect">
              <a:avLst/>
            </a:prstGeom>
          </p:spPr>
        </p:pic>
        <p:grpSp>
          <p:nvGrpSpPr>
            <p:cNvPr id="17" name="グループ化 16"/>
            <p:cNvGrpSpPr/>
            <p:nvPr/>
          </p:nvGrpSpPr>
          <p:grpSpPr>
            <a:xfrm>
              <a:off x="3683802" y="1256722"/>
              <a:ext cx="2295715" cy="506356"/>
              <a:chOff x="3683802" y="1256722"/>
              <a:chExt cx="2295715" cy="506356"/>
            </a:xfrm>
          </p:grpSpPr>
          <p:grpSp>
            <p:nvGrpSpPr>
              <p:cNvPr id="10" name="グループ化 9"/>
              <p:cNvGrpSpPr/>
              <p:nvPr/>
            </p:nvGrpSpPr>
            <p:grpSpPr>
              <a:xfrm>
                <a:off x="4861917" y="1256722"/>
                <a:ext cx="1117600" cy="506356"/>
                <a:chOff x="6059714" y="3999856"/>
                <a:chExt cx="1117600" cy="630732"/>
              </a:xfrm>
            </p:grpSpPr>
            <p:sp>
              <p:nvSpPr>
                <p:cNvPr id="9" name="楕円 8"/>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300489"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考える</a:t>
                  </a:r>
                </a:p>
              </p:txBody>
            </p:sp>
          </p:grpSp>
          <p:sp>
            <p:nvSpPr>
              <p:cNvPr id="16" name="テキスト ボックス 15"/>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１</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28323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12</a:t>
            </a:fld>
            <a:endParaRPr kumimoji="1" lang="ja-JP" altLang="en-US"/>
          </a:p>
        </p:txBody>
      </p:sp>
      <p:sp>
        <p:nvSpPr>
          <p:cNvPr id="3" name="正方形/長方形 2"/>
          <p:cNvSpPr/>
          <p:nvPr/>
        </p:nvSpPr>
        <p:spPr>
          <a:xfrm>
            <a:off x="3683802" y="2167621"/>
            <a:ext cx="5171388" cy="400110"/>
          </a:xfrm>
          <a:prstGeom prst="rect">
            <a:avLst/>
          </a:prstGeom>
        </p:spPr>
        <p:txBody>
          <a:bodyPr wrap="square">
            <a:spAutoFit/>
          </a:bodyPr>
          <a:lstStyle/>
          <a:p>
            <a:r>
              <a:rPr lang="ja-JP" altLang="en-US" sz="2000" b="1" dirty="0">
                <a:solidFill>
                  <a:schemeClr val="accent4"/>
                </a:solidFill>
                <a:latin typeface="BIZ UDゴシック" panose="020B0400000000000000" pitchFamily="49" charset="-128"/>
                <a:ea typeface="BIZ UDゴシック" panose="020B0400000000000000" pitchFamily="49" charset="-128"/>
              </a:rPr>
              <a:t>あなたの望む医療やケアを考えましょう。</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p:txBody>
      </p:sp>
      <p:pic>
        <p:nvPicPr>
          <p:cNvPr id="6" name="図 5"/>
          <p:cNvPicPr>
            <a:picLocks noChangeAspect="1"/>
          </p:cNvPicPr>
          <p:nvPr/>
        </p:nvPicPr>
        <p:blipFill>
          <a:blip r:embed="rId3"/>
          <a:stretch>
            <a:fillRect/>
          </a:stretch>
        </p:blipFill>
        <p:spPr>
          <a:xfrm>
            <a:off x="309045" y="1100579"/>
            <a:ext cx="2861310" cy="3947548"/>
          </a:xfrm>
          <a:prstGeom prst="rect">
            <a:avLst/>
          </a:prstGeom>
          <a:ln>
            <a:solidFill>
              <a:schemeClr val="bg1">
                <a:lumMod val="50000"/>
              </a:schemeClr>
            </a:solidFill>
          </a:ln>
        </p:spPr>
      </p:pic>
      <p:sp>
        <p:nvSpPr>
          <p:cNvPr id="12" name="正方形/長方形 11"/>
          <p:cNvSpPr/>
          <p:nvPr/>
        </p:nvSpPr>
        <p:spPr>
          <a:xfrm>
            <a:off x="3890642" y="3000818"/>
            <a:ext cx="5253358" cy="830997"/>
          </a:xfrm>
          <a:prstGeom prst="rect">
            <a:avLst/>
          </a:prstGeom>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いわゆる延命治療のこと。</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延命治療を優先したうえで、痛みの軽減などの</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緩和ケアも行われます。</a:t>
            </a:r>
            <a:endParaRPr lang="en-US" altLang="ja-JP" sz="1600" dirty="0">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3899995" y="4180516"/>
            <a:ext cx="3041443" cy="338554"/>
          </a:xfrm>
          <a:prstGeom prst="rect">
            <a:avLst/>
          </a:prstGeom>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いわゆる緩和ケアのこと。</a:t>
            </a:r>
            <a:endParaRPr lang="en-US" altLang="ja-JP" sz="1600" dirty="0">
              <a:latin typeface="BIZ UDゴシック" panose="020B0400000000000000" pitchFamily="49" charset="-128"/>
              <a:ea typeface="BIZ UDゴシック" panose="020B0400000000000000" pitchFamily="49" charset="-128"/>
            </a:endParaRPr>
          </a:p>
        </p:txBody>
      </p:sp>
      <p:cxnSp>
        <p:nvCxnSpPr>
          <p:cNvPr id="31" name="カギ線コネクタ 30"/>
          <p:cNvCxnSpPr/>
          <p:nvPr/>
        </p:nvCxnSpPr>
        <p:spPr>
          <a:xfrm rot="10800000">
            <a:off x="2312741" y="2323668"/>
            <a:ext cx="1524123" cy="931104"/>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p:nvPr/>
        </p:nvCxnSpPr>
        <p:spPr>
          <a:xfrm rot="10800000">
            <a:off x="1983670" y="2850232"/>
            <a:ext cx="1906972" cy="1499561"/>
          </a:xfrm>
          <a:prstGeom prst="bentConnector3">
            <a:avLst>
              <a:gd name="adj1" fmla="val 5928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0" y="6357"/>
            <a:ext cx="9144000" cy="942639"/>
            <a:chOff x="0" y="6357"/>
            <a:chExt cx="9144000" cy="942639"/>
          </a:xfrm>
        </p:grpSpPr>
        <p:grpSp>
          <p:nvGrpSpPr>
            <p:cNvPr id="15" name="グループ化 14"/>
            <p:cNvGrpSpPr/>
            <p:nvPr/>
          </p:nvGrpSpPr>
          <p:grpSpPr>
            <a:xfrm>
              <a:off x="0" y="6357"/>
              <a:ext cx="9144000" cy="942639"/>
              <a:chOff x="217459" y="3695089"/>
              <a:chExt cx="7736370" cy="1247874"/>
            </a:xfrm>
          </p:grpSpPr>
          <p:sp>
            <p:nvSpPr>
              <p:cNvPr id="17" name="正方形/長方形 16"/>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8" name="正方形/長方形 17"/>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757917" y="274186"/>
            <a:ext cx="7101206" cy="369332"/>
          </a:xfrm>
        </p:spPr>
        <p:txBody>
          <a:bodyPr/>
          <a:lstStyle/>
          <a:p>
            <a:r>
              <a:rPr lang="ja-JP" altLang="en-US" sz="2400" dirty="0"/>
              <a:t>「もしも手帳」を使った自分の気持ちの伝え方</a:t>
            </a:r>
            <a:endParaRPr kumimoji="1" lang="ja-JP" altLang="en-US" sz="2400" dirty="0"/>
          </a:p>
        </p:txBody>
      </p:sp>
      <p:grpSp>
        <p:nvGrpSpPr>
          <p:cNvPr id="35" name="グループ化 34"/>
          <p:cNvGrpSpPr/>
          <p:nvPr/>
        </p:nvGrpSpPr>
        <p:grpSpPr>
          <a:xfrm>
            <a:off x="3438577" y="1156720"/>
            <a:ext cx="2711133" cy="754599"/>
            <a:chOff x="3438577" y="1156720"/>
            <a:chExt cx="2711133" cy="754599"/>
          </a:xfrm>
        </p:grpSpPr>
        <p:pic>
          <p:nvPicPr>
            <p:cNvPr id="36" name="図 35"/>
            <p:cNvPicPr>
              <a:picLocks noChangeAspect="1"/>
            </p:cNvPicPr>
            <p:nvPr/>
          </p:nvPicPr>
          <p:blipFill>
            <a:blip r:embed="rId5"/>
            <a:stretch>
              <a:fillRect/>
            </a:stretch>
          </p:blipFill>
          <p:spPr>
            <a:xfrm>
              <a:off x="3438577" y="1156720"/>
              <a:ext cx="2711133" cy="754599"/>
            </a:xfrm>
            <a:prstGeom prst="rect">
              <a:avLst/>
            </a:prstGeom>
          </p:spPr>
        </p:pic>
        <p:grpSp>
          <p:nvGrpSpPr>
            <p:cNvPr id="37" name="グループ化 36"/>
            <p:cNvGrpSpPr/>
            <p:nvPr/>
          </p:nvGrpSpPr>
          <p:grpSpPr>
            <a:xfrm>
              <a:off x="3683802" y="1256722"/>
              <a:ext cx="2295715" cy="506356"/>
              <a:chOff x="3683802" y="1256722"/>
              <a:chExt cx="2295715" cy="506356"/>
            </a:xfrm>
          </p:grpSpPr>
          <p:grpSp>
            <p:nvGrpSpPr>
              <p:cNvPr id="38" name="グループ化 37"/>
              <p:cNvGrpSpPr/>
              <p:nvPr/>
            </p:nvGrpSpPr>
            <p:grpSpPr>
              <a:xfrm>
                <a:off x="4861917" y="1256722"/>
                <a:ext cx="1117600" cy="506356"/>
                <a:chOff x="6059714" y="3999856"/>
                <a:chExt cx="1117600" cy="630732"/>
              </a:xfrm>
            </p:grpSpPr>
            <p:sp>
              <p:nvSpPr>
                <p:cNvPr id="41" name="楕円 40"/>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300489"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考える</a:t>
                  </a:r>
                </a:p>
              </p:txBody>
            </p:sp>
          </p:grpSp>
          <p:sp>
            <p:nvSpPr>
              <p:cNvPr id="40" name="テキスト ボックス 39"/>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１</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sp>
        <p:nvSpPr>
          <p:cNvPr id="11" name="テキスト ボックス 10">
            <a:extLst>
              <a:ext uri="{FF2B5EF4-FFF2-40B4-BE49-F238E27FC236}">
                <a16:creationId xmlns:a16="http://schemas.microsoft.com/office/drawing/2014/main" id="{B5CAA1F5-3BBC-48BE-910E-1B52DD5C5A22}"/>
              </a:ext>
            </a:extLst>
          </p:cNvPr>
          <p:cNvSpPr txBox="1"/>
          <p:nvPr/>
        </p:nvSpPr>
        <p:spPr>
          <a:xfrm>
            <a:off x="534759" y="2532956"/>
            <a:ext cx="446315" cy="256264"/>
          </a:xfrm>
          <a:prstGeom prst="rect">
            <a:avLst/>
          </a:prstGeom>
        </p:spPr>
        <p:txBody>
          <a:bodyPr vert="horz" wrap="square" lIns="0" tIns="34301" rIns="68601" bIns="34301" rtlCol="0">
            <a:noAutofit/>
          </a:bodyPr>
          <a:lstStyle/>
          <a:p>
            <a:pPr algn="l">
              <a:lnSpc>
                <a:spcPct val="70000"/>
              </a:lnSpc>
            </a:pPr>
            <a:r>
              <a:rPr kumimoji="1" lang="ja-JP" altLang="en-US" sz="2000" b="1" baseline="0" dirty="0">
                <a:solidFill>
                  <a:srgbClr val="FF0000"/>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23311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13</a:t>
            </a:fld>
            <a:endParaRPr kumimoji="1" lang="ja-JP" altLang="en-US"/>
          </a:p>
        </p:txBody>
      </p:sp>
      <p:sp>
        <p:nvSpPr>
          <p:cNvPr id="4" name="テキスト ボックス 3"/>
          <p:cNvSpPr txBox="1"/>
          <p:nvPr/>
        </p:nvSpPr>
        <p:spPr>
          <a:xfrm>
            <a:off x="580572" y="1316235"/>
            <a:ext cx="6451600" cy="2569028"/>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grpSp>
        <p:nvGrpSpPr>
          <p:cNvPr id="8" name="グループ化 7"/>
          <p:cNvGrpSpPr/>
          <p:nvPr/>
        </p:nvGrpSpPr>
        <p:grpSpPr>
          <a:xfrm>
            <a:off x="0" y="6357"/>
            <a:ext cx="9144000" cy="942639"/>
            <a:chOff x="0" y="6357"/>
            <a:chExt cx="9144000" cy="942639"/>
          </a:xfrm>
        </p:grpSpPr>
        <p:grpSp>
          <p:nvGrpSpPr>
            <p:cNvPr id="9" name="グループ化 8"/>
            <p:cNvGrpSpPr/>
            <p:nvPr/>
          </p:nvGrpSpPr>
          <p:grpSpPr>
            <a:xfrm>
              <a:off x="0" y="6357"/>
              <a:ext cx="9144000" cy="942639"/>
              <a:chOff x="217459" y="3695089"/>
              <a:chExt cx="7736370" cy="1247874"/>
            </a:xfrm>
          </p:grpSpPr>
          <p:sp>
            <p:nvSpPr>
              <p:cNvPr id="11" name="正方形/長方形 10"/>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正方形/長方形 11"/>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1369461" y="280260"/>
            <a:ext cx="6758305" cy="369332"/>
          </a:xfrm>
        </p:spPr>
        <p:txBody>
          <a:bodyPr/>
          <a:lstStyle/>
          <a:p>
            <a:r>
              <a:rPr kumimoji="1" lang="ja-JP" altLang="en-US" sz="2400" dirty="0"/>
              <a:t>＜参考＞もしものときの医療について</a:t>
            </a:r>
          </a:p>
        </p:txBody>
      </p:sp>
      <p:sp>
        <p:nvSpPr>
          <p:cNvPr id="14" name="テキスト ボックス 13"/>
          <p:cNvSpPr txBox="1"/>
          <p:nvPr/>
        </p:nvSpPr>
        <p:spPr>
          <a:xfrm>
            <a:off x="390130" y="1031167"/>
            <a:ext cx="8674967" cy="939113"/>
          </a:xfrm>
          <a:prstGeom prst="rect">
            <a:avLst/>
          </a:prstGeom>
        </p:spPr>
        <p:txBody>
          <a:bodyPr vert="horz" wrap="square" lIns="0" tIns="34301" rIns="68601" bIns="34301" rtlCol="0">
            <a:noAutofit/>
          </a:bodyPr>
          <a:lstStyle/>
          <a:p>
            <a:pPr algn="l"/>
            <a:r>
              <a:rPr kumimoji="1" lang="ja-JP" altLang="en-US" dirty="0">
                <a:latin typeface="BIZ UDゴシック" panose="020B0400000000000000" pitchFamily="49" charset="-128"/>
                <a:ea typeface="BIZ UDゴシック" panose="020B0400000000000000" pitchFamily="49" charset="-128"/>
              </a:rPr>
              <a:t>もしものときの医療について</a:t>
            </a:r>
            <a:r>
              <a:rPr kumimoji="1" lang="ja-JP" altLang="en-US" dirty="0">
                <a:solidFill>
                  <a:schemeClr val="accent4"/>
                </a:solidFill>
                <a:latin typeface="BIZ UDゴシック" panose="020B0400000000000000" pitchFamily="49" charset="-128"/>
                <a:ea typeface="BIZ UDゴシック" panose="020B0400000000000000" pitchFamily="49" charset="-128"/>
              </a:rPr>
              <a:t>決めておく必要はありません。</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自分が望む医療を考えるにあたって、どのようなものがあるか元気なうちに知っておくのもよいでしょう。</a:t>
            </a:r>
            <a:endParaRPr kumimoji="1" lang="en-US" altLang="ja-JP" dirty="0">
              <a:latin typeface="BIZ UDゴシック" panose="020B0400000000000000" pitchFamily="49" charset="-128"/>
              <a:ea typeface="BIZ UDゴシック" panose="020B0400000000000000" pitchFamily="49"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74102258"/>
              </p:ext>
            </p:extLst>
          </p:nvPr>
        </p:nvGraphicFramePr>
        <p:xfrm>
          <a:off x="350249" y="2625149"/>
          <a:ext cx="8483076" cy="2025341"/>
        </p:xfrm>
        <a:graphic>
          <a:graphicData uri="http://schemas.openxmlformats.org/drawingml/2006/table">
            <a:tbl>
              <a:tblPr firstRow="1" bandRow="1">
                <a:tableStyleId>{5A111915-BE36-4E01-A7E5-04B1672EAD32}</a:tableStyleId>
              </a:tblPr>
              <a:tblGrid>
                <a:gridCol w="3352507">
                  <a:extLst>
                    <a:ext uri="{9D8B030D-6E8A-4147-A177-3AD203B41FA5}">
                      <a16:colId xmlns:a16="http://schemas.microsoft.com/office/drawing/2014/main" val="4140656369"/>
                    </a:ext>
                  </a:extLst>
                </a:gridCol>
                <a:gridCol w="3340301">
                  <a:extLst>
                    <a:ext uri="{9D8B030D-6E8A-4147-A177-3AD203B41FA5}">
                      <a16:colId xmlns:a16="http://schemas.microsoft.com/office/drawing/2014/main" val="3236483363"/>
                    </a:ext>
                  </a:extLst>
                </a:gridCol>
                <a:gridCol w="1790268">
                  <a:extLst>
                    <a:ext uri="{9D8B030D-6E8A-4147-A177-3AD203B41FA5}">
                      <a16:colId xmlns:a16="http://schemas.microsoft.com/office/drawing/2014/main" val="2416079202"/>
                    </a:ext>
                  </a:extLst>
                </a:gridCol>
              </a:tblGrid>
              <a:tr h="493579">
                <a:tc>
                  <a:txBody>
                    <a:bodyPr/>
                    <a:lstStyle/>
                    <a:p>
                      <a:pPr algn="ctr"/>
                      <a:r>
                        <a:rPr kumimoji="1" lang="ja-JP" altLang="en-US" dirty="0">
                          <a:solidFill>
                            <a:schemeClr val="bg1"/>
                          </a:solidFill>
                        </a:rPr>
                        <a:t>口から食事が</a:t>
                      </a:r>
                      <a:endParaRPr kumimoji="1" lang="en-US" altLang="ja-JP" dirty="0">
                        <a:solidFill>
                          <a:schemeClr val="bg1"/>
                        </a:solidFill>
                      </a:endParaRPr>
                    </a:p>
                    <a:p>
                      <a:pPr algn="ctr"/>
                      <a:r>
                        <a:rPr kumimoji="1" lang="ja-JP" altLang="en-US" b="1" strike="noStrike" baseline="0" dirty="0">
                          <a:solidFill>
                            <a:schemeClr val="bg1"/>
                          </a:solidFill>
                        </a:rPr>
                        <a:t>と</a:t>
                      </a:r>
                      <a:r>
                        <a:rPr kumimoji="1" lang="ja-JP" altLang="en-US" dirty="0">
                          <a:solidFill>
                            <a:schemeClr val="bg1"/>
                          </a:solidFill>
                        </a:rPr>
                        <a:t>れなくなったとき</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solidFill>
                            <a:schemeClr val="bg1"/>
                          </a:solidFill>
                        </a:rPr>
                        <a:t>自分で呼吸が</a:t>
                      </a:r>
                      <a:endParaRPr kumimoji="1" lang="en-US" altLang="ja-JP" dirty="0">
                        <a:solidFill>
                          <a:schemeClr val="bg1"/>
                        </a:solidFill>
                      </a:endParaRPr>
                    </a:p>
                    <a:p>
                      <a:pPr algn="ctr"/>
                      <a:r>
                        <a:rPr kumimoji="1" lang="ja-JP" altLang="en-US" dirty="0">
                          <a:solidFill>
                            <a:schemeClr val="bg1"/>
                          </a:solidFill>
                        </a:rPr>
                        <a:t>できなくなったとき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dirty="0">
                          <a:solidFill>
                            <a:schemeClr val="bg1"/>
                          </a:solidFill>
                        </a:rPr>
                        <a:t>心臓が</a:t>
                      </a:r>
                      <a:endParaRPr kumimoji="1" lang="en-US" altLang="ja-JP" dirty="0">
                        <a:solidFill>
                          <a:schemeClr val="bg1"/>
                        </a:solidFill>
                      </a:endParaRPr>
                    </a:p>
                    <a:p>
                      <a:pPr algn="ctr"/>
                      <a:r>
                        <a:rPr kumimoji="1" lang="ja-JP" altLang="en-US" dirty="0">
                          <a:solidFill>
                            <a:schemeClr val="bg1"/>
                          </a:solidFill>
                        </a:rPr>
                        <a:t>とまったとき</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12969821"/>
                  </a:ext>
                </a:extLst>
              </a:tr>
              <a:tr h="1522421">
                <a:tc>
                  <a:txBody>
                    <a:bodyPr/>
                    <a:lstStyle/>
                    <a:p>
                      <a:endParaRPr kumimoji="1" lang="ja-JP" altLang="en-US" dirty="0"/>
                    </a:p>
                  </a:txBody>
                  <a:tcPr>
                    <a:lnR w="12700" cap="flat" cmpd="sng" algn="ctr">
                      <a:solidFill>
                        <a:schemeClr val="accent5"/>
                      </a:solidFill>
                      <a:prstDash val="solid"/>
                      <a:round/>
                      <a:headEnd type="none" w="med" len="med"/>
                      <a:tailEnd type="none" w="med" len="med"/>
                    </a:lnR>
                  </a:tcPr>
                </a:tc>
                <a:tc>
                  <a:txBody>
                    <a:bodyPr/>
                    <a:lstStyle/>
                    <a:p>
                      <a:endParaRPr kumimoji="1" lang="ja-JP" alt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endParaRPr kumimoji="1" lang="ja-JP" altLang="en-US" dirty="0"/>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594480048"/>
                  </a:ext>
                </a:extLst>
              </a:tr>
            </a:tbl>
          </a:graphicData>
        </a:graphic>
      </p:graphicFrame>
      <p:sp>
        <p:nvSpPr>
          <p:cNvPr id="3" name="テキスト ボックス 2"/>
          <p:cNvSpPr txBox="1"/>
          <p:nvPr/>
        </p:nvSpPr>
        <p:spPr>
          <a:xfrm>
            <a:off x="1752777" y="4412827"/>
            <a:ext cx="732971" cy="232228"/>
          </a:xfrm>
          <a:prstGeom prst="rect">
            <a:avLst/>
          </a:prstGeom>
        </p:spPr>
        <p:txBody>
          <a:bodyPr vert="horz" wrap="square" lIns="0" tIns="34301" rIns="68601" bIns="34301" rtlCol="0">
            <a:noAutofit/>
          </a:bodyPr>
          <a:lstStyle/>
          <a:p>
            <a:pPr algn="l">
              <a:lnSpc>
                <a:spcPct val="70000"/>
              </a:lnSpc>
            </a:pPr>
            <a:r>
              <a:rPr kumimoji="1" lang="ja-JP" altLang="en-US" sz="1200" baseline="0" dirty="0">
                <a:latin typeface="BIZ UDゴシック" panose="020B0400000000000000" pitchFamily="49" charset="-128"/>
                <a:ea typeface="BIZ UDゴシック" panose="020B0400000000000000" pitchFamily="49" charset="-128"/>
              </a:rPr>
              <a:t>胃</a:t>
            </a:r>
            <a:r>
              <a:rPr kumimoji="1" lang="ja-JP" altLang="en-US" sz="1200" baseline="0" dirty="0" err="1">
                <a:latin typeface="BIZ UDゴシック" panose="020B0400000000000000" pitchFamily="49" charset="-128"/>
                <a:ea typeface="BIZ UDゴシック" panose="020B0400000000000000" pitchFamily="49" charset="-128"/>
              </a:rPr>
              <a:t>ろう</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2672458" y="4416135"/>
            <a:ext cx="925615" cy="339623"/>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経鼻胃管</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5922598" y="4399202"/>
            <a:ext cx="1219592" cy="233412"/>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人工呼吸器</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7474264" y="4373518"/>
            <a:ext cx="1545771" cy="210457"/>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心臓マッサージ</a:t>
            </a:r>
            <a:endParaRPr kumimoji="1" lang="ja-JP" altLang="en-US" sz="1200" baseline="0" dirty="0">
              <a:latin typeface="BIZ UDゴシック" panose="020B0400000000000000" pitchFamily="49" charset="-128"/>
              <a:ea typeface="BIZ UDゴシック" panose="020B0400000000000000" pitchFamily="49" charset="-128"/>
            </a:endParaRPr>
          </a:p>
        </p:txBody>
      </p:sp>
      <p:pic>
        <p:nvPicPr>
          <p:cNvPr id="13" name="図 12"/>
          <p:cNvPicPr>
            <a:picLocks noChangeAspect="1"/>
          </p:cNvPicPr>
          <p:nvPr/>
        </p:nvPicPr>
        <p:blipFill>
          <a:blip r:embed="rId4"/>
          <a:stretch>
            <a:fillRect/>
          </a:stretch>
        </p:blipFill>
        <p:spPr>
          <a:xfrm>
            <a:off x="1604839" y="3420740"/>
            <a:ext cx="843959" cy="843959"/>
          </a:xfrm>
          <a:prstGeom prst="rect">
            <a:avLst/>
          </a:prstGeom>
        </p:spPr>
      </p:pic>
      <p:pic>
        <p:nvPicPr>
          <p:cNvPr id="19" name="図 18"/>
          <p:cNvPicPr>
            <a:picLocks noChangeAspect="1"/>
          </p:cNvPicPr>
          <p:nvPr/>
        </p:nvPicPr>
        <p:blipFill>
          <a:blip r:embed="rId5"/>
          <a:stretch>
            <a:fillRect/>
          </a:stretch>
        </p:blipFill>
        <p:spPr>
          <a:xfrm>
            <a:off x="2565934" y="3425462"/>
            <a:ext cx="871568" cy="871568"/>
          </a:xfrm>
          <a:prstGeom prst="rect">
            <a:avLst/>
          </a:prstGeom>
        </p:spPr>
      </p:pic>
      <p:pic>
        <p:nvPicPr>
          <p:cNvPr id="24" name="図 23"/>
          <p:cNvPicPr>
            <a:picLocks noChangeAspect="1"/>
          </p:cNvPicPr>
          <p:nvPr/>
        </p:nvPicPr>
        <p:blipFill>
          <a:blip r:embed="rId6"/>
          <a:stretch>
            <a:fillRect/>
          </a:stretch>
        </p:blipFill>
        <p:spPr>
          <a:xfrm>
            <a:off x="3886154" y="3278698"/>
            <a:ext cx="941957" cy="1018332"/>
          </a:xfrm>
          <a:prstGeom prst="rect">
            <a:avLst/>
          </a:prstGeom>
        </p:spPr>
      </p:pic>
      <p:pic>
        <p:nvPicPr>
          <p:cNvPr id="25" name="図 24"/>
          <p:cNvPicPr>
            <a:picLocks noChangeAspect="1"/>
          </p:cNvPicPr>
          <p:nvPr/>
        </p:nvPicPr>
        <p:blipFill>
          <a:blip r:embed="rId7"/>
          <a:stretch>
            <a:fillRect/>
          </a:stretch>
        </p:blipFill>
        <p:spPr>
          <a:xfrm>
            <a:off x="7502137" y="3332906"/>
            <a:ext cx="1109824" cy="901732"/>
          </a:xfrm>
          <a:prstGeom prst="rect">
            <a:avLst/>
          </a:prstGeom>
        </p:spPr>
      </p:pic>
      <p:pic>
        <p:nvPicPr>
          <p:cNvPr id="26" name="図 25"/>
          <p:cNvPicPr>
            <a:picLocks noChangeAspect="1"/>
          </p:cNvPicPr>
          <p:nvPr/>
        </p:nvPicPr>
        <p:blipFill>
          <a:blip r:embed="rId8"/>
          <a:stretch>
            <a:fillRect/>
          </a:stretch>
        </p:blipFill>
        <p:spPr>
          <a:xfrm>
            <a:off x="5745158" y="3328276"/>
            <a:ext cx="1183883" cy="991831"/>
          </a:xfrm>
          <a:prstGeom prst="rect">
            <a:avLst/>
          </a:prstGeom>
        </p:spPr>
      </p:pic>
      <p:pic>
        <p:nvPicPr>
          <p:cNvPr id="27" name="図 26"/>
          <p:cNvPicPr>
            <a:picLocks noChangeAspect="1"/>
          </p:cNvPicPr>
          <p:nvPr/>
        </p:nvPicPr>
        <p:blipFill>
          <a:blip r:embed="rId9"/>
          <a:stretch>
            <a:fillRect/>
          </a:stretch>
        </p:blipFill>
        <p:spPr>
          <a:xfrm>
            <a:off x="4950581" y="3614115"/>
            <a:ext cx="667914" cy="667914"/>
          </a:xfrm>
          <a:prstGeom prst="rect">
            <a:avLst/>
          </a:prstGeom>
        </p:spPr>
      </p:pic>
      <p:pic>
        <p:nvPicPr>
          <p:cNvPr id="30" name="図 29"/>
          <p:cNvPicPr>
            <a:picLocks noChangeAspect="1"/>
          </p:cNvPicPr>
          <p:nvPr/>
        </p:nvPicPr>
        <p:blipFill>
          <a:blip r:embed="rId10"/>
          <a:stretch>
            <a:fillRect/>
          </a:stretch>
        </p:blipFill>
        <p:spPr>
          <a:xfrm>
            <a:off x="518312" y="3437254"/>
            <a:ext cx="851149" cy="851149"/>
          </a:xfrm>
          <a:prstGeom prst="rect">
            <a:avLst/>
          </a:prstGeom>
        </p:spPr>
      </p:pic>
      <p:sp>
        <p:nvSpPr>
          <p:cNvPr id="31" name="テキスト ボックス 30"/>
          <p:cNvSpPr txBox="1"/>
          <p:nvPr/>
        </p:nvSpPr>
        <p:spPr>
          <a:xfrm>
            <a:off x="481078" y="4414165"/>
            <a:ext cx="925615" cy="297542"/>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経静脈栄養</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32" name="テキスト ボックス 31"/>
          <p:cNvSpPr txBox="1"/>
          <p:nvPr/>
        </p:nvSpPr>
        <p:spPr>
          <a:xfrm>
            <a:off x="4952578" y="4392496"/>
            <a:ext cx="925615" cy="297542"/>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気管切開</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33" name="テキスト ボックス 32"/>
          <p:cNvSpPr txBox="1"/>
          <p:nvPr/>
        </p:nvSpPr>
        <p:spPr>
          <a:xfrm>
            <a:off x="3860926" y="4392496"/>
            <a:ext cx="925615" cy="297542"/>
          </a:xfrm>
          <a:prstGeom prst="rect">
            <a:avLst/>
          </a:prstGeom>
        </p:spPr>
        <p:txBody>
          <a:bodyPr vert="horz" wrap="square" lIns="0" tIns="34301" rIns="68601" bIns="34301" rtlCol="0">
            <a:noAutofit/>
          </a:bodyPr>
          <a:lstStyle/>
          <a:p>
            <a:pPr algn="l">
              <a:lnSpc>
                <a:spcPct val="70000"/>
              </a:lnSpc>
            </a:pPr>
            <a:r>
              <a:rPr kumimoji="1" lang="ja-JP" altLang="en-US" sz="1200" dirty="0">
                <a:latin typeface="BIZ UDゴシック" panose="020B0400000000000000" pitchFamily="49" charset="-128"/>
                <a:ea typeface="BIZ UDゴシック" panose="020B0400000000000000" pitchFamily="49" charset="-128"/>
              </a:rPr>
              <a:t>気管挿管</a:t>
            </a:r>
            <a:endParaRPr kumimoji="1" lang="ja-JP" altLang="en-US" sz="1200" baseline="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EBF19652-2FD9-494D-B52E-AC48249EC9D5}"/>
              </a:ext>
            </a:extLst>
          </p:cNvPr>
          <p:cNvSpPr txBox="1"/>
          <p:nvPr/>
        </p:nvSpPr>
        <p:spPr>
          <a:xfrm>
            <a:off x="285982" y="4731096"/>
            <a:ext cx="8906609" cy="506340"/>
          </a:xfrm>
          <a:prstGeom prst="rect">
            <a:avLst/>
          </a:prstGeom>
        </p:spPr>
        <p:txBody>
          <a:bodyPr vert="horz" wrap="square" lIns="0" tIns="34301" rIns="68601" bIns="34301" rtlCol="0">
            <a:noAutofit/>
          </a:bodyPr>
          <a:lstStyle/>
          <a:p>
            <a:pPr algn="l"/>
            <a:r>
              <a:rPr kumimoji="1" lang="ja-JP" altLang="en-US" sz="1400" dirty="0">
                <a:latin typeface="BIZ UDゴシック" panose="020B0400000000000000" pitchFamily="49" charset="-128"/>
                <a:ea typeface="BIZ UDゴシック" panose="020B0400000000000000" pitchFamily="49" charset="-128"/>
              </a:rPr>
              <a:t>考えるとつらい気持ちになる場合もあります。まだ考えたくない場合は、無理をしないようにしましょう。</a:t>
            </a:r>
            <a:endParaRPr kumimoji="1" lang="ja-JP" altLang="en-US" sz="1400" baseline="0" dirty="0">
              <a:latin typeface="BIZ UDゴシック" panose="020B0400000000000000" pitchFamily="49" charset="-128"/>
              <a:ea typeface="BIZ UDゴシック" panose="020B0400000000000000" pitchFamily="49" charset="-128"/>
            </a:endParaRPr>
          </a:p>
        </p:txBody>
      </p:sp>
      <p:pic>
        <p:nvPicPr>
          <p:cNvPr id="35" name="図 34">
            <a:extLst>
              <a:ext uri="{FF2B5EF4-FFF2-40B4-BE49-F238E27FC236}">
                <a16:creationId xmlns:a16="http://schemas.microsoft.com/office/drawing/2014/main" id="{9122CF5E-CF19-4688-9C3F-774881C49696}"/>
              </a:ext>
            </a:extLst>
          </p:cNvPr>
          <p:cNvPicPr>
            <a:picLocks noChangeAspect="1"/>
          </p:cNvPicPr>
          <p:nvPr/>
        </p:nvPicPr>
        <p:blipFill>
          <a:blip r:embed="rId11"/>
          <a:stretch>
            <a:fillRect/>
          </a:stretch>
        </p:blipFill>
        <p:spPr>
          <a:xfrm>
            <a:off x="34340" y="4756685"/>
            <a:ext cx="262931" cy="239925"/>
          </a:xfrm>
          <a:prstGeom prst="rect">
            <a:avLst/>
          </a:prstGeom>
        </p:spPr>
      </p:pic>
      <p:sp>
        <p:nvSpPr>
          <p:cNvPr id="37" name="テキスト ボックス 36">
            <a:extLst>
              <a:ext uri="{FF2B5EF4-FFF2-40B4-BE49-F238E27FC236}">
                <a16:creationId xmlns:a16="http://schemas.microsoft.com/office/drawing/2014/main" id="{92B5DFC4-31C1-4755-B8F4-253A1BC5394C}"/>
              </a:ext>
            </a:extLst>
          </p:cNvPr>
          <p:cNvSpPr txBox="1"/>
          <p:nvPr/>
        </p:nvSpPr>
        <p:spPr>
          <a:xfrm>
            <a:off x="274678" y="2280565"/>
            <a:ext cx="851150" cy="388039"/>
          </a:xfrm>
          <a:prstGeom prst="rect">
            <a:avLst/>
          </a:prstGeom>
        </p:spPr>
        <p:txBody>
          <a:bodyPr vert="horz" wrap="square" lIns="0" tIns="34301" rIns="68601" bIns="34301" rtlCol="0">
            <a:noAutofit/>
          </a:bodyPr>
          <a:lstStyle/>
          <a:p>
            <a:pPr algn="l"/>
            <a:r>
              <a:rPr kumimoji="1" lang="ja-JP" altLang="en-US" sz="1400" dirty="0">
                <a:latin typeface="BIZ UDゴシック" panose="020B0400000000000000" pitchFamily="49" charset="-128"/>
                <a:ea typeface="BIZ UDゴシック" panose="020B0400000000000000" pitchFamily="49" charset="-128"/>
              </a:rPr>
              <a:t>（例）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A42E96A7-884E-464A-8D04-25CF4EA12382}"/>
              </a:ext>
            </a:extLst>
          </p:cNvPr>
          <p:cNvPicPr>
            <a:picLocks noChangeAspect="1"/>
          </p:cNvPicPr>
          <p:nvPr/>
        </p:nvPicPr>
        <p:blipFill>
          <a:blip r:embed="rId12"/>
          <a:stretch>
            <a:fillRect/>
          </a:stretch>
        </p:blipFill>
        <p:spPr>
          <a:xfrm>
            <a:off x="2775857" y="1859921"/>
            <a:ext cx="6164679" cy="684621"/>
          </a:xfrm>
          <a:prstGeom prst="rect">
            <a:avLst/>
          </a:prstGeom>
        </p:spPr>
      </p:pic>
      <p:sp>
        <p:nvSpPr>
          <p:cNvPr id="38" name="テキスト ボックス 37">
            <a:extLst>
              <a:ext uri="{FF2B5EF4-FFF2-40B4-BE49-F238E27FC236}">
                <a16:creationId xmlns:a16="http://schemas.microsoft.com/office/drawing/2014/main" id="{5E0367BF-3A8A-4C2F-8BC9-6A71A713B8A1}"/>
              </a:ext>
            </a:extLst>
          </p:cNvPr>
          <p:cNvSpPr txBox="1"/>
          <p:nvPr/>
        </p:nvSpPr>
        <p:spPr>
          <a:xfrm>
            <a:off x="3235494" y="1921184"/>
            <a:ext cx="5957097" cy="601649"/>
          </a:xfrm>
          <a:prstGeom prst="rect">
            <a:avLst/>
          </a:prstGeom>
        </p:spPr>
        <p:txBody>
          <a:bodyPr vert="horz" wrap="square" lIns="0" tIns="34301" rIns="68601" bIns="34301" rtlCol="0">
            <a:noAutofit/>
          </a:bodyPr>
          <a:lstStyle/>
          <a:p>
            <a:pPr algn="l"/>
            <a:r>
              <a:rPr kumimoji="1" lang="ja-JP" altLang="en-US" sz="1600" dirty="0">
                <a:latin typeface="BIZ UDゴシック" panose="020B0400000000000000" pitchFamily="49" charset="-128"/>
                <a:ea typeface="BIZ UDゴシック" panose="020B0400000000000000" pitchFamily="49" charset="-128"/>
              </a:rPr>
              <a:t>治療の目的は、状況によって異なります。</a:t>
            </a:r>
            <a:endParaRPr kumimoji="1" lang="en-US" altLang="ja-JP" sz="1600" dirty="0">
              <a:latin typeface="BIZ UDゴシック" panose="020B0400000000000000" pitchFamily="49" charset="-128"/>
              <a:ea typeface="BIZ UDゴシック" panose="020B0400000000000000" pitchFamily="49" charset="-128"/>
            </a:endParaRPr>
          </a:p>
          <a:p>
            <a:pPr algn="l"/>
            <a:r>
              <a:rPr kumimoji="1" lang="ja-JP" altLang="en-US" sz="1600" dirty="0">
                <a:latin typeface="BIZ UDゴシック" panose="020B0400000000000000" pitchFamily="49" charset="-128"/>
                <a:ea typeface="BIZ UDゴシック" panose="020B0400000000000000" pitchFamily="49" charset="-128"/>
              </a:rPr>
              <a:t>わからないときは主治医等の医療関係者に聞いてみましょう。</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34" name="図 33">
            <a:extLst>
              <a:ext uri="{FF2B5EF4-FFF2-40B4-BE49-F238E27FC236}">
                <a16:creationId xmlns:a16="http://schemas.microsoft.com/office/drawing/2014/main" id="{5B7C22D2-A417-4FF3-922C-E55DA395AB53}"/>
              </a:ext>
            </a:extLst>
          </p:cNvPr>
          <p:cNvPicPr>
            <a:picLocks noChangeAspect="1"/>
          </p:cNvPicPr>
          <p:nvPr/>
        </p:nvPicPr>
        <p:blipFill>
          <a:blip r:embed="rId13"/>
          <a:stretch>
            <a:fillRect/>
          </a:stretch>
        </p:blipFill>
        <p:spPr>
          <a:xfrm>
            <a:off x="2903351" y="1966667"/>
            <a:ext cx="345471" cy="453077"/>
          </a:xfrm>
          <a:prstGeom prst="rect">
            <a:avLst/>
          </a:prstGeom>
        </p:spPr>
      </p:pic>
    </p:spTree>
    <p:extLst>
      <p:ext uri="{BB962C8B-B14F-4D97-AF65-F5344CB8AC3E}">
        <p14:creationId xmlns:p14="http://schemas.microsoft.com/office/powerpoint/2010/main" val="214527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14</a:t>
            </a:fld>
            <a:endParaRPr kumimoji="1" lang="ja-JP" altLang="en-US"/>
          </a:p>
        </p:txBody>
      </p:sp>
      <p:sp>
        <p:nvSpPr>
          <p:cNvPr id="3" name="正方形/長方形 2"/>
          <p:cNvSpPr/>
          <p:nvPr/>
        </p:nvSpPr>
        <p:spPr>
          <a:xfrm>
            <a:off x="3598919" y="2351163"/>
            <a:ext cx="5342956" cy="1938992"/>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自分で意思を伝えられなくなった場合、</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医療・介護従事者が</a:t>
            </a:r>
            <a:r>
              <a:rPr lang="ja-JP" altLang="en-US" sz="2000" b="1" dirty="0">
                <a:solidFill>
                  <a:schemeClr val="accent4"/>
                </a:solidFill>
                <a:latin typeface="BIZ UDゴシック" panose="020B0400000000000000" pitchFamily="49" charset="-128"/>
                <a:ea typeface="BIZ UDゴシック" panose="020B0400000000000000" pitchFamily="49" charset="-128"/>
              </a:rPr>
              <a:t>誰と</a:t>
            </a:r>
            <a:r>
              <a:rPr lang="ja-JP" altLang="en-US" sz="2000" dirty="0">
                <a:latin typeface="BIZ UDゴシック" panose="020B0400000000000000" pitchFamily="49" charset="-128"/>
                <a:ea typeface="BIZ UDゴシック" panose="020B0400000000000000" pitchFamily="49" charset="-128"/>
              </a:rPr>
              <a:t>話し合ってほしいかを考えましょう。</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日頃、自分の気持ちを伝えている人</a:t>
            </a:r>
            <a:r>
              <a:rPr lang="ja-JP" altLang="en-US" sz="2000" dirty="0">
                <a:latin typeface="BIZ UDゴシック" panose="020B0400000000000000" pitchFamily="49" charset="-128"/>
                <a:ea typeface="BIZ UDゴシック" panose="020B0400000000000000" pitchFamily="49" charset="-128"/>
              </a:rPr>
              <a:t>を</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選びましょう。</a:t>
            </a:r>
            <a:endParaRPr lang="en-US" altLang="ja-JP" sz="2000" dirty="0">
              <a:latin typeface="BIZ UDゴシック" panose="020B0400000000000000" pitchFamily="49" charset="-128"/>
              <a:ea typeface="BIZ UDゴシック" panose="020B0400000000000000" pitchFamily="49" charset="-128"/>
            </a:endParaRPr>
          </a:p>
        </p:txBody>
      </p:sp>
      <p:grpSp>
        <p:nvGrpSpPr>
          <p:cNvPr id="6" name="グループ化 5"/>
          <p:cNvGrpSpPr/>
          <p:nvPr/>
        </p:nvGrpSpPr>
        <p:grpSpPr>
          <a:xfrm>
            <a:off x="328158" y="1070746"/>
            <a:ext cx="2927985" cy="3872217"/>
            <a:chOff x="5753099" y="1070746"/>
            <a:chExt cx="2927985" cy="3872217"/>
          </a:xfrm>
        </p:grpSpPr>
        <p:pic>
          <p:nvPicPr>
            <p:cNvPr id="2" name="図 1"/>
            <p:cNvPicPr>
              <a:picLocks noChangeAspect="1"/>
            </p:cNvPicPr>
            <p:nvPr/>
          </p:nvPicPr>
          <p:blipFill>
            <a:blip r:embed="rId3"/>
            <a:stretch>
              <a:fillRect/>
            </a:stretch>
          </p:blipFill>
          <p:spPr>
            <a:xfrm>
              <a:off x="5753099" y="1070746"/>
              <a:ext cx="2927985" cy="3872217"/>
            </a:xfrm>
            <a:prstGeom prst="rect">
              <a:avLst/>
            </a:prstGeom>
            <a:ln>
              <a:solidFill>
                <a:schemeClr val="bg1">
                  <a:lumMod val="50000"/>
                </a:schemeClr>
              </a:solidFill>
            </a:ln>
          </p:spPr>
        </p:pic>
        <p:sp>
          <p:nvSpPr>
            <p:cNvPr id="10" name="テキスト ボックス 9"/>
            <p:cNvSpPr txBox="1"/>
            <p:nvPr/>
          </p:nvSpPr>
          <p:spPr>
            <a:xfrm>
              <a:off x="6388174" y="2351163"/>
              <a:ext cx="1031094" cy="149598"/>
            </a:xfrm>
            <a:prstGeom prst="rect">
              <a:avLst/>
            </a:prstGeom>
          </p:spPr>
          <p:txBody>
            <a:bodyPr vert="horz" wrap="square" lIns="0" tIns="34301" rIns="68601" bIns="34301" rtlCol="0">
              <a:noAutofit/>
            </a:bodyPr>
            <a:lstStyle/>
            <a:p>
              <a:pPr algn="l">
                <a:lnSpc>
                  <a:spcPct val="70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横浜　花子</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20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11" name="テキスト ボックス 10"/>
            <p:cNvSpPr txBox="1"/>
            <p:nvPr/>
          </p:nvSpPr>
          <p:spPr>
            <a:xfrm>
              <a:off x="6349670" y="3852196"/>
              <a:ext cx="2139196" cy="266701"/>
            </a:xfrm>
            <a:prstGeom prst="rect">
              <a:avLst/>
            </a:prstGeom>
          </p:spPr>
          <p:txBody>
            <a:bodyPr vert="horz" wrap="square" lIns="0" tIns="34301" rIns="68601" bIns="34301" rtlCol="0">
              <a:noAutofit/>
            </a:bodyPr>
            <a:lstStyle/>
            <a:p>
              <a:pPr algn="l">
                <a:lnSpc>
                  <a:spcPct val="70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〇〇病院　△△先生</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20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4" name="楕円 3"/>
            <p:cNvSpPr/>
            <p:nvPr/>
          </p:nvSpPr>
          <p:spPr>
            <a:xfrm>
              <a:off x="7002779" y="2083947"/>
              <a:ext cx="233363" cy="2376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0" y="6357"/>
            <a:ext cx="9144000" cy="942639"/>
            <a:chOff x="0" y="6357"/>
            <a:chExt cx="9144000" cy="942639"/>
          </a:xfrm>
        </p:grpSpPr>
        <p:grpSp>
          <p:nvGrpSpPr>
            <p:cNvPr id="16" name="グループ化 15"/>
            <p:cNvGrpSpPr/>
            <p:nvPr/>
          </p:nvGrpSpPr>
          <p:grpSpPr>
            <a:xfrm>
              <a:off x="0" y="6357"/>
              <a:ext cx="9144000" cy="942639"/>
              <a:chOff x="217459" y="3695089"/>
              <a:chExt cx="7736370" cy="1247874"/>
            </a:xfrm>
          </p:grpSpPr>
          <p:sp>
            <p:nvSpPr>
              <p:cNvPr id="18" name="正方形/長方形 17"/>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9" name="正方形/長方形 18"/>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725434" y="290709"/>
            <a:ext cx="7101206" cy="369332"/>
          </a:xfrm>
        </p:spPr>
        <p:txBody>
          <a:bodyPr/>
          <a:lstStyle/>
          <a:p>
            <a:r>
              <a:rPr lang="ja-JP" altLang="en-US" sz="2400" dirty="0"/>
              <a:t>「もしも手帳」を使った自分の気持ちの伝え方</a:t>
            </a:r>
            <a:endParaRPr kumimoji="1" lang="ja-JP" altLang="en-US" sz="2400" dirty="0"/>
          </a:p>
        </p:txBody>
      </p:sp>
      <p:grpSp>
        <p:nvGrpSpPr>
          <p:cNvPr id="25" name="グループ化 24"/>
          <p:cNvGrpSpPr/>
          <p:nvPr/>
        </p:nvGrpSpPr>
        <p:grpSpPr>
          <a:xfrm>
            <a:off x="3438577" y="1156720"/>
            <a:ext cx="2711133" cy="754599"/>
            <a:chOff x="3438577" y="1156720"/>
            <a:chExt cx="2711133" cy="754599"/>
          </a:xfrm>
        </p:grpSpPr>
        <p:pic>
          <p:nvPicPr>
            <p:cNvPr id="26" name="図 25"/>
            <p:cNvPicPr>
              <a:picLocks noChangeAspect="1"/>
            </p:cNvPicPr>
            <p:nvPr/>
          </p:nvPicPr>
          <p:blipFill>
            <a:blip r:embed="rId5"/>
            <a:stretch>
              <a:fillRect/>
            </a:stretch>
          </p:blipFill>
          <p:spPr>
            <a:xfrm>
              <a:off x="3438577" y="1156720"/>
              <a:ext cx="2711133" cy="754599"/>
            </a:xfrm>
            <a:prstGeom prst="rect">
              <a:avLst/>
            </a:prstGeom>
          </p:spPr>
        </p:pic>
        <p:grpSp>
          <p:nvGrpSpPr>
            <p:cNvPr id="27" name="グループ化 26"/>
            <p:cNvGrpSpPr/>
            <p:nvPr/>
          </p:nvGrpSpPr>
          <p:grpSpPr>
            <a:xfrm>
              <a:off x="3683802" y="1256722"/>
              <a:ext cx="2295715" cy="506356"/>
              <a:chOff x="3683802" y="1256722"/>
              <a:chExt cx="2295715" cy="506356"/>
            </a:xfrm>
          </p:grpSpPr>
          <p:grpSp>
            <p:nvGrpSpPr>
              <p:cNvPr id="28" name="グループ化 27"/>
              <p:cNvGrpSpPr/>
              <p:nvPr/>
            </p:nvGrpSpPr>
            <p:grpSpPr>
              <a:xfrm>
                <a:off x="4861917" y="1256722"/>
                <a:ext cx="1117600" cy="506356"/>
                <a:chOff x="6059714" y="3999856"/>
                <a:chExt cx="1117600" cy="630732"/>
              </a:xfrm>
            </p:grpSpPr>
            <p:sp>
              <p:nvSpPr>
                <p:cNvPr id="30" name="楕円 29"/>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300489"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考える</a:t>
                  </a:r>
                </a:p>
              </p:txBody>
            </p:sp>
          </p:grpSp>
          <p:sp>
            <p:nvSpPr>
              <p:cNvPr id="29" name="テキスト ボックス 28"/>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１</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sp>
        <p:nvSpPr>
          <p:cNvPr id="24" name="テキスト ボックス 23">
            <a:extLst>
              <a:ext uri="{FF2B5EF4-FFF2-40B4-BE49-F238E27FC236}">
                <a16:creationId xmlns:a16="http://schemas.microsoft.com/office/drawing/2014/main" id="{7F5BA839-83AE-4763-A8CE-E66CE35E095C}"/>
              </a:ext>
            </a:extLst>
          </p:cNvPr>
          <p:cNvSpPr txBox="1"/>
          <p:nvPr/>
        </p:nvSpPr>
        <p:spPr>
          <a:xfrm>
            <a:off x="534759" y="2094899"/>
            <a:ext cx="446315" cy="256264"/>
          </a:xfrm>
          <a:prstGeom prst="rect">
            <a:avLst/>
          </a:prstGeom>
        </p:spPr>
        <p:txBody>
          <a:bodyPr vert="horz" wrap="square" lIns="0" tIns="34301" rIns="68601" bIns="34301" rtlCol="0">
            <a:noAutofit/>
          </a:bodyPr>
          <a:lstStyle/>
          <a:p>
            <a:pPr algn="l">
              <a:lnSpc>
                <a:spcPct val="70000"/>
              </a:lnSpc>
            </a:pPr>
            <a:r>
              <a:rPr kumimoji="1" lang="ja-JP" altLang="en-US" sz="2000" b="1" baseline="0" dirty="0">
                <a:solidFill>
                  <a:srgbClr val="FF0000"/>
                </a:solidFill>
                <a:latin typeface="HGP創英角ﾎﾟｯﾌﾟ体" panose="040B0A00000000000000" pitchFamily="50" charset="-128"/>
                <a:ea typeface="HGP創英角ﾎﾟｯﾌﾟ体" panose="040B0A00000000000000" pitchFamily="50" charset="-128"/>
              </a:rPr>
              <a:t>✓</a:t>
            </a:r>
          </a:p>
        </p:txBody>
      </p:sp>
      <p:sp>
        <p:nvSpPr>
          <p:cNvPr id="32" name="テキスト ボックス 31">
            <a:extLst>
              <a:ext uri="{FF2B5EF4-FFF2-40B4-BE49-F238E27FC236}">
                <a16:creationId xmlns:a16="http://schemas.microsoft.com/office/drawing/2014/main" id="{C0D3DAA5-2E6D-46BF-8815-E48BAB93B172}"/>
              </a:ext>
            </a:extLst>
          </p:cNvPr>
          <p:cNvSpPr txBox="1"/>
          <p:nvPr/>
        </p:nvSpPr>
        <p:spPr>
          <a:xfrm>
            <a:off x="534759" y="3595932"/>
            <a:ext cx="446315" cy="256264"/>
          </a:xfrm>
          <a:prstGeom prst="rect">
            <a:avLst/>
          </a:prstGeom>
        </p:spPr>
        <p:txBody>
          <a:bodyPr vert="horz" wrap="square" lIns="0" tIns="34301" rIns="68601" bIns="34301" rtlCol="0">
            <a:noAutofit/>
          </a:bodyPr>
          <a:lstStyle/>
          <a:p>
            <a:pPr algn="l">
              <a:lnSpc>
                <a:spcPct val="70000"/>
              </a:lnSpc>
            </a:pPr>
            <a:r>
              <a:rPr kumimoji="1" lang="ja-JP" altLang="en-US" sz="2000" b="1" baseline="0" dirty="0">
                <a:solidFill>
                  <a:srgbClr val="FF0000"/>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273037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15</a:t>
            </a:fld>
            <a:endParaRPr kumimoji="1" lang="ja-JP" altLang="en-US"/>
          </a:p>
        </p:txBody>
      </p:sp>
      <p:sp>
        <p:nvSpPr>
          <p:cNvPr id="3" name="正方形/長方形 2"/>
          <p:cNvSpPr/>
          <p:nvPr/>
        </p:nvSpPr>
        <p:spPr>
          <a:xfrm>
            <a:off x="3573183" y="2208434"/>
            <a:ext cx="4773606" cy="400110"/>
          </a:xfrm>
          <a:prstGeom prst="rect">
            <a:avLst/>
          </a:prstGeom>
        </p:spPr>
        <p:txBody>
          <a:bodyPr wrap="square">
            <a:spAutoFit/>
          </a:bodyPr>
          <a:lstStyle/>
          <a:p>
            <a:r>
              <a:rPr lang="ja-JP" altLang="en-US" sz="2000" b="1" dirty="0">
                <a:solidFill>
                  <a:schemeClr val="accent4"/>
                </a:solidFill>
                <a:latin typeface="BIZ UDゴシック" panose="020B0400000000000000" pitchFamily="49" charset="-128"/>
                <a:ea typeface="BIZ UDゴシック" panose="020B0400000000000000" pitchFamily="49" charset="-128"/>
              </a:rPr>
              <a:t>最期に過ごしたい場所</a:t>
            </a:r>
            <a:r>
              <a:rPr lang="ja-JP" altLang="en-US" sz="2000" b="1" dirty="0">
                <a:latin typeface="BIZ UDゴシック" panose="020B0400000000000000" pitchFamily="49" charset="-128"/>
                <a:ea typeface="BIZ UDゴシック" panose="020B0400000000000000" pitchFamily="49" charset="-128"/>
              </a:rPr>
              <a:t>を考えましょう。</a:t>
            </a:r>
            <a:endParaRPr lang="en-US" altLang="ja-JP" sz="2000" b="1" dirty="0">
              <a:latin typeface="BIZ UDゴシック" panose="020B0400000000000000" pitchFamily="49" charset="-128"/>
              <a:ea typeface="BIZ UDゴシック" panose="020B0400000000000000" pitchFamily="49" charset="-128"/>
            </a:endParaRPr>
          </a:p>
        </p:txBody>
      </p:sp>
      <p:pic>
        <p:nvPicPr>
          <p:cNvPr id="4" name="図 3"/>
          <p:cNvPicPr>
            <a:picLocks noChangeAspect="1"/>
          </p:cNvPicPr>
          <p:nvPr/>
        </p:nvPicPr>
        <p:blipFill>
          <a:blip r:embed="rId3"/>
          <a:stretch>
            <a:fillRect/>
          </a:stretch>
        </p:blipFill>
        <p:spPr>
          <a:xfrm>
            <a:off x="398668" y="1156720"/>
            <a:ext cx="2801732" cy="3860923"/>
          </a:xfrm>
          <a:prstGeom prst="rect">
            <a:avLst/>
          </a:prstGeom>
          <a:ln>
            <a:solidFill>
              <a:schemeClr val="bg1">
                <a:lumMod val="50000"/>
              </a:schemeClr>
            </a:solidFill>
          </a:ln>
        </p:spPr>
      </p:pic>
      <p:grpSp>
        <p:nvGrpSpPr>
          <p:cNvPr id="12" name="グループ化 11"/>
          <p:cNvGrpSpPr/>
          <p:nvPr/>
        </p:nvGrpSpPr>
        <p:grpSpPr>
          <a:xfrm>
            <a:off x="0" y="6357"/>
            <a:ext cx="9144000" cy="942639"/>
            <a:chOff x="0" y="6357"/>
            <a:chExt cx="9144000" cy="942639"/>
          </a:xfrm>
        </p:grpSpPr>
        <p:grpSp>
          <p:nvGrpSpPr>
            <p:cNvPr id="13" name="グループ化 12"/>
            <p:cNvGrpSpPr/>
            <p:nvPr/>
          </p:nvGrpSpPr>
          <p:grpSpPr>
            <a:xfrm>
              <a:off x="0" y="6357"/>
              <a:ext cx="9144000" cy="942639"/>
              <a:chOff x="217459" y="3695089"/>
              <a:chExt cx="7736370" cy="1247874"/>
            </a:xfrm>
          </p:grpSpPr>
          <p:sp>
            <p:nvSpPr>
              <p:cNvPr id="15" name="正方形/長方形 14"/>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正方形/長方形 15"/>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716596" y="293010"/>
            <a:ext cx="7101206" cy="369332"/>
          </a:xfrm>
        </p:spPr>
        <p:txBody>
          <a:bodyPr/>
          <a:lstStyle/>
          <a:p>
            <a:r>
              <a:rPr lang="ja-JP" altLang="en-US" sz="2400" dirty="0"/>
              <a:t>「もしも手帳」を使った自分の気持ちの伝え方</a:t>
            </a:r>
            <a:endParaRPr kumimoji="1" lang="ja-JP" altLang="en-US" sz="2400" dirty="0"/>
          </a:p>
        </p:txBody>
      </p:sp>
      <p:grpSp>
        <p:nvGrpSpPr>
          <p:cNvPr id="22" name="グループ化 21"/>
          <p:cNvGrpSpPr/>
          <p:nvPr/>
        </p:nvGrpSpPr>
        <p:grpSpPr>
          <a:xfrm>
            <a:off x="3438577" y="1156720"/>
            <a:ext cx="2711133" cy="754599"/>
            <a:chOff x="3438577" y="1156720"/>
            <a:chExt cx="2711133" cy="754599"/>
          </a:xfrm>
        </p:grpSpPr>
        <p:pic>
          <p:nvPicPr>
            <p:cNvPr id="23" name="図 22"/>
            <p:cNvPicPr>
              <a:picLocks noChangeAspect="1"/>
            </p:cNvPicPr>
            <p:nvPr/>
          </p:nvPicPr>
          <p:blipFill>
            <a:blip r:embed="rId5"/>
            <a:stretch>
              <a:fillRect/>
            </a:stretch>
          </p:blipFill>
          <p:spPr>
            <a:xfrm>
              <a:off x="3438577" y="1156720"/>
              <a:ext cx="2711133" cy="754599"/>
            </a:xfrm>
            <a:prstGeom prst="rect">
              <a:avLst/>
            </a:prstGeom>
          </p:spPr>
        </p:pic>
        <p:grpSp>
          <p:nvGrpSpPr>
            <p:cNvPr id="24" name="グループ化 23"/>
            <p:cNvGrpSpPr/>
            <p:nvPr/>
          </p:nvGrpSpPr>
          <p:grpSpPr>
            <a:xfrm>
              <a:off x="3683802" y="1256722"/>
              <a:ext cx="2295715" cy="506356"/>
              <a:chOff x="3683802" y="1256722"/>
              <a:chExt cx="2295715" cy="506356"/>
            </a:xfrm>
          </p:grpSpPr>
          <p:grpSp>
            <p:nvGrpSpPr>
              <p:cNvPr id="25" name="グループ化 24"/>
              <p:cNvGrpSpPr/>
              <p:nvPr/>
            </p:nvGrpSpPr>
            <p:grpSpPr>
              <a:xfrm>
                <a:off x="4861917" y="1256722"/>
                <a:ext cx="1117600" cy="506356"/>
                <a:chOff x="6059714" y="3999856"/>
                <a:chExt cx="1117600" cy="630732"/>
              </a:xfrm>
            </p:grpSpPr>
            <p:sp>
              <p:nvSpPr>
                <p:cNvPr id="27" name="楕円 26"/>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300489"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考える</a:t>
                  </a:r>
                </a:p>
              </p:txBody>
            </p:sp>
          </p:grpSp>
          <p:sp>
            <p:nvSpPr>
              <p:cNvPr id="26" name="テキスト ボックス 25"/>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１</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grpSp>
        <p:nvGrpSpPr>
          <p:cNvPr id="20" name="グループ化 19"/>
          <p:cNvGrpSpPr/>
          <p:nvPr/>
        </p:nvGrpSpPr>
        <p:grpSpPr>
          <a:xfrm>
            <a:off x="7673489" y="2874138"/>
            <a:ext cx="1346600" cy="1006628"/>
            <a:chOff x="7694317" y="2869034"/>
            <a:chExt cx="1346600" cy="1006628"/>
          </a:xfrm>
        </p:grpSpPr>
        <p:sp>
          <p:nvSpPr>
            <p:cNvPr id="29" name="雲形吹き出し 28"/>
            <p:cNvSpPr/>
            <p:nvPr/>
          </p:nvSpPr>
          <p:spPr>
            <a:xfrm>
              <a:off x="7694317" y="2869034"/>
              <a:ext cx="1346600" cy="1006628"/>
            </a:xfrm>
            <a:prstGeom prst="cloudCallout">
              <a:avLst>
                <a:gd name="adj1" fmla="val -27506"/>
                <a:gd name="adj2" fmla="val 68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stretch>
              <a:fillRect/>
            </a:stretch>
          </p:blipFill>
          <p:spPr>
            <a:xfrm>
              <a:off x="7939664" y="3055733"/>
              <a:ext cx="814250" cy="653209"/>
            </a:xfrm>
            <a:prstGeom prst="rect">
              <a:avLst/>
            </a:prstGeom>
          </p:spPr>
        </p:pic>
      </p:grpSp>
      <p:grpSp>
        <p:nvGrpSpPr>
          <p:cNvPr id="32" name="グループ化 31"/>
          <p:cNvGrpSpPr/>
          <p:nvPr/>
        </p:nvGrpSpPr>
        <p:grpSpPr>
          <a:xfrm>
            <a:off x="4855567" y="3708058"/>
            <a:ext cx="1188948" cy="1033782"/>
            <a:chOff x="4274380" y="3225263"/>
            <a:chExt cx="1188948" cy="1033782"/>
          </a:xfrm>
        </p:grpSpPr>
        <p:sp>
          <p:nvSpPr>
            <p:cNvPr id="19" name="雲形吹き出し 18"/>
            <p:cNvSpPr/>
            <p:nvPr/>
          </p:nvSpPr>
          <p:spPr>
            <a:xfrm>
              <a:off x="4274380" y="3225263"/>
              <a:ext cx="1188948" cy="1033782"/>
            </a:xfrm>
            <a:prstGeom prst="cloudCallout">
              <a:avLst>
                <a:gd name="adj1" fmla="val 94815"/>
                <a:gd name="adj2" fmla="val 14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7"/>
            <a:stretch>
              <a:fillRect/>
            </a:stretch>
          </p:blipFill>
          <p:spPr>
            <a:xfrm>
              <a:off x="4539256" y="3327653"/>
              <a:ext cx="738294" cy="682922"/>
            </a:xfrm>
            <a:prstGeom prst="rect">
              <a:avLst/>
            </a:prstGeom>
          </p:spPr>
        </p:pic>
      </p:grpSp>
      <p:grpSp>
        <p:nvGrpSpPr>
          <p:cNvPr id="21" name="グループ化 20"/>
          <p:cNvGrpSpPr/>
          <p:nvPr/>
        </p:nvGrpSpPr>
        <p:grpSpPr>
          <a:xfrm>
            <a:off x="5935973" y="2860343"/>
            <a:ext cx="1202670" cy="1033782"/>
            <a:chOff x="5797519" y="2841880"/>
            <a:chExt cx="1202670" cy="1033782"/>
          </a:xfrm>
        </p:grpSpPr>
        <p:sp>
          <p:nvSpPr>
            <p:cNvPr id="30" name="雲形吹き出し 29"/>
            <p:cNvSpPr/>
            <p:nvPr/>
          </p:nvSpPr>
          <p:spPr>
            <a:xfrm>
              <a:off x="5797519" y="2841880"/>
              <a:ext cx="1202670" cy="1033782"/>
            </a:xfrm>
            <a:prstGeom prst="cloudCallout">
              <a:avLst>
                <a:gd name="adj1" fmla="val 41454"/>
                <a:gd name="adj2" fmla="val 49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8"/>
            <a:stretch>
              <a:fillRect/>
            </a:stretch>
          </p:blipFill>
          <p:spPr>
            <a:xfrm>
              <a:off x="6049951" y="2943672"/>
              <a:ext cx="648928" cy="767962"/>
            </a:xfrm>
            <a:prstGeom prst="rect">
              <a:avLst/>
            </a:prstGeom>
          </p:spPr>
        </p:pic>
      </p:grpSp>
      <p:pic>
        <p:nvPicPr>
          <p:cNvPr id="18" name="図 17"/>
          <p:cNvPicPr>
            <a:picLocks noChangeAspect="1"/>
          </p:cNvPicPr>
          <p:nvPr/>
        </p:nvPicPr>
        <p:blipFill>
          <a:blip r:embed="rId9">
            <a:clrChange>
              <a:clrFrom>
                <a:srgbClr val="FFFFFF"/>
              </a:clrFrom>
              <a:clrTo>
                <a:srgbClr val="FFFFFF">
                  <a:alpha val="0"/>
                </a:srgbClr>
              </a:clrTo>
            </a:clrChange>
          </a:blip>
          <a:stretch>
            <a:fillRect/>
          </a:stretch>
        </p:blipFill>
        <p:spPr>
          <a:xfrm>
            <a:off x="6351529" y="3501932"/>
            <a:ext cx="1995260" cy="1643156"/>
          </a:xfrm>
          <a:prstGeom prst="rect">
            <a:avLst/>
          </a:prstGeom>
        </p:spPr>
      </p:pic>
      <p:sp>
        <p:nvSpPr>
          <p:cNvPr id="31" name="テキスト ボックス 30">
            <a:extLst>
              <a:ext uri="{FF2B5EF4-FFF2-40B4-BE49-F238E27FC236}">
                <a16:creationId xmlns:a16="http://schemas.microsoft.com/office/drawing/2014/main" id="{B30E471E-3BFD-4CA1-8BD6-9304E2F2329A}"/>
              </a:ext>
            </a:extLst>
          </p:cNvPr>
          <p:cNvSpPr txBox="1"/>
          <p:nvPr/>
        </p:nvSpPr>
        <p:spPr>
          <a:xfrm>
            <a:off x="757916" y="2617874"/>
            <a:ext cx="446315" cy="256264"/>
          </a:xfrm>
          <a:prstGeom prst="rect">
            <a:avLst/>
          </a:prstGeom>
        </p:spPr>
        <p:txBody>
          <a:bodyPr vert="horz" wrap="square" lIns="0" tIns="34301" rIns="68601" bIns="34301" rtlCol="0">
            <a:noAutofit/>
          </a:bodyPr>
          <a:lstStyle/>
          <a:p>
            <a:pPr algn="l">
              <a:lnSpc>
                <a:spcPct val="70000"/>
              </a:lnSpc>
            </a:pPr>
            <a:r>
              <a:rPr kumimoji="1" lang="ja-JP" altLang="en-US" sz="2000" b="1" baseline="0" dirty="0">
                <a:solidFill>
                  <a:srgbClr val="FF0000"/>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293796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16</a:t>
            </a:fld>
            <a:endParaRPr kumimoji="1" lang="ja-JP" altLang="en-US" dirty="0"/>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4" name="テキスト ボックス 3"/>
          <p:cNvSpPr txBox="1"/>
          <p:nvPr/>
        </p:nvSpPr>
        <p:spPr>
          <a:xfrm>
            <a:off x="580572" y="1451497"/>
            <a:ext cx="6451600" cy="2569028"/>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
        <p:nvSpPr>
          <p:cNvPr id="7" name="テキスト プレースホルダー 2"/>
          <p:cNvSpPr>
            <a:spLocks noGrp="1"/>
          </p:cNvSpPr>
          <p:nvPr>
            <p:ph type="body" sz="quarter" idx="11"/>
          </p:nvPr>
        </p:nvSpPr>
        <p:spPr>
          <a:xfrm>
            <a:off x="358774" y="1416206"/>
            <a:ext cx="8426450" cy="1348909"/>
          </a:xfrm>
        </p:spPr>
        <p:txBody>
          <a:bodyPr>
            <a:normAutofit lnSpcReduction="10000"/>
          </a:bodyPr>
          <a:lstStyle/>
          <a:p>
            <a:r>
              <a:rPr lang="ja-JP" altLang="en-US" sz="2000" dirty="0">
                <a:solidFill>
                  <a:schemeClr val="accent4"/>
                </a:solidFill>
              </a:rPr>
              <a:t>最期は穏やかに自宅で過ごしたい</a:t>
            </a:r>
            <a:r>
              <a:rPr lang="ja-JP" altLang="en-US" sz="2000" b="0" dirty="0"/>
              <a:t>と本人が望んでいる場合、</a:t>
            </a:r>
            <a:endParaRPr lang="en-US" altLang="ja-JP" sz="2000" b="0" dirty="0"/>
          </a:p>
          <a:p>
            <a:r>
              <a:rPr lang="ja-JP" altLang="en-US" sz="2000" b="0" dirty="0"/>
              <a:t>１１９番ではなく</a:t>
            </a:r>
            <a:endParaRPr lang="en-US" altLang="ja-JP" sz="2000" b="0" dirty="0"/>
          </a:p>
          <a:p>
            <a:r>
              <a:rPr lang="ja-JP" altLang="en-US" sz="2000" dirty="0">
                <a:solidFill>
                  <a:schemeClr val="accent4"/>
                </a:solidFill>
              </a:rPr>
              <a:t>まずは「</a:t>
            </a:r>
            <a:r>
              <a:rPr lang="ja-JP" altLang="en-US" sz="2000" u="sng" dirty="0">
                <a:solidFill>
                  <a:schemeClr val="accent4"/>
                </a:solidFill>
              </a:rPr>
              <a:t>かかりつけ医（訪問診療医など）」や「訪問看護師」</a:t>
            </a:r>
            <a:endParaRPr lang="en-US" altLang="ja-JP" sz="2000" u="sng" dirty="0">
              <a:solidFill>
                <a:schemeClr val="accent4"/>
              </a:solidFill>
            </a:endParaRPr>
          </a:p>
          <a:p>
            <a:r>
              <a:rPr lang="ja-JP" altLang="en-US" sz="2000" u="sng" dirty="0">
                <a:solidFill>
                  <a:schemeClr val="accent4"/>
                </a:solidFill>
              </a:rPr>
              <a:t>に電話</a:t>
            </a:r>
            <a:r>
              <a:rPr lang="ja-JP" altLang="en-US" sz="2000" b="0" dirty="0"/>
              <a:t>をしましょう。</a:t>
            </a:r>
            <a:endParaRPr lang="en-US" altLang="ja-JP" sz="2000" b="0" dirty="0"/>
          </a:p>
          <a:p>
            <a:endParaRPr lang="en-US" altLang="ja-JP" sz="2000" b="0" dirty="0"/>
          </a:p>
        </p:txBody>
      </p:sp>
      <p:grpSp>
        <p:nvGrpSpPr>
          <p:cNvPr id="8" name="グループ化 7"/>
          <p:cNvGrpSpPr/>
          <p:nvPr/>
        </p:nvGrpSpPr>
        <p:grpSpPr>
          <a:xfrm>
            <a:off x="0" y="6357"/>
            <a:ext cx="9144000" cy="942639"/>
            <a:chOff x="0" y="6357"/>
            <a:chExt cx="9144000" cy="942639"/>
          </a:xfrm>
        </p:grpSpPr>
        <p:grpSp>
          <p:nvGrpSpPr>
            <p:cNvPr id="9" name="グループ化 8"/>
            <p:cNvGrpSpPr/>
            <p:nvPr/>
          </p:nvGrpSpPr>
          <p:grpSpPr>
            <a:xfrm>
              <a:off x="0" y="6357"/>
              <a:ext cx="9144000" cy="942639"/>
              <a:chOff x="217459" y="3695089"/>
              <a:chExt cx="7736370" cy="1247874"/>
            </a:xfrm>
          </p:grpSpPr>
          <p:sp>
            <p:nvSpPr>
              <p:cNvPr id="11" name="正方形/長方形 10"/>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正方形/長方形 11"/>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1839232" y="293010"/>
            <a:ext cx="6758305" cy="369332"/>
          </a:xfrm>
        </p:spPr>
        <p:txBody>
          <a:bodyPr/>
          <a:lstStyle/>
          <a:p>
            <a:r>
              <a:rPr lang="ja-JP" altLang="en-US" sz="2400" dirty="0"/>
              <a:t>＜参考＞最期は自宅で迎えたい場合</a:t>
            </a:r>
            <a:endParaRPr kumimoji="1" lang="ja-JP" altLang="en-US" sz="2400" dirty="0"/>
          </a:p>
        </p:txBody>
      </p:sp>
      <p:pic>
        <p:nvPicPr>
          <p:cNvPr id="3" name="図 2"/>
          <p:cNvPicPr>
            <a:picLocks noChangeAspect="1"/>
          </p:cNvPicPr>
          <p:nvPr/>
        </p:nvPicPr>
        <p:blipFill>
          <a:blip r:embed="rId4"/>
          <a:stretch>
            <a:fillRect/>
          </a:stretch>
        </p:blipFill>
        <p:spPr>
          <a:xfrm>
            <a:off x="7934627" y="3120775"/>
            <a:ext cx="1089418" cy="900585"/>
          </a:xfrm>
          <a:prstGeom prst="rect">
            <a:avLst/>
          </a:prstGeom>
        </p:spPr>
      </p:pic>
      <p:grpSp>
        <p:nvGrpSpPr>
          <p:cNvPr id="19" name="グループ化 18"/>
          <p:cNvGrpSpPr/>
          <p:nvPr/>
        </p:nvGrpSpPr>
        <p:grpSpPr>
          <a:xfrm>
            <a:off x="7223318" y="1070761"/>
            <a:ext cx="1708045" cy="1604190"/>
            <a:chOff x="6740653" y="3337595"/>
            <a:chExt cx="1588737" cy="1560688"/>
          </a:xfrm>
        </p:grpSpPr>
        <p:grpSp>
          <p:nvGrpSpPr>
            <p:cNvPr id="18" name="グループ化 17"/>
            <p:cNvGrpSpPr/>
            <p:nvPr/>
          </p:nvGrpSpPr>
          <p:grpSpPr>
            <a:xfrm>
              <a:off x="6740653" y="3337595"/>
              <a:ext cx="1588737" cy="1560688"/>
              <a:chOff x="6691663" y="3163713"/>
              <a:chExt cx="1588737" cy="1560688"/>
            </a:xfrm>
          </p:grpSpPr>
          <p:pic>
            <p:nvPicPr>
              <p:cNvPr id="15" name="図 14"/>
              <p:cNvPicPr>
                <a:picLocks noChangeAspect="1"/>
              </p:cNvPicPr>
              <p:nvPr/>
            </p:nvPicPr>
            <p:blipFill rotWithShape="1">
              <a:blip r:embed="rId5">
                <a:clrChange>
                  <a:clrFrom>
                    <a:srgbClr val="FACFA7"/>
                  </a:clrFrom>
                  <a:clrTo>
                    <a:srgbClr val="FACFA7">
                      <a:alpha val="0"/>
                    </a:srgbClr>
                  </a:clrTo>
                </a:clrChange>
              </a:blip>
              <a:srcRect r="3152" b="15327"/>
              <a:stretch/>
            </p:blipFill>
            <p:spPr>
              <a:xfrm>
                <a:off x="6691663" y="3163713"/>
                <a:ext cx="1588737" cy="1560688"/>
              </a:xfrm>
              <a:prstGeom prst="rect">
                <a:avLst/>
              </a:prstGeom>
            </p:spPr>
          </p:pic>
          <p:sp>
            <p:nvSpPr>
              <p:cNvPr id="16" name="楕円 15"/>
              <p:cNvSpPr/>
              <p:nvPr/>
            </p:nvSpPr>
            <p:spPr>
              <a:xfrm>
                <a:off x="6755228" y="3173948"/>
                <a:ext cx="1062884" cy="1097257"/>
              </a:xfrm>
              <a:prstGeom prst="ellipse">
                <a:avLst/>
              </a:prstGeom>
              <a:solidFill>
                <a:srgbClr val="737D9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pic>
          <p:nvPicPr>
            <p:cNvPr id="14" name="図 13"/>
            <p:cNvPicPr>
              <a:picLocks noChangeAspect="1"/>
            </p:cNvPicPr>
            <p:nvPr/>
          </p:nvPicPr>
          <p:blipFill>
            <a:blip r:embed="rId6"/>
            <a:stretch>
              <a:fillRect/>
            </a:stretch>
          </p:blipFill>
          <p:spPr>
            <a:xfrm>
              <a:off x="6972803" y="3413549"/>
              <a:ext cx="725714" cy="907142"/>
            </a:xfrm>
            <a:prstGeom prst="rect">
              <a:avLst/>
            </a:prstGeom>
          </p:spPr>
        </p:pic>
      </p:grpSp>
      <p:pic>
        <p:nvPicPr>
          <p:cNvPr id="17" name="図 16"/>
          <p:cNvPicPr>
            <a:picLocks noChangeAspect="1"/>
          </p:cNvPicPr>
          <p:nvPr/>
        </p:nvPicPr>
        <p:blipFill>
          <a:blip r:embed="rId7"/>
          <a:stretch>
            <a:fillRect/>
          </a:stretch>
        </p:blipFill>
        <p:spPr>
          <a:xfrm>
            <a:off x="7511332" y="3511846"/>
            <a:ext cx="838341" cy="798519"/>
          </a:xfrm>
          <a:prstGeom prst="rect">
            <a:avLst/>
          </a:prstGeom>
        </p:spPr>
      </p:pic>
      <p:pic>
        <p:nvPicPr>
          <p:cNvPr id="21" name="図 20">
            <a:extLst>
              <a:ext uri="{FF2B5EF4-FFF2-40B4-BE49-F238E27FC236}">
                <a16:creationId xmlns:a16="http://schemas.microsoft.com/office/drawing/2014/main" id="{B3D84AE8-DE46-4B11-828C-88DD36E725B4}"/>
              </a:ext>
            </a:extLst>
          </p:cNvPr>
          <p:cNvPicPr>
            <a:picLocks noChangeAspect="1"/>
          </p:cNvPicPr>
          <p:nvPr/>
        </p:nvPicPr>
        <p:blipFill>
          <a:blip r:embed="rId8"/>
          <a:stretch>
            <a:fillRect/>
          </a:stretch>
        </p:blipFill>
        <p:spPr>
          <a:xfrm>
            <a:off x="202724" y="3174316"/>
            <a:ext cx="373403" cy="490549"/>
          </a:xfrm>
          <a:prstGeom prst="rect">
            <a:avLst/>
          </a:prstGeom>
        </p:spPr>
      </p:pic>
      <p:sp>
        <p:nvSpPr>
          <p:cNvPr id="22" name="テキスト プレースホルダー 2">
            <a:extLst>
              <a:ext uri="{FF2B5EF4-FFF2-40B4-BE49-F238E27FC236}">
                <a16:creationId xmlns:a16="http://schemas.microsoft.com/office/drawing/2014/main" id="{CCDCA975-9995-4FBC-8051-9C4E07BFD6FB}"/>
              </a:ext>
            </a:extLst>
          </p:cNvPr>
          <p:cNvSpPr txBox="1">
            <a:spLocks/>
          </p:cNvSpPr>
          <p:nvPr/>
        </p:nvSpPr>
        <p:spPr>
          <a:xfrm>
            <a:off x="614467" y="3332180"/>
            <a:ext cx="8426450" cy="1597665"/>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kumimoji="1" sz="2800" b="1"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rgbClr val="FF0000"/>
                </a:solidFill>
              </a:rPr>
              <a:t>救急隊は「救急救命」</a:t>
            </a:r>
            <a:r>
              <a:rPr lang="ja-JP" altLang="en-US" sz="2000" dirty="0"/>
              <a:t>が使命です。</a:t>
            </a:r>
            <a:endParaRPr lang="en-US" altLang="ja-JP" sz="2000" dirty="0"/>
          </a:p>
          <a:p>
            <a:r>
              <a:rPr lang="ja-JP" altLang="en-US" sz="2000" b="0" dirty="0"/>
              <a:t>心肺蘇生を望んでいなくても、心肺停止の患者さんに対し</a:t>
            </a:r>
            <a:endParaRPr lang="en-US" altLang="ja-JP" sz="2000" b="0" dirty="0"/>
          </a:p>
          <a:p>
            <a:r>
              <a:rPr lang="ja-JP" altLang="en-US" sz="2000" u="sng" dirty="0">
                <a:solidFill>
                  <a:schemeClr val="accent4"/>
                </a:solidFill>
              </a:rPr>
              <a:t>心肺蘇生を実施しないで搬送することはできません。</a:t>
            </a:r>
            <a:endParaRPr lang="en-US" altLang="ja-JP" sz="2000" u="sng" dirty="0">
              <a:solidFill>
                <a:schemeClr val="accent4"/>
              </a:solidFill>
            </a:endParaRPr>
          </a:p>
          <a:p>
            <a:r>
              <a:rPr lang="ja-JP" altLang="en-US" sz="2000" b="0" dirty="0"/>
              <a:t>本人の意思に関わらず、救命処置を行いながら搬送します。</a:t>
            </a:r>
            <a:endParaRPr lang="en-US" altLang="ja-JP" sz="2000" b="0" dirty="0"/>
          </a:p>
        </p:txBody>
      </p:sp>
    </p:spTree>
    <p:extLst>
      <p:ext uri="{BB962C8B-B14F-4D97-AF65-F5344CB8AC3E}">
        <p14:creationId xmlns:p14="http://schemas.microsoft.com/office/powerpoint/2010/main" val="99244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381796" y="1155721"/>
            <a:ext cx="2801733" cy="386092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17</a:t>
            </a:fld>
            <a:endParaRPr kumimoji="1" lang="ja-JP" altLang="en-US"/>
          </a:p>
        </p:txBody>
      </p:sp>
      <p:grpSp>
        <p:nvGrpSpPr>
          <p:cNvPr id="10" name="グループ化 9"/>
          <p:cNvGrpSpPr/>
          <p:nvPr/>
        </p:nvGrpSpPr>
        <p:grpSpPr>
          <a:xfrm>
            <a:off x="0" y="6357"/>
            <a:ext cx="9144000" cy="942639"/>
            <a:chOff x="0" y="6357"/>
            <a:chExt cx="9144000" cy="942639"/>
          </a:xfrm>
        </p:grpSpPr>
        <p:grpSp>
          <p:nvGrpSpPr>
            <p:cNvPr id="11" name="グループ化 10"/>
            <p:cNvGrpSpPr/>
            <p:nvPr/>
          </p:nvGrpSpPr>
          <p:grpSpPr>
            <a:xfrm>
              <a:off x="0" y="6357"/>
              <a:ext cx="9144000" cy="942639"/>
              <a:chOff x="217459" y="3695089"/>
              <a:chExt cx="7736370" cy="1247874"/>
            </a:xfrm>
          </p:grpSpPr>
          <p:sp>
            <p:nvSpPr>
              <p:cNvPr id="13" name="正方形/長方形 12"/>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4" name="正方形/長方形 13"/>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590265" y="271205"/>
            <a:ext cx="7101206" cy="369332"/>
          </a:xfrm>
        </p:spPr>
        <p:txBody>
          <a:bodyPr/>
          <a:lstStyle/>
          <a:p>
            <a:r>
              <a:rPr lang="ja-JP" altLang="en-US" sz="2400" dirty="0"/>
              <a:t>「もしも手帳」を使った自分の気持ちの伝え方</a:t>
            </a:r>
            <a:endParaRPr kumimoji="1" lang="ja-JP" altLang="en-US" sz="2400" dirty="0"/>
          </a:p>
        </p:txBody>
      </p:sp>
      <p:grpSp>
        <p:nvGrpSpPr>
          <p:cNvPr id="49" name="グループ化 48"/>
          <p:cNvGrpSpPr/>
          <p:nvPr/>
        </p:nvGrpSpPr>
        <p:grpSpPr>
          <a:xfrm>
            <a:off x="495811" y="1443968"/>
            <a:ext cx="957959" cy="1111824"/>
            <a:chOff x="764115" y="1556926"/>
            <a:chExt cx="957959" cy="1111824"/>
          </a:xfrm>
        </p:grpSpPr>
        <p:sp>
          <p:nvSpPr>
            <p:cNvPr id="20" name="テキスト ボックス 19"/>
            <p:cNvSpPr txBox="1"/>
            <p:nvPr/>
          </p:nvSpPr>
          <p:spPr>
            <a:xfrm>
              <a:off x="1131053" y="2356693"/>
              <a:ext cx="591021" cy="312057"/>
            </a:xfrm>
            <a:prstGeom prst="rect">
              <a:avLst/>
            </a:prstGeom>
          </p:spPr>
          <p:txBody>
            <a:bodyPr vert="horz" wrap="square" lIns="0" tIns="34301" rIns="68601" bIns="34301" rtlCol="0">
              <a:noAutofit/>
            </a:bodyPr>
            <a:lstStyle/>
            <a:p>
              <a:pPr algn="l">
                <a:lnSpc>
                  <a:spcPct val="70000"/>
                </a:lnSpc>
              </a:pPr>
              <a:r>
                <a:rPr kumimoji="1" lang="ja-JP" altLang="en-US" sz="1100" baseline="0" dirty="0">
                  <a:latin typeface="BIZ UDゴシック" panose="020B0400000000000000" pitchFamily="49" charset="-128"/>
                  <a:ea typeface="BIZ UDゴシック" panose="020B0400000000000000" pitchFamily="49" charset="-128"/>
                </a:rPr>
                <a:t>夫婦</a:t>
              </a:r>
            </a:p>
          </p:txBody>
        </p:sp>
        <p:pic>
          <p:nvPicPr>
            <p:cNvPr id="25" name="図 24"/>
            <p:cNvPicPr>
              <a:picLocks noChangeAspect="1"/>
            </p:cNvPicPr>
            <p:nvPr/>
          </p:nvPicPr>
          <p:blipFill>
            <a:blip r:embed="rId4"/>
            <a:stretch>
              <a:fillRect/>
            </a:stretch>
          </p:blipFill>
          <p:spPr>
            <a:xfrm>
              <a:off x="764115" y="1556926"/>
              <a:ext cx="579680" cy="755283"/>
            </a:xfrm>
            <a:prstGeom prst="rect">
              <a:avLst/>
            </a:prstGeom>
          </p:spPr>
        </p:pic>
      </p:grpSp>
      <p:grpSp>
        <p:nvGrpSpPr>
          <p:cNvPr id="60" name="グループ化 59"/>
          <p:cNvGrpSpPr/>
          <p:nvPr/>
        </p:nvGrpSpPr>
        <p:grpSpPr>
          <a:xfrm>
            <a:off x="1349741" y="2630142"/>
            <a:ext cx="963214" cy="1169874"/>
            <a:chOff x="1613797" y="2508140"/>
            <a:chExt cx="963214" cy="1169874"/>
          </a:xfrm>
        </p:grpSpPr>
        <p:sp>
          <p:nvSpPr>
            <p:cNvPr id="22" name="テキスト ボックス 21"/>
            <p:cNvSpPr txBox="1"/>
            <p:nvPr/>
          </p:nvSpPr>
          <p:spPr>
            <a:xfrm>
              <a:off x="1985990" y="3365957"/>
              <a:ext cx="591021" cy="312057"/>
            </a:xfrm>
            <a:prstGeom prst="rect">
              <a:avLst/>
            </a:prstGeom>
          </p:spPr>
          <p:txBody>
            <a:bodyPr vert="horz" wrap="square" lIns="0" tIns="34301" rIns="68601" bIns="34301" rtlCol="0">
              <a:noAutofit/>
            </a:bodyPr>
            <a:lstStyle/>
            <a:p>
              <a:pPr algn="l">
                <a:lnSpc>
                  <a:spcPct val="70000"/>
                </a:lnSpc>
              </a:pPr>
              <a:r>
                <a:rPr kumimoji="1" lang="ja-JP" altLang="en-US" sz="1100" dirty="0">
                  <a:latin typeface="BIZ UDゴシック" panose="020B0400000000000000" pitchFamily="49" charset="-128"/>
                  <a:ea typeface="BIZ UDゴシック" panose="020B0400000000000000" pitchFamily="49" charset="-128"/>
                </a:rPr>
                <a:t>友人</a:t>
              </a:r>
              <a:endParaRPr kumimoji="1" lang="ja-JP" altLang="en-US" sz="1100" baseline="0"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5"/>
            <a:stretch>
              <a:fillRect/>
            </a:stretch>
          </p:blipFill>
          <p:spPr>
            <a:xfrm>
              <a:off x="1613797" y="2508140"/>
              <a:ext cx="888132" cy="803759"/>
            </a:xfrm>
            <a:prstGeom prst="rect">
              <a:avLst/>
            </a:prstGeom>
          </p:spPr>
        </p:pic>
      </p:grpSp>
      <p:grpSp>
        <p:nvGrpSpPr>
          <p:cNvPr id="58" name="グループ化 57"/>
          <p:cNvGrpSpPr/>
          <p:nvPr/>
        </p:nvGrpSpPr>
        <p:grpSpPr>
          <a:xfrm>
            <a:off x="495811" y="3703839"/>
            <a:ext cx="1185628" cy="1330631"/>
            <a:chOff x="216265" y="3150953"/>
            <a:chExt cx="1185628" cy="1330631"/>
          </a:xfrm>
        </p:grpSpPr>
        <p:sp>
          <p:nvSpPr>
            <p:cNvPr id="23" name="テキスト ボックス 22"/>
            <p:cNvSpPr txBox="1"/>
            <p:nvPr/>
          </p:nvSpPr>
          <p:spPr>
            <a:xfrm>
              <a:off x="354556" y="4169527"/>
              <a:ext cx="1047337" cy="312057"/>
            </a:xfrm>
            <a:prstGeom prst="rect">
              <a:avLst/>
            </a:prstGeom>
          </p:spPr>
          <p:txBody>
            <a:bodyPr vert="horz" wrap="square" lIns="0" tIns="34301" rIns="68601" bIns="34301" rtlCol="0">
              <a:noAutofit/>
            </a:bodyPr>
            <a:lstStyle/>
            <a:p>
              <a:pPr algn="l">
                <a:lnSpc>
                  <a:spcPct val="70000"/>
                </a:lnSpc>
              </a:pPr>
              <a:r>
                <a:rPr kumimoji="1" lang="ja-JP" altLang="en-US" sz="1100" dirty="0">
                  <a:latin typeface="BIZ UDゴシック" panose="020B0400000000000000" pitchFamily="49" charset="-128"/>
                  <a:ea typeface="BIZ UDゴシック" panose="020B0400000000000000" pitchFamily="49" charset="-128"/>
                </a:rPr>
                <a:t>かかりつけ医</a:t>
              </a:r>
              <a:endParaRPr kumimoji="1" lang="ja-JP" altLang="en-US" sz="1100" baseline="0" dirty="0">
                <a:latin typeface="BIZ UDゴシック" panose="020B0400000000000000" pitchFamily="49" charset="-128"/>
                <a:ea typeface="BIZ UDゴシック" panose="020B0400000000000000" pitchFamily="49" charset="-128"/>
              </a:endParaRPr>
            </a:p>
          </p:txBody>
        </p:sp>
        <p:pic>
          <p:nvPicPr>
            <p:cNvPr id="17" name="図 16"/>
            <p:cNvPicPr>
              <a:picLocks noChangeAspect="1"/>
            </p:cNvPicPr>
            <p:nvPr/>
          </p:nvPicPr>
          <p:blipFill rotWithShape="1">
            <a:blip r:embed="rId6"/>
            <a:srcRect t="-1497" r="55671"/>
            <a:stretch/>
          </p:blipFill>
          <p:spPr>
            <a:xfrm>
              <a:off x="216265" y="3150953"/>
              <a:ext cx="350195" cy="801816"/>
            </a:xfrm>
            <a:prstGeom prst="rect">
              <a:avLst/>
            </a:prstGeom>
          </p:spPr>
        </p:pic>
        <p:pic>
          <p:nvPicPr>
            <p:cNvPr id="15" name="図 14"/>
            <p:cNvPicPr>
              <a:picLocks noChangeAspect="1"/>
            </p:cNvPicPr>
            <p:nvPr/>
          </p:nvPicPr>
          <p:blipFill>
            <a:blip r:embed="rId7"/>
            <a:stretch>
              <a:fillRect/>
            </a:stretch>
          </p:blipFill>
          <p:spPr>
            <a:xfrm>
              <a:off x="499431" y="3209009"/>
              <a:ext cx="902462" cy="902462"/>
            </a:xfrm>
            <a:prstGeom prst="rect">
              <a:avLst/>
            </a:prstGeom>
          </p:spPr>
        </p:pic>
      </p:grpSp>
      <p:grpSp>
        <p:nvGrpSpPr>
          <p:cNvPr id="59" name="グループ化 58"/>
          <p:cNvGrpSpPr/>
          <p:nvPr/>
        </p:nvGrpSpPr>
        <p:grpSpPr>
          <a:xfrm>
            <a:off x="1744303" y="3826869"/>
            <a:ext cx="1594585" cy="1126132"/>
            <a:chOff x="2316564" y="3291223"/>
            <a:chExt cx="1594585" cy="1126132"/>
          </a:xfrm>
        </p:grpSpPr>
        <p:sp>
          <p:nvSpPr>
            <p:cNvPr id="24" name="テキスト ボックス 23"/>
            <p:cNvSpPr txBox="1"/>
            <p:nvPr/>
          </p:nvSpPr>
          <p:spPr>
            <a:xfrm>
              <a:off x="2316564" y="4105298"/>
              <a:ext cx="1594585" cy="312057"/>
            </a:xfrm>
            <a:prstGeom prst="rect">
              <a:avLst/>
            </a:prstGeom>
          </p:spPr>
          <p:txBody>
            <a:bodyPr vert="horz" wrap="square" lIns="0" tIns="34301" rIns="68601" bIns="34301" rtlCol="0">
              <a:noAutofit/>
            </a:bodyPr>
            <a:lstStyle/>
            <a:p>
              <a:pPr algn="l">
                <a:lnSpc>
                  <a:spcPts val="1100"/>
                </a:lnSpc>
              </a:pPr>
              <a:r>
                <a:rPr kumimoji="1" lang="ja-JP" altLang="en-US" sz="1100" dirty="0">
                  <a:latin typeface="BIZ UDゴシック" panose="020B0400000000000000" pitchFamily="49" charset="-128"/>
                  <a:ea typeface="BIZ UDゴシック" panose="020B0400000000000000" pitchFamily="49" charset="-128"/>
                </a:rPr>
                <a:t>訪問看護師・ケアマネ</a:t>
              </a:r>
              <a:endParaRPr kumimoji="1" lang="en-US" altLang="ja-JP" sz="1100" dirty="0">
                <a:latin typeface="BIZ UDゴシック" panose="020B0400000000000000" pitchFamily="49" charset="-128"/>
                <a:ea typeface="BIZ UDゴシック" panose="020B0400000000000000" pitchFamily="49" charset="-128"/>
              </a:endParaRPr>
            </a:p>
            <a:p>
              <a:pPr algn="l">
                <a:lnSpc>
                  <a:spcPts val="1100"/>
                </a:lnSpc>
              </a:pPr>
              <a:r>
                <a:rPr kumimoji="1" lang="ja-JP" altLang="en-US" sz="1100" dirty="0">
                  <a:latin typeface="BIZ UDゴシック" panose="020B0400000000000000" pitchFamily="49" charset="-128"/>
                  <a:ea typeface="BIZ UDゴシック" panose="020B0400000000000000" pitchFamily="49" charset="-128"/>
                </a:rPr>
                <a:t>ジャー・ヘルパー等</a:t>
              </a:r>
              <a:endParaRPr kumimoji="1" lang="ja-JP" altLang="en-US" sz="1100" baseline="0" dirty="0">
                <a:latin typeface="BIZ UDゴシック" panose="020B0400000000000000" pitchFamily="49" charset="-128"/>
                <a:ea typeface="BIZ UDゴシック" panose="020B0400000000000000" pitchFamily="49" charset="-128"/>
              </a:endParaRPr>
            </a:p>
          </p:txBody>
        </p:sp>
        <p:pic>
          <p:nvPicPr>
            <p:cNvPr id="19" name="図 18"/>
            <p:cNvPicPr>
              <a:picLocks noChangeAspect="1"/>
            </p:cNvPicPr>
            <p:nvPr/>
          </p:nvPicPr>
          <p:blipFill rotWithShape="1">
            <a:blip r:embed="rId8"/>
            <a:srcRect r="212" b="39555"/>
            <a:stretch/>
          </p:blipFill>
          <p:spPr>
            <a:xfrm>
              <a:off x="2543549" y="3291223"/>
              <a:ext cx="1092250" cy="731066"/>
            </a:xfrm>
            <a:prstGeom prst="rect">
              <a:avLst/>
            </a:prstGeom>
          </p:spPr>
        </p:pic>
      </p:grpSp>
      <p:sp>
        <p:nvSpPr>
          <p:cNvPr id="3" name="正方形/長方形 2"/>
          <p:cNvSpPr/>
          <p:nvPr/>
        </p:nvSpPr>
        <p:spPr>
          <a:xfrm>
            <a:off x="3803615" y="2097393"/>
            <a:ext cx="4979911" cy="2862322"/>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心の中で思っているだけでは</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希望は叶いません。</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今の気持ちを信頼できる家族や友人等に</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伝えてみましょう。</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endParaRPr lang="en-US" altLang="ja-JP" sz="2000" dirty="0">
              <a:solidFill>
                <a:schemeClr val="accent4"/>
              </a:solidFill>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医療や介護を受けている方は、</a:t>
            </a:r>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医療・介護関係者とも話し合いましょう。</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 name="テキスト ボックス 3"/>
          <p:cNvSpPr txBox="1"/>
          <p:nvPr/>
        </p:nvSpPr>
        <p:spPr>
          <a:xfrm>
            <a:off x="6188694" y="1360762"/>
            <a:ext cx="1534135" cy="428172"/>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ここが大事！</a:t>
            </a:r>
          </a:p>
        </p:txBody>
      </p:sp>
      <p:grpSp>
        <p:nvGrpSpPr>
          <p:cNvPr id="39" name="グループ化 38"/>
          <p:cNvGrpSpPr/>
          <p:nvPr/>
        </p:nvGrpSpPr>
        <p:grpSpPr>
          <a:xfrm>
            <a:off x="3438577" y="1156720"/>
            <a:ext cx="2711133" cy="754599"/>
            <a:chOff x="3438577" y="1156720"/>
            <a:chExt cx="2711133" cy="754599"/>
          </a:xfrm>
        </p:grpSpPr>
        <p:pic>
          <p:nvPicPr>
            <p:cNvPr id="40" name="図 39"/>
            <p:cNvPicPr>
              <a:picLocks noChangeAspect="1"/>
            </p:cNvPicPr>
            <p:nvPr/>
          </p:nvPicPr>
          <p:blipFill>
            <a:blip r:embed="rId9"/>
            <a:stretch>
              <a:fillRect/>
            </a:stretch>
          </p:blipFill>
          <p:spPr>
            <a:xfrm>
              <a:off x="3438577" y="1156720"/>
              <a:ext cx="2711133" cy="754599"/>
            </a:xfrm>
            <a:prstGeom prst="rect">
              <a:avLst/>
            </a:prstGeom>
          </p:spPr>
        </p:pic>
        <p:grpSp>
          <p:nvGrpSpPr>
            <p:cNvPr id="41" name="グループ化 40"/>
            <p:cNvGrpSpPr/>
            <p:nvPr/>
          </p:nvGrpSpPr>
          <p:grpSpPr>
            <a:xfrm>
              <a:off x="3683802" y="1256722"/>
              <a:ext cx="2295715" cy="506356"/>
              <a:chOff x="3683802" y="1256722"/>
              <a:chExt cx="2295715" cy="506356"/>
            </a:xfrm>
          </p:grpSpPr>
          <p:grpSp>
            <p:nvGrpSpPr>
              <p:cNvPr id="42" name="グループ化 41"/>
              <p:cNvGrpSpPr/>
              <p:nvPr/>
            </p:nvGrpSpPr>
            <p:grpSpPr>
              <a:xfrm>
                <a:off x="4861917" y="1256722"/>
                <a:ext cx="1117600" cy="506356"/>
                <a:chOff x="6059714" y="3999856"/>
                <a:chExt cx="1117600" cy="630732"/>
              </a:xfrm>
            </p:grpSpPr>
            <p:sp>
              <p:nvSpPr>
                <p:cNvPr id="44" name="楕円 43"/>
                <p:cNvSpPr/>
                <p:nvPr/>
              </p:nvSpPr>
              <p:spPr>
                <a:xfrm>
                  <a:off x="6059714" y="3999856"/>
                  <a:ext cx="1117600" cy="630732"/>
                </a:xfrm>
                <a:prstGeom prst="ellipse">
                  <a:avLst/>
                </a:prstGeom>
                <a:solidFill>
                  <a:srgbClr val="FFFF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220550" y="4191692"/>
                  <a:ext cx="886292"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話し合う</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43" name="テキスト ボックス 42"/>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２</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pic>
        <p:nvPicPr>
          <p:cNvPr id="46" name="図 45"/>
          <p:cNvPicPr>
            <a:picLocks noChangeAspect="1"/>
          </p:cNvPicPr>
          <p:nvPr/>
        </p:nvPicPr>
        <p:blipFill rotWithShape="1">
          <a:blip r:embed="rId10"/>
          <a:srcRect l="-262" t="-1707" r="83110" b="-15168"/>
          <a:stretch/>
        </p:blipFill>
        <p:spPr>
          <a:xfrm rot="10033327" flipV="1">
            <a:off x="6121337" y="1190871"/>
            <a:ext cx="693697" cy="94535"/>
          </a:xfrm>
          <a:prstGeom prst="rect">
            <a:avLst/>
          </a:prstGeom>
        </p:spPr>
      </p:pic>
      <p:pic>
        <p:nvPicPr>
          <p:cNvPr id="47" name="図 46"/>
          <p:cNvPicPr>
            <a:picLocks noChangeAspect="1"/>
          </p:cNvPicPr>
          <p:nvPr/>
        </p:nvPicPr>
        <p:blipFill rotWithShape="1">
          <a:blip r:embed="rId10"/>
          <a:srcRect l="6430" t="-1780" r="79064" b="-23238"/>
          <a:stretch/>
        </p:blipFill>
        <p:spPr>
          <a:xfrm rot="766487" flipV="1">
            <a:off x="6189979" y="1585395"/>
            <a:ext cx="586650" cy="101121"/>
          </a:xfrm>
          <a:prstGeom prst="rect">
            <a:avLst/>
          </a:prstGeom>
        </p:spPr>
      </p:pic>
      <p:pic>
        <p:nvPicPr>
          <p:cNvPr id="48" name="図 47"/>
          <p:cNvPicPr>
            <a:picLocks noChangeAspect="1"/>
          </p:cNvPicPr>
          <p:nvPr/>
        </p:nvPicPr>
        <p:blipFill>
          <a:blip r:embed="rId11"/>
          <a:stretch>
            <a:fillRect/>
          </a:stretch>
        </p:blipFill>
        <p:spPr>
          <a:xfrm flipH="1">
            <a:off x="928583" y="1443968"/>
            <a:ext cx="589523" cy="722455"/>
          </a:xfrm>
          <a:prstGeom prst="rect">
            <a:avLst/>
          </a:prstGeom>
        </p:spPr>
      </p:pic>
      <p:grpSp>
        <p:nvGrpSpPr>
          <p:cNvPr id="50" name="グループ化 49"/>
          <p:cNvGrpSpPr/>
          <p:nvPr/>
        </p:nvGrpSpPr>
        <p:grpSpPr>
          <a:xfrm>
            <a:off x="1782662" y="1434793"/>
            <a:ext cx="1297387" cy="753251"/>
            <a:chOff x="2288134" y="1522734"/>
            <a:chExt cx="1297387" cy="753251"/>
          </a:xfrm>
        </p:grpSpPr>
        <p:pic>
          <p:nvPicPr>
            <p:cNvPr id="51" name="図 50"/>
            <p:cNvPicPr>
              <a:picLocks noChangeAspect="1"/>
            </p:cNvPicPr>
            <p:nvPr/>
          </p:nvPicPr>
          <p:blipFill>
            <a:blip r:embed="rId12"/>
            <a:stretch>
              <a:fillRect/>
            </a:stretch>
          </p:blipFill>
          <p:spPr>
            <a:xfrm>
              <a:off x="2692835" y="1522734"/>
              <a:ext cx="582644" cy="724641"/>
            </a:xfrm>
            <a:prstGeom prst="rect">
              <a:avLst/>
            </a:prstGeom>
          </p:spPr>
        </p:pic>
        <p:pic>
          <p:nvPicPr>
            <p:cNvPr id="52" name="図 51"/>
            <p:cNvPicPr>
              <a:picLocks noChangeAspect="1"/>
            </p:cNvPicPr>
            <p:nvPr/>
          </p:nvPicPr>
          <p:blipFill rotWithShape="1">
            <a:blip r:embed="rId13"/>
            <a:srcRect t="4803" r="55633"/>
            <a:stretch/>
          </p:blipFill>
          <p:spPr>
            <a:xfrm flipH="1">
              <a:off x="3205486" y="1524293"/>
              <a:ext cx="380035" cy="740007"/>
            </a:xfrm>
            <a:prstGeom prst="rect">
              <a:avLst/>
            </a:prstGeom>
          </p:spPr>
        </p:pic>
        <p:pic>
          <p:nvPicPr>
            <p:cNvPr id="53" name="図 52"/>
            <p:cNvPicPr>
              <a:picLocks noChangeAspect="1"/>
            </p:cNvPicPr>
            <p:nvPr/>
          </p:nvPicPr>
          <p:blipFill>
            <a:blip r:embed="rId14"/>
            <a:stretch>
              <a:fillRect/>
            </a:stretch>
          </p:blipFill>
          <p:spPr>
            <a:xfrm flipH="1">
              <a:off x="2288134" y="1535269"/>
              <a:ext cx="568499" cy="740716"/>
            </a:xfrm>
            <a:prstGeom prst="rect">
              <a:avLst/>
            </a:prstGeom>
          </p:spPr>
        </p:pic>
      </p:grpSp>
      <p:sp>
        <p:nvSpPr>
          <p:cNvPr id="54" name="テキスト ボックス 53"/>
          <p:cNvSpPr txBox="1"/>
          <p:nvPr/>
        </p:nvSpPr>
        <p:spPr>
          <a:xfrm>
            <a:off x="2379217" y="2223077"/>
            <a:ext cx="591021" cy="312057"/>
          </a:xfrm>
          <a:prstGeom prst="rect">
            <a:avLst/>
          </a:prstGeom>
        </p:spPr>
        <p:txBody>
          <a:bodyPr vert="horz" wrap="square" lIns="0" tIns="34301" rIns="68601" bIns="34301" rtlCol="0">
            <a:noAutofit/>
          </a:bodyPr>
          <a:lstStyle/>
          <a:p>
            <a:pPr algn="l">
              <a:lnSpc>
                <a:spcPct val="70000"/>
              </a:lnSpc>
            </a:pPr>
            <a:r>
              <a:rPr kumimoji="1" lang="ja-JP" altLang="en-US" sz="1100" dirty="0">
                <a:latin typeface="BIZ UDゴシック" panose="020B0400000000000000" pitchFamily="49" charset="-128"/>
                <a:ea typeface="BIZ UDゴシック" panose="020B0400000000000000" pitchFamily="49" charset="-128"/>
              </a:rPr>
              <a:t>親子</a:t>
            </a:r>
            <a:endParaRPr kumimoji="1" lang="ja-JP" altLang="en-US" sz="1100" baseline="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9054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381796" y="1155721"/>
            <a:ext cx="2801733" cy="386092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18</a:t>
            </a:fld>
            <a:endParaRPr kumimoji="1" lang="ja-JP" altLang="en-US"/>
          </a:p>
        </p:txBody>
      </p:sp>
      <p:grpSp>
        <p:nvGrpSpPr>
          <p:cNvPr id="10" name="グループ化 9"/>
          <p:cNvGrpSpPr/>
          <p:nvPr/>
        </p:nvGrpSpPr>
        <p:grpSpPr>
          <a:xfrm>
            <a:off x="0" y="6357"/>
            <a:ext cx="9144000" cy="942639"/>
            <a:chOff x="0" y="6357"/>
            <a:chExt cx="9144000" cy="942639"/>
          </a:xfrm>
        </p:grpSpPr>
        <p:grpSp>
          <p:nvGrpSpPr>
            <p:cNvPr id="11" name="グループ化 10"/>
            <p:cNvGrpSpPr/>
            <p:nvPr/>
          </p:nvGrpSpPr>
          <p:grpSpPr>
            <a:xfrm>
              <a:off x="0" y="6357"/>
              <a:ext cx="9144000" cy="942639"/>
              <a:chOff x="217459" y="3695089"/>
              <a:chExt cx="7736370" cy="1247874"/>
            </a:xfrm>
          </p:grpSpPr>
          <p:sp>
            <p:nvSpPr>
              <p:cNvPr id="13" name="正方形/長方形 12"/>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4" name="正方形/長方形 13"/>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590265" y="271205"/>
            <a:ext cx="7101206" cy="369332"/>
          </a:xfrm>
        </p:spPr>
        <p:txBody>
          <a:bodyPr/>
          <a:lstStyle/>
          <a:p>
            <a:r>
              <a:rPr lang="ja-JP" altLang="en-US" sz="2400" dirty="0"/>
              <a:t>「もしも手帳」を使った自分の気持ちの伝え方</a:t>
            </a:r>
            <a:endParaRPr kumimoji="1" lang="ja-JP" altLang="en-US" sz="2400" dirty="0"/>
          </a:p>
        </p:txBody>
      </p:sp>
      <p:pic>
        <p:nvPicPr>
          <p:cNvPr id="25" name="図 24"/>
          <p:cNvPicPr>
            <a:picLocks noChangeAspect="1"/>
          </p:cNvPicPr>
          <p:nvPr/>
        </p:nvPicPr>
        <p:blipFill>
          <a:blip r:embed="rId4"/>
          <a:stretch>
            <a:fillRect/>
          </a:stretch>
        </p:blipFill>
        <p:spPr>
          <a:xfrm>
            <a:off x="530987" y="1960463"/>
            <a:ext cx="579680" cy="755283"/>
          </a:xfrm>
          <a:prstGeom prst="rect">
            <a:avLst/>
          </a:prstGeom>
        </p:spPr>
      </p:pic>
      <p:grpSp>
        <p:nvGrpSpPr>
          <p:cNvPr id="57" name="グループ化 56"/>
          <p:cNvGrpSpPr/>
          <p:nvPr/>
        </p:nvGrpSpPr>
        <p:grpSpPr>
          <a:xfrm>
            <a:off x="1749602" y="1938863"/>
            <a:ext cx="1270847" cy="741287"/>
            <a:chOff x="2288134" y="1535269"/>
            <a:chExt cx="1270847" cy="741287"/>
          </a:xfrm>
        </p:grpSpPr>
        <p:pic>
          <p:nvPicPr>
            <p:cNvPr id="26" name="図 25"/>
            <p:cNvPicPr>
              <a:picLocks noChangeAspect="1"/>
            </p:cNvPicPr>
            <p:nvPr/>
          </p:nvPicPr>
          <p:blipFill>
            <a:blip r:embed="rId5"/>
            <a:stretch>
              <a:fillRect/>
            </a:stretch>
          </p:blipFill>
          <p:spPr>
            <a:xfrm>
              <a:off x="2677825" y="1551915"/>
              <a:ext cx="582644" cy="724641"/>
            </a:xfrm>
            <a:prstGeom prst="rect">
              <a:avLst/>
            </a:prstGeom>
          </p:spPr>
        </p:pic>
        <p:pic>
          <p:nvPicPr>
            <p:cNvPr id="28" name="図 27"/>
            <p:cNvPicPr>
              <a:picLocks noChangeAspect="1"/>
            </p:cNvPicPr>
            <p:nvPr/>
          </p:nvPicPr>
          <p:blipFill rotWithShape="1">
            <a:blip r:embed="rId6"/>
            <a:srcRect t="4803" r="55633"/>
            <a:stretch/>
          </p:blipFill>
          <p:spPr>
            <a:xfrm flipH="1">
              <a:off x="3178946" y="1535623"/>
              <a:ext cx="380035" cy="740007"/>
            </a:xfrm>
            <a:prstGeom prst="rect">
              <a:avLst/>
            </a:prstGeom>
          </p:spPr>
        </p:pic>
        <p:pic>
          <p:nvPicPr>
            <p:cNvPr id="29" name="図 28"/>
            <p:cNvPicPr>
              <a:picLocks noChangeAspect="1"/>
            </p:cNvPicPr>
            <p:nvPr/>
          </p:nvPicPr>
          <p:blipFill>
            <a:blip r:embed="rId7"/>
            <a:stretch>
              <a:fillRect/>
            </a:stretch>
          </p:blipFill>
          <p:spPr>
            <a:xfrm flipH="1">
              <a:off x="2288134" y="1535269"/>
              <a:ext cx="568499" cy="740716"/>
            </a:xfrm>
            <a:prstGeom prst="rect">
              <a:avLst/>
            </a:prstGeom>
          </p:spPr>
        </p:pic>
      </p:grpSp>
      <p:pic>
        <p:nvPicPr>
          <p:cNvPr id="2" name="図 1"/>
          <p:cNvPicPr>
            <a:picLocks noChangeAspect="1"/>
          </p:cNvPicPr>
          <p:nvPr/>
        </p:nvPicPr>
        <p:blipFill>
          <a:blip r:embed="rId8"/>
          <a:stretch>
            <a:fillRect/>
          </a:stretch>
        </p:blipFill>
        <p:spPr>
          <a:xfrm>
            <a:off x="1575995" y="2858459"/>
            <a:ext cx="888132" cy="803759"/>
          </a:xfrm>
          <a:prstGeom prst="rect">
            <a:avLst/>
          </a:prstGeom>
        </p:spPr>
      </p:pic>
      <p:grpSp>
        <p:nvGrpSpPr>
          <p:cNvPr id="58" name="グループ化 57"/>
          <p:cNvGrpSpPr/>
          <p:nvPr/>
        </p:nvGrpSpPr>
        <p:grpSpPr>
          <a:xfrm>
            <a:off x="495811" y="4034657"/>
            <a:ext cx="1185628" cy="960518"/>
            <a:chOff x="216265" y="3150953"/>
            <a:chExt cx="1185628" cy="960518"/>
          </a:xfrm>
        </p:grpSpPr>
        <p:pic>
          <p:nvPicPr>
            <p:cNvPr id="17" name="図 16"/>
            <p:cNvPicPr>
              <a:picLocks noChangeAspect="1"/>
            </p:cNvPicPr>
            <p:nvPr/>
          </p:nvPicPr>
          <p:blipFill rotWithShape="1">
            <a:blip r:embed="rId9"/>
            <a:srcRect t="-1497" r="55671"/>
            <a:stretch/>
          </p:blipFill>
          <p:spPr>
            <a:xfrm>
              <a:off x="216265" y="3150953"/>
              <a:ext cx="350195" cy="801816"/>
            </a:xfrm>
            <a:prstGeom prst="rect">
              <a:avLst/>
            </a:prstGeom>
          </p:spPr>
        </p:pic>
        <p:pic>
          <p:nvPicPr>
            <p:cNvPr id="15" name="図 14"/>
            <p:cNvPicPr>
              <a:picLocks noChangeAspect="1"/>
            </p:cNvPicPr>
            <p:nvPr/>
          </p:nvPicPr>
          <p:blipFill>
            <a:blip r:embed="rId10"/>
            <a:stretch>
              <a:fillRect/>
            </a:stretch>
          </p:blipFill>
          <p:spPr>
            <a:xfrm>
              <a:off x="499431" y="3209009"/>
              <a:ext cx="902462" cy="902462"/>
            </a:xfrm>
            <a:prstGeom prst="rect">
              <a:avLst/>
            </a:prstGeom>
          </p:spPr>
        </p:pic>
      </p:grpSp>
      <p:pic>
        <p:nvPicPr>
          <p:cNvPr id="19" name="図 18"/>
          <p:cNvPicPr>
            <a:picLocks noChangeAspect="1"/>
          </p:cNvPicPr>
          <p:nvPr/>
        </p:nvPicPr>
        <p:blipFill rotWithShape="1">
          <a:blip r:embed="rId11"/>
          <a:srcRect r="212" b="39555"/>
          <a:stretch/>
        </p:blipFill>
        <p:spPr>
          <a:xfrm>
            <a:off x="1957272" y="4123876"/>
            <a:ext cx="1092250" cy="731066"/>
          </a:xfrm>
          <a:prstGeom prst="rect">
            <a:avLst/>
          </a:prstGeom>
        </p:spPr>
      </p:pic>
      <p:sp>
        <p:nvSpPr>
          <p:cNvPr id="3" name="正方形/長方形 2"/>
          <p:cNvSpPr/>
          <p:nvPr/>
        </p:nvSpPr>
        <p:spPr>
          <a:xfrm>
            <a:off x="3897979" y="2227546"/>
            <a:ext cx="5222515" cy="2554545"/>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話しやすいことから始めてみましょう。</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日常のコミュニケーションの積み重ねも</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人生会議です。</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最期の過ごし方を考えるときに、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助けになるかもしれません。</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 name="テキスト ボックス 3"/>
          <p:cNvSpPr txBox="1"/>
          <p:nvPr/>
        </p:nvSpPr>
        <p:spPr>
          <a:xfrm>
            <a:off x="6188694" y="1360762"/>
            <a:ext cx="1736105" cy="428172"/>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ここが大事！</a:t>
            </a:r>
          </a:p>
        </p:txBody>
      </p:sp>
      <p:grpSp>
        <p:nvGrpSpPr>
          <p:cNvPr id="39" name="グループ化 38"/>
          <p:cNvGrpSpPr/>
          <p:nvPr/>
        </p:nvGrpSpPr>
        <p:grpSpPr>
          <a:xfrm>
            <a:off x="3438577" y="1156720"/>
            <a:ext cx="2711133" cy="754599"/>
            <a:chOff x="3438577" y="1156720"/>
            <a:chExt cx="2711133" cy="754599"/>
          </a:xfrm>
        </p:grpSpPr>
        <p:pic>
          <p:nvPicPr>
            <p:cNvPr id="40" name="図 39"/>
            <p:cNvPicPr>
              <a:picLocks noChangeAspect="1"/>
            </p:cNvPicPr>
            <p:nvPr/>
          </p:nvPicPr>
          <p:blipFill>
            <a:blip r:embed="rId12"/>
            <a:stretch>
              <a:fillRect/>
            </a:stretch>
          </p:blipFill>
          <p:spPr>
            <a:xfrm>
              <a:off x="3438577" y="1156720"/>
              <a:ext cx="2711133" cy="754599"/>
            </a:xfrm>
            <a:prstGeom prst="rect">
              <a:avLst/>
            </a:prstGeom>
          </p:spPr>
        </p:pic>
        <p:grpSp>
          <p:nvGrpSpPr>
            <p:cNvPr id="41" name="グループ化 40"/>
            <p:cNvGrpSpPr/>
            <p:nvPr/>
          </p:nvGrpSpPr>
          <p:grpSpPr>
            <a:xfrm>
              <a:off x="3683802" y="1256722"/>
              <a:ext cx="2295715" cy="506356"/>
              <a:chOff x="3683802" y="1256722"/>
              <a:chExt cx="2295715" cy="506356"/>
            </a:xfrm>
          </p:grpSpPr>
          <p:grpSp>
            <p:nvGrpSpPr>
              <p:cNvPr id="42" name="グループ化 41"/>
              <p:cNvGrpSpPr/>
              <p:nvPr/>
            </p:nvGrpSpPr>
            <p:grpSpPr>
              <a:xfrm>
                <a:off x="4861917" y="1256722"/>
                <a:ext cx="1117600" cy="506356"/>
                <a:chOff x="6059714" y="3999856"/>
                <a:chExt cx="1117600" cy="630732"/>
              </a:xfrm>
            </p:grpSpPr>
            <p:sp>
              <p:nvSpPr>
                <p:cNvPr id="44" name="楕円 43"/>
                <p:cNvSpPr/>
                <p:nvPr/>
              </p:nvSpPr>
              <p:spPr>
                <a:xfrm>
                  <a:off x="6059714" y="3999856"/>
                  <a:ext cx="1117600" cy="630732"/>
                </a:xfrm>
                <a:prstGeom prst="ellipse">
                  <a:avLst/>
                </a:prstGeom>
                <a:solidFill>
                  <a:srgbClr val="FFFF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220550" y="4191692"/>
                  <a:ext cx="886292"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話し合う</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43" name="テキスト ボックス 42"/>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２</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pic>
        <p:nvPicPr>
          <p:cNvPr id="46" name="図 45"/>
          <p:cNvPicPr>
            <a:picLocks noChangeAspect="1"/>
          </p:cNvPicPr>
          <p:nvPr/>
        </p:nvPicPr>
        <p:blipFill rotWithShape="1">
          <a:blip r:embed="rId13"/>
          <a:srcRect l="-262" t="-1707" r="83110" b="-15168"/>
          <a:stretch/>
        </p:blipFill>
        <p:spPr>
          <a:xfrm rot="10033327" flipV="1">
            <a:off x="6121337" y="1190871"/>
            <a:ext cx="693697" cy="94535"/>
          </a:xfrm>
          <a:prstGeom prst="rect">
            <a:avLst/>
          </a:prstGeom>
        </p:spPr>
      </p:pic>
      <p:pic>
        <p:nvPicPr>
          <p:cNvPr id="47" name="図 46"/>
          <p:cNvPicPr>
            <a:picLocks noChangeAspect="1"/>
          </p:cNvPicPr>
          <p:nvPr/>
        </p:nvPicPr>
        <p:blipFill rotWithShape="1">
          <a:blip r:embed="rId13"/>
          <a:srcRect l="6430" t="-1780" r="79064" b="-23238"/>
          <a:stretch/>
        </p:blipFill>
        <p:spPr>
          <a:xfrm rot="766487" flipV="1">
            <a:off x="6189979" y="1585395"/>
            <a:ext cx="586650" cy="101121"/>
          </a:xfrm>
          <a:prstGeom prst="rect">
            <a:avLst/>
          </a:prstGeom>
        </p:spPr>
      </p:pic>
      <p:sp>
        <p:nvSpPr>
          <p:cNvPr id="36" name="テキスト ボックス 35"/>
          <p:cNvSpPr txBox="1"/>
          <p:nvPr/>
        </p:nvSpPr>
        <p:spPr>
          <a:xfrm>
            <a:off x="542377" y="3711802"/>
            <a:ext cx="930491" cy="306881"/>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孫の結婚式には</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出たいんです</a:t>
            </a:r>
            <a:endParaRPr kumimoji="1" lang="en-US" altLang="ja-JP" sz="9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542563" y="3756048"/>
            <a:ext cx="664766" cy="306881"/>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お花が好き</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なんですね</a:t>
            </a:r>
            <a:endParaRPr kumimoji="1" lang="en-US" altLang="ja-JP" sz="900"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14"/>
          <a:stretch>
            <a:fillRect/>
          </a:stretch>
        </p:blipFill>
        <p:spPr>
          <a:xfrm>
            <a:off x="2378646" y="4603317"/>
            <a:ext cx="320408" cy="375845"/>
          </a:xfrm>
          <a:prstGeom prst="rect">
            <a:avLst/>
          </a:prstGeom>
        </p:spPr>
      </p:pic>
      <p:sp>
        <p:nvSpPr>
          <p:cNvPr id="50" name="テキスト ボックス 49"/>
          <p:cNvSpPr txBox="1"/>
          <p:nvPr/>
        </p:nvSpPr>
        <p:spPr>
          <a:xfrm>
            <a:off x="602489" y="3021187"/>
            <a:ext cx="899275" cy="483632"/>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自分の口から</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食べられなく</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なるのは嫌だな</a:t>
            </a:r>
            <a:endParaRPr kumimoji="1" lang="en-US" altLang="ja-JP" sz="900"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2561676" y="2988508"/>
            <a:ext cx="651562" cy="454013"/>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最期は</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寿司を</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食べたい</a:t>
            </a:r>
            <a:endParaRPr kumimoji="1" lang="en-US" altLang="ja-JP" sz="900" dirty="0">
              <a:latin typeface="メイリオ" panose="020B0604030504040204" pitchFamily="50" charset="-128"/>
              <a:ea typeface="メイリオ" panose="020B0604030504040204" pitchFamily="50" charset="-128"/>
            </a:endParaRPr>
          </a:p>
        </p:txBody>
      </p:sp>
      <p:sp>
        <p:nvSpPr>
          <p:cNvPr id="20" name="AutoShape 2" descr="https://blogger.googleusercontent.com/img/b/R29vZ2xl/AVvXsEjdH-f3eGcfec3es3QHY4YiuHtY8pCQKGXmJDAENS2OjL8bvF1udOhlelEMRMDnxzmBelg-_0wk3pmMr1oHdAL28Dt_GWnAND5tfght-e9a-B4gFnIcvrTpp_mEG1adBOtbEAelIyuSfW5Z/s800/fukidashi_bw06.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2" name="図 21"/>
          <p:cNvPicPr>
            <a:picLocks noChangeAspect="1"/>
          </p:cNvPicPr>
          <p:nvPr/>
        </p:nvPicPr>
        <p:blipFill>
          <a:blip r:embed="rId15">
            <a:clrChange>
              <a:clrFrom>
                <a:srgbClr val="FFFFFF"/>
              </a:clrFrom>
              <a:clrTo>
                <a:srgbClr val="FFFFFF">
                  <a:alpha val="0"/>
                </a:srgbClr>
              </a:clrTo>
            </a:clrChange>
            <a:duotone>
              <a:schemeClr val="accent6">
                <a:shade val="45000"/>
                <a:satMod val="135000"/>
              </a:schemeClr>
              <a:prstClr val="white"/>
            </a:duotone>
          </a:blip>
          <a:stretch>
            <a:fillRect/>
          </a:stretch>
        </p:blipFill>
        <p:spPr>
          <a:xfrm rot="5400000" flipV="1">
            <a:off x="728554" y="2599886"/>
            <a:ext cx="644601" cy="1261172"/>
          </a:xfrm>
          <a:prstGeom prst="rect">
            <a:avLst/>
          </a:prstGeom>
        </p:spPr>
      </p:pic>
      <p:pic>
        <p:nvPicPr>
          <p:cNvPr id="23" name="図 22"/>
          <p:cNvPicPr>
            <a:picLocks noChangeAspect="1"/>
          </p:cNvPicPr>
          <p:nvPr/>
        </p:nvPicPr>
        <p:blipFill>
          <a:blip r:embed="rId16"/>
          <a:stretch>
            <a:fillRect/>
          </a:stretch>
        </p:blipFill>
        <p:spPr>
          <a:xfrm rot="21337441" flipH="1">
            <a:off x="2346736" y="2908472"/>
            <a:ext cx="780502" cy="610934"/>
          </a:xfrm>
          <a:prstGeom prst="rect">
            <a:avLst/>
          </a:prstGeom>
        </p:spPr>
      </p:pic>
      <p:pic>
        <p:nvPicPr>
          <p:cNvPr id="24" name="図 23"/>
          <p:cNvPicPr>
            <a:picLocks noChangeAspect="1"/>
          </p:cNvPicPr>
          <p:nvPr/>
        </p:nvPicPr>
        <p:blipFill>
          <a:blip r:embed="rId1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89852" y="3589752"/>
            <a:ext cx="1072576" cy="613117"/>
          </a:xfrm>
          <a:prstGeom prst="rect">
            <a:avLst/>
          </a:prstGeom>
        </p:spPr>
      </p:pic>
      <p:pic>
        <p:nvPicPr>
          <p:cNvPr id="30" name="図 29"/>
          <p:cNvPicPr>
            <a:picLocks noChangeAspect="1"/>
          </p:cNvPicPr>
          <p:nvPr/>
        </p:nvPicPr>
        <p:blipFill>
          <a:blip r:embed="rId18"/>
          <a:stretch>
            <a:fillRect/>
          </a:stretch>
        </p:blipFill>
        <p:spPr>
          <a:xfrm flipH="1">
            <a:off x="1559207" y="3683344"/>
            <a:ext cx="904918" cy="513711"/>
          </a:xfrm>
          <a:prstGeom prst="rect">
            <a:avLst/>
          </a:prstGeom>
        </p:spPr>
      </p:pic>
      <p:pic>
        <p:nvPicPr>
          <p:cNvPr id="31" name="図 30"/>
          <p:cNvPicPr>
            <a:picLocks noChangeAspect="1"/>
          </p:cNvPicPr>
          <p:nvPr/>
        </p:nvPicPr>
        <p:blipFill>
          <a:blip r:embed="rId19"/>
          <a:stretch>
            <a:fillRect/>
          </a:stretch>
        </p:blipFill>
        <p:spPr>
          <a:xfrm flipH="1">
            <a:off x="969685" y="1966258"/>
            <a:ext cx="589523" cy="722455"/>
          </a:xfrm>
          <a:prstGeom prst="rect">
            <a:avLst/>
          </a:prstGeom>
        </p:spPr>
      </p:pic>
      <p:sp>
        <p:nvSpPr>
          <p:cNvPr id="55" name="テキスト ボックス 54"/>
          <p:cNvSpPr txBox="1"/>
          <p:nvPr/>
        </p:nvSpPr>
        <p:spPr>
          <a:xfrm>
            <a:off x="1441908" y="1550875"/>
            <a:ext cx="768223" cy="633433"/>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あなたなら</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どうしたい？</a:t>
            </a:r>
            <a:endParaRPr kumimoji="1" lang="en-US" altLang="ja-JP" sz="900" dirty="0">
              <a:latin typeface="メイリオ" panose="020B0604030504040204" pitchFamily="50" charset="-128"/>
              <a:ea typeface="メイリオ" panose="020B0604030504040204" pitchFamily="50" charset="-128"/>
            </a:endParaRPr>
          </a:p>
        </p:txBody>
      </p:sp>
      <p:grpSp>
        <p:nvGrpSpPr>
          <p:cNvPr id="65" name="グループ化 64"/>
          <p:cNvGrpSpPr/>
          <p:nvPr/>
        </p:nvGrpSpPr>
        <p:grpSpPr>
          <a:xfrm>
            <a:off x="336497" y="1216940"/>
            <a:ext cx="1096887" cy="853809"/>
            <a:chOff x="336497" y="1152436"/>
            <a:chExt cx="1096887" cy="853809"/>
          </a:xfrm>
        </p:grpSpPr>
        <p:sp>
          <p:nvSpPr>
            <p:cNvPr id="53" name="テキスト ボックス 52"/>
            <p:cNvSpPr txBox="1"/>
            <p:nvPr/>
          </p:nvSpPr>
          <p:spPr>
            <a:xfrm>
              <a:off x="467208" y="1291394"/>
              <a:ext cx="966176" cy="447805"/>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俳優ががんで</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亡くなったってまだ若いのにね</a:t>
              </a:r>
              <a:endParaRPr kumimoji="1" lang="en-US" altLang="ja-JP" sz="900" dirty="0">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a:blip r:embed="rId20"/>
            <a:stretch>
              <a:fillRect/>
            </a:stretch>
          </p:blipFill>
          <p:spPr>
            <a:xfrm>
              <a:off x="336497" y="1152436"/>
              <a:ext cx="1078467" cy="853809"/>
            </a:xfrm>
            <a:prstGeom prst="rect">
              <a:avLst/>
            </a:prstGeom>
          </p:spPr>
        </p:pic>
      </p:grpSp>
      <p:sp>
        <p:nvSpPr>
          <p:cNvPr id="35" name="AutoShape 4" descr="白黒のふきだしのイラスト「カクカク」"/>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7" name="図 36"/>
          <p:cNvPicPr>
            <a:picLocks noChangeAspect="1"/>
          </p:cNvPicPr>
          <p:nvPr/>
        </p:nvPicPr>
        <p:blipFill>
          <a:blip r:embed="rId21">
            <a:clrChange>
              <a:clrFrom>
                <a:srgbClr val="FFFFFF"/>
              </a:clrFrom>
              <a:clrTo>
                <a:srgbClr val="FFFFFF">
                  <a:alpha val="0"/>
                </a:srgbClr>
              </a:clrTo>
            </a:clrChange>
            <a:duotone>
              <a:schemeClr val="accent6">
                <a:shade val="45000"/>
                <a:satMod val="135000"/>
              </a:schemeClr>
              <a:prstClr val="white"/>
            </a:duotone>
          </a:blip>
          <a:stretch>
            <a:fillRect/>
          </a:stretch>
        </p:blipFill>
        <p:spPr>
          <a:xfrm flipH="1">
            <a:off x="1330864" y="1423712"/>
            <a:ext cx="864225" cy="644914"/>
          </a:xfrm>
          <a:prstGeom prst="rect">
            <a:avLst/>
          </a:prstGeom>
        </p:spPr>
      </p:pic>
      <p:sp>
        <p:nvSpPr>
          <p:cNvPr id="59" name="テキスト ボックス 58"/>
          <p:cNvSpPr txBox="1"/>
          <p:nvPr/>
        </p:nvSpPr>
        <p:spPr>
          <a:xfrm>
            <a:off x="1662465" y="3745198"/>
            <a:ext cx="801662" cy="306881"/>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育てるのが</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生きがいなの</a:t>
            </a:r>
            <a:endParaRPr kumimoji="1" lang="en-US" altLang="ja-JP" sz="900" dirty="0">
              <a:latin typeface="メイリオ" panose="020B0604030504040204" pitchFamily="50" charset="-128"/>
              <a:ea typeface="メイリオ" panose="020B0604030504040204" pitchFamily="50" charset="-128"/>
            </a:endParaRPr>
          </a:p>
        </p:txBody>
      </p:sp>
      <p:pic>
        <p:nvPicPr>
          <p:cNvPr id="56" name="図 55"/>
          <p:cNvPicPr>
            <a:picLocks noChangeAspect="1"/>
          </p:cNvPicPr>
          <p:nvPr/>
        </p:nvPicPr>
        <p:blipFill>
          <a:blip r:embed="rId22"/>
          <a:stretch>
            <a:fillRect/>
          </a:stretch>
        </p:blipFill>
        <p:spPr>
          <a:xfrm flipH="1">
            <a:off x="2432268" y="3678864"/>
            <a:ext cx="780970" cy="512108"/>
          </a:xfrm>
          <a:prstGeom prst="rect">
            <a:avLst/>
          </a:prstGeom>
        </p:spPr>
      </p:pic>
      <p:sp>
        <p:nvSpPr>
          <p:cNvPr id="64" name="テキスト ボックス 63"/>
          <p:cNvSpPr txBox="1"/>
          <p:nvPr/>
        </p:nvSpPr>
        <p:spPr>
          <a:xfrm>
            <a:off x="2290743" y="1340972"/>
            <a:ext cx="938317" cy="494631"/>
          </a:xfrm>
          <a:prstGeom prst="rect">
            <a:avLst/>
          </a:prstGeom>
        </p:spPr>
        <p:txBody>
          <a:bodyPr vert="horz" wrap="square" lIns="0" tIns="34301" rIns="68601" bIns="34301" rtlCol="0">
            <a:noAutofit/>
          </a:bodyPr>
          <a:lstStyle/>
          <a:p>
            <a:pPr algn="l"/>
            <a:r>
              <a:rPr kumimoji="1" lang="ja-JP" altLang="en-US" sz="900" dirty="0">
                <a:latin typeface="メイリオ" panose="020B0604030504040204" pitchFamily="50" charset="-128"/>
                <a:ea typeface="メイリオ" panose="020B0604030504040204" pitchFamily="50" charset="-128"/>
              </a:rPr>
              <a:t>迷惑かけたく</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ないけど、家で</a:t>
            </a:r>
            <a:endParaRPr kumimoji="1" lang="en-US" altLang="ja-JP" sz="900" dirty="0">
              <a:latin typeface="メイリオ" panose="020B0604030504040204" pitchFamily="50" charset="-128"/>
              <a:ea typeface="メイリオ" panose="020B0604030504040204" pitchFamily="50" charset="-128"/>
            </a:endParaRPr>
          </a:p>
          <a:p>
            <a:pPr algn="l"/>
            <a:r>
              <a:rPr kumimoji="1" lang="ja-JP" altLang="en-US" sz="900" dirty="0">
                <a:latin typeface="メイリオ" panose="020B0604030504040204" pitchFamily="50" charset="-128"/>
                <a:ea typeface="メイリオ" panose="020B0604030504040204" pitchFamily="50" charset="-128"/>
              </a:rPr>
              <a:t>過ごしたいわ</a:t>
            </a:r>
            <a:endParaRPr kumimoji="1" lang="en-US" altLang="ja-JP" sz="900" dirty="0">
              <a:latin typeface="メイリオ" panose="020B0604030504040204" pitchFamily="50" charset="-128"/>
              <a:ea typeface="メイリオ" panose="020B0604030504040204" pitchFamily="50" charset="-128"/>
            </a:endParaRPr>
          </a:p>
        </p:txBody>
      </p:sp>
      <p:pic>
        <p:nvPicPr>
          <p:cNvPr id="60" name="図 59"/>
          <p:cNvPicPr>
            <a:picLocks noChangeAspect="1"/>
          </p:cNvPicPr>
          <p:nvPr/>
        </p:nvPicPr>
        <p:blipFill>
          <a:blip r:embed="rId15">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096559" y="1274894"/>
            <a:ext cx="1184868" cy="642844"/>
          </a:xfrm>
          <a:prstGeom prst="rect">
            <a:avLst/>
          </a:prstGeom>
          <a:noFill/>
        </p:spPr>
      </p:pic>
    </p:spTree>
    <p:extLst>
      <p:ext uri="{BB962C8B-B14F-4D97-AF65-F5344CB8AC3E}">
        <p14:creationId xmlns:p14="http://schemas.microsoft.com/office/powerpoint/2010/main" val="183090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19</a:t>
            </a:fld>
            <a:endParaRPr kumimoji="1" lang="ja-JP" altLang="en-US"/>
          </a:p>
        </p:txBody>
      </p:sp>
      <p:sp>
        <p:nvSpPr>
          <p:cNvPr id="3" name="正方形/長方形 2"/>
          <p:cNvSpPr/>
          <p:nvPr/>
        </p:nvSpPr>
        <p:spPr>
          <a:xfrm>
            <a:off x="3683802" y="2499703"/>
            <a:ext cx="4415356" cy="707886"/>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話し合った内容と</a:t>
            </a:r>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誰</a:t>
            </a:r>
            <a:r>
              <a:rPr lang="ja-JP" altLang="en-US" sz="2000" dirty="0">
                <a:latin typeface="BIZ UDゴシック" panose="020B0400000000000000" pitchFamily="49" charset="-128"/>
                <a:ea typeface="BIZ UDゴシック" panose="020B0400000000000000" pitchFamily="49" charset="-128"/>
              </a:rPr>
              <a:t>と</a:t>
            </a:r>
            <a:r>
              <a:rPr lang="ja-JP" altLang="en-US" sz="2000" b="1" dirty="0">
                <a:solidFill>
                  <a:schemeClr val="accent4"/>
                </a:solidFill>
                <a:latin typeface="BIZ UDゴシック" panose="020B0400000000000000" pitchFamily="49" charset="-128"/>
                <a:ea typeface="BIZ UDゴシック" panose="020B0400000000000000" pitchFamily="49" charset="-128"/>
              </a:rPr>
              <a:t>いつ</a:t>
            </a:r>
            <a:r>
              <a:rPr lang="ja-JP" altLang="en-US" sz="2000" dirty="0">
                <a:latin typeface="BIZ UDゴシック" panose="020B0400000000000000" pitchFamily="49" charset="-128"/>
                <a:ea typeface="BIZ UDゴシック" panose="020B0400000000000000" pitchFamily="49" charset="-128"/>
              </a:rPr>
              <a:t>話したかを書きましょう。</a:t>
            </a:r>
            <a:endParaRPr lang="en-US" altLang="ja-JP" sz="2000" dirty="0">
              <a:latin typeface="BIZ UDゴシック" panose="020B0400000000000000" pitchFamily="49" charset="-128"/>
              <a:ea typeface="BIZ UDゴシック" panose="020B0400000000000000" pitchFamily="49" charset="-128"/>
            </a:endParaRPr>
          </a:p>
        </p:txBody>
      </p:sp>
      <p:grpSp>
        <p:nvGrpSpPr>
          <p:cNvPr id="6" name="グループ化 5"/>
          <p:cNvGrpSpPr/>
          <p:nvPr/>
        </p:nvGrpSpPr>
        <p:grpSpPr>
          <a:xfrm>
            <a:off x="380467" y="1119343"/>
            <a:ext cx="2801732" cy="3860923"/>
            <a:chOff x="511095" y="1005096"/>
            <a:chExt cx="2801732" cy="3860923"/>
          </a:xfrm>
        </p:grpSpPr>
        <p:pic>
          <p:nvPicPr>
            <p:cNvPr id="4" name="図 3"/>
            <p:cNvPicPr>
              <a:picLocks noChangeAspect="1"/>
            </p:cNvPicPr>
            <p:nvPr/>
          </p:nvPicPr>
          <p:blipFill>
            <a:blip r:embed="rId3"/>
            <a:stretch>
              <a:fillRect/>
            </a:stretch>
          </p:blipFill>
          <p:spPr>
            <a:xfrm>
              <a:off x="511095" y="1005096"/>
              <a:ext cx="2801732" cy="3860923"/>
            </a:xfrm>
            <a:prstGeom prst="rect">
              <a:avLst/>
            </a:prstGeom>
            <a:ln>
              <a:solidFill>
                <a:schemeClr val="bg1">
                  <a:lumMod val="50000"/>
                </a:schemeClr>
              </a:solidFill>
            </a:ln>
          </p:spPr>
        </p:pic>
        <p:sp>
          <p:nvSpPr>
            <p:cNvPr id="2" name="正方形/長方形 1"/>
            <p:cNvSpPr/>
            <p:nvPr/>
          </p:nvSpPr>
          <p:spPr>
            <a:xfrm>
              <a:off x="669286" y="3315949"/>
              <a:ext cx="2331720" cy="1227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35603" y="3466293"/>
              <a:ext cx="1031094" cy="149598"/>
            </a:xfrm>
            <a:prstGeom prst="rect">
              <a:avLst/>
            </a:prstGeom>
          </p:spPr>
          <p:txBody>
            <a:bodyPr vert="horz" wrap="square" lIns="0" tIns="34301" rIns="68601" bIns="34301" rtlCol="0">
              <a:noAutofit/>
            </a:bodyPr>
            <a:lstStyle/>
            <a:p>
              <a:pPr algn="l">
                <a:lnSpc>
                  <a:spcPct val="70000"/>
                </a:lnSpc>
              </a:pPr>
              <a:r>
                <a:rPr kumimoji="1" lang="ja-JP" altLang="en-US" sz="1200" dirty="0">
                  <a:solidFill>
                    <a:srgbClr val="FF0000"/>
                  </a:solidFill>
                  <a:latin typeface="UD デジタル 教科書体 N-R" panose="02020400000000000000" pitchFamily="17" charset="-128"/>
                  <a:ea typeface="UD デジタル 教科書体 N-R" panose="02020400000000000000" pitchFamily="17" charset="-128"/>
                </a:rPr>
                <a:t>横浜　太郎</a:t>
              </a: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20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20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p:cNvSpPr txBox="1"/>
            <p:nvPr/>
          </p:nvSpPr>
          <p:spPr>
            <a:xfrm>
              <a:off x="1683065" y="3709773"/>
              <a:ext cx="1234306" cy="171082"/>
            </a:xfrm>
            <a:prstGeom prst="rect">
              <a:avLst/>
            </a:prstGeom>
          </p:spPr>
          <p:txBody>
            <a:bodyPr vert="horz" wrap="square" lIns="0" tIns="34301" rIns="68601" bIns="34301" rtlCol="0">
              <a:noAutofit/>
            </a:bodyPr>
            <a:lstStyle/>
            <a:p>
              <a:pPr algn="l">
                <a:lnSpc>
                  <a:spcPct val="70000"/>
                </a:lnSpc>
              </a:pPr>
              <a:r>
                <a:rPr kumimoji="1" lang="ja-JP" altLang="en-US" sz="1050" dirty="0">
                  <a:solidFill>
                    <a:srgbClr val="FF0000"/>
                  </a:solidFill>
                  <a:latin typeface="UD デジタル 教科書体 N-R" panose="02020400000000000000" pitchFamily="17" charset="-128"/>
                  <a:ea typeface="UD デジタル 教科書体 N-R" panose="02020400000000000000" pitchFamily="17" charset="-128"/>
                </a:rPr>
                <a:t>令和〇　 </a:t>
              </a:r>
              <a:r>
                <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rPr>
                <a:t>×  ×</a:t>
              </a: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05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13" name="テキスト ボックス 12"/>
            <p:cNvSpPr txBox="1"/>
            <p:nvPr/>
          </p:nvSpPr>
          <p:spPr>
            <a:xfrm>
              <a:off x="1683065" y="3922962"/>
              <a:ext cx="1234306" cy="171082"/>
            </a:xfrm>
            <a:prstGeom prst="rect">
              <a:avLst/>
            </a:prstGeom>
          </p:spPr>
          <p:txBody>
            <a:bodyPr vert="horz" wrap="square" lIns="0" tIns="34301" rIns="68601" bIns="34301" rtlCol="0">
              <a:noAutofit/>
            </a:bodyPr>
            <a:lstStyle/>
            <a:p>
              <a:pPr algn="l">
                <a:lnSpc>
                  <a:spcPct val="70000"/>
                </a:lnSpc>
              </a:pPr>
              <a:r>
                <a:rPr kumimoji="1" lang="ja-JP" altLang="en-US" sz="1050" dirty="0">
                  <a:solidFill>
                    <a:srgbClr val="FF0000"/>
                  </a:solidFill>
                  <a:latin typeface="UD デジタル 教科書体 N-R" panose="02020400000000000000" pitchFamily="17" charset="-128"/>
                  <a:ea typeface="UD デジタル 教科書体 N-R" panose="02020400000000000000" pitchFamily="17" charset="-128"/>
                </a:rPr>
                <a:t>令和〇　 </a:t>
              </a:r>
              <a:r>
                <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rPr>
                <a:t>×  ×</a:t>
              </a: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05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14" name="テキスト ボックス 13"/>
            <p:cNvSpPr txBox="1"/>
            <p:nvPr/>
          </p:nvSpPr>
          <p:spPr>
            <a:xfrm>
              <a:off x="1697579" y="4120384"/>
              <a:ext cx="1031094" cy="149598"/>
            </a:xfrm>
            <a:prstGeom prst="rect">
              <a:avLst/>
            </a:prstGeom>
          </p:spPr>
          <p:txBody>
            <a:bodyPr vert="horz" wrap="square" lIns="0" tIns="34301" rIns="68601" bIns="34301" rtlCol="0">
              <a:noAutofit/>
            </a:bodyPr>
            <a:lstStyle/>
            <a:p>
              <a:pPr algn="l">
                <a:lnSpc>
                  <a:spcPct val="70000"/>
                </a:lnSpc>
              </a:pPr>
              <a:r>
                <a:rPr kumimoji="1" lang="ja-JP" altLang="en-US" sz="1050" dirty="0">
                  <a:solidFill>
                    <a:srgbClr val="FF0000"/>
                  </a:solidFill>
                  <a:latin typeface="UD デジタル 教科書体 N-R" panose="02020400000000000000" pitchFamily="17" charset="-128"/>
                  <a:ea typeface="UD デジタル 教科書体 N-R" panose="02020400000000000000" pitchFamily="17" charset="-128"/>
                </a:rPr>
                <a:t>横浜花子（妻）</a:t>
              </a: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en-US" altLang="ja-JP" sz="1050" baseline="0" dirty="0">
                <a:solidFill>
                  <a:srgbClr val="FF0000"/>
                </a:solidFill>
                <a:latin typeface="UD デジタル 教科書体 N-R" panose="02020400000000000000" pitchFamily="17" charset="-128"/>
                <a:ea typeface="UD デジタル 教科書体 N-R" panose="02020400000000000000" pitchFamily="17" charset="-128"/>
              </a:endParaRPr>
            </a:p>
            <a:p>
              <a:pPr algn="l">
                <a:lnSpc>
                  <a:spcPct val="70000"/>
                </a:lnSpc>
              </a:pPr>
              <a:endParaRPr kumimoji="1" lang="ja-JP" altLang="en-US" sz="1050" baseline="0" dirty="0">
                <a:solidFill>
                  <a:srgbClr val="FF0000"/>
                </a:solidFill>
                <a:latin typeface="UD デジタル 教科書体 N-R" panose="02020400000000000000" pitchFamily="17" charset="-128"/>
                <a:ea typeface="UD デジタル 教科書体 N-R" panose="02020400000000000000" pitchFamily="17" charset="-128"/>
              </a:endParaRPr>
            </a:p>
          </p:txBody>
        </p:sp>
      </p:grpSp>
      <p:grpSp>
        <p:nvGrpSpPr>
          <p:cNvPr id="15" name="グループ化 14"/>
          <p:cNvGrpSpPr/>
          <p:nvPr/>
        </p:nvGrpSpPr>
        <p:grpSpPr>
          <a:xfrm>
            <a:off x="0" y="6357"/>
            <a:ext cx="9144000" cy="942639"/>
            <a:chOff x="0" y="6357"/>
            <a:chExt cx="9144000" cy="942639"/>
          </a:xfrm>
        </p:grpSpPr>
        <p:grpSp>
          <p:nvGrpSpPr>
            <p:cNvPr id="16" name="グループ化 15"/>
            <p:cNvGrpSpPr/>
            <p:nvPr/>
          </p:nvGrpSpPr>
          <p:grpSpPr>
            <a:xfrm>
              <a:off x="0" y="6357"/>
              <a:ext cx="9144000" cy="942639"/>
              <a:chOff x="217459" y="3695089"/>
              <a:chExt cx="7736370" cy="1247874"/>
            </a:xfrm>
          </p:grpSpPr>
          <p:sp>
            <p:nvSpPr>
              <p:cNvPr id="18" name="正方形/長方形 17"/>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9" name="正方形/長方形 18"/>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669286" y="271205"/>
            <a:ext cx="7101206" cy="369332"/>
          </a:xfrm>
        </p:spPr>
        <p:txBody>
          <a:bodyPr/>
          <a:lstStyle/>
          <a:p>
            <a:r>
              <a:rPr lang="ja-JP" altLang="en-US" sz="2400" dirty="0"/>
              <a:t>「もしも手帳」を使った自分の気持ちの伝え方</a:t>
            </a:r>
            <a:endParaRPr kumimoji="1" lang="ja-JP" altLang="en-US" sz="2400" dirty="0"/>
          </a:p>
        </p:txBody>
      </p:sp>
      <p:pic>
        <p:nvPicPr>
          <p:cNvPr id="7" name="図 6"/>
          <p:cNvPicPr>
            <a:picLocks noChangeAspect="1"/>
          </p:cNvPicPr>
          <p:nvPr/>
        </p:nvPicPr>
        <p:blipFill>
          <a:blip r:embed="rId5"/>
          <a:stretch>
            <a:fillRect/>
          </a:stretch>
        </p:blipFill>
        <p:spPr>
          <a:xfrm>
            <a:off x="7393032" y="3379933"/>
            <a:ext cx="1040285" cy="1351019"/>
          </a:xfrm>
          <a:prstGeom prst="rect">
            <a:avLst/>
          </a:prstGeom>
        </p:spPr>
      </p:pic>
      <p:grpSp>
        <p:nvGrpSpPr>
          <p:cNvPr id="25" name="グループ化 24"/>
          <p:cNvGrpSpPr/>
          <p:nvPr/>
        </p:nvGrpSpPr>
        <p:grpSpPr>
          <a:xfrm>
            <a:off x="3438577" y="1156720"/>
            <a:ext cx="2711133" cy="754599"/>
            <a:chOff x="3438577" y="1156720"/>
            <a:chExt cx="2711133" cy="754599"/>
          </a:xfrm>
        </p:grpSpPr>
        <p:pic>
          <p:nvPicPr>
            <p:cNvPr id="26" name="図 25"/>
            <p:cNvPicPr>
              <a:picLocks noChangeAspect="1"/>
            </p:cNvPicPr>
            <p:nvPr/>
          </p:nvPicPr>
          <p:blipFill>
            <a:blip r:embed="rId6"/>
            <a:stretch>
              <a:fillRect/>
            </a:stretch>
          </p:blipFill>
          <p:spPr>
            <a:xfrm>
              <a:off x="3438577" y="1156720"/>
              <a:ext cx="2711133" cy="754599"/>
            </a:xfrm>
            <a:prstGeom prst="rect">
              <a:avLst/>
            </a:prstGeom>
          </p:spPr>
        </p:pic>
        <p:grpSp>
          <p:nvGrpSpPr>
            <p:cNvPr id="27" name="グループ化 26"/>
            <p:cNvGrpSpPr/>
            <p:nvPr/>
          </p:nvGrpSpPr>
          <p:grpSpPr>
            <a:xfrm>
              <a:off x="3683802" y="1256722"/>
              <a:ext cx="2295715" cy="506356"/>
              <a:chOff x="3683802" y="1256722"/>
              <a:chExt cx="2295715" cy="506356"/>
            </a:xfrm>
          </p:grpSpPr>
          <p:grpSp>
            <p:nvGrpSpPr>
              <p:cNvPr id="28" name="グループ化 27"/>
              <p:cNvGrpSpPr/>
              <p:nvPr/>
            </p:nvGrpSpPr>
            <p:grpSpPr>
              <a:xfrm>
                <a:off x="4861917" y="1256722"/>
                <a:ext cx="1117600" cy="506356"/>
                <a:chOff x="6059714" y="3999856"/>
                <a:chExt cx="1117600" cy="630732"/>
              </a:xfrm>
            </p:grpSpPr>
            <p:sp>
              <p:nvSpPr>
                <p:cNvPr id="30" name="楕円 29"/>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422571"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書く</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29" name="テキスト ボックス 28"/>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３</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85023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AC717-AC82-AE39-297A-410886666B8A}"/>
              </a:ext>
            </a:extLst>
          </p:cNvPr>
          <p:cNvSpPr>
            <a:spLocks noGrp="1"/>
          </p:cNvSpPr>
          <p:nvPr>
            <p:ph type="ctrTitle"/>
          </p:nvPr>
        </p:nvSpPr>
        <p:spPr/>
        <p:txBody>
          <a:bodyPr/>
          <a:lstStyle/>
          <a:p>
            <a:r>
              <a:rPr kumimoji="1" lang="ja-JP" altLang="en-US" dirty="0"/>
              <a:t>内容</a:t>
            </a:r>
          </a:p>
        </p:txBody>
      </p:sp>
      <p:sp>
        <p:nvSpPr>
          <p:cNvPr id="3" name="テキスト プレースホルダー 2">
            <a:extLst>
              <a:ext uri="{FF2B5EF4-FFF2-40B4-BE49-F238E27FC236}">
                <a16:creationId xmlns:a16="http://schemas.microsoft.com/office/drawing/2014/main" id="{1D5C32EC-0C61-9207-FE7D-BE1723425190}"/>
              </a:ext>
            </a:extLst>
          </p:cNvPr>
          <p:cNvSpPr>
            <a:spLocks noGrp="1"/>
          </p:cNvSpPr>
          <p:nvPr>
            <p:ph type="body" sz="quarter" idx="11"/>
          </p:nvPr>
        </p:nvSpPr>
        <p:spPr>
          <a:xfrm>
            <a:off x="1287690" y="1487714"/>
            <a:ext cx="6728899" cy="2880000"/>
          </a:xfrm>
        </p:spPr>
        <p:txBody>
          <a:bodyPr>
            <a:normAutofit/>
          </a:bodyPr>
          <a:lstStyle/>
          <a:p>
            <a:pPr>
              <a:lnSpc>
                <a:spcPct val="200000"/>
              </a:lnSpc>
            </a:pPr>
            <a:r>
              <a:rPr kumimoji="1" lang="ja-JP" altLang="en-US" sz="2400" dirty="0"/>
              <a:t>　人生会議とは</a:t>
            </a:r>
            <a:endParaRPr kumimoji="1" lang="en-US" altLang="ja-JP" sz="2400" dirty="0"/>
          </a:p>
          <a:p>
            <a:pPr>
              <a:lnSpc>
                <a:spcPct val="200000"/>
              </a:lnSpc>
            </a:pPr>
            <a:r>
              <a:rPr lang="ja-JP" altLang="en-US" sz="2400" dirty="0"/>
              <a:t>　「もしも手帳」を使った自分の気持ちの伝え方</a:t>
            </a:r>
            <a:endParaRPr lang="en-US" altLang="ja-JP" sz="2400" dirty="0"/>
          </a:p>
          <a:p>
            <a:pPr>
              <a:lnSpc>
                <a:spcPct val="200000"/>
              </a:lnSpc>
            </a:pPr>
            <a:r>
              <a:rPr kumimoji="1" lang="ja-JP" altLang="en-US" sz="2400" dirty="0"/>
              <a:t>　「もしも手帳」のカバーの使い方</a:t>
            </a:r>
          </a:p>
        </p:txBody>
      </p:sp>
      <p:sp>
        <p:nvSpPr>
          <p:cNvPr id="5" name="スライド番号プレースホルダー 4">
            <a:extLst>
              <a:ext uri="{FF2B5EF4-FFF2-40B4-BE49-F238E27FC236}">
                <a16:creationId xmlns:a16="http://schemas.microsoft.com/office/drawing/2014/main" id="{DACCDDD6-64B3-E5A0-83A0-D65BAAA3C4C7}"/>
              </a:ext>
            </a:extLst>
          </p:cNvPr>
          <p:cNvSpPr>
            <a:spLocks noGrp="1"/>
          </p:cNvSpPr>
          <p:nvPr>
            <p:ph type="sldNum" sz="quarter" idx="13"/>
          </p:nvPr>
        </p:nvSpPr>
        <p:spPr>
          <a:xfrm>
            <a:off x="6884475" y="4758298"/>
            <a:ext cx="2057400" cy="215444"/>
          </a:xfrm>
        </p:spPr>
        <p:txBody>
          <a:bodyPr/>
          <a:lstStyle/>
          <a:p>
            <a:fld id="{E87F6B17-BD80-9043-9E61-096367EC38AB}" type="slidenum">
              <a:rPr kumimoji="1" lang="ja-JP" altLang="en-US" smtClean="0">
                <a:solidFill>
                  <a:schemeClr val="tx1"/>
                </a:solidFill>
              </a:rPr>
              <a:pPr/>
              <a:t>2</a:t>
            </a:fld>
            <a:endParaRPr kumimoji="1" lang="ja-JP" altLang="en-US" dirty="0">
              <a:solidFill>
                <a:schemeClr val="tx1"/>
              </a:solidFill>
            </a:endParaRPr>
          </a:p>
        </p:txBody>
      </p:sp>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9" name="正方形/長方形 8"/>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1" name="タイトル 1"/>
          <p:cNvSpPr txBox="1">
            <a:spLocks/>
          </p:cNvSpPr>
          <p:nvPr/>
        </p:nvSpPr>
        <p:spPr>
          <a:xfrm>
            <a:off x="3345110" y="247690"/>
            <a:ext cx="2925062"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本日の内容</a:t>
            </a:r>
          </a:p>
        </p:txBody>
      </p:sp>
      <p:pic>
        <p:nvPicPr>
          <p:cNvPr id="17" name="図 16"/>
          <p:cNvPicPr>
            <a:picLocks noChangeAspect="1"/>
          </p:cNvPicPr>
          <p:nvPr/>
        </p:nvPicPr>
        <p:blipFill>
          <a:blip r:embed="rId4"/>
          <a:stretch>
            <a:fillRect/>
          </a:stretch>
        </p:blipFill>
        <p:spPr>
          <a:xfrm>
            <a:off x="835069" y="2476201"/>
            <a:ext cx="587196" cy="587196"/>
          </a:xfrm>
          <a:prstGeom prst="rect">
            <a:avLst/>
          </a:prstGeom>
        </p:spPr>
      </p:pic>
      <p:grpSp>
        <p:nvGrpSpPr>
          <p:cNvPr id="24" name="グループ化 23"/>
          <p:cNvGrpSpPr/>
          <p:nvPr/>
        </p:nvGrpSpPr>
        <p:grpSpPr>
          <a:xfrm>
            <a:off x="835069" y="1588782"/>
            <a:ext cx="587196" cy="587196"/>
            <a:chOff x="835069" y="1588782"/>
            <a:chExt cx="587196" cy="587196"/>
          </a:xfrm>
        </p:grpSpPr>
        <p:pic>
          <p:nvPicPr>
            <p:cNvPr id="19" name="図 18"/>
            <p:cNvPicPr>
              <a:picLocks noChangeAspect="1"/>
            </p:cNvPicPr>
            <p:nvPr/>
          </p:nvPicPr>
          <p:blipFill>
            <a:blip r:embed="rId4"/>
            <a:stretch>
              <a:fillRect/>
            </a:stretch>
          </p:blipFill>
          <p:spPr>
            <a:xfrm>
              <a:off x="835069" y="1588782"/>
              <a:ext cx="587196" cy="587196"/>
            </a:xfrm>
            <a:prstGeom prst="rect">
              <a:avLst/>
            </a:prstGeom>
          </p:spPr>
        </p:pic>
        <p:sp>
          <p:nvSpPr>
            <p:cNvPr id="21" name="楕円 20"/>
            <p:cNvSpPr/>
            <p:nvPr/>
          </p:nvSpPr>
          <p:spPr>
            <a:xfrm>
              <a:off x="1014139" y="1781574"/>
              <a:ext cx="229055" cy="201611"/>
            </a:xfrm>
            <a:prstGeom prst="ellipse">
              <a:avLst/>
            </a:prstGeom>
            <a:solidFill>
              <a:srgbClr val="E5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835069" y="3308517"/>
            <a:ext cx="587196" cy="587196"/>
            <a:chOff x="835069" y="3308517"/>
            <a:chExt cx="587196" cy="587196"/>
          </a:xfrm>
        </p:grpSpPr>
        <p:pic>
          <p:nvPicPr>
            <p:cNvPr id="18" name="図 17"/>
            <p:cNvPicPr>
              <a:picLocks noChangeAspect="1"/>
            </p:cNvPicPr>
            <p:nvPr/>
          </p:nvPicPr>
          <p:blipFill>
            <a:blip r:embed="rId4"/>
            <a:stretch>
              <a:fillRect/>
            </a:stretch>
          </p:blipFill>
          <p:spPr>
            <a:xfrm>
              <a:off x="835069" y="3308517"/>
              <a:ext cx="587196" cy="587196"/>
            </a:xfrm>
            <a:prstGeom prst="rect">
              <a:avLst/>
            </a:prstGeom>
          </p:spPr>
        </p:pic>
        <p:sp>
          <p:nvSpPr>
            <p:cNvPr id="22" name="楕円 21"/>
            <p:cNvSpPr/>
            <p:nvPr/>
          </p:nvSpPr>
          <p:spPr>
            <a:xfrm>
              <a:off x="1014138" y="3500608"/>
              <a:ext cx="229055" cy="201611"/>
            </a:xfrm>
            <a:prstGeom prst="ellipse">
              <a:avLst/>
            </a:prstGeom>
            <a:solidFill>
              <a:srgbClr val="E5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1036728" y="1801706"/>
            <a:ext cx="602840" cy="646734"/>
          </a:xfrm>
          <a:prstGeom prst="rect">
            <a:avLst/>
          </a:prstGeom>
          <a:noFill/>
        </p:spPr>
        <p:txBody>
          <a:bodyPr vert="horz" wrap="square" lIns="0" tIns="34301" rIns="68601" bIns="34301" rtlCol="0">
            <a:noAutofit/>
          </a:bodyPr>
          <a:lstStyle/>
          <a:p>
            <a:pPr algn="l">
              <a:lnSpc>
                <a:spcPct val="70000"/>
              </a:lnSpc>
            </a:pPr>
            <a:r>
              <a:rPr kumimoji="1" lang="ja-JP" altLang="en-US" sz="1400" baseline="0" dirty="0">
                <a:latin typeface="HGS創英角ﾎﾟｯﾌﾟ体" panose="040B0A00000000000000" pitchFamily="50" charset="-128"/>
                <a:ea typeface="HGS創英角ﾎﾟｯﾌﾟ体" panose="040B0A00000000000000" pitchFamily="50" charset="-128"/>
              </a:rPr>
              <a:t>１</a:t>
            </a:r>
          </a:p>
        </p:txBody>
      </p:sp>
      <p:sp>
        <p:nvSpPr>
          <p:cNvPr id="23" name="テキスト ボックス 22"/>
          <p:cNvSpPr txBox="1"/>
          <p:nvPr/>
        </p:nvSpPr>
        <p:spPr>
          <a:xfrm>
            <a:off x="1036728" y="3511307"/>
            <a:ext cx="602840" cy="646734"/>
          </a:xfrm>
          <a:prstGeom prst="rect">
            <a:avLst/>
          </a:prstGeom>
          <a:noFill/>
        </p:spPr>
        <p:txBody>
          <a:bodyPr vert="horz" wrap="square" lIns="0" tIns="34301" rIns="68601" bIns="34301" rtlCol="0">
            <a:noAutofit/>
          </a:bodyPr>
          <a:lstStyle/>
          <a:p>
            <a:pPr algn="l">
              <a:lnSpc>
                <a:spcPct val="70000"/>
              </a:lnSpc>
            </a:pPr>
            <a:r>
              <a:rPr kumimoji="1" lang="ja-JP" altLang="en-US" sz="1400" dirty="0">
                <a:latin typeface="HGS創英角ﾎﾟｯﾌﾟ体" panose="040B0A00000000000000" pitchFamily="50" charset="-128"/>
                <a:ea typeface="HGS創英角ﾎﾟｯﾌﾟ体" panose="040B0A00000000000000" pitchFamily="50" charset="-128"/>
              </a:rPr>
              <a:t>３</a:t>
            </a:r>
            <a:endParaRPr kumimoji="1" lang="ja-JP" altLang="en-US" sz="1400" baseline="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4114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20</a:t>
            </a:fld>
            <a:endParaRPr kumimoji="1" lang="ja-JP" altLang="en-US"/>
          </a:p>
        </p:txBody>
      </p:sp>
      <p:sp>
        <p:nvSpPr>
          <p:cNvPr id="3" name="正方形/長方形 2"/>
          <p:cNvSpPr/>
          <p:nvPr/>
        </p:nvSpPr>
        <p:spPr>
          <a:xfrm>
            <a:off x="4427730" y="1313542"/>
            <a:ext cx="4167635" cy="1631216"/>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気持ちは変わります。</a:t>
            </a:r>
          </a:p>
          <a:p>
            <a:endParaRPr lang="en-US" altLang="ja-JP" sz="2000" dirty="0">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気持ちが変わったら、</a:t>
            </a:r>
            <a:endParaRPr lang="en-US" altLang="ja-JP" sz="2000" b="1" dirty="0">
              <a:solidFill>
                <a:schemeClr val="accent4"/>
              </a:solidFill>
              <a:latin typeface="BIZ UDゴシック" panose="020B0400000000000000" pitchFamily="49" charset="-128"/>
              <a:ea typeface="BIZ UDゴシック" panose="020B0400000000000000" pitchFamily="49" charset="-128"/>
            </a:endParaRPr>
          </a:p>
          <a:p>
            <a:r>
              <a:rPr lang="ja-JP" altLang="en-US" sz="2000" b="1" dirty="0">
                <a:solidFill>
                  <a:schemeClr val="accent4"/>
                </a:solidFill>
                <a:latin typeface="BIZ UDゴシック" panose="020B0400000000000000" pitchFamily="49" charset="-128"/>
                <a:ea typeface="BIZ UDゴシック" panose="020B0400000000000000" pitchFamily="49" charset="-128"/>
              </a:rPr>
              <a:t>何度でも書き直してみましょう。</a:t>
            </a:r>
          </a:p>
          <a:p>
            <a:endParaRPr lang="en-US" altLang="ja-JP" sz="2000" dirty="0">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309750" y="1236390"/>
            <a:ext cx="1145248" cy="630732"/>
            <a:chOff x="5984684" y="3964144"/>
            <a:chExt cx="1145248" cy="630732"/>
          </a:xfrm>
        </p:grpSpPr>
        <p:sp>
          <p:nvSpPr>
            <p:cNvPr id="9" name="楕円 8"/>
            <p:cNvSpPr/>
            <p:nvPr/>
          </p:nvSpPr>
          <p:spPr>
            <a:xfrm>
              <a:off x="5984684" y="3964144"/>
              <a:ext cx="1117600" cy="630732"/>
            </a:xfrm>
            <a:prstGeom prst="ellipse">
              <a:avLst/>
            </a:prstGeom>
            <a:solidFill>
              <a:schemeClr val="accent5">
                <a:lumMod val="40000"/>
                <a:lumOff val="60000"/>
                <a:alpha val="4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494" y="4178890"/>
              <a:ext cx="973438"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繰り返す</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16" name="正方形/長方形 15"/>
          <p:cNvSpPr/>
          <p:nvPr/>
        </p:nvSpPr>
        <p:spPr>
          <a:xfrm>
            <a:off x="4427730" y="3063219"/>
            <a:ext cx="4254320" cy="1876219"/>
          </a:xfrm>
          <a:prstGeom prst="rect">
            <a:avLst/>
          </a:prstGeom>
          <a:solidFill>
            <a:schemeClr val="accent6">
              <a:lumMod val="20000"/>
              <a:lumOff val="80000"/>
            </a:schemeClr>
          </a:solidFill>
        </p:spPr>
        <p:txBody>
          <a:bodyPr wrap="square">
            <a:spAutoFit/>
          </a:bodyPr>
          <a:lstStyle/>
          <a:p>
            <a:pPr>
              <a:lnSpc>
                <a:spcPct val="150000"/>
              </a:lnSpc>
            </a:pPr>
            <a:r>
              <a:rPr lang="ja-JP" altLang="en-US" sz="1600" b="1" dirty="0">
                <a:latin typeface="BIZ UDゴシック" panose="020B0400000000000000" pitchFamily="49" charset="-128"/>
                <a:ea typeface="BIZ UDゴシック" panose="020B0400000000000000" pitchFamily="49" charset="-128"/>
              </a:rPr>
              <a:t>「もしも手帳」の配布場所</a:t>
            </a:r>
            <a:endParaRPr lang="en-US" altLang="ja-JP" sz="1600" b="1"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〇区役所高齢・障害支援課</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〇地域ケアプラザ</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○在宅医療連携拠点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〇市内の薬局および医療機関の一部　など</a:t>
            </a:r>
          </a:p>
        </p:txBody>
      </p:sp>
      <p:grpSp>
        <p:nvGrpSpPr>
          <p:cNvPr id="29" name="グループ化 28"/>
          <p:cNvGrpSpPr/>
          <p:nvPr/>
        </p:nvGrpSpPr>
        <p:grpSpPr>
          <a:xfrm>
            <a:off x="0" y="6357"/>
            <a:ext cx="9144000" cy="942639"/>
            <a:chOff x="0" y="6357"/>
            <a:chExt cx="9144000" cy="942639"/>
          </a:xfrm>
        </p:grpSpPr>
        <p:grpSp>
          <p:nvGrpSpPr>
            <p:cNvPr id="33" name="グループ化 32"/>
            <p:cNvGrpSpPr/>
            <p:nvPr/>
          </p:nvGrpSpPr>
          <p:grpSpPr>
            <a:xfrm>
              <a:off x="0" y="6357"/>
              <a:ext cx="9144000" cy="942639"/>
              <a:chOff x="217459" y="3695089"/>
              <a:chExt cx="7736370" cy="1247874"/>
            </a:xfrm>
          </p:grpSpPr>
          <p:sp>
            <p:nvSpPr>
              <p:cNvPr id="35" name="正方形/長方形 34"/>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6" name="正方形/長方形 35"/>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714374" y="263472"/>
            <a:ext cx="7101206" cy="369332"/>
          </a:xfrm>
        </p:spPr>
        <p:txBody>
          <a:bodyPr/>
          <a:lstStyle/>
          <a:p>
            <a:r>
              <a:rPr lang="ja-JP" altLang="en-US" sz="2400" dirty="0"/>
              <a:t>「もしも手帳」を使った自分の気持ちの伝え方</a:t>
            </a:r>
            <a:endParaRPr kumimoji="1" lang="ja-JP" altLang="en-US" sz="2400" dirty="0"/>
          </a:p>
        </p:txBody>
      </p:sp>
      <p:grpSp>
        <p:nvGrpSpPr>
          <p:cNvPr id="2" name="グループ化 1"/>
          <p:cNvGrpSpPr/>
          <p:nvPr/>
        </p:nvGrpSpPr>
        <p:grpSpPr>
          <a:xfrm>
            <a:off x="1513001" y="1783244"/>
            <a:ext cx="2735127" cy="2872682"/>
            <a:chOff x="907478" y="1202107"/>
            <a:chExt cx="2735127" cy="2872682"/>
          </a:xfrm>
        </p:grpSpPr>
        <p:grpSp>
          <p:nvGrpSpPr>
            <p:cNvPr id="54" name="グループ化 53"/>
            <p:cNvGrpSpPr/>
            <p:nvPr/>
          </p:nvGrpSpPr>
          <p:grpSpPr>
            <a:xfrm>
              <a:off x="931472" y="3320190"/>
              <a:ext cx="2711133" cy="754599"/>
              <a:chOff x="3438577" y="1156720"/>
              <a:chExt cx="2711133" cy="754599"/>
            </a:xfrm>
          </p:grpSpPr>
          <p:pic>
            <p:nvPicPr>
              <p:cNvPr id="55" name="図 54"/>
              <p:cNvPicPr>
                <a:picLocks noChangeAspect="1"/>
              </p:cNvPicPr>
              <p:nvPr/>
            </p:nvPicPr>
            <p:blipFill>
              <a:blip r:embed="rId4"/>
              <a:stretch>
                <a:fillRect/>
              </a:stretch>
            </p:blipFill>
            <p:spPr>
              <a:xfrm>
                <a:off x="3438577" y="1156720"/>
                <a:ext cx="2711133" cy="754599"/>
              </a:xfrm>
              <a:prstGeom prst="rect">
                <a:avLst/>
              </a:prstGeom>
            </p:spPr>
          </p:pic>
          <p:grpSp>
            <p:nvGrpSpPr>
              <p:cNvPr id="56" name="グループ化 55"/>
              <p:cNvGrpSpPr/>
              <p:nvPr/>
            </p:nvGrpSpPr>
            <p:grpSpPr>
              <a:xfrm>
                <a:off x="3683802" y="1256722"/>
                <a:ext cx="2295715" cy="506356"/>
                <a:chOff x="3683802" y="1256722"/>
                <a:chExt cx="2295715" cy="506356"/>
              </a:xfrm>
            </p:grpSpPr>
            <p:grpSp>
              <p:nvGrpSpPr>
                <p:cNvPr id="57" name="グループ化 56"/>
                <p:cNvGrpSpPr/>
                <p:nvPr/>
              </p:nvGrpSpPr>
              <p:grpSpPr>
                <a:xfrm>
                  <a:off x="4861917" y="1256722"/>
                  <a:ext cx="1117600" cy="506356"/>
                  <a:chOff x="6059714" y="3999856"/>
                  <a:chExt cx="1117600" cy="630732"/>
                </a:xfrm>
              </p:grpSpPr>
              <p:sp>
                <p:nvSpPr>
                  <p:cNvPr id="59" name="楕円 58"/>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422571"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書く</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58" name="テキスト ボックス 57"/>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３</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grpSp>
          <p:nvGrpSpPr>
            <p:cNvPr id="61" name="グループ化 60"/>
            <p:cNvGrpSpPr/>
            <p:nvPr/>
          </p:nvGrpSpPr>
          <p:grpSpPr>
            <a:xfrm>
              <a:off x="924215" y="1202107"/>
              <a:ext cx="2711133" cy="754599"/>
              <a:chOff x="3438577" y="1156720"/>
              <a:chExt cx="2711133" cy="754599"/>
            </a:xfrm>
          </p:grpSpPr>
          <p:pic>
            <p:nvPicPr>
              <p:cNvPr id="62" name="図 61"/>
              <p:cNvPicPr>
                <a:picLocks noChangeAspect="1"/>
              </p:cNvPicPr>
              <p:nvPr/>
            </p:nvPicPr>
            <p:blipFill>
              <a:blip r:embed="rId4"/>
              <a:stretch>
                <a:fillRect/>
              </a:stretch>
            </p:blipFill>
            <p:spPr>
              <a:xfrm>
                <a:off x="3438577" y="1156720"/>
                <a:ext cx="2711133" cy="754599"/>
              </a:xfrm>
              <a:prstGeom prst="rect">
                <a:avLst/>
              </a:prstGeom>
            </p:spPr>
          </p:pic>
          <p:grpSp>
            <p:nvGrpSpPr>
              <p:cNvPr id="63" name="グループ化 62"/>
              <p:cNvGrpSpPr/>
              <p:nvPr/>
            </p:nvGrpSpPr>
            <p:grpSpPr>
              <a:xfrm>
                <a:off x="3683802" y="1256722"/>
                <a:ext cx="2295715" cy="506356"/>
                <a:chOff x="3683802" y="1256722"/>
                <a:chExt cx="2295715" cy="506356"/>
              </a:xfrm>
            </p:grpSpPr>
            <p:grpSp>
              <p:nvGrpSpPr>
                <p:cNvPr id="64" name="グループ化 63"/>
                <p:cNvGrpSpPr/>
                <p:nvPr/>
              </p:nvGrpSpPr>
              <p:grpSpPr>
                <a:xfrm>
                  <a:off x="4861917" y="1256722"/>
                  <a:ext cx="1117600" cy="506356"/>
                  <a:chOff x="6059714" y="3999856"/>
                  <a:chExt cx="1117600" cy="630732"/>
                </a:xfrm>
              </p:grpSpPr>
              <p:sp>
                <p:nvSpPr>
                  <p:cNvPr id="66" name="楕円 65"/>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6300489" y="4170079"/>
                    <a:ext cx="754743" cy="290286"/>
                  </a:xfrm>
                  <a:prstGeom prst="rect">
                    <a:avLst/>
                  </a:prstGeom>
                </p:spPr>
                <p:txBody>
                  <a:bodyPr vert="horz" wrap="square" lIns="0" tIns="34301" rIns="68601" bIns="34301" rtlCol="0">
                    <a:noAutofit/>
                  </a:bodyPr>
                  <a:lstStyle/>
                  <a:p>
                    <a:pPr algn="l">
                      <a:lnSpc>
                        <a:spcPct val="70000"/>
                      </a:lnSpc>
                    </a:pPr>
                    <a:r>
                      <a:rPr kumimoji="1" lang="ja-JP" altLang="en-US" sz="1600" b="1" baseline="0" dirty="0">
                        <a:latin typeface="BIZ UDゴシック" panose="020B0400000000000000" pitchFamily="49" charset="-128"/>
                        <a:ea typeface="BIZ UDゴシック" panose="020B0400000000000000" pitchFamily="49" charset="-128"/>
                      </a:rPr>
                      <a:t>考える</a:t>
                    </a:r>
                  </a:p>
                </p:txBody>
              </p:sp>
            </p:grpSp>
            <p:sp>
              <p:nvSpPr>
                <p:cNvPr id="65" name="テキスト ボックス 64"/>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１</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grpSp>
          <p:nvGrpSpPr>
            <p:cNvPr id="68" name="グループ化 67"/>
            <p:cNvGrpSpPr/>
            <p:nvPr/>
          </p:nvGrpSpPr>
          <p:grpSpPr>
            <a:xfrm>
              <a:off x="907478" y="2272166"/>
              <a:ext cx="2711133" cy="754599"/>
              <a:chOff x="3438577" y="1156720"/>
              <a:chExt cx="2711133" cy="754599"/>
            </a:xfrm>
          </p:grpSpPr>
          <p:pic>
            <p:nvPicPr>
              <p:cNvPr id="69" name="図 68"/>
              <p:cNvPicPr>
                <a:picLocks noChangeAspect="1"/>
              </p:cNvPicPr>
              <p:nvPr/>
            </p:nvPicPr>
            <p:blipFill>
              <a:blip r:embed="rId4"/>
              <a:stretch>
                <a:fillRect/>
              </a:stretch>
            </p:blipFill>
            <p:spPr>
              <a:xfrm>
                <a:off x="3438577" y="1156720"/>
                <a:ext cx="2711133" cy="754599"/>
              </a:xfrm>
              <a:prstGeom prst="rect">
                <a:avLst/>
              </a:prstGeom>
            </p:spPr>
          </p:pic>
          <p:grpSp>
            <p:nvGrpSpPr>
              <p:cNvPr id="70" name="グループ化 69"/>
              <p:cNvGrpSpPr/>
              <p:nvPr/>
            </p:nvGrpSpPr>
            <p:grpSpPr>
              <a:xfrm>
                <a:off x="3683802" y="1256722"/>
                <a:ext cx="2295715" cy="506356"/>
                <a:chOff x="3683802" y="1256722"/>
                <a:chExt cx="2295715" cy="506356"/>
              </a:xfrm>
            </p:grpSpPr>
            <p:grpSp>
              <p:nvGrpSpPr>
                <p:cNvPr id="71" name="グループ化 70"/>
                <p:cNvGrpSpPr/>
                <p:nvPr/>
              </p:nvGrpSpPr>
              <p:grpSpPr>
                <a:xfrm>
                  <a:off x="4861917" y="1256722"/>
                  <a:ext cx="1117600" cy="506356"/>
                  <a:chOff x="6059714" y="3999856"/>
                  <a:chExt cx="1117600" cy="630732"/>
                </a:xfrm>
              </p:grpSpPr>
              <p:sp>
                <p:nvSpPr>
                  <p:cNvPr id="73" name="楕円 72"/>
                  <p:cNvSpPr/>
                  <p:nvPr/>
                </p:nvSpPr>
                <p:spPr>
                  <a:xfrm>
                    <a:off x="6059714" y="3999856"/>
                    <a:ext cx="1117600" cy="6307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6220550" y="4191692"/>
                    <a:ext cx="886292" cy="290286"/>
                  </a:xfrm>
                  <a:prstGeom prst="rect">
                    <a:avLst/>
                  </a:prstGeom>
                </p:spPr>
                <p:txBody>
                  <a:bodyPr vert="horz" wrap="square" lIns="0" tIns="34301" rIns="68601" bIns="34301" rtlCol="0">
                    <a:noAutofit/>
                  </a:bodyPr>
                  <a:lstStyle/>
                  <a:p>
                    <a:pPr algn="l">
                      <a:lnSpc>
                        <a:spcPct val="70000"/>
                      </a:lnSpc>
                    </a:pPr>
                    <a:r>
                      <a:rPr kumimoji="1" lang="ja-JP" altLang="en-US" sz="1600" b="1" dirty="0">
                        <a:latin typeface="BIZ UDゴシック" panose="020B0400000000000000" pitchFamily="49" charset="-128"/>
                        <a:ea typeface="BIZ UDゴシック" panose="020B0400000000000000" pitchFamily="49" charset="-128"/>
                      </a:rPr>
                      <a:t>話し合う</a:t>
                    </a:r>
                    <a:endParaRPr kumimoji="1" lang="ja-JP" altLang="en-US" sz="1600" b="1" baseline="0" dirty="0">
                      <a:latin typeface="BIZ UDゴシック" panose="020B0400000000000000" pitchFamily="49" charset="-128"/>
                      <a:ea typeface="BIZ UDゴシック" panose="020B0400000000000000" pitchFamily="49" charset="-128"/>
                    </a:endParaRPr>
                  </a:p>
                </p:txBody>
              </p:sp>
            </p:grpSp>
            <p:sp>
              <p:nvSpPr>
                <p:cNvPr id="72" name="テキスト ボックス 71"/>
                <p:cNvSpPr txBox="1"/>
                <p:nvPr/>
              </p:nvSpPr>
              <p:spPr>
                <a:xfrm>
                  <a:off x="3683802" y="1388818"/>
                  <a:ext cx="1103085" cy="316516"/>
                </a:xfrm>
                <a:prstGeom prst="rect">
                  <a:avLst/>
                </a:prstGeom>
              </p:spPr>
              <p:txBody>
                <a:bodyPr vert="horz" wrap="square" lIns="0" tIns="34301" rIns="68601" bIns="34301" rtlCol="0">
                  <a:noAutofit/>
                </a:bodyPr>
                <a:lstStyle/>
                <a:p>
                  <a:pPr algn="l">
                    <a:lnSpc>
                      <a:spcPct val="70000"/>
                    </a:lnSpc>
                  </a:pPr>
                  <a:r>
                    <a:rPr kumimoji="1" lang="en-US" altLang="ja-JP" sz="2000" b="1" dirty="0">
                      <a:latin typeface="BIZ UDPゴシック" panose="020B0400000000000000" pitchFamily="50" charset="-128"/>
                      <a:ea typeface="BIZ UDPゴシック" panose="020B0400000000000000" pitchFamily="50" charset="-128"/>
                    </a:rPr>
                    <a:t>STEP </a:t>
                  </a:r>
                  <a:r>
                    <a:rPr kumimoji="1" lang="ja-JP" altLang="en-US" sz="2000" b="1" dirty="0">
                      <a:latin typeface="BIZ UDPゴシック" panose="020B0400000000000000" pitchFamily="50" charset="-128"/>
                      <a:ea typeface="BIZ UDPゴシック" panose="020B0400000000000000" pitchFamily="50" charset="-128"/>
                    </a:rPr>
                    <a:t>２</a:t>
                  </a:r>
                  <a:endParaRPr kumimoji="1" lang="ja-JP" altLang="en-US" sz="2000" b="1" baseline="0" dirty="0">
                    <a:latin typeface="BIZ UDPゴシック" panose="020B0400000000000000" pitchFamily="50" charset="-128"/>
                    <a:ea typeface="BIZ UDPゴシック" panose="020B0400000000000000" pitchFamily="50" charset="-128"/>
                  </a:endParaRPr>
                </a:p>
              </p:txBody>
            </p:sp>
          </p:grpSp>
        </p:grpSp>
      </p:grpSp>
      <p:grpSp>
        <p:nvGrpSpPr>
          <p:cNvPr id="6" name="グループ化 5"/>
          <p:cNvGrpSpPr/>
          <p:nvPr/>
        </p:nvGrpSpPr>
        <p:grpSpPr>
          <a:xfrm>
            <a:off x="498099" y="1912472"/>
            <a:ext cx="1014901" cy="2665578"/>
            <a:chOff x="498099" y="1912472"/>
            <a:chExt cx="1014901" cy="2665578"/>
          </a:xfrm>
        </p:grpSpPr>
        <p:pic>
          <p:nvPicPr>
            <p:cNvPr id="4" name="図 3"/>
            <p:cNvPicPr>
              <a:picLocks noChangeAspect="1"/>
            </p:cNvPicPr>
            <p:nvPr/>
          </p:nvPicPr>
          <p:blipFill>
            <a:blip r:embed="rId5"/>
            <a:stretch>
              <a:fillRect/>
            </a:stretch>
          </p:blipFill>
          <p:spPr>
            <a:xfrm rot="5400000">
              <a:off x="260827" y="2149744"/>
              <a:ext cx="1489446" cy="1014901"/>
            </a:xfrm>
            <a:prstGeom prst="rect">
              <a:avLst/>
            </a:prstGeom>
          </p:spPr>
        </p:pic>
        <p:pic>
          <p:nvPicPr>
            <p:cNvPr id="75" name="図 74"/>
            <p:cNvPicPr>
              <a:picLocks noChangeAspect="1"/>
            </p:cNvPicPr>
            <p:nvPr/>
          </p:nvPicPr>
          <p:blipFill rotWithShape="1">
            <a:blip r:embed="rId5"/>
            <a:srcRect t="38959" r="7168"/>
            <a:stretch/>
          </p:blipFill>
          <p:spPr>
            <a:xfrm rot="16200000" flipV="1">
              <a:off x="121741" y="3576959"/>
              <a:ext cx="1382680" cy="619501"/>
            </a:xfrm>
            <a:prstGeom prst="rect">
              <a:avLst/>
            </a:prstGeom>
          </p:spPr>
        </p:pic>
        <p:pic>
          <p:nvPicPr>
            <p:cNvPr id="77" name="図 76"/>
            <p:cNvPicPr>
              <a:picLocks noChangeAspect="1"/>
            </p:cNvPicPr>
            <p:nvPr/>
          </p:nvPicPr>
          <p:blipFill rotWithShape="1">
            <a:blip r:embed="rId5"/>
            <a:srcRect t="38959" r="13015" b="25514"/>
            <a:stretch/>
          </p:blipFill>
          <p:spPr>
            <a:xfrm rot="16200000" flipV="1">
              <a:off x="613217" y="3749976"/>
              <a:ext cx="1295594" cy="360553"/>
            </a:xfrm>
            <a:prstGeom prst="rect">
              <a:avLst/>
            </a:prstGeom>
          </p:spPr>
        </p:pic>
      </p:grpSp>
      <p:pic>
        <p:nvPicPr>
          <p:cNvPr id="78" name="図 77"/>
          <p:cNvPicPr>
            <a:picLocks noChangeAspect="1"/>
          </p:cNvPicPr>
          <p:nvPr/>
        </p:nvPicPr>
        <p:blipFill>
          <a:blip r:embed="rId6"/>
          <a:stretch>
            <a:fillRect/>
          </a:stretch>
        </p:blipFill>
        <p:spPr>
          <a:xfrm rot="767253">
            <a:off x="7637241" y="2845064"/>
            <a:ext cx="1037672" cy="1354655"/>
          </a:xfrm>
          <a:prstGeom prst="rect">
            <a:avLst/>
          </a:prstGeom>
          <a:ln>
            <a:solidFill>
              <a:schemeClr val="bg1">
                <a:lumMod val="50000"/>
              </a:schemeClr>
            </a:solidFill>
          </a:ln>
        </p:spPr>
      </p:pic>
    </p:spTree>
    <p:extLst>
      <p:ext uri="{BB962C8B-B14F-4D97-AF65-F5344CB8AC3E}">
        <p14:creationId xmlns:p14="http://schemas.microsoft.com/office/powerpoint/2010/main" val="48212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AC717-AC82-AE39-297A-410886666B8A}"/>
              </a:ext>
            </a:extLst>
          </p:cNvPr>
          <p:cNvSpPr>
            <a:spLocks noGrp="1"/>
          </p:cNvSpPr>
          <p:nvPr>
            <p:ph type="ctrTitle"/>
          </p:nvPr>
        </p:nvSpPr>
        <p:spPr/>
        <p:txBody>
          <a:bodyPr/>
          <a:lstStyle/>
          <a:p>
            <a:r>
              <a:rPr kumimoji="1" lang="ja-JP" altLang="en-US" dirty="0"/>
              <a:t>内容</a:t>
            </a:r>
          </a:p>
        </p:txBody>
      </p:sp>
      <p:sp>
        <p:nvSpPr>
          <p:cNvPr id="5" name="スライド番号プレースホルダー 4">
            <a:extLst>
              <a:ext uri="{FF2B5EF4-FFF2-40B4-BE49-F238E27FC236}">
                <a16:creationId xmlns:a16="http://schemas.microsoft.com/office/drawing/2014/main" id="{DACCDDD6-64B3-E5A0-83A0-D65BAAA3C4C7}"/>
              </a:ext>
            </a:extLst>
          </p:cNvPr>
          <p:cNvSpPr>
            <a:spLocks noGrp="1"/>
          </p:cNvSpPr>
          <p:nvPr>
            <p:ph type="sldNum" sz="quarter" idx="13"/>
          </p:nvPr>
        </p:nvSpPr>
        <p:spPr/>
        <p:txBody>
          <a:bodyPr/>
          <a:lstStyle/>
          <a:p>
            <a:fld id="{E87F6B17-BD80-9043-9E61-096367EC38AB}" type="slidenum">
              <a:rPr kumimoji="1" lang="ja-JP" altLang="en-US" smtClean="0"/>
              <a:pPr/>
              <a:t>21</a:t>
            </a:fld>
            <a:endParaRPr kumimoji="1" lang="ja-JP" altLang="en-US"/>
          </a:p>
        </p:txBody>
      </p:sp>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9" name="正方形/長方形 8"/>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grpSp>
        <p:nvGrpSpPr>
          <p:cNvPr id="24" name="グループ化 23"/>
          <p:cNvGrpSpPr/>
          <p:nvPr/>
        </p:nvGrpSpPr>
        <p:grpSpPr>
          <a:xfrm>
            <a:off x="1270432" y="2402694"/>
            <a:ext cx="587196" cy="587196"/>
            <a:chOff x="835069" y="1588782"/>
            <a:chExt cx="587196" cy="587196"/>
          </a:xfrm>
        </p:grpSpPr>
        <p:pic>
          <p:nvPicPr>
            <p:cNvPr id="19" name="図 18"/>
            <p:cNvPicPr>
              <a:picLocks noChangeAspect="1"/>
            </p:cNvPicPr>
            <p:nvPr/>
          </p:nvPicPr>
          <p:blipFill>
            <a:blip r:embed="rId4"/>
            <a:stretch>
              <a:fillRect/>
            </a:stretch>
          </p:blipFill>
          <p:spPr>
            <a:xfrm>
              <a:off x="835069" y="1588782"/>
              <a:ext cx="587196" cy="587196"/>
            </a:xfrm>
            <a:prstGeom prst="rect">
              <a:avLst/>
            </a:prstGeom>
          </p:spPr>
        </p:pic>
        <p:sp>
          <p:nvSpPr>
            <p:cNvPr id="21" name="楕円 20"/>
            <p:cNvSpPr/>
            <p:nvPr/>
          </p:nvSpPr>
          <p:spPr>
            <a:xfrm>
              <a:off x="1014139" y="1781574"/>
              <a:ext cx="229055" cy="201611"/>
            </a:xfrm>
            <a:prstGeom prst="ellipse">
              <a:avLst/>
            </a:prstGeom>
            <a:solidFill>
              <a:srgbClr val="E5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1472091" y="2615618"/>
            <a:ext cx="602840" cy="646734"/>
          </a:xfrm>
          <a:prstGeom prst="rect">
            <a:avLst/>
          </a:prstGeom>
          <a:noFill/>
        </p:spPr>
        <p:txBody>
          <a:bodyPr vert="horz" wrap="square" lIns="0" tIns="34301" rIns="68601" bIns="34301" rtlCol="0">
            <a:noAutofit/>
          </a:bodyPr>
          <a:lstStyle/>
          <a:p>
            <a:pPr algn="l">
              <a:lnSpc>
                <a:spcPct val="70000"/>
              </a:lnSpc>
            </a:pPr>
            <a:r>
              <a:rPr kumimoji="1" lang="ja-JP" altLang="en-US" sz="1400" baseline="0" dirty="0">
                <a:latin typeface="HGS創英角ﾎﾟｯﾌﾟ体" panose="040B0A00000000000000" pitchFamily="50" charset="-128"/>
                <a:ea typeface="HGS創英角ﾎﾟｯﾌﾟ体" panose="040B0A00000000000000" pitchFamily="50" charset="-128"/>
              </a:rPr>
              <a:t>３</a:t>
            </a:r>
          </a:p>
        </p:txBody>
      </p:sp>
      <p:sp>
        <p:nvSpPr>
          <p:cNvPr id="13" name="テキスト ボックス 12">
            <a:extLst>
              <a:ext uri="{FF2B5EF4-FFF2-40B4-BE49-F238E27FC236}">
                <a16:creationId xmlns:a16="http://schemas.microsoft.com/office/drawing/2014/main" id="{9FFB51AA-0190-449F-927D-2F00B83BC7B3}"/>
              </a:ext>
            </a:extLst>
          </p:cNvPr>
          <p:cNvSpPr txBox="1"/>
          <p:nvPr/>
        </p:nvSpPr>
        <p:spPr>
          <a:xfrm>
            <a:off x="2667000" y="2260600"/>
            <a:ext cx="4712970" cy="1524000"/>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665C5A3B-1787-433A-9F2F-1B5B39D65F1E}"/>
              </a:ext>
            </a:extLst>
          </p:cNvPr>
          <p:cNvSpPr txBox="1"/>
          <p:nvPr/>
        </p:nvSpPr>
        <p:spPr>
          <a:xfrm>
            <a:off x="2199853" y="2562234"/>
            <a:ext cx="7591426" cy="427656"/>
          </a:xfrm>
          <a:prstGeom prst="rect">
            <a:avLst/>
          </a:prstGeom>
        </p:spPr>
        <p:txBody>
          <a:bodyPr vert="horz" wrap="square" lIns="0" tIns="34301" rIns="68601" bIns="34301" rtlCol="0">
            <a:noAutofit/>
          </a:bodyPr>
          <a:lstStyle/>
          <a:p>
            <a:pPr algn="l">
              <a:lnSpc>
                <a:spcPct val="70000"/>
              </a:lnSpc>
            </a:pPr>
            <a:r>
              <a:rPr kumimoji="1" lang="ja-JP" altLang="en-US" sz="2800" b="1" dirty="0">
                <a:latin typeface="BIZ UDゴシック" panose="020B0400000000000000" pitchFamily="49" charset="-128"/>
                <a:ea typeface="BIZ UDゴシック" panose="020B0400000000000000" pitchFamily="49" charset="-128"/>
              </a:rPr>
              <a:t>「もしも手帳」のカバーの使い方</a:t>
            </a:r>
            <a:endParaRPr kumimoji="1" lang="ja-JP" altLang="en-US" sz="2800" b="1" baseline="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626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22</a:t>
            </a:fld>
            <a:endParaRPr kumimoji="1" lang="ja-JP" altLang="en-US"/>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3" name="正方形/長方形 2"/>
          <p:cNvSpPr/>
          <p:nvPr/>
        </p:nvSpPr>
        <p:spPr>
          <a:xfrm>
            <a:off x="358773" y="1211024"/>
            <a:ext cx="8205124" cy="646331"/>
          </a:xfrm>
          <a:prstGeom prst="rect">
            <a:avLst/>
          </a:prstGeom>
        </p:spPr>
        <p:txBody>
          <a:bodyPr wrap="square">
            <a:spAutoFit/>
          </a:bodyPr>
          <a:lstStyle/>
          <a:p>
            <a:r>
              <a:rPr lang="ja-JP" altLang="en-US" dirty="0">
                <a:latin typeface="BIZ UDゴシック" panose="020B0400000000000000" pitchFamily="49" charset="-128"/>
                <a:ea typeface="BIZ UDゴシック" panose="020B0400000000000000" pitchFamily="49" charset="-128"/>
              </a:rPr>
              <a:t>日頃から医療情報をまとめておくと、受診時やいざという時に役立ちます。</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481568" y="2044969"/>
            <a:ext cx="5002926" cy="2549288"/>
          </a:xfrm>
          <a:prstGeom prst="rect">
            <a:avLst/>
          </a:prstGeom>
          <a:solidFill>
            <a:schemeClr val="accent6">
              <a:lumMod val="20000"/>
              <a:lumOff val="80000"/>
            </a:schemeClr>
          </a:solidFill>
        </p:spPr>
        <p:txBody>
          <a:bodyPr wrap="square">
            <a:spAutoFit/>
          </a:bodyPr>
          <a:lstStyle/>
          <a:p>
            <a:pPr>
              <a:lnSpc>
                <a:spcPts val="2800"/>
              </a:lnSpc>
            </a:pPr>
            <a:r>
              <a:rPr lang="ja-JP" altLang="en-US" dirty="0">
                <a:latin typeface="BIZ UDゴシック" panose="020B0400000000000000" pitchFamily="49" charset="-128"/>
                <a:ea typeface="BIZ UDゴシック" panose="020B0400000000000000" pitchFamily="49" charset="-128"/>
              </a:rPr>
              <a:t>カバーに入れておくと良いもの</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＜例＞　□もしも手帳</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　　　　□お薬手帳</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　　　　□診察券</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　　　　□マイナンバーカード（健康保険証）</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　　　　□介護保険証</a:t>
            </a:r>
            <a:endParaRPr lang="en-US" altLang="ja-JP" dirty="0">
              <a:latin typeface="BIZ UDゴシック" panose="020B0400000000000000" pitchFamily="49" charset="-128"/>
              <a:ea typeface="BIZ UDゴシック" panose="020B0400000000000000" pitchFamily="49" charset="-128"/>
            </a:endParaRPr>
          </a:p>
          <a:p>
            <a:pPr>
              <a:lnSpc>
                <a:spcPts val="2800"/>
              </a:lnSpc>
            </a:pPr>
            <a:r>
              <a:rPr lang="ja-JP" altLang="en-US" dirty="0">
                <a:latin typeface="BIZ UDゴシック" panose="020B0400000000000000" pitchFamily="49" charset="-128"/>
                <a:ea typeface="BIZ UDゴシック" panose="020B0400000000000000" pitchFamily="49" charset="-128"/>
              </a:rPr>
              <a:t>　　　　□救急あんしんカード</a:t>
            </a:r>
            <a:endParaRPr lang="en-US" altLang="ja-JP" dirty="0">
              <a:latin typeface="BIZ UDゴシック" panose="020B0400000000000000" pitchFamily="49" charset="-128"/>
              <a:ea typeface="BIZ UDゴシック" panose="020B0400000000000000" pitchFamily="49" charset="-128"/>
            </a:endParaRPr>
          </a:p>
        </p:txBody>
      </p:sp>
      <p:grpSp>
        <p:nvGrpSpPr>
          <p:cNvPr id="8" name="グループ化 7"/>
          <p:cNvGrpSpPr/>
          <p:nvPr/>
        </p:nvGrpSpPr>
        <p:grpSpPr>
          <a:xfrm>
            <a:off x="0" y="6357"/>
            <a:ext cx="9144000" cy="942639"/>
            <a:chOff x="0" y="6357"/>
            <a:chExt cx="9144000" cy="942639"/>
          </a:xfrm>
        </p:grpSpPr>
        <p:grpSp>
          <p:nvGrpSpPr>
            <p:cNvPr id="9" name="グループ化 8"/>
            <p:cNvGrpSpPr/>
            <p:nvPr/>
          </p:nvGrpSpPr>
          <p:grpSpPr>
            <a:xfrm>
              <a:off x="0" y="6357"/>
              <a:ext cx="9144000" cy="942639"/>
              <a:chOff x="217459" y="3695089"/>
              <a:chExt cx="7736370" cy="1247874"/>
            </a:xfrm>
          </p:grpSpPr>
          <p:sp>
            <p:nvSpPr>
              <p:cNvPr id="11" name="正方形/長方形 10"/>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正方形/長方形 11"/>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1373654" y="262232"/>
            <a:ext cx="6758305" cy="430887"/>
          </a:xfrm>
        </p:spPr>
        <p:txBody>
          <a:bodyPr/>
          <a:lstStyle/>
          <a:p>
            <a:r>
              <a:rPr lang="ja-JP" altLang="en-US" sz="2800" dirty="0"/>
              <a:t>「もしも手帳」のカバーの使い方</a:t>
            </a:r>
            <a:endParaRPr kumimoji="1" lang="ja-JP" altLang="en-US" sz="2800" dirty="0"/>
          </a:p>
        </p:txBody>
      </p:sp>
      <p:pic>
        <p:nvPicPr>
          <p:cNvPr id="4" name="図 3"/>
          <p:cNvPicPr>
            <a:picLocks noChangeAspect="1"/>
          </p:cNvPicPr>
          <p:nvPr/>
        </p:nvPicPr>
        <p:blipFill>
          <a:blip r:embed="rId4"/>
          <a:stretch>
            <a:fillRect/>
          </a:stretch>
        </p:blipFill>
        <p:spPr>
          <a:xfrm rot="19882552">
            <a:off x="6544168" y="1621499"/>
            <a:ext cx="1462101" cy="1576389"/>
          </a:xfrm>
          <a:prstGeom prst="rect">
            <a:avLst/>
          </a:prstGeom>
        </p:spPr>
      </p:pic>
      <p:pic>
        <p:nvPicPr>
          <p:cNvPr id="13" name="図 12"/>
          <p:cNvPicPr>
            <a:picLocks noChangeAspect="1"/>
          </p:cNvPicPr>
          <p:nvPr/>
        </p:nvPicPr>
        <p:blipFill>
          <a:blip r:embed="rId5"/>
          <a:stretch>
            <a:fillRect/>
          </a:stretch>
        </p:blipFill>
        <p:spPr>
          <a:xfrm>
            <a:off x="5685142" y="1725892"/>
            <a:ext cx="998687" cy="1300616"/>
          </a:xfrm>
          <a:prstGeom prst="rect">
            <a:avLst/>
          </a:prstGeom>
        </p:spPr>
      </p:pic>
      <p:pic>
        <p:nvPicPr>
          <p:cNvPr id="14" name="図 13"/>
          <p:cNvPicPr>
            <a:picLocks noChangeAspect="1"/>
          </p:cNvPicPr>
          <p:nvPr/>
        </p:nvPicPr>
        <p:blipFill>
          <a:blip r:embed="rId6"/>
          <a:stretch>
            <a:fillRect/>
          </a:stretch>
        </p:blipFill>
        <p:spPr>
          <a:xfrm>
            <a:off x="6243195" y="3102464"/>
            <a:ext cx="811041" cy="811041"/>
          </a:xfrm>
          <a:prstGeom prst="rect">
            <a:avLst/>
          </a:prstGeom>
        </p:spPr>
      </p:pic>
      <p:pic>
        <p:nvPicPr>
          <p:cNvPr id="15" name="図 14"/>
          <p:cNvPicPr>
            <a:picLocks noChangeAspect="1"/>
          </p:cNvPicPr>
          <p:nvPr/>
        </p:nvPicPr>
        <p:blipFill>
          <a:blip r:embed="rId7"/>
          <a:stretch>
            <a:fillRect/>
          </a:stretch>
        </p:blipFill>
        <p:spPr>
          <a:xfrm>
            <a:off x="7262491" y="3174992"/>
            <a:ext cx="1055488" cy="673986"/>
          </a:xfrm>
          <a:prstGeom prst="rect">
            <a:avLst/>
          </a:prstGeom>
        </p:spPr>
      </p:pic>
      <p:pic>
        <p:nvPicPr>
          <p:cNvPr id="16" name="図 15"/>
          <p:cNvPicPr>
            <a:picLocks noChangeAspect="1"/>
          </p:cNvPicPr>
          <p:nvPr/>
        </p:nvPicPr>
        <p:blipFill>
          <a:blip r:embed="rId8"/>
          <a:stretch>
            <a:fillRect/>
          </a:stretch>
        </p:blipFill>
        <p:spPr>
          <a:xfrm>
            <a:off x="7853584" y="1769434"/>
            <a:ext cx="910961" cy="1290843"/>
          </a:xfrm>
          <a:prstGeom prst="rect">
            <a:avLst/>
          </a:prstGeom>
          <a:ln>
            <a:solidFill>
              <a:schemeClr val="bg1">
                <a:lumMod val="75000"/>
              </a:schemeClr>
            </a:solidFill>
          </a:ln>
        </p:spPr>
      </p:pic>
      <p:pic>
        <p:nvPicPr>
          <p:cNvPr id="17" name="図 16"/>
          <p:cNvPicPr>
            <a:picLocks noChangeAspect="1"/>
          </p:cNvPicPr>
          <p:nvPr/>
        </p:nvPicPr>
        <p:blipFill>
          <a:blip r:embed="rId9"/>
          <a:stretch>
            <a:fillRect/>
          </a:stretch>
        </p:blipFill>
        <p:spPr>
          <a:xfrm>
            <a:off x="7790234" y="3963691"/>
            <a:ext cx="865367" cy="1036367"/>
          </a:xfrm>
          <a:prstGeom prst="rect">
            <a:avLst/>
          </a:prstGeom>
        </p:spPr>
      </p:pic>
      <p:pic>
        <p:nvPicPr>
          <p:cNvPr id="18" name="図 17"/>
          <p:cNvPicPr>
            <a:picLocks noChangeAspect="1"/>
          </p:cNvPicPr>
          <p:nvPr/>
        </p:nvPicPr>
        <p:blipFill>
          <a:blip r:embed="rId10"/>
          <a:stretch>
            <a:fillRect/>
          </a:stretch>
        </p:blipFill>
        <p:spPr>
          <a:xfrm rot="13006679">
            <a:off x="6808796" y="4081259"/>
            <a:ext cx="968093" cy="578036"/>
          </a:xfrm>
          <a:prstGeom prst="rect">
            <a:avLst/>
          </a:prstGeom>
        </p:spPr>
      </p:pic>
      <p:grpSp>
        <p:nvGrpSpPr>
          <p:cNvPr id="22" name="グループ化 21"/>
          <p:cNvGrpSpPr/>
          <p:nvPr/>
        </p:nvGrpSpPr>
        <p:grpSpPr>
          <a:xfrm>
            <a:off x="8011550" y="4599612"/>
            <a:ext cx="380990" cy="282088"/>
            <a:chOff x="6462590" y="4649676"/>
            <a:chExt cx="426712" cy="282088"/>
          </a:xfrm>
        </p:grpSpPr>
        <p:sp>
          <p:nvSpPr>
            <p:cNvPr id="20" name="正方形/長方形 19"/>
            <p:cNvSpPr/>
            <p:nvPr/>
          </p:nvSpPr>
          <p:spPr>
            <a:xfrm>
              <a:off x="6515712" y="4649676"/>
              <a:ext cx="253518" cy="2820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462590" y="4699649"/>
              <a:ext cx="426712" cy="195638"/>
            </a:xfrm>
            <a:prstGeom prst="rect">
              <a:avLst/>
            </a:prstGeom>
          </p:spPr>
          <p:txBody>
            <a:bodyPr vert="horz" wrap="square" lIns="0" tIns="34301" rIns="68601" bIns="34301" rtlCol="0">
              <a:noAutofit/>
            </a:bodyPr>
            <a:lstStyle/>
            <a:p>
              <a:pPr algn="ctr">
                <a:lnSpc>
                  <a:spcPct val="70000"/>
                </a:lnSpc>
              </a:pPr>
              <a:r>
                <a:rPr kumimoji="1" lang="ja-JP" altLang="en-US" sz="600" baseline="0" dirty="0">
                  <a:latin typeface="BIZ UDゴシック" panose="020B0400000000000000" pitchFamily="49" charset="-128"/>
                  <a:ea typeface="BIZ UDゴシック" panose="020B0400000000000000" pitchFamily="49" charset="-128"/>
                </a:rPr>
                <a:t>もしも</a:t>
              </a:r>
              <a:endParaRPr kumimoji="1" lang="en-US" altLang="ja-JP" sz="600" baseline="0" dirty="0">
                <a:latin typeface="BIZ UDゴシック" panose="020B0400000000000000" pitchFamily="49" charset="-128"/>
                <a:ea typeface="BIZ UDゴシック" panose="020B0400000000000000" pitchFamily="49" charset="-128"/>
              </a:endParaRPr>
            </a:p>
            <a:p>
              <a:pPr algn="ctr">
                <a:lnSpc>
                  <a:spcPct val="70000"/>
                </a:lnSpc>
              </a:pPr>
              <a:r>
                <a:rPr kumimoji="1" lang="ja-JP" altLang="en-US" sz="600" dirty="0">
                  <a:latin typeface="BIZ UDゴシック" panose="020B0400000000000000" pitchFamily="49" charset="-128"/>
                  <a:ea typeface="BIZ UDゴシック" panose="020B0400000000000000" pitchFamily="49" charset="-128"/>
                </a:rPr>
                <a:t>手帳</a:t>
              </a:r>
              <a:endParaRPr kumimoji="1" lang="ja-JP" altLang="en-US" sz="600" baseline="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40533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557977" y="1088625"/>
            <a:ext cx="7874823" cy="1791481"/>
          </a:xfrm>
          <a:prstGeom prst="roundRect">
            <a:avLst/>
          </a:prstGeom>
          <a:solidFill>
            <a:schemeClr val="accent5">
              <a:lumMod val="20000"/>
              <a:lumOff val="8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58774" y="370800"/>
            <a:ext cx="6758305" cy="430887"/>
          </a:xfrm>
        </p:spPr>
        <p:txBody>
          <a:bodyPr/>
          <a:lstStyle/>
          <a:p>
            <a:r>
              <a:rPr kumimoji="1" lang="ja-JP" altLang="en-US" sz="2800" dirty="0"/>
              <a:t>タイトル</a:t>
            </a:r>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23</a:t>
            </a:fld>
            <a:endParaRPr kumimoji="1" lang="ja-JP" altLang="en-US" dirty="0"/>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3" name="正方形/長方形 2"/>
          <p:cNvSpPr/>
          <p:nvPr/>
        </p:nvSpPr>
        <p:spPr>
          <a:xfrm>
            <a:off x="193362" y="1094906"/>
            <a:ext cx="8583101" cy="1660198"/>
          </a:xfrm>
          <a:prstGeom prst="rect">
            <a:avLst/>
          </a:prstGeom>
        </p:spPr>
        <p:txBody>
          <a:bodyPr wrap="square">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もしものときに望む医療・ケアについて</a:t>
            </a:r>
            <a:endParaRPr lang="en-US" altLang="ja-JP" sz="2400" dirty="0">
              <a:latin typeface="BIZ UDゴシック" panose="020B0400000000000000" pitchFamily="49" charset="-128"/>
              <a:ea typeface="BIZ UDゴシック" panose="020B0400000000000000" pitchFamily="49" charset="-128"/>
            </a:endParaRPr>
          </a:p>
          <a:p>
            <a:pPr algn="ctr">
              <a:lnSpc>
                <a:spcPct val="150000"/>
              </a:lnSpc>
            </a:pPr>
            <a:r>
              <a:rPr lang="ja-JP" altLang="en-US" sz="2400" dirty="0">
                <a:solidFill>
                  <a:srgbClr val="FF0000"/>
                </a:solidFill>
                <a:latin typeface="BIZ UDゴシック" panose="020B0400000000000000" pitchFamily="49" charset="-128"/>
                <a:ea typeface="BIZ UDゴシック" panose="020B0400000000000000" pitchFamily="49" charset="-128"/>
              </a:rPr>
              <a:t>前もって</a:t>
            </a:r>
            <a:r>
              <a:rPr lang="ja-JP" altLang="en-US" sz="2400" dirty="0">
                <a:latin typeface="BIZ UDゴシック" panose="020B0400000000000000" pitchFamily="49" charset="-128"/>
                <a:ea typeface="BIZ UDゴシック" panose="020B0400000000000000" pitchFamily="49" charset="-128"/>
              </a:rPr>
              <a:t>「もしも手帳」をきっかけに、</a:t>
            </a:r>
            <a:endParaRPr lang="en-US" altLang="ja-JP" sz="2400" dirty="0">
              <a:latin typeface="BIZ UDゴシック" panose="020B0400000000000000" pitchFamily="49" charset="-128"/>
              <a:ea typeface="BIZ UDゴシック" panose="020B0400000000000000" pitchFamily="49" charset="-128"/>
            </a:endParaRPr>
          </a:p>
          <a:p>
            <a:pPr algn="ctr">
              <a:lnSpc>
                <a:spcPct val="150000"/>
              </a:lnSpc>
            </a:pPr>
            <a:r>
              <a:rPr lang="ja-JP" altLang="en-US" sz="2400" dirty="0">
                <a:latin typeface="BIZ UDゴシック" panose="020B0400000000000000" pitchFamily="49" charset="-128"/>
                <a:ea typeface="BIZ UDゴシック" panose="020B0400000000000000" pitchFamily="49" charset="-128"/>
              </a:rPr>
              <a:t>信頼する人たちと話し合ってみましょう。</a:t>
            </a:r>
            <a:endParaRPr lang="en-US" altLang="ja-JP" sz="2400" dirty="0">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0" y="6357"/>
            <a:ext cx="9144000" cy="942639"/>
            <a:chOff x="0" y="6357"/>
            <a:chExt cx="9144000" cy="942639"/>
          </a:xfrm>
        </p:grpSpPr>
        <p:grpSp>
          <p:nvGrpSpPr>
            <p:cNvPr id="8" name="グループ化 7"/>
            <p:cNvGrpSpPr/>
            <p:nvPr/>
          </p:nvGrpSpPr>
          <p:grpSpPr>
            <a:xfrm>
              <a:off x="0" y="6357"/>
              <a:ext cx="9144000" cy="942639"/>
              <a:chOff x="217459" y="3695089"/>
              <a:chExt cx="7736370" cy="1247874"/>
            </a:xfrm>
          </p:grpSpPr>
          <p:sp>
            <p:nvSpPr>
              <p:cNvPr id="10" name="正方形/長方形 9"/>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正方形/長方形 10"/>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2" name="タイトル 1"/>
          <p:cNvSpPr txBox="1">
            <a:spLocks/>
          </p:cNvSpPr>
          <p:nvPr/>
        </p:nvSpPr>
        <p:spPr>
          <a:xfrm>
            <a:off x="3790283" y="262232"/>
            <a:ext cx="1797717"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まとめ</a:t>
            </a:r>
          </a:p>
        </p:txBody>
      </p:sp>
      <p:sp>
        <p:nvSpPr>
          <p:cNvPr id="4" name="テキスト ボックス 3"/>
          <p:cNvSpPr txBox="1"/>
          <p:nvPr/>
        </p:nvSpPr>
        <p:spPr>
          <a:xfrm>
            <a:off x="1952171" y="1785257"/>
            <a:ext cx="914400" cy="914400"/>
          </a:xfrm>
          <a:prstGeom prst="rect">
            <a:avLst/>
          </a:prstGeom>
        </p:spPr>
        <p:txBody>
          <a:bodyPr vert="horz" wrap="non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grpSp>
        <p:nvGrpSpPr>
          <p:cNvPr id="32" name="グループ化 31"/>
          <p:cNvGrpSpPr/>
          <p:nvPr/>
        </p:nvGrpSpPr>
        <p:grpSpPr>
          <a:xfrm>
            <a:off x="4220930" y="3094131"/>
            <a:ext cx="4038628" cy="1123961"/>
            <a:chOff x="4303643" y="3041639"/>
            <a:chExt cx="3649473" cy="1123961"/>
          </a:xfrm>
        </p:grpSpPr>
        <p:pic>
          <p:nvPicPr>
            <p:cNvPr id="31" name="図 30"/>
            <p:cNvPicPr>
              <a:picLocks noChangeAspect="1"/>
            </p:cNvPicPr>
            <p:nvPr/>
          </p:nvPicPr>
          <p:blipFill>
            <a:blip r:embed="rId4">
              <a:duotone>
                <a:schemeClr val="bg2">
                  <a:shade val="45000"/>
                  <a:satMod val="135000"/>
                </a:schemeClr>
                <a:prstClr val="white"/>
              </a:duotone>
            </a:blip>
            <a:stretch>
              <a:fillRect/>
            </a:stretch>
          </p:blipFill>
          <p:spPr>
            <a:xfrm flipH="1">
              <a:off x="4303643" y="3041639"/>
              <a:ext cx="3541328" cy="1123961"/>
            </a:xfrm>
            <a:prstGeom prst="rect">
              <a:avLst/>
            </a:prstGeom>
          </p:spPr>
        </p:pic>
        <p:sp>
          <p:nvSpPr>
            <p:cNvPr id="13" name="正方形/長方形 12"/>
            <p:cNvSpPr/>
            <p:nvPr/>
          </p:nvSpPr>
          <p:spPr>
            <a:xfrm>
              <a:off x="4814369" y="3228557"/>
              <a:ext cx="3138747" cy="707886"/>
            </a:xfrm>
            <a:prstGeom prst="rect">
              <a:avLst/>
            </a:prstGeom>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人生会議をドラマでわかりやすく！</a:t>
              </a:r>
              <a:endParaRPr lang="en-US" altLang="ja-JP" sz="1200"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横浜市「人生会議」短編ドラマ</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（各</a:t>
              </a:r>
              <a:r>
                <a:rPr lang="en-US" altLang="ja-JP" sz="1400" b="1" dirty="0">
                  <a:latin typeface="BIZ UDゴシック" panose="020B0400000000000000" pitchFamily="49" charset="-128"/>
                  <a:ea typeface="BIZ UDゴシック" panose="020B0400000000000000" pitchFamily="49" charset="-128"/>
                </a:rPr>
                <a:t>12</a:t>
              </a:r>
              <a:r>
                <a:rPr lang="ja-JP" altLang="en-US" sz="1400" b="1" dirty="0">
                  <a:latin typeface="BIZ UDゴシック" panose="020B0400000000000000" pitchFamily="49" charset="-128"/>
                  <a:ea typeface="BIZ UDゴシック" panose="020B0400000000000000" pitchFamily="49" charset="-128"/>
                </a:rPr>
                <a:t>分）を</a:t>
              </a:r>
              <a:r>
                <a:rPr lang="en-US" altLang="ja-JP" sz="1400" b="1" dirty="0">
                  <a:latin typeface="BIZ UDゴシック" panose="020B0400000000000000" pitchFamily="49" charset="-128"/>
                  <a:ea typeface="BIZ UDゴシック" panose="020B0400000000000000" pitchFamily="49" charset="-128"/>
                </a:rPr>
                <a:t>YouTube</a:t>
              </a:r>
              <a:r>
                <a:rPr lang="ja-JP" altLang="en-US" sz="1400" b="1" dirty="0">
                  <a:latin typeface="BIZ UDゴシック" panose="020B0400000000000000" pitchFamily="49" charset="-128"/>
                  <a:ea typeface="BIZ UDゴシック" panose="020B0400000000000000" pitchFamily="49" charset="-128"/>
                </a:rPr>
                <a:t>にて公開中です</a:t>
              </a:r>
              <a:endParaRPr lang="en-US" altLang="ja-JP" sz="1400" b="1" dirty="0">
                <a:latin typeface="BIZ UDゴシック" panose="020B0400000000000000" pitchFamily="49" charset="-128"/>
                <a:ea typeface="BIZ UDゴシック" panose="020B0400000000000000" pitchFamily="49" charset="-128"/>
              </a:endParaRPr>
            </a:p>
          </p:txBody>
        </p:sp>
      </p:grpSp>
      <p:grpSp>
        <p:nvGrpSpPr>
          <p:cNvPr id="21" name="グループ化 20"/>
          <p:cNvGrpSpPr/>
          <p:nvPr/>
        </p:nvGrpSpPr>
        <p:grpSpPr>
          <a:xfrm>
            <a:off x="322270" y="3680492"/>
            <a:ext cx="3909948" cy="1333576"/>
            <a:chOff x="619392" y="3749906"/>
            <a:chExt cx="3909948" cy="1333576"/>
          </a:xfrm>
        </p:grpSpPr>
        <p:pic>
          <p:nvPicPr>
            <p:cNvPr id="15" name="図 14"/>
            <p:cNvPicPr>
              <a:picLocks noChangeAspect="1"/>
            </p:cNvPicPr>
            <p:nvPr/>
          </p:nvPicPr>
          <p:blipFill>
            <a:blip r:embed="rId5"/>
            <a:stretch>
              <a:fillRect/>
            </a:stretch>
          </p:blipFill>
          <p:spPr>
            <a:xfrm>
              <a:off x="619392" y="3749906"/>
              <a:ext cx="1961141" cy="1333576"/>
            </a:xfrm>
            <a:prstGeom prst="rect">
              <a:avLst/>
            </a:prstGeom>
          </p:spPr>
        </p:pic>
        <p:pic>
          <p:nvPicPr>
            <p:cNvPr id="18" name="図 17"/>
            <p:cNvPicPr>
              <a:picLocks noChangeAspect="1"/>
            </p:cNvPicPr>
            <p:nvPr/>
          </p:nvPicPr>
          <p:blipFill>
            <a:blip r:embed="rId6"/>
            <a:stretch>
              <a:fillRect/>
            </a:stretch>
          </p:blipFill>
          <p:spPr>
            <a:xfrm>
              <a:off x="746222" y="3800868"/>
              <a:ext cx="1707473" cy="1040857"/>
            </a:xfrm>
            <a:prstGeom prst="rect">
              <a:avLst/>
            </a:prstGeom>
          </p:spPr>
        </p:pic>
        <p:pic>
          <p:nvPicPr>
            <p:cNvPr id="19" name="図 18"/>
            <p:cNvPicPr>
              <a:picLocks noChangeAspect="1"/>
            </p:cNvPicPr>
            <p:nvPr/>
          </p:nvPicPr>
          <p:blipFill>
            <a:blip r:embed="rId7"/>
            <a:stretch>
              <a:fillRect/>
            </a:stretch>
          </p:blipFill>
          <p:spPr>
            <a:xfrm>
              <a:off x="2680144" y="3800868"/>
              <a:ext cx="1725963" cy="1070429"/>
            </a:xfrm>
            <a:prstGeom prst="rect">
              <a:avLst/>
            </a:prstGeom>
          </p:spPr>
        </p:pic>
        <p:pic>
          <p:nvPicPr>
            <p:cNvPr id="20" name="図 19"/>
            <p:cNvPicPr>
              <a:picLocks noChangeAspect="1"/>
            </p:cNvPicPr>
            <p:nvPr/>
          </p:nvPicPr>
          <p:blipFill>
            <a:blip r:embed="rId5"/>
            <a:stretch>
              <a:fillRect/>
            </a:stretch>
          </p:blipFill>
          <p:spPr>
            <a:xfrm>
              <a:off x="2568199" y="3749906"/>
              <a:ext cx="1961141" cy="1333576"/>
            </a:xfrm>
            <a:prstGeom prst="rect">
              <a:avLst/>
            </a:prstGeom>
          </p:spPr>
        </p:pic>
      </p:grpSp>
      <p:sp>
        <p:nvSpPr>
          <p:cNvPr id="22" name="正方形/長方形 21"/>
          <p:cNvSpPr/>
          <p:nvPr/>
        </p:nvSpPr>
        <p:spPr>
          <a:xfrm>
            <a:off x="592862" y="3115853"/>
            <a:ext cx="1722763" cy="577081"/>
          </a:xfrm>
          <a:prstGeom prst="rect">
            <a:avLst/>
          </a:prstGeom>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働き世代（壮年期）編</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～みどりの見える街で～</a:t>
            </a:r>
            <a:endParaRPr lang="en-US" altLang="ja-JP" sz="1000" dirty="0">
              <a:latin typeface="BIZ UDゴシック" panose="020B0400000000000000" pitchFamily="49" charset="-128"/>
              <a:ea typeface="BIZ UDゴシック" panose="020B0400000000000000" pitchFamily="49" charset="-128"/>
            </a:endParaRPr>
          </a:p>
          <a:p>
            <a:r>
              <a:rPr lang="ja-JP" altLang="en-US" sz="1050" b="1" dirty="0">
                <a:latin typeface="BIZ UDゴシック" panose="020B0400000000000000" pitchFamily="49" charset="-128"/>
                <a:ea typeface="BIZ UDゴシック" panose="020B0400000000000000" pitchFamily="49" charset="-128"/>
              </a:rPr>
              <a:t>主演　高島礼子さん</a:t>
            </a:r>
            <a:endParaRPr lang="en-US" altLang="ja-JP" sz="1050" b="1" dirty="0">
              <a:latin typeface="BIZ UDゴシック" panose="020B0400000000000000" pitchFamily="49" charset="-128"/>
              <a:ea typeface="BIZ UDゴシック" panose="020B0400000000000000" pitchFamily="49" charset="-128"/>
            </a:endParaRPr>
          </a:p>
        </p:txBody>
      </p:sp>
      <p:sp>
        <p:nvSpPr>
          <p:cNvPr id="24" name="正方形/長方形 23"/>
          <p:cNvSpPr/>
          <p:nvPr/>
        </p:nvSpPr>
        <p:spPr>
          <a:xfrm>
            <a:off x="2477929" y="3123875"/>
            <a:ext cx="1676324" cy="577081"/>
          </a:xfrm>
          <a:prstGeom prst="rect">
            <a:avLst/>
          </a:prstGeom>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稔りの世代（高齢期）編</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～みなとの見える街で～</a:t>
            </a:r>
            <a:endParaRPr lang="en-US" altLang="ja-JP" sz="1000" dirty="0">
              <a:latin typeface="BIZ UDゴシック" panose="020B0400000000000000" pitchFamily="49" charset="-128"/>
              <a:ea typeface="BIZ UDゴシック" panose="020B0400000000000000" pitchFamily="49" charset="-128"/>
            </a:endParaRPr>
          </a:p>
          <a:p>
            <a:r>
              <a:rPr lang="ja-JP" altLang="en-US" sz="1050" b="1" dirty="0">
                <a:latin typeface="BIZ UDゴシック" panose="020B0400000000000000" pitchFamily="49" charset="-128"/>
                <a:ea typeface="BIZ UDゴシック" panose="020B0400000000000000" pitchFamily="49" charset="-128"/>
              </a:rPr>
              <a:t>主演　竹中直人さん</a:t>
            </a:r>
            <a:endParaRPr lang="en-US" altLang="ja-JP" sz="1050" b="1" dirty="0">
              <a:latin typeface="BIZ UDゴシック" panose="020B0400000000000000" pitchFamily="49" charset="-128"/>
              <a:ea typeface="BIZ UDゴシック" panose="020B0400000000000000" pitchFamily="49" charset="-128"/>
            </a:endParaRPr>
          </a:p>
        </p:txBody>
      </p:sp>
      <p:pic>
        <p:nvPicPr>
          <p:cNvPr id="26" name="図 25"/>
          <p:cNvPicPr>
            <a:picLocks noChangeAspect="1"/>
          </p:cNvPicPr>
          <p:nvPr/>
        </p:nvPicPr>
        <p:blipFill>
          <a:blip r:embed="rId8"/>
          <a:stretch>
            <a:fillRect/>
          </a:stretch>
        </p:blipFill>
        <p:spPr>
          <a:xfrm>
            <a:off x="7804176" y="4149834"/>
            <a:ext cx="852601" cy="852601"/>
          </a:xfrm>
          <a:prstGeom prst="rect">
            <a:avLst/>
          </a:prstGeom>
        </p:spPr>
      </p:pic>
      <p:sp>
        <p:nvSpPr>
          <p:cNvPr id="27" name="正方形/長方形 26"/>
          <p:cNvSpPr/>
          <p:nvPr/>
        </p:nvSpPr>
        <p:spPr>
          <a:xfrm>
            <a:off x="7777234" y="3915974"/>
            <a:ext cx="1054763" cy="246221"/>
          </a:xfrm>
          <a:prstGeom prst="rect">
            <a:avLst/>
          </a:prstGeom>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動画はこちら</a:t>
            </a:r>
            <a:endParaRPr lang="en-US" altLang="ja-JP" sz="1000" dirty="0">
              <a:latin typeface="BIZ UDゴシック" panose="020B0400000000000000" pitchFamily="49" charset="-128"/>
              <a:ea typeface="BIZ UDゴシック" panose="020B0400000000000000" pitchFamily="49" charset="-128"/>
            </a:endParaRPr>
          </a:p>
        </p:txBody>
      </p:sp>
      <p:pic>
        <p:nvPicPr>
          <p:cNvPr id="33" name="図 32"/>
          <p:cNvPicPr>
            <a:picLocks noChangeAspect="1"/>
          </p:cNvPicPr>
          <p:nvPr/>
        </p:nvPicPr>
        <p:blipFill>
          <a:blip r:embed="rId9"/>
          <a:stretch>
            <a:fillRect/>
          </a:stretch>
        </p:blipFill>
        <p:spPr>
          <a:xfrm rot="767253">
            <a:off x="7851304" y="1189709"/>
            <a:ext cx="1003432" cy="1309955"/>
          </a:xfrm>
          <a:prstGeom prst="rect">
            <a:avLst/>
          </a:prstGeom>
          <a:ln>
            <a:solidFill>
              <a:schemeClr val="bg1">
                <a:lumMod val="50000"/>
              </a:schemeClr>
            </a:solidFill>
          </a:ln>
        </p:spPr>
      </p:pic>
      <p:pic>
        <p:nvPicPr>
          <p:cNvPr id="16" name="図 15"/>
          <p:cNvPicPr>
            <a:picLocks noChangeAspect="1"/>
          </p:cNvPicPr>
          <p:nvPr/>
        </p:nvPicPr>
        <p:blipFill>
          <a:blip r:embed="rId10">
            <a:duotone>
              <a:prstClr val="black"/>
              <a:schemeClr val="accent5">
                <a:tint val="45000"/>
                <a:satMod val="400000"/>
              </a:schemeClr>
            </a:duotone>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33734" y="2990404"/>
            <a:ext cx="3627172" cy="72543"/>
          </a:xfrm>
          <a:prstGeom prst="rect">
            <a:avLst/>
          </a:prstGeom>
        </p:spPr>
      </p:pic>
      <p:pic>
        <p:nvPicPr>
          <p:cNvPr id="29" name="図 28"/>
          <p:cNvPicPr>
            <a:picLocks noChangeAspect="1"/>
          </p:cNvPicPr>
          <p:nvPr/>
        </p:nvPicPr>
        <p:blipFill>
          <a:blip r:embed="rId10">
            <a:duotone>
              <a:prstClr val="black"/>
              <a:schemeClr val="accent5">
                <a:tint val="45000"/>
                <a:satMod val="400000"/>
              </a:schemeClr>
            </a:duotone>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3660906" y="2990404"/>
            <a:ext cx="3627172" cy="72543"/>
          </a:xfrm>
          <a:prstGeom prst="rect">
            <a:avLst/>
          </a:prstGeom>
        </p:spPr>
      </p:pic>
      <p:pic>
        <p:nvPicPr>
          <p:cNvPr id="30" name="図 29"/>
          <p:cNvPicPr>
            <a:picLocks noChangeAspect="1"/>
          </p:cNvPicPr>
          <p:nvPr/>
        </p:nvPicPr>
        <p:blipFill rotWithShape="1">
          <a:blip r:embed="rId10">
            <a:duotone>
              <a:prstClr val="black"/>
              <a:schemeClr val="accent5">
                <a:tint val="45000"/>
                <a:satMod val="400000"/>
              </a:schemeClr>
            </a:duotone>
            <a:extLst>
              <a:ext uri="{BEBA8EAE-BF5A-486C-A8C5-ECC9F3942E4B}">
                <a14:imgProps xmlns:a14="http://schemas.microsoft.com/office/drawing/2010/main">
                  <a14:imgLayer r:embed="rId11">
                    <a14:imgEffect>
                      <a14:colorTemperature colorTemp="11200"/>
                    </a14:imgEffect>
                  </a14:imgLayer>
                </a14:imgProps>
              </a:ext>
            </a:extLst>
          </a:blip>
          <a:srcRect l="8221" t="-2887" r="43274" b="11819"/>
          <a:stretch/>
        </p:blipFill>
        <p:spPr>
          <a:xfrm>
            <a:off x="7288078" y="2990404"/>
            <a:ext cx="1759354" cy="66064"/>
          </a:xfrm>
          <a:prstGeom prst="rect">
            <a:avLst/>
          </a:prstGeom>
        </p:spPr>
      </p:pic>
      <p:pic>
        <p:nvPicPr>
          <p:cNvPr id="14" name="図 13">
            <a:extLst>
              <a:ext uri="{FF2B5EF4-FFF2-40B4-BE49-F238E27FC236}">
                <a16:creationId xmlns:a16="http://schemas.microsoft.com/office/drawing/2014/main" id="{A70FA86D-05A0-4878-8F69-84871BCE4474}"/>
              </a:ext>
            </a:extLst>
          </p:cNvPr>
          <p:cNvPicPr>
            <a:picLocks noChangeAspect="1"/>
          </p:cNvPicPr>
          <p:nvPr/>
        </p:nvPicPr>
        <p:blipFill>
          <a:blip r:embed="rId12"/>
          <a:stretch>
            <a:fillRect/>
          </a:stretch>
        </p:blipFill>
        <p:spPr>
          <a:xfrm>
            <a:off x="1203819" y="1158756"/>
            <a:ext cx="371888" cy="487722"/>
          </a:xfrm>
          <a:prstGeom prst="rect">
            <a:avLst/>
          </a:prstGeom>
        </p:spPr>
      </p:pic>
      <p:grpSp>
        <p:nvGrpSpPr>
          <p:cNvPr id="28" name="グループ化 27">
            <a:extLst>
              <a:ext uri="{FF2B5EF4-FFF2-40B4-BE49-F238E27FC236}">
                <a16:creationId xmlns:a16="http://schemas.microsoft.com/office/drawing/2014/main" id="{390B72FE-1E42-439F-BB4B-E5BD04F72879}"/>
              </a:ext>
            </a:extLst>
          </p:cNvPr>
          <p:cNvGrpSpPr/>
          <p:nvPr/>
        </p:nvGrpSpPr>
        <p:grpSpPr>
          <a:xfrm>
            <a:off x="5538833" y="4418149"/>
            <a:ext cx="2057401" cy="596647"/>
            <a:chOff x="5743025" y="4336782"/>
            <a:chExt cx="2057401" cy="596647"/>
          </a:xfrm>
        </p:grpSpPr>
        <p:pic>
          <p:nvPicPr>
            <p:cNvPr id="23" name="図 22">
              <a:extLst>
                <a:ext uri="{FF2B5EF4-FFF2-40B4-BE49-F238E27FC236}">
                  <a16:creationId xmlns:a16="http://schemas.microsoft.com/office/drawing/2014/main" id="{3D8FB7A2-F81B-45AF-A494-50E433B766EB}"/>
                </a:ext>
              </a:extLst>
            </p:cNvPr>
            <p:cNvPicPr>
              <a:picLocks noChangeAspect="1"/>
            </p:cNvPicPr>
            <p:nvPr/>
          </p:nvPicPr>
          <p:blipFill>
            <a:blip r:embed="rId13"/>
            <a:stretch>
              <a:fillRect/>
            </a:stretch>
          </p:blipFill>
          <p:spPr>
            <a:xfrm>
              <a:off x="5743025" y="4336782"/>
              <a:ext cx="2057401" cy="596647"/>
            </a:xfrm>
            <a:prstGeom prst="rect">
              <a:avLst/>
            </a:prstGeom>
          </p:spPr>
        </p:pic>
        <p:sp>
          <p:nvSpPr>
            <p:cNvPr id="34" name="正方形/長方形 33">
              <a:extLst>
                <a:ext uri="{FF2B5EF4-FFF2-40B4-BE49-F238E27FC236}">
                  <a16:creationId xmlns:a16="http://schemas.microsoft.com/office/drawing/2014/main" id="{96FCA393-2983-4FE7-BE55-6444E42AC4F8}"/>
                </a:ext>
              </a:extLst>
            </p:cNvPr>
            <p:cNvSpPr/>
            <p:nvPr/>
          </p:nvSpPr>
          <p:spPr>
            <a:xfrm>
              <a:off x="5856665" y="4484281"/>
              <a:ext cx="1676324" cy="276999"/>
            </a:xfrm>
            <a:prstGeom prst="rect">
              <a:avLst/>
            </a:prstGeom>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横浜市　人生会議</a:t>
              </a:r>
              <a:endParaRPr lang="en-US" altLang="ja-JP" sz="12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9628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AC717-AC82-AE39-297A-410886666B8A}"/>
              </a:ext>
            </a:extLst>
          </p:cNvPr>
          <p:cNvSpPr>
            <a:spLocks noGrp="1"/>
          </p:cNvSpPr>
          <p:nvPr>
            <p:ph type="ctrTitle"/>
          </p:nvPr>
        </p:nvSpPr>
        <p:spPr/>
        <p:txBody>
          <a:bodyPr/>
          <a:lstStyle/>
          <a:p>
            <a:r>
              <a:rPr kumimoji="1" lang="ja-JP" altLang="en-US" dirty="0"/>
              <a:t>内容</a:t>
            </a:r>
          </a:p>
        </p:txBody>
      </p:sp>
      <p:sp>
        <p:nvSpPr>
          <p:cNvPr id="5" name="スライド番号プレースホルダー 4">
            <a:extLst>
              <a:ext uri="{FF2B5EF4-FFF2-40B4-BE49-F238E27FC236}">
                <a16:creationId xmlns:a16="http://schemas.microsoft.com/office/drawing/2014/main" id="{DACCDDD6-64B3-E5A0-83A0-D65BAAA3C4C7}"/>
              </a:ext>
            </a:extLst>
          </p:cNvPr>
          <p:cNvSpPr>
            <a:spLocks noGrp="1"/>
          </p:cNvSpPr>
          <p:nvPr>
            <p:ph type="sldNum" sz="quarter" idx="13"/>
          </p:nvPr>
        </p:nvSpPr>
        <p:spPr/>
        <p:txBody>
          <a:bodyPr/>
          <a:lstStyle/>
          <a:p>
            <a:fld id="{E87F6B17-BD80-9043-9E61-096367EC38AB}" type="slidenum">
              <a:rPr kumimoji="1" lang="ja-JP" altLang="en-US" smtClean="0"/>
              <a:pPr/>
              <a:t>3</a:t>
            </a:fld>
            <a:endParaRPr kumimoji="1" lang="ja-JP" altLang="en-US"/>
          </a:p>
        </p:txBody>
      </p:sp>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9" name="正方形/長方形 8"/>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grpSp>
        <p:nvGrpSpPr>
          <p:cNvPr id="24" name="グループ化 23"/>
          <p:cNvGrpSpPr/>
          <p:nvPr/>
        </p:nvGrpSpPr>
        <p:grpSpPr>
          <a:xfrm>
            <a:off x="2194331" y="2439206"/>
            <a:ext cx="587196" cy="587196"/>
            <a:chOff x="835069" y="1588782"/>
            <a:chExt cx="587196" cy="587196"/>
          </a:xfrm>
        </p:grpSpPr>
        <p:pic>
          <p:nvPicPr>
            <p:cNvPr id="19" name="図 18"/>
            <p:cNvPicPr>
              <a:picLocks noChangeAspect="1"/>
            </p:cNvPicPr>
            <p:nvPr/>
          </p:nvPicPr>
          <p:blipFill>
            <a:blip r:embed="rId4"/>
            <a:stretch>
              <a:fillRect/>
            </a:stretch>
          </p:blipFill>
          <p:spPr>
            <a:xfrm>
              <a:off x="835069" y="1588782"/>
              <a:ext cx="587196" cy="587196"/>
            </a:xfrm>
            <a:prstGeom prst="rect">
              <a:avLst/>
            </a:prstGeom>
          </p:spPr>
        </p:pic>
        <p:sp>
          <p:nvSpPr>
            <p:cNvPr id="21" name="楕円 20"/>
            <p:cNvSpPr/>
            <p:nvPr/>
          </p:nvSpPr>
          <p:spPr>
            <a:xfrm>
              <a:off x="1014139" y="1781574"/>
              <a:ext cx="229055" cy="201611"/>
            </a:xfrm>
            <a:prstGeom prst="ellipse">
              <a:avLst/>
            </a:prstGeom>
            <a:solidFill>
              <a:srgbClr val="E5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2395990" y="2652130"/>
            <a:ext cx="602840" cy="646734"/>
          </a:xfrm>
          <a:prstGeom prst="rect">
            <a:avLst/>
          </a:prstGeom>
          <a:noFill/>
        </p:spPr>
        <p:txBody>
          <a:bodyPr vert="horz" wrap="square" lIns="0" tIns="34301" rIns="68601" bIns="34301" rtlCol="0">
            <a:noAutofit/>
          </a:bodyPr>
          <a:lstStyle/>
          <a:p>
            <a:pPr algn="l">
              <a:lnSpc>
                <a:spcPct val="70000"/>
              </a:lnSpc>
            </a:pPr>
            <a:r>
              <a:rPr kumimoji="1" lang="ja-JP" altLang="en-US" sz="1400" baseline="0" dirty="0">
                <a:latin typeface="HGS創英角ﾎﾟｯﾌﾟ体" panose="040B0A00000000000000" pitchFamily="50" charset="-128"/>
                <a:ea typeface="HGS創英角ﾎﾟｯﾌﾟ体" panose="040B0A00000000000000" pitchFamily="50" charset="-128"/>
              </a:rPr>
              <a:t>１</a:t>
            </a:r>
          </a:p>
        </p:txBody>
      </p:sp>
      <p:sp>
        <p:nvSpPr>
          <p:cNvPr id="13" name="テキスト ボックス 12">
            <a:extLst>
              <a:ext uri="{FF2B5EF4-FFF2-40B4-BE49-F238E27FC236}">
                <a16:creationId xmlns:a16="http://schemas.microsoft.com/office/drawing/2014/main" id="{9FFB51AA-0190-449F-927D-2F00B83BC7B3}"/>
              </a:ext>
            </a:extLst>
          </p:cNvPr>
          <p:cNvSpPr txBox="1"/>
          <p:nvPr/>
        </p:nvSpPr>
        <p:spPr>
          <a:xfrm>
            <a:off x="2667000" y="2260600"/>
            <a:ext cx="4712970" cy="1524000"/>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665C5A3B-1787-433A-9F2F-1B5B39D65F1E}"/>
              </a:ext>
            </a:extLst>
          </p:cNvPr>
          <p:cNvSpPr txBox="1"/>
          <p:nvPr/>
        </p:nvSpPr>
        <p:spPr>
          <a:xfrm>
            <a:off x="3468370" y="2586334"/>
            <a:ext cx="3911600" cy="565402"/>
          </a:xfrm>
          <a:prstGeom prst="rect">
            <a:avLst/>
          </a:prstGeom>
        </p:spPr>
        <p:txBody>
          <a:bodyPr vert="horz" wrap="square" lIns="0" tIns="34301" rIns="68601" bIns="34301" rtlCol="0">
            <a:noAutofit/>
          </a:bodyPr>
          <a:lstStyle/>
          <a:p>
            <a:pPr algn="l">
              <a:lnSpc>
                <a:spcPct val="70000"/>
              </a:lnSpc>
            </a:pPr>
            <a:r>
              <a:rPr kumimoji="1" lang="ja-JP" altLang="en-US" sz="3200" b="1" baseline="0" dirty="0">
                <a:latin typeface="BIZ UDゴシック" panose="020B0400000000000000" pitchFamily="49" charset="-128"/>
                <a:ea typeface="BIZ UDゴシック" panose="020B0400000000000000" pitchFamily="49" charset="-128"/>
              </a:rPr>
              <a:t>人生会議とは</a:t>
            </a:r>
          </a:p>
        </p:txBody>
      </p:sp>
    </p:spTree>
    <p:extLst>
      <p:ext uri="{BB962C8B-B14F-4D97-AF65-F5344CB8AC3E}">
        <p14:creationId xmlns:p14="http://schemas.microsoft.com/office/powerpoint/2010/main" val="368626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4</a:t>
            </a:fld>
            <a:endParaRPr kumimoji="1" lang="ja-JP" altLang="en-US"/>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3" name="正方形/長方形 2"/>
          <p:cNvSpPr/>
          <p:nvPr/>
        </p:nvSpPr>
        <p:spPr>
          <a:xfrm>
            <a:off x="616291" y="1301275"/>
            <a:ext cx="7911416" cy="3416320"/>
          </a:xfrm>
          <a:prstGeom prst="rect">
            <a:avLst/>
          </a:prstGeom>
        </p:spPr>
        <p:txBody>
          <a:bodyPr wrap="square">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もしものときに</a:t>
            </a:r>
            <a:r>
              <a:rPr lang="ja-JP" altLang="en-US" sz="2400" b="1" dirty="0">
                <a:solidFill>
                  <a:schemeClr val="accent4"/>
                </a:solidFill>
                <a:latin typeface="BIZ UDゴシック" panose="020B0400000000000000" pitchFamily="49" charset="-128"/>
                <a:ea typeface="BIZ UDゴシック" panose="020B0400000000000000" pitchFamily="49" charset="-128"/>
              </a:rPr>
              <a:t>どのような医療やケアを望む</a:t>
            </a:r>
            <a:r>
              <a:rPr lang="ja-JP" altLang="en-US" sz="2400" dirty="0">
                <a:latin typeface="BIZ UDゴシック" panose="020B0400000000000000" pitchFamily="49" charset="-128"/>
                <a:ea typeface="BIZ UDゴシック" panose="020B0400000000000000" pitchFamily="49" charset="-128"/>
              </a:rPr>
              <a:t>のか、</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前もって、</a:t>
            </a:r>
            <a:r>
              <a:rPr lang="ja-JP" altLang="en-US" sz="2400" dirty="0">
                <a:latin typeface="BIZ UDゴシック" panose="020B0400000000000000" pitchFamily="49" charset="-128"/>
                <a:ea typeface="BIZ UDゴシック" panose="020B0400000000000000" pitchFamily="49" charset="-128"/>
              </a:rPr>
              <a:t>自ら考えたり</a:t>
            </a:r>
          </a:p>
          <a:p>
            <a:pPr>
              <a:lnSpc>
                <a:spcPct val="150000"/>
              </a:lnSpc>
            </a:pPr>
            <a:r>
              <a:rPr lang="ja-JP" altLang="en-US" sz="2400" dirty="0">
                <a:latin typeface="BIZ UDゴシック" panose="020B0400000000000000" pitchFamily="49" charset="-128"/>
                <a:ea typeface="BIZ UDゴシック" panose="020B0400000000000000" pitchFamily="49" charset="-128"/>
              </a:rPr>
              <a:t>家族や信頼する人、医療・介護関係者と</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b="1" dirty="0">
                <a:solidFill>
                  <a:schemeClr val="accent4"/>
                </a:solidFill>
                <a:latin typeface="BIZ UDゴシック" panose="020B0400000000000000" pitchFamily="49" charset="-128"/>
                <a:ea typeface="BIZ UDゴシック" panose="020B0400000000000000" pitchFamily="49" charset="-128"/>
              </a:rPr>
              <a:t>繰り返し話し合い、共有することを</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b="1" u="sng" dirty="0">
                <a:latin typeface="BIZ UDゴシック" panose="020B0400000000000000" pitchFamily="49" charset="-128"/>
                <a:ea typeface="BIZ UDゴシック" panose="020B0400000000000000" pitchFamily="49" charset="-128"/>
              </a:rPr>
              <a:t>人生会議（ＡＣＰ：アドバンス・ケア・プランニング</a:t>
            </a:r>
            <a:r>
              <a:rPr lang="ja-JP" altLang="en-US" sz="2400" dirty="0">
                <a:latin typeface="BIZ UDゴシック" panose="020B0400000000000000" pitchFamily="49" charset="-128"/>
                <a:ea typeface="BIZ UDゴシック" panose="020B0400000000000000" pitchFamily="49" charset="-128"/>
              </a:rPr>
              <a:t>）</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といいます。</a:t>
            </a:r>
          </a:p>
        </p:txBody>
      </p:sp>
      <p:sp>
        <p:nvSpPr>
          <p:cNvPr id="2" name="タイトル 1"/>
          <p:cNvSpPr>
            <a:spLocks noGrp="1"/>
          </p:cNvSpPr>
          <p:nvPr>
            <p:ph type="ctrTitle"/>
          </p:nvPr>
        </p:nvSpPr>
        <p:spPr>
          <a:xfrm>
            <a:off x="260127" y="253154"/>
            <a:ext cx="6758305" cy="430887"/>
          </a:xfrm>
        </p:spPr>
        <p:txBody>
          <a:bodyPr/>
          <a:lstStyle/>
          <a:p>
            <a:r>
              <a:rPr kumimoji="1" lang="ja-JP" altLang="en-US" sz="2800" dirty="0"/>
              <a:t>タイトル</a:t>
            </a:r>
          </a:p>
        </p:txBody>
      </p:sp>
      <p:grpSp>
        <p:nvGrpSpPr>
          <p:cNvPr id="12" name="グループ化 11"/>
          <p:cNvGrpSpPr/>
          <p:nvPr/>
        </p:nvGrpSpPr>
        <p:grpSpPr>
          <a:xfrm>
            <a:off x="0" y="6357"/>
            <a:ext cx="9144000" cy="942639"/>
            <a:chOff x="0" y="6357"/>
            <a:chExt cx="9144000" cy="942639"/>
          </a:xfrm>
        </p:grpSpPr>
        <p:grpSp>
          <p:nvGrpSpPr>
            <p:cNvPr id="13" name="グループ化 12"/>
            <p:cNvGrpSpPr/>
            <p:nvPr/>
          </p:nvGrpSpPr>
          <p:grpSpPr>
            <a:xfrm>
              <a:off x="0" y="6357"/>
              <a:ext cx="9144000" cy="942639"/>
              <a:chOff x="217459" y="3695089"/>
              <a:chExt cx="7736370" cy="1247874"/>
            </a:xfrm>
          </p:grpSpPr>
          <p:sp>
            <p:nvSpPr>
              <p:cNvPr id="15" name="正方形/長方形 14"/>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正方形/長方形 15"/>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1" name="タイトル 1"/>
          <p:cNvSpPr txBox="1">
            <a:spLocks/>
          </p:cNvSpPr>
          <p:nvPr/>
        </p:nvSpPr>
        <p:spPr>
          <a:xfrm>
            <a:off x="3221739" y="253153"/>
            <a:ext cx="2925062"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人生会議とは</a:t>
            </a:r>
          </a:p>
        </p:txBody>
      </p:sp>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7572968" y="1837182"/>
            <a:ext cx="1414842" cy="1184425"/>
          </a:xfrm>
          <a:prstGeom prst="rect">
            <a:avLst/>
          </a:prstGeom>
        </p:spPr>
      </p:pic>
      <p:sp>
        <p:nvSpPr>
          <p:cNvPr id="7" name="テキスト ボックス 6"/>
          <p:cNvSpPr txBox="1"/>
          <p:nvPr/>
        </p:nvSpPr>
        <p:spPr>
          <a:xfrm>
            <a:off x="7438656" y="3079730"/>
            <a:ext cx="1705344" cy="182995"/>
          </a:xfrm>
          <a:prstGeom prst="rect">
            <a:avLst/>
          </a:prstGeom>
        </p:spPr>
        <p:txBody>
          <a:bodyPr vert="horz" wrap="square" lIns="0" tIns="34301" rIns="68601" bIns="34301" rtlCol="0">
            <a:noAutofit/>
          </a:bodyPr>
          <a:lstStyle/>
          <a:p>
            <a:pPr algn="l">
              <a:lnSpc>
                <a:spcPct val="70000"/>
              </a:lnSpc>
            </a:pPr>
            <a:r>
              <a:rPr kumimoji="1" lang="ja-JP" altLang="en-US" sz="1100" baseline="0" dirty="0">
                <a:latin typeface="BIZ UDゴシック" panose="020B0400000000000000" pitchFamily="49" charset="-128"/>
                <a:ea typeface="BIZ UDゴシック" panose="020B0400000000000000" pitchFamily="49" charset="-128"/>
              </a:rPr>
              <a:t>厚生労働省の</a:t>
            </a:r>
            <a:r>
              <a:rPr kumimoji="1" lang="ja-JP" altLang="en-US" sz="1050" baseline="0" dirty="0">
                <a:latin typeface="BIZ UDゴシック" panose="020B0400000000000000" pitchFamily="49" charset="-128"/>
                <a:ea typeface="BIZ UDゴシック" panose="020B0400000000000000" pitchFamily="49" charset="-128"/>
              </a:rPr>
              <a:t>ロゴマーク</a:t>
            </a:r>
            <a:endParaRPr kumimoji="1" lang="ja-JP" altLang="en-US" sz="1100" baseline="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372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5</a:t>
            </a:fld>
            <a:endParaRPr kumimoji="1" lang="ja-JP" altLang="en-US"/>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3" name="正方形/長方形 2"/>
          <p:cNvSpPr/>
          <p:nvPr/>
        </p:nvSpPr>
        <p:spPr>
          <a:xfrm>
            <a:off x="379364" y="1534834"/>
            <a:ext cx="8858978" cy="3046988"/>
          </a:xfrm>
          <a:prstGeom prst="rect">
            <a:avLst/>
          </a:prstGeom>
        </p:spPr>
        <p:txBody>
          <a:bodyPr wrap="square">
            <a:spAutoFit/>
          </a:bodyPr>
          <a:lstStyle/>
          <a:p>
            <a:r>
              <a:rPr lang="ja-JP" altLang="en-US" sz="2400" dirty="0">
                <a:latin typeface="BIZ UDゴシック" panose="020B0400000000000000" pitchFamily="49" charset="-128"/>
                <a:ea typeface="BIZ UDゴシック" panose="020B0400000000000000" pitchFamily="49" charset="-128"/>
              </a:rPr>
              <a:t>　人生の最終段階について</a:t>
            </a:r>
            <a:r>
              <a:rPr lang="ja-JP" altLang="en-US" sz="2400" b="1" dirty="0">
                <a:solidFill>
                  <a:schemeClr val="accent4"/>
                </a:solidFill>
                <a:latin typeface="BIZ UDゴシック" panose="020B0400000000000000" pitchFamily="49" charset="-128"/>
                <a:ea typeface="BIZ UDゴシック" panose="020B0400000000000000" pitchFamily="49" charset="-128"/>
              </a:rPr>
              <a:t>前もって、</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a:p>
            <a:r>
              <a:rPr lang="ja-JP" altLang="en-US" sz="2400" b="1" dirty="0">
                <a:solidFill>
                  <a:schemeClr val="accent4"/>
                </a:solidFill>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考えたり、話し合うことで</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lang="ja-JP" altLang="en-US" sz="2400" b="1" dirty="0">
                <a:solidFill>
                  <a:schemeClr val="accent4"/>
                </a:solidFill>
                <a:latin typeface="BIZ UDゴシック" panose="020B0400000000000000" pitchFamily="49" charset="-128"/>
                <a:ea typeface="BIZ UDゴシック" panose="020B0400000000000000" pitchFamily="49" charset="-128"/>
              </a:rPr>
              <a:t>本人が望む医療・ケアが受けられる可能性が高くなります。</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本人が意思を伝えられなくなった場合、</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lang="ja-JP" altLang="en-US" sz="2400" b="1" dirty="0">
                <a:solidFill>
                  <a:schemeClr val="accent4"/>
                </a:solidFill>
                <a:latin typeface="BIZ UDゴシック" panose="020B0400000000000000" pitchFamily="49" charset="-128"/>
                <a:ea typeface="BIZ UDゴシック" panose="020B0400000000000000" pitchFamily="49" charset="-128"/>
              </a:rPr>
              <a:t>家族や医療・介護従事者等が</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a:p>
            <a:r>
              <a:rPr lang="ja-JP" altLang="en-US" sz="2400" b="1" dirty="0">
                <a:solidFill>
                  <a:schemeClr val="accent4"/>
                </a:solidFill>
                <a:latin typeface="BIZ UDゴシック" panose="020B0400000000000000" pitchFamily="49" charset="-128"/>
                <a:ea typeface="BIZ UDゴシック" panose="020B0400000000000000" pitchFamily="49" charset="-128"/>
              </a:rPr>
              <a:t>　本人の意思を推測しやすくなります。</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p:txBody>
      </p:sp>
      <p:grpSp>
        <p:nvGrpSpPr>
          <p:cNvPr id="12" name="グループ化 11"/>
          <p:cNvGrpSpPr/>
          <p:nvPr/>
        </p:nvGrpSpPr>
        <p:grpSpPr>
          <a:xfrm>
            <a:off x="0" y="6357"/>
            <a:ext cx="9144000" cy="942639"/>
            <a:chOff x="0" y="6357"/>
            <a:chExt cx="9144000" cy="942639"/>
          </a:xfrm>
        </p:grpSpPr>
        <p:grpSp>
          <p:nvGrpSpPr>
            <p:cNvPr id="13" name="グループ化 12"/>
            <p:cNvGrpSpPr/>
            <p:nvPr/>
          </p:nvGrpSpPr>
          <p:grpSpPr>
            <a:xfrm>
              <a:off x="0" y="6357"/>
              <a:ext cx="9144000" cy="942639"/>
              <a:chOff x="217459" y="3695089"/>
              <a:chExt cx="7736370" cy="1247874"/>
            </a:xfrm>
          </p:grpSpPr>
          <p:sp>
            <p:nvSpPr>
              <p:cNvPr id="15" name="正方形/長方形 14"/>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000"/>
              </a:p>
            </p:txBody>
          </p:sp>
          <p:sp>
            <p:nvSpPr>
              <p:cNvPr id="16" name="正方形/長方形 15"/>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000"/>
              </a:p>
            </p:txBody>
          </p:sp>
        </p:gr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1793461" y="262232"/>
            <a:ext cx="5755439" cy="430887"/>
          </a:xfrm>
        </p:spPr>
        <p:txBody>
          <a:bodyPr/>
          <a:lstStyle/>
          <a:p>
            <a:r>
              <a:rPr lang="ja-JP" altLang="en-US" sz="2800" dirty="0"/>
              <a:t>なぜ　人生会議をするの？</a:t>
            </a:r>
            <a:endParaRPr kumimoji="1" lang="ja-JP" altLang="en-US" sz="2800" dirty="0"/>
          </a:p>
        </p:txBody>
      </p:sp>
      <p:pic>
        <p:nvPicPr>
          <p:cNvPr id="4" name="図 3"/>
          <p:cNvPicPr>
            <a:picLocks noChangeAspect="1"/>
          </p:cNvPicPr>
          <p:nvPr/>
        </p:nvPicPr>
        <p:blipFill>
          <a:blip r:embed="rId4"/>
          <a:stretch>
            <a:fillRect/>
          </a:stretch>
        </p:blipFill>
        <p:spPr>
          <a:xfrm>
            <a:off x="218673" y="1573261"/>
            <a:ext cx="483404" cy="398808"/>
          </a:xfrm>
          <a:prstGeom prst="rect">
            <a:avLst/>
          </a:prstGeom>
        </p:spPr>
      </p:pic>
      <p:pic>
        <p:nvPicPr>
          <p:cNvPr id="8" name="図 7"/>
          <p:cNvPicPr>
            <a:picLocks noChangeAspect="1"/>
          </p:cNvPicPr>
          <p:nvPr/>
        </p:nvPicPr>
        <p:blipFill>
          <a:blip r:embed="rId5"/>
          <a:stretch>
            <a:fillRect/>
          </a:stretch>
        </p:blipFill>
        <p:spPr>
          <a:xfrm>
            <a:off x="231320" y="3416840"/>
            <a:ext cx="483405" cy="400239"/>
          </a:xfrm>
          <a:prstGeom prst="rect">
            <a:avLst/>
          </a:prstGeom>
        </p:spPr>
      </p:pic>
      <p:grpSp>
        <p:nvGrpSpPr>
          <p:cNvPr id="17" name="グループ化 16"/>
          <p:cNvGrpSpPr/>
          <p:nvPr/>
        </p:nvGrpSpPr>
        <p:grpSpPr>
          <a:xfrm>
            <a:off x="6440593" y="3258152"/>
            <a:ext cx="1340860" cy="798683"/>
            <a:chOff x="2255032" y="1551915"/>
            <a:chExt cx="1278303" cy="755051"/>
          </a:xfrm>
        </p:grpSpPr>
        <p:pic>
          <p:nvPicPr>
            <p:cNvPr id="19" name="図 18"/>
            <p:cNvPicPr>
              <a:picLocks noChangeAspect="1"/>
            </p:cNvPicPr>
            <p:nvPr/>
          </p:nvPicPr>
          <p:blipFill>
            <a:blip r:embed="rId6"/>
            <a:stretch>
              <a:fillRect/>
            </a:stretch>
          </p:blipFill>
          <p:spPr>
            <a:xfrm>
              <a:off x="2577011" y="1551915"/>
              <a:ext cx="582644" cy="724641"/>
            </a:xfrm>
            <a:prstGeom prst="rect">
              <a:avLst/>
            </a:prstGeom>
          </p:spPr>
        </p:pic>
        <p:pic>
          <p:nvPicPr>
            <p:cNvPr id="20" name="図 19"/>
            <p:cNvPicPr>
              <a:picLocks noChangeAspect="1"/>
            </p:cNvPicPr>
            <p:nvPr/>
          </p:nvPicPr>
          <p:blipFill rotWithShape="1">
            <a:blip r:embed="rId7"/>
            <a:srcRect t="4803" r="55633"/>
            <a:stretch/>
          </p:blipFill>
          <p:spPr>
            <a:xfrm>
              <a:off x="2255032" y="1566959"/>
              <a:ext cx="380035" cy="740007"/>
            </a:xfrm>
            <a:prstGeom prst="rect">
              <a:avLst/>
            </a:prstGeom>
          </p:spPr>
        </p:pic>
        <p:pic>
          <p:nvPicPr>
            <p:cNvPr id="21" name="図 20"/>
            <p:cNvPicPr>
              <a:picLocks noChangeAspect="1"/>
            </p:cNvPicPr>
            <p:nvPr/>
          </p:nvPicPr>
          <p:blipFill>
            <a:blip r:embed="rId8"/>
            <a:stretch>
              <a:fillRect/>
            </a:stretch>
          </p:blipFill>
          <p:spPr>
            <a:xfrm>
              <a:off x="2964836" y="1556952"/>
              <a:ext cx="568499" cy="740716"/>
            </a:xfrm>
            <a:prstGeom prst="rect">
              <a:avLst/>
            </a:prstGeom>
          </p:spPr>
        </p:pic>
      </p:grpSp>
      <p:pic>
        <p:nvPicPr>
          <p:cNvPr id="24" name="図 23"/>
          <p:cNvPicPr>
            <a:picLocks noChangeAspect="1"/>
          </p:cNvPicPr>
          <p:nvPr/>
        </p:nvPicPr>
        <p:blipFill rotWithShape="1">
          <a:blip r:embed="rId9"/>
          <a:srcRect r="212" b="39555"/>
          <a:stretch/>
        </p:blipFill>
        <p:spPr>
          <a:xfrm>
            <a:off x="7590936" y="4013586"/>
            <a:ext cx="1092250" cy="731066"/>
          </a:xfrm>
          <a:prstGeom prst="rect">
            <a:avLst/>
          </a:prstGeom>
        </p:spPr>
      </p:pic>
      <p:sp>
        <p:nvSpPr>
          <p:cNvPr id="10" name="AutoShape 2" descr="https://blogger.googleusercontent.com/img/b/R29vZ2xl/AVvXsEidUxRG8FVurhwqDWSGumS2AUFtPOXvNMarEuaMeMZZ-2QvQy1HriKlmhWE-tvJtJmb2dtt5Z-2CsuZWxlkg0skCpOAYTyR_YxSNn2sX-7koaPXUZBWiG2GgK6ZNr5t-qR0zQZqepKoh0I/s800/mark_manpu12_hirameki.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8689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テキスト プレースホルダー 2"/>
          <p:cNvSpPr>
            <a:spLocks noGrp="1"/>
          </p:cNvSpPr>
          <p:nvPr>
            <p:ph type="body" sz="quarter" idx="11"/>
          </p:nvPr>
        </p:nvSpPr>
        <p:spPr>
          <a:xfrm>
            <a:off x="515425" y="1146976"/>
            <a:ext cx="8426450" cy="906420"/>
          </a:xfrm>
        </p:spPr>
        <p:txBody>
          <a:bodyPr>
            <a:normAutofit/>
          </a:bodyPr>
          <a:lstStyle/>
          <a:p>
            <a:r>
              <a:rPr lang="ja-JP" altLang="en-US" sz="2400" b="0" dirty="0"/>
              <a:t>治療やケアの方針決定は、</a:t>
            </a:r>
            <a:r>
              <a:rPr kumimoji="1" lang="ja-JP" altLang="en-US" sz="2400" dirty="0">
                <a:solidFill>
                  <a:schemeClr val="accent4"/>
                </a:solidFill>
              </a:rPr>
              <a:t>本人の意思</a:t>
            </a:r>
            <a:r>
              <a:rPr kumimoji="1" lang="ja-JP" altLang="en-US" sz="2400" b="0" dirty="0"/>
              <a:t>が一番尊重されます。</a:t>
            </a:r>
            <a:endParaRPr lang="en-US" altLang="ja-JP" sz="2400" b="0" dirty="0"/>
          </a:p>
          <a:p>
            <a:r>
              <a:rPr kumimoji="1" lang="ja-JP" altLang="en-US" sz="2400" b="0" dirty="0"/>
              <a:t>家族の意思ではありません。</a:t>
            </a:r>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6</a:t>
            </a:fld>
            <a:endParaRPr kumimoji="1" lang="ja-JP" altLang="en-US"/>
          </a:p>
        </p:txBody>
      </p:sp>
      <p:pic>
        <p:nvPicPr>
          <p:cNvPr id="7" name="図 6"/>
          <p:cNvPicPr>
            <a:picLocks noChangeAspect="1"/>
          </p:cNvPicPr>
          <p:nvPr/>
        </p:nvPicPr>
        <p:blipFill>
          <a:blip r:embed="rId3"/>
          <a:stretch>
            <a:fillRect/>
          </a:stretch>
        </p:blipFill>
        <p:spPr>
          <a:xfrm>
            <a:off x="324652" y="3903857"/>
            <a:ext cx="1210645" cy="1104713"/>
          </a:xfrm>
          <a:prstGeom prst="rect">
            <a:avLst/>
          </a:prstGeom>
        </p:spPr>
      </p:pic>
      <p:pic>
        <p:nvPicPr>
          <p:cNvPr id="9" name="図 8"/>
          <p:cNvPicPr>
            <a:picLocks noChangeAspect="1"/>
          </p:cNvPicPr>
          <p:nvPr/>
        </p:nvPicPr>
        <p:blipFill>
          <a:blip r:embed="rId4"/>
          <a:stretch>
            <a:fillRect/>
          </a:stretch>
        </p:blipFill>
        <p:spPr>
          <a:xfrm>
            <a:off x="3620304" y="4025948"/>
            <a:ext cx="691742" cy="970126"/>
          </a:xfrm>
          <a:prstGeom prst="rect">
            <a:avLst/>
          </a:prstGeom>
        </p:spPr>
      </p:pic>
      <p:pic>
        <p:nvPicPr>
          <p:cNvPr id="10" name="図 9"/>
          <p:cNvPicPr>
            <a:picLocks noChangeAspect="1"/>
          </p:cNvPicPr>
          <p:nvPr/>
        </p:nvPicPr>
        <p:blipFill>
          <a:blip r:embed="rId5"/>
          <a:stretch>
            <a:fillRect/>
          </a:stretch>
        </p:blipFill>
        <p:spPr>
          <a:xfrm>
            <a:off x="7981524" y="3989797"/>
            <a:ext cx="694663" cy="943716"/>
          </a:xfrm>
          <a:prstGeom prst="rect">
            <a:avLst/>
          </a:prstGeom>
        </p:spPr>
      </p:pic>
      <p:sp>
        <p:nvSpPr>
          <p:cNvPr id="14" name="正方形/長方形 13"/>
          <p:cNvSpPr/>
          <p:nvPr/>
        </p:nvSpPr>
        <p:spPr>
          <a:xfrm>
            <a:off x="182995" y="2456924"/>
            <a:ext cx="4159886" cy="2539379"/>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461691" y="2463512"/>
            <a:ext cx="4289096" cy="2532791"/>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488495" y="3513221"/>
            <a:ext cx="1796624" cy="533400"/>
            <a:chOff x="2857500" y="2865120"/>
            <a:chExt cx="1796624" cy="533400"/>
          </a:xfrm>
        </p:grpSpPr>
        <p:sp>
          <p:nvSpPr>
            <p:cNvPr id="17" name="角丸四角形吹き出し 16"/>
            <p:cNvSpPr/>
            <p:nvPr/>
          </p:nvSpPr>
          <p:spPr>
            <a:xfrm>
              <a:off x="2857500" y="2865120"/>
              <a:ext cx="1358838" cy="533400"/>
            </a:xfrm>
            <a:prstGeom prst="wedgeRoundRectCallout">
              <a:avLst>
                <a:gd name="adj1" fmla="val 30424"/>
                <a:gd name="adj2" fmla="val 80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954864" y="2943892"/>
              <a:ext cx="1699260" cy="411480"/>
            </a:xfrm>
            <a:prstGeom prst="rect">
              <a:avLst/>
            </a:prstGeom>
          </p:spPr>
          <p:txBody>
            <a:bodyPr vert="horz" wrap="square" lIns="0" tIns="34301" rIns="68601" bIns="34301" rtlCol="0">
              <a:noAutofit/>
            </a:bodyPr>
            <a:lstStyle/>
            <a:p>
              <a:pPr algn="l"/>
              <a:r>
                <a:rPr kumimoji="1" lang="ja-JP" altLang="en-US" sz="1200" baseline="0" dirty="0">
                  <a:latin typeface="メイリオ" panose="020B0604030504040204" pitchFamily="50" charset="-128"/>
                  <a:ea typeface="メイリオ" panose="020B0604030504040204" pitchFamily="50" charset="-128"/>
                </a:rPr>
                <a:t>今後の治療は</a:t>
              </a:r>
              <a:endParaRPr kumimoji="1" lang="en-US" altLang="ja-JP" sz="1200" baseline="0" dirty="0">
                <a:latin typeface="メイリオ" panose="020B0604030504040204" pitchFamily="50" charset="-128"/>
                <a:ea typeface="メイリオ" panose="020B0604030504040204" pitchFamily="50" charset="-128"/>
              </a:endParaRPr>
            </a:p>
            <a:p>
              <a:pPr algn="l"/>
              <a:r>
                <a:rPr kumimoji="1" lang="ja-JP" altLang="en-US" sz="1200" baseline="0" dirty="0">
                  <a:latin typeface="メイリオ" panose="020B0604030504040204" pitchFamily="50" charset="-128"/>
                  <a:ea typeface="メイリオ" panose="020B0604030504040204" pitchFamily="50" charset="-128"/>
                </a:rPr>
                <a:t>どうしましょう？</a:t>
              </a:r>
            </a:p>
          </p:txBody>
        </p:sp>
      </p:grpSp>
      <p:grpSp>
        <p:nvGrpSpPr>
          <p:cNvPr id="22" name="グループ化 21"/>
          <p:cNvGrpSpPr/>
          <p:nvPr/>
        </p:nvGrpSpPr>
        <p:grpSpPr>
          <a:xfrm>
            <a:off x="214632" y="3116167"/>
            <a:ext cx="1336380" cy="697515"/>
            <a:chOff x="524719" y="2923407"/>
            <a:chExt cx="1336380" cy="508257"/>
          </a:xfrm>
        </p:grpSpPr>
        <p:sp>
          <p:nvSpPr>
            <p:cNvPr id="16" name="角丸四角形吹き出し 15"/>
            <p:cNvSpPr/>
            <p:nvPr/>
          </p:nvSpPr>
          <p:spPr>
            <a:xfrm>
              <a:off x="524719" y="2923407"/>
              <a:ext cx="1271532" cy="508257"/>
            </a:xfrm>
            <a:prstGeom prst="wedgeRoundRectCallout">
              <a:avLst>
                <a:gd name="adj1" fmla="val -21906"/>
                <a:gd name="adj2" fmla="val 747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64589" y="2984852"/>
              <a:ext cx="1296510" cy="411480"/>
            </a:xfrm>
            <a:prstGeom prst="rect">
              <a:avLst/>
            </a:prstGeom>
          </p:spPr>
          <p:txBody>
            <a:bodyPr vert="horz" wrap="square" lIns="0" tIns="34301" rIns="68601" bIns="34301" rtlCol="0">
              <a:noAutofit/>
            </a:bodyPr>
            <a:lstStyle/>
            <a:p>
              <a:pPr algn="l"/>
              <a:r>
                <a:rPr kumimoji="1" lang="ja-JP" altLang="en-US" sz="1200" dirty="0">
                  <a:latin typeface="メイリオ" panose="020B0604030504040204" pitchFamily="50" charset="-128"/>
                  <a:ea typeface="メイリオ" panose="020B0604030504040204" pitchFamily="50" charset="-128"/>
                </a:rPr>
                <a:t>本人がどうしたいかなんて、わからないよ。困った</a:t>
              </a:r>
              <a:r>
                <a:rPr kumimoji="1" lang="en-US" altLang="ja-JP" sz="1200" dirty="0">
                  <a:latin typeface="メイリオ" panose="020B0604030504040204" pitchFamily="50" charset="-128"/>
                  <a:ea typeface="メイリオ" panose="020B0604030504040204" pitchFamily="50" charset="-128"/>
                </a:rPr>
                <a:t>…</a:t>
              </a:r>
            </a:p>
          </p:txBody>
        </p:sp>
      </p:grpSp>
      <p:grpSp>
        <p:nvGrpSpPr>
          <p:cNvPr id="24" name="グループ化 23"/>
          <p:cNvGrpSpPr/>
          <p:nvPr/>
        </p:nvGrpSpPr>
        <p:grpSpPr>
          <a:xfrm>
            <a:off x="1620921" y="4112226"/>
            <a:ext cx="1478901" cy="879892"/>
            <a:chOff x="2016413" y="3698273"/>
            <a:chExt cx="1478901" cy="436680"/>
          </a:xfrm>
        </p:grpSpPr>
        <p:sp>
          <p:nvSpPr>
            <p:cNvPr id="20" name="角丸四角形吹き出し 19"/>
            <p:cNvSpPr/>
            <p:nvPr/>
          </p:nvSpPr>
          <p:spPr>
            <a:xfrm>
              <a:off x="2016413" y="3698273"/>
              <a:ext cx="1167144" cy="325539"/>
            </a:xfrm>
            <a:prstGeom prst="wedgeRoundRectCallout">
              <a:avLst>
                <a:gd name="adj1" fmla="val -52491"/>
                <a:gd name="adj2" fmla="val 647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113489" y="3723473"/>
              <a:ext cx="1381825" cy="411480"/>
            </a:xfrm>
            <a:prstGeom prst="rect">
              <a:avLst/>
            </a:prstGeom>
          </p:spPr>
          <p:txBody>
            <a:bodyPr vert="horz" wrap="square" lIns="0" tIns="34301" rIns="68601" bIns="34301" rtlCol="0">
              <a:noAutofit/>
            </a:bodyPr>
            <a:lstStyle/>
            <a:p>
              <a:pPr algn="l"/>
              <a:r>
                <a:rPr kumimoji="1" lang="ja-JP" altLang="en-US" sz="1200" dirty="0">
                  <a:latin typeface="メイリオ" panose="020B0604030504040204" pitchFamily="50" charset="-128"/>
                  <a:ea typeface="メイリオ" panose="020B0604030504040204" pitchFamily="50" charset="-128"/>
                </a:rPr>
                <a:t>できることは</a:t>
              </a:r>
              <a:endParaRPr kumimoji="1" lang="en-US" altLang="ja-JP" sz="1200" dirty="0">
                <a:latin typeface="メイリオ" panose="020B0604030504040204" pitchFamily="50" charset="-128"/>
                <a:ea typeface="メイリオ" panose="020B0604030504040204" pitchFamily="50" charset="-128"/>
              </a:endParaRPr>
            </a:p>
            <a:p>
              <a:pPr algn="l"/>
              <a:r>
                <a:rPr kumimoji="1" lang="ja-JP" altLang="en-US" sz="1200" dirty="0">
                  <a:latin typeface="メイリオ" panose="020B0604030504040204" pitchFamily="50" charset="-128"/>
                  <a:ea typeface="メイリオ" panose="020B0604030504040204" pitchFamily="50" charset="-128"/>
                </a:rPr>
                <a:t>何でもやって</a:t>
              </a:r>
              <a:endParaRPr kumimoji="1" lang="en-US" altLang="ja-JP" sz="1200" dirty="0">
                <a:latin typeface="メイリオ" panose="020B0604030504040204" pitchFamily="50" charset="-128"/>
                <a:ea typeface="メイリオ" panose="020B0604030504040204" pitchFamily="50" charset="-128"/>
              </a:endParaRPr>
            </a:p>
            <a:p>
              <a:pPr algn="l"/>
              <a:r>
                <a:rPr kumimoji="1" lang="ja-JP" altLang="en-US" sz="1200" dirty="0">
                  <a:latin typeface="メイリオ" panose="020B0604030504040204" pitchFamily="50" charset="-128"/>
                  <a:ea typeface="メイリオ" panose="020B0604030504040204" pitchFamily="50" charset="-128"/>
                </a:rPr>
                <a:t>ほしいわよね。</a:t>
              </a:r>
              <a:endParaRPr kumimoji="1" lang="en-US" altLang="ja-JP" sz="1200" dirty="0">
                <a:latin typeface="メイリオ" panose="020B0604030504040204" pitchFamily="50" charset="-128"/>
                <a:ea typeface="メイリオ" panose="020B0604030504040204" pitchFamily="50" charset="-128"/>
              </a:endParaRPr>
            </a:p>
          </p:txBody>
        </p:sp>
      </p:grpSp>
      <p:pic>
        <p:nvPicPr>
          <p:cNvPr id="25" name="図 24"/>
          <p:cNvPicPr>
            <a:picLocks noChangeAspect="1"/>
          </p:cNvPicPr>
          <p:nvPr/>
        </p:nvPicPr>
        <p:blipFill>
          <a:blip r:embed="rId6"/>
          <a:stretch>
            <a:fillRect/>
          </a:stretch>
        </p:blipFill>
        <p:spPr>
          <a:xfrm>
            <a:off x="5216484" y="4014270"/>
            <a:ext cx="763855" cy="935602"/>
          </a:xfrm>
          <a:prstGeom prst="rect">
            <a:avLst/>
          </a:prstGeom>
        </p:spPr>
      </p:pic>
      <p:pic>
        <p:nvPicPr>
          <p:cNvPr id="26" name="図 25"/>
          <p:cNvPicPr>
            <a:picLocks noChangeAspect="1"/>
          </p:cNvPicPr>
          <p:nvPr/>
        </p:nvPicPr>
        <p:blipFill>
          <a:blip r:embed="rId7"/>
          <a:stretch>
            <a:fillRect/>
          </a:stretch>
        </p:blipFill>
        <p:spPr>
          <a:xfrm>
            <a:off x="4560568" y="3970272"/>
            <a:ext cx="760371" cy="990712"/>
          </a:xfrm>
          <a:prstGeom prst="rect">
            <a:avLst/>
          </a:prstGeom>
        </p:spPr>
      </p:pic>
      <p:grpSp>
        <p:nvGrpSpPr>
          <p:cNvPr id="27" name="グループ化 26"/>
          <p:cNvGrpSpPr/>
          <p:nvPr/>
        </p:nvGrpSpPr>
        <p:grpSpPr>
          <a:xfrm>
            <a:off x="5186152" y="2653643"/>
            <a:ext cx="1324637" cy="900183"/>
            <a:chOff x="2201821" y="3698273"/>
            <a:chExt cx="984838" cy="634447"/>
          </a:xfrm>
        </p:grpSpPr>
        <p:sp>
          <p:nvSpPr>
            <p:cNvPr id="28" name="角丸四角形吹き出し 27"/>
            <p:cNvSpPr/>
            <p:nvPr/>
          </p:nvSpPr>
          <p:spPr>
            <a:xfrm>
              <a:off x="2201821" y="3698273"/>
              <a:ext cx="948702" cy="634447"/>
            </a:xfrm>
            <a:prstGeom prst="wedgeRoundRectCallout">
              <a:avLst>
                <a:gd name="adj1" fmla="val -18121"/>
                <a:gd name="adj2" fmla="val 83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256293" y="3759762"/>
              <a:ext cx="930366" cy="497811"/>
            </a:xfrm>
            <a:prstGeom prst="rect">
              <a:avLst/>
            </a:prstGeom>
          </p:spPr>
          <p:txBody>
            <a:bodyPr vert="horz" wrap="square" lIns="0" tIns="34301" rIns="68601" bIns="34301" rtlCol="0">
              <a:noAutofit/>
            </a:bodyPr>
            <a:lstStyle/>
            <a:p>
              <a:pPr algn="l"/>
              <a:r>
                <a:rPr kumimoji="1" lang="ja-JP" altLang="en-US" sz="1200" dirty="0">
                  <a:latin typeface="メイリオ" panose="020B0604030504040204" pitchFamily="50" charset="-128"/>
                  <a:ea typeface="メイリオ" panose="020B0604030504040204" pitchFamily="50" charset="-128"/>
                </a:rPr>
                <a:t>痛みをやわらげる治療やケアのみ受けたいと希望していました。</a:t>
              </a:r>
              <a:endParaRPr kumimoji="1" lang="en-US" altLang="ja-JP" sz="1200" dirty="0">
                <a:latin typeface="メイリオ" panose="020B0604030504040204" pitchFamily="50" charset="-128"/>
                <a:ea typeface="メイリオ" panose="020B0604030504040204" pitchFamily="50" charset="-128"/>
              </a:endParaRPr>
            </a:p>
          </p:txBody>
        </p:sp>
      </p:grpSp>
      <p:grpSp>
        <p:nvGrpSpPr>
          <p:cNvPr id="31" name="グループ化 30"/>
          <p:cNvGrpSpPr/>
          <p:nvPr/>
        </p:nvGrpSpPr>
        <p:grpSpPr>
          <a:xfrm>
            <a:off x="6478046" y="4256620"/>
            <a:ext cx="1796624" cy="533400"/>
            <a:chOff x="2857500" y="2865120"/>
            <a:chExt cx="1796624" cy="533400"/>
          </a:xfrm>
        </p:grpSpPr>
        <p:sp>
          <p:nvSpPr>
            <p:cNvPr id="32" name="角丸四角形吹き出し 31"/>
            <p:cNvSpPr/>
            <p:nvPr/>
          </p:nvSpPr>
          <p:spPr>
            <a:xfrm>
              <a:off x="2857500" y="2865120"/>
              <a:ext cx="1358838" cy="533400"/>
            </a:xfrm>
            <a:prstGeom prst="wedgeRoundRectCallout">
              <a:avLst>
                <a:gd name="adj1" fmla="val 60759"/>
                <a:gd name="adj2" fmla="val -10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954864" y="2943892"/>
              <a:ext cx="1699260" cy="411480"/>
            </a:xfrm>
            <a:prstGeom prst="rect">
              <a:avLst/>
            </a:prstGeom>
          </p:spPr>
          <p:txBody>
            <a:bodyPr vert="horz" wrap="square" lIns="0" tIns="34301" rIns="68601" bIns="34301" rtlCol="0">
              <a:noAutofit/>
            </a:bodyPr>
            <a:lstStyle/>
            <a:p>
              <a:pPr algn="l"/>
              <a:r>
                <a:rPr kumimoji="1" lang="ja-JP" altLang="en-US" sz="1200" dirty="0">
                  <a:latin typeface="メイリオ" panose="020B0604030504040204" pitchFamily="50" charset="-128"/>
                  <a:ea typeface="メイリオ" panose="020B0604030504040204" pitchFamily="50" charset="-128"/>
                </a:rPr>
                <a:t>では、その方法を</a:t>
              </a:r>
              <a:endParaRPr kumimoji="1" lang="en-US" altLang="ja-JP" sz="1200" dirty="0">
                <a:latin typeface="メイリオ" panose="020B0604030504040204" pitchFamily="50" charset="-128"/>
                <a:ea typeface="メイリオ" panose="020B0604030504040204" pitchFamily="50" charset="-128"/>
              </a:endParaRPr>
            </a:p>
            <a:p>
              <a:pPr algn="l"/>
              <a:r>
                <a:rPr kumimoji="1" lang="ja-JP" altLang="en-US" sz="1200" dirty="0">
                  <a:latin typeface="メイリオ" panose="020B0604030504040204" pitchFamily="50" charset="-128"/>
                  <a:ea typeface="メイリオ" panose="020B0604030504040204" pitchFamily="50" charset="-128"/>
                </a:rPr>
                <a:t>考えましょう！</a:t>
              </a:r>
              <a:endParaRPr kumimoji="1" lang="en-US" altLang="ja-JP" sz="1200" baseline="0" dirty="0">
                <a:latin typeface="メイリオ" panose="020B0604030504040204" pitchFamily="50" charset="-128"/>
                <a:ea typeface="メイリオ" panose="020B0604030504040204" pitchFamily="50" charset="-128"/>
              </a:endParaRPr>
            </a:p>
          </p:txBody>
        </p:sp>
      </p:grpSp>
      <p:sp>
        <p:nvSpPr>
          <p:cNvPr id="34" name="テキスト ボックス 33"/>
          <p:cNvSpPr txBox="1"/>
          <p:nvPr/>
        </p:nvSpPr>
        <p:spPr>
          <a:xfrm>
            <a:off x="4544587" y="3583000"/>
            <a:ext cx="1044391" cy="446798"/>
          </a:xfrm>
          <a:prstGeom prst="rect">
            <a:avLst/>
          </a:prstGeom>
        </p:spPr>
        <p:txBody>
          <a:bodyPr vert="horz" wrap="square" lIns="0" tIns="34301" rIns="68601" bIns="34301" rtlCol="0">
            <a:noAutofit/>
          </a:bodyPr>
          <a:lstStyle/>
          <a:p>
            <a:pPr algn="l"/>
            <a:r>
              <a:rPr kumimoji="1" lang="ja-JP" altLang="en-US" sz="1100" baseline="0" dirty="0">
                <a:latin typeface="メイリオ" panose="020B0604030504040204" pitchFamily="50" charset="-128"/>
                <a:ea typeface="メイリオ" panose="020B0604030504040204" pitchFamily="50" charset="-128"/>
              </a:rPr>
              <a:t>話し合ってて良かった！</a:t>
            </a:r>
          </a:p>
        </p:txBody>
      </p:sp>
      <p:sp>
        <p:nvSpPr>
          <p:cNvPr id="35" name="テキスト ボックス 34"/>
          <p:cNvSpPr txBox="1"/>
          <p:nvPr/>
        </p:nvSpPr>
        <p:spPr>
          <a:xfrm>
            <a:off x="182738" y="2052012"/>
            <a:ext cx="4159886" cy="404912"/>
          </a:xfrm>
          <a:prstGeom prst="rect">
            <a:avLst/>
          </a:prstGeom>
          <a:solidFill>
            <a:srgbClr val="FFFF66"/>
          </a:solidFill>
          <a:ln w="12700">
            <a:solidFill>
              <a:schemeClr val="accent6"/>
            </a:solidFill>
            <a:prstDash val="sysDash"/>
          </a:ln>
        </p:spPr>
        <p:txBody>
          <a:bodyPr vert="horz" wrap="square" lIns="0" tIns="34301" rIns="68601" bIns="34301" rtlCol="0">
            <a:noAutofit/>
          </a:bodyPr>
          <a:lstStyle/>
          <a:p>
            <a:pPr algn="ctr">
              <a:lnSpc>
                <a:spcPct val="150000"/>
              </a:lnSpc>
            </a:pPr>
            <a:r>
              <a:rPr kumimoji="1" lang="ja-JP" altLang="en-US" sz="1600" b="1" baseline="0" dirty="0">
                <a:latin typeface="BIZ UDゴシック" panose="020B0400000000000000" pitchFamily="49" charset="-128"/>
                <a:ea typeface="BIZ UDゴシック" panose="020B0400000000000000" pitchFamily="49" charset="-128"/>
              </a:rPr>
              <a:t>人生会議をしていない場合</a:t>
            </a:r>
          </a:p>
        </p:txBody>
      </p:sp>
      <p:sp>
        <p:nvSpPr>
          <p:cNvPr id="36" name="テキスト ボックス 35"/>
          <p:cNvSpPr txBox="1"/>
          <p:nvPr/>
        </p:nvSpPr>
        <p:spPr>
          <a:xfrm>
            <a:off x="4452257" y="2058600"/>
            <a:ext cx="4313479" cy="404912"/>
          </a:xfrm>
          <a:prstGeom prst="rect">
            <a:avLst/>
          </a:prstGeom>
          <a:solidFill>
            <a:srgbClr val="FFFF66"/>
          </a:solidFill>
          <a:ln w="12700">
            <a:solidFill>
              <a:schemeClr val="accent6"/>
            </a:solidFill>
            <a:prstDash val="sysDash"/>
          </a:ln>
        </p:spPr>
        <p:txBody>
          <a:bodyPr vert="horz" wrap="square" lIns="0" tIns="34301" rIns="68601" bIns="34301" rtlCol="0">
            <a:noAutofit/>
          </a:bodyPr>
          <a:lstStyle/>
          <a:p>
            <a:pPr algn="ctr">
              <a:lnSpc>
                <a:spcPct val="150000"/>
              </a:lnSpc>
            </a:pPr>
            <a:r>
              <a:rPr kumimoji="1" lang="ja-JP" altLang="en-US" sz="1600" b="1" baseline="0" dirty="0">
                <a:latin typeface="BIZ UDゴシック" panose="020B0400000000000000" pitchFamily="49" charset="-128"/>
                <a:ea typeface="BIZ UDゴシック" panose="020B0400000000000000" pitchFamily="49" charset="-128"/>
              </a:rPr>
              <a:t>人生会議をしている場合</a:t>
            </a:r>
          </a:p>
        </p:txBody>
      </p:sp>
      <p:grpSp>
        <p:nvGrpSpPr>
          <p:cNvPr id="41" name="グループ化 40"/>
          <p:cNvGrpSpPr/>
          <p:nvPr/>
        </p:nvGrpSpPr>
        <p:grpSpPr>
          <a:xfrm>
            <a:off x="0" y="6357"/>
            <a:ext cx="9144000" cy="942639"/>
            <a:chOff x="0" y="6357"/>
            <a:chExt cx="9144000" cy="942639"/>
          </a:xfrm>
        </p:grpSpPr>
        <p:grpSp>
          <p:nvGrpSpPr>
            <p:cNvPr id="42" name="グループ化 41"/>
            <p:cNvGrpSpPr/>
            <p:nvPr/>
          </p:nvGrpSpPr>
          <p:grpSpPr>
            <a:xfrm>
              <a:off x="0" y="6357"/>
              <a:ext cx="9144000" cy="942639"/>
              <a:chOff x="217459" y="3695089"/>
              <a:chExt cx="7736370" cy="1247874"/>
            </a:xfrm>
          </p:grpSpPr>
          <p:sp>
            <p:nvSpPr>
              <p:cNvPr id="44" name="正方形/長方形 43"/>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5" name="正方形/長方形 44"/>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38" name="タイトル 1"/>
          <p:cNvSpPr txBox="1">
            <a:spLocks/>
          </p:cNvSpPr>
          <p:nvPr/>
        </p:nvSpPr>
        <p:spPr>
          <a:xfrm>
            <a:off x="1793461" y="262232"/>
            <a:ext cx="5755439"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なぜ　人生会議をするの？</a:t>
            </a:r>
          </a:p>
        </p:txBody>
      </p:sp>
      <p:pic>
        <p:nvPicPr>
          <p:cNvPr id="4" name="図 3">
            <a:extLst>
              <a:ext uri="{FF2B5EF4-FFF2-40B4-BE49-F238E27FC236}">
                <a16:creationId xmlns:a16="http://schemas.microsoft.com/office/drawing/2014/main" id="{6F2E6479-75B3-4DF4-B652-034AC1318BC9}"/>
              </a:ext>
            </a:extLst>
          </p:cNvPr>
          <p:cNvPicPr>
            <a:picLocks noChangeAspect="1"/>
          </p:cNvPicPr>
          <p:nvPr/>
        </p:nvPicPr>
        <p:blipFill rotWithShape="1">
          <a:blip r:embed="rId9"/>
          <a:srcRect l="4060" t="26864" r="57305" b="7828"/>
          <a:stretch/>
        </p:blipFill>
        <p:spPr>
          <a:xfrm>
            <a:off x="1569919" y="3122752"/>
            <a:ext cx="564173" cy="917919"/>
          </a:xfrm>
          <a:prstGeom prst="rect">
            <a:avLst/>
          </a:prstGeom>
        </p:spPr>
      </p:pic>
      <p:sp>
        <p:nvSpPr>
          <p:cNvPr id="6" name="思考の吹き出し: 雲形 5">
            <a:extLst>
              <a:ext uri="{FF2B5EF4-FFF2-40B4-BE49-F238E27FC236}">
                <a16:creationId xmlns:a16="http://schemas.microsoft.com/office/drawing/2014/main" id="{70430628-42C8-4505-BB82-3AD6D3DB7A69}"/>
              </a:ext>
            </a:extLst>
          </p:cNvPr>
          <p:cNvSpPr/>
          <p:nvPr/>
        </p:nvSpPr>
        <p:spPr>
          <a:xfrm>
            <a:off x="2004809" y="2483143"/>
            <a:ext cx="2290251" cy="965221"/>
          </a:xfrm>
          <a:prstGeom prst="cloudCallout">
            <a:avLst>
              <a:gd name="adj1" fmla="val -40771"/>
              <a:gd name="adj2" fmla="val 5669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4A0FFB10-1C7F-492C-B22D-790DAEAC4358}"/>
              </a:ext>
            </a:extLst>
          </p:cNvPr>
          <p:cNvPicPr>
            <a:picLocks noChangeAspect="1"/>
          </p:cNvPicPr>
          <p:nvPr/>
        </p:nvPicPr>
        <p:blipFill rotWithShape="1">
          <a:blip r:embed="rId9"/>
          <a:srcRect l="4060" t="26864" r="57305" b="7828"/>
          <a:stretch/>
        </p:blipFill>
        <p:spPr>
          <a:xfrm>
            <a:off x="6469994" y="3278919"/>
            <a:ext cx="564173" cy="917919"/>
          </a:xfrm>
          <a:prstGeom prst="rect">
            <a:avLst/>
          </a:prstGeom>
        </p:spPr>
      </p:pic>
      <p:sp>
        <p:nvSpPr>
          <p:cNvPr id="40" name="思考の吹き出し: 雲形 39">
            <a:extLst>
              <a:ext uri="{FF2B5EF4-FFF2-40B4-BE49-F238E27FC236}">
                <a16:creationId xmlns:a16="http://schemas.microsoft.com/office/drawing/2014/main" id="{C0EDC4E0-A5A4-4CFE-B580-D7B386468251}"/>
              </a:ext>
            </a:extLst>
          </p:cNvPr>
          <p:cNvSpPr/>
          <p:nvPr/>
        </p:nvSpPr>
        <p:spPr>
          <a:xfrm>
            <a:off x="6613003" y="2510920"/>
            <a:ext cx="2137784" cy="953514"/>
          </a:xfrm>
          <a:prstGeom prst="cloudCallout">
            <a:avLst>
              <a:gd name="adj1" fmla="val -25113"/>
              <a:gd name="adj2" fmla="val 7220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C26027AC-9568-4148-9847-CA63EAA392DE}"/>
              </a:ext>
            </a:extLst>
          </p:cNvPr>
          <p:cNvSpPr txBox="1"/>
          <p:nvPr/>
        </p:nvSpPr>
        <p:spPr>
          <a:xfrm>
            <a:off x="2340949" y="2696557"/>
            <a:ext cx="1983452" cy="1026373"/>
          </a:xfrm>
          <a:prstGeom prst="rect">
            <a:avLst/>
          </a:prstGeom>
        </p:spPr>
        <p:txBody>
          <a:bodyPr vert="horz" wrap="square" lIns="0" tIns="34301" rIns="68601" bIns="34301" rtlCol="0">
            <a:noAutofit/>
          </a:bodyPr>
          <a:lstStyle/>
          <a:p>
            <a:pPr algn="l"/>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回復の見込みがないなら、痛みだけ取ってくれればいいんだけどなぁ。</a:t>
            </a:r>
            <a:endParaRPr kumimoji="1" lang="en-US" altLang="ja-JP" sz="1200" strike="sngStrike"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C5C8F19-6E02-4240-8924-48EF54D77A62}"/>
              </a:ext>
            </a:extLst>
          </p:cNvPr>
          <p:cNvSpPr txBox="1"/>
          <p:nvPr/>
        </p:nvSpPr>
        <p:spPr>
          <a:xfrm>
            <a:off x="6849572" y="2737046"/>
            <a:ext cx="1779261" cy="597424"/>
          </a:xfrm>
          <a:prstGeom prst="rect">
            <a:avLst/>
          </a:prstGeom>
        </p:spPr>
        <p:txBody>
          <a:bodyPr vert="horz" wrap="square" lIns="0" tIns="34301" rIns="68601" bIns="34301" rtlCol="0">
            <a:noAutofit/>
          </a:bodyPr>
          <a:lstStyle/>
          <a:p>
            <a:pPr algn="l"/>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痛みをやわらげてもら</a:t>
            </a:r>
            <a:r>
              <a:rPr kumimoji="1" lang="ja-JP" altLang="en-US" sz="1200" dirty="0">
                <a:latin typeface="メイリオ" panose="020B0604030504040204" pitchFamily="50" charset="-128"/>
                <a:ea typeface="メイリオ" panose="020B0604030504040204" pitchFamily="50" charset="-128"/>
              </a:rPr>
              <a:t>え</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そうでよかった。考えてくれてありがとう。</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858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56370" y="2902857"/>
            <a:ext cx="8785505" cy="1177564"/>
          </a:xfrm>
          <a:prstGeom prst="roundRect">
            <a:avLst/>
          </a:prstGeom>
          <a:solidFill>
            <a:schemeClr val="accent5">
              <a:lumMod val="20000"/>
              <a:lumOff val="8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58774" y="370800"/>
            <a:ext cx="6758305" cy="430887"/>
          </a:xfrm>
        </p:spPr>
        <p:txBody>
          <a:bodyPr/>
          <a:lstStyle/>
          <a:p>
            <a:r>
              <a:rPr kumimoji="1" lang="ja-JP" altLang="en-US" sz="2800" dirty="0"/>
              <a:t>タイトル</a:t>
            </a:r>
          </a:p>
        </p:txBody>
      </p:sp>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7</a:t>
            </a:fld>
            <a:endParaRPr kumimoji="1" lang="ja-JP" altLang="en-US"/>
          </a:p>
        </p:txBody>
      </p:sp>
      <p:sp>
        <p:nvSpPr>
          <p:cNvPr id="6" name="コンテンツ プレースホルダー 2"/>
          <p:cNvSpPr txBox="1">
            <a:spLocks/>
          </p:cNvSpPr>
          <p:nvPr/>
        </p:nvSpPr>
        <p:spPr>
          <a:xfrm>
            <a:off x="3020611" y="1972069"/>
            <a:ext cx="5329062"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000" dirty="0"/>
          </a:p>
        </p:txBody>
      </p:sp>
      <p:sp>
        <p:nvSpPr>
          <p:cNvPr id="3" name="正方形/長方形 2"/>
          <p:cNvSpPr/>
          <p:nvPr/>
        </p:nvSpPr>
        <p:spPr>
          <a:xfrm>
            <a:off x="543955" y="1146748"/>
            <a:ext cx="8785226" cy="2739211"/>
          </a:xfrm>
          <a:prstGeom prst="rect">
            <a:avLst/>
          </a:prstGeom>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病気やケガ等で医療やケアが必要になったとき、</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自分で意思を伝えられなくなる可能性は誰にでもあります。</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「縁起でもない」「まだ早い」と思うかもしれませんが、</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「もしも」はいつ訪れるかわかりません。</a:t>
            </a:r>
            <a:endParaRPr lang="en-US" altLang="ja-JP" sz="2000" dirty="0">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r>
              <a:rPr lang="ja-JP" altLang="en-US" sz="2400" b="1" dirty="0">
                <a:solidFill>
                  <a:schemeClr val="accent4"/>
                </a:solidFill>
                <a:latin typeface="BIZ UDゴシック" panose="020B0400000000000000" pitchFamily="49" charset="-128"/>
                <a:ea typeface="BIZ UDゴシック" panose="020B0400000000000000" pitchFamily="49" charset="-128"/>
              </a:rPr>
              <a:t>　言葉で伝えられる</a:t>
            </a:r>
            <a:r>
              <a:rPr lang="ja-JP" altLang="en-US" sz="2400" b="1" dirty="0">
                <a:solidFill>
                  <a:srgbClr val="FF0000"/>
                </a:solidFill>
                <a:latin typeface="BIZ UDゴシック" panose="020B0400000000000000" pitchFamily="49" charset="-128"/>
                <a:ea typeface="BIZ UDゴシック" panose="020B0400000000000000" pitchFamily="49" charset="-128"/>
              </a:rPr>
              <a:t>今</a:t>
            </a:r>
            <a:r>
              <a:rPr lang="ja-JP" altLang="en-US" sz="2400" b="1" dirty="0">
                <a:solidFill>
                  <a:schemeClr val="accent4"/>
                </a:solidFill>
                <a:latin typeface="BIZ UDゴシック" panose="020B0400000000000000" pitchFamily="49" charset="-128"/>
                <a:ea typeface="BIZ UDゴシック" panose="020B0400000000000000" pitchFamily="49" charset="-128"/>
              </a:rPr>
              <a:t>だからこそ、</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a:p>
            <a:r>
              <a:rPr lang="ja-JP" altLang="en-US" sz="2400" b="1" dirty="0">
                <a:solidFill>
                  <a:schemeClr val="accent4"/>
                </a:solidFill>
                <a:latin typeface="BIZ UDゴシック" panose="020B0400000000000000" pitchFamily="49" charset="-128"/>
                <a:ea typeface="BIZ UDゴシック" panose="020B0400000000000000" pitchFamily="49" charset="-128"/>
              </a:rPr>
              <a:t>　　　　　　　　　　　前もって話し合うことが大切です。</a:t>
            </a:r>
            <a:endParaRPr lang="en-US" altLang="ja-JP" sz="2400" b="1" dirty="0">
              <a:solidFill>
                <a:schemeClr val="accent4"/>
              </a:solidFill>
              <a:latin typeface="BIZ UDゴシック" panose="020B0400000000000000" pitchFamily="49" charset="-128"/>
              <a:ea typeface="BIZ UDゴシック" panose="020B0400000000000000" pitchFamily="49" charset="-128"/>
            </a:endParaRPr>
          </a:p>
        </p:txBody>
      </p:sp>
      <p:sp>
        <p:nvSpPr>
          <p:cNvPr id="4" name="テキスト ボックス 3"/>
          <p:cNvSpPr txBox="1"/>
          <p:nvPr/>
        </p:nvSpPr>
        <p:spPr>
          <a:xfrm>
            <a:off x="851730" y="4180327"/>
            <a:ext cx="7973575" cy="662730"/>
          </a:xfrm>
          <a:prstGeom prst="rect">
            <a:avLst/>
          </a:prstGeom>
        </p:spPr>
        <p:txBody>
          <a:bodyPr vert="horz" wrap="square" lIns="0" tIns="34301" rIns="68601" bIns="34301" rtlCol="0">
            <a:noAutofit/>
          </a:bodyPr>
          <a:lstStyle/>
          <a:p>
            <a:pPr algn="l"/>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aseline="0" dirty="0">
                <a:solidFill>
                  <a:srgbClr val="FF0000"/>
                </a:solidFill>
                <a:latin typeface="BIZ UDゴシック" panose="020B0400000000000000" pitchFamily="49" charset="-128"/>
                <a:ea typeface="BIZ UDゴシック" panose="020B0400000000000000" pitchFamily="49" charset="-128"/>
              </a:rPr>
              <a:t>「考えたくない」「わからない」「決められない」という気持ちも大切です。</a:t>
            </a:r>
            <a:endParaRPr kumimoji="1" lang="en-US" altLang="ja-JP" sz="1600" baseline="0" dirty="0">
              <a:solidFill>
                <a:srgbClr val="FF0000"/>
              </a:solidFill>
              <a:latin typeface="BIZ UDゴシック" panose="020B0400000000000000" pitchFamily="49" charset="-128"/>
              <a:ea typeface="BIZ UDゴシック" panose="020B0400000000000000" pitchFamily="49" charset="-128"/>
            </a:endParaRPr>
          </a:p>
          <a:p>
            <a:pPr algn="l"/>
            <a:r>
              <a:rPr kumimoji="1" lang="ja-JP" altLang="en-US" sz="1600" dirty="0">
                <a:solidFill>
                  <a:srgbClr val="FF0000"/>
                </a:solidFill>
                <a:latin typeface="BIZ UDゴシック" panose="020B0400000000000000" pitchFamily="49" charset="-128"/>
                <a:ea typeface="BIZ UDゴシック" panose="020B0400000000000000" pitchFamily="49" charset="-128"/>
              </a:rPr>
              <a:t>　　</a:t>
            </a:r>
            <a:r>
              <a:rPr kumimoji="1" lang="ja-JP" altLang="en-US" sz="1600" u="sng" dirty="0">
                <a:solidFill>
                  <a:srgbClr val="FF0000"/>
                </a:solidFill>
                <a:latin typeface="BIZ UDゴシック" panose="020B0400000000000000" pitchFamily="49" charset="-128"/>
                <a:ea typeface="BIZ UDゴシック" panose="020B0400000000000000" pitchFamily="49" charset="-128"/>
              </a:rPr>
              <a:t>無理せず、本人のペースで考えましょう。</a:t>
            </a:r>
            <a:endParaRPr kumimoji="1" lang="ja-JP" altLang="en-US" sz="1600" u="sng" baseline="0" dirty="0">
              <a:solidFill>
                <a:srgbClr val="FF0000"/>
              </a:solidFill>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0" y="6357"/>
            <a:ext cx="9144000" cy="942639"/>
            <a:chOff x="0" y="6357"/>
            <a:chExt cx="9144000" cy="942639"/>
          </a:xfrm>
        </p:grpSpPr>
        <p:grpSp>
          <p:nvGrpSpPr>
            <p:cNvPr id="8" name="グループ化 7"/>
            <p:cNvGrpSpPr/>
            <p:nvPr/>
          </p:nvGrpSpPr>
          <p:grpSpPr>
            <a:xfrm>
              <a:off x="0" y="6357"/>
              <a:ext cx="9144000" cy="942639"/>
              <a:chOff x="217459" y="3695089"/>
              <a:chExt cx="7736370" cy="1247874"/>
            </a:xfrm>
          </p:grpSpPr>
          <p:sp>
            <p:nvSpPr>
              <p:cNvPr id="10" name="正方形/長方形 9"/>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正方形/長方形 10"/>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3" name="タイトル 1"/>
          <p:cNvSpPr txBox="1">
            <a:spLocks/>
          </p:cNvSpPr>
          <p:nvPr/>
        </p:nvSpPr>
        <p:spPr>
          <a:xfrm>
            <a:off x="1793461" y="262232"/>
            <a:ext cx="5755439"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いつ　人生会議をするの？</a:t>
            </a:r>
          </a:p>
        </p:txBody>
      </p:sp>
      <p:pic>
        <p:nvPicPr>
          <p:cNvPr id="17" name="図 16"/>
          <p:cNvPicPr>
            <a:picLocks noChangeAspect="1"/>
          </p:cNvPicPr>
          <p:nvPr/>
        </p:nvPicPr>
        <p:blipFill>
          <a:blip r:embed="rId4"/>
          <a:stretch>
            <a:fillRect/>
          </a:stretch>
        </p:blipFill>
        <p:spPr>
          <a:xfrm>
            <a:off x="207169" y="2970098"/>
            <a:ext cx="514808" cy="676316"/>
          </a:xfrm>
          <a:prstGeom prst="rect">
            <a:avLst/>
          </a:prstGeom>
        </p:spPr>
      </p:pic>
      <p:pic>
        <p:nvPicPr>
          <p:cNvPr id="18" name="図 17"/>
          <p:cNvPicPr>
            <a:picLocks noChangeAspect="1"/>
          </p:cNvPicPr>
          <p:nvPr/>
        </p:nvPicPr>
        <p:blipFill>
          <a:blip r:embed="rId5"/>
          <a:stretch>
            <a:fillRect/>
          </a:stretch>
        </p:blipFill>
        <p:spPr>
          <a:xfrm>
            <a:off x="718552" y="4379589"/>
            <a:ext cx="339868" cy="310130"/>
          </a:xfrm>
          <a:prstGeom prst="rect">
            <a:avLst/>
          </a:prstGeom>
        </p:spPr>
      </p:pic>
      <p:pic>
        <p:nvPicPr>
          <p:cNvPr id="12" name="図 11">
            <a:extLst>
              <a:ext uri="{FF2B5EF4-FFF2-40B4-BE49-F238E27FC236}">
                <a16:creationId xmlns:a16="http://schemas.microsoft.com/office/drawing/2014/main" id="{D4E43E76-47BA-4C46-A652-3C1AF01FB337}"/>
              </a:ext>
            </a:extLst>
          </p:cNvPr>
          <p:cNvPicPr>
            <a:picLocks noChangeAspect="1"/>
          </p:cNvPicPr>
          <p:nvPr/>
        </p:nvPicPr>
        <p:blipFill>
          <a:blip r:embed="rId6"/>
          <a:stretch>
            <a:fillRect/>
          </a:stretch>
        </p:blipFill>
        <p:spPr>
          <a:xfrm>
            <a:off x="7324442" y="1943775"/>
            <a:ext cx="1716475" cy="1382440"/>
          </a:xfrm>
          <a:prstGeom prst="rect">
            <a:avLst/>
          </a:prstGeom>
        </p:spPr>
      </p:pic>
      <p:pic>
        <p:nvPicPr>
          <p:cNvPr id="15" name="図 14">
            <a:extLst>
              <a:ext uri="{FF2B5EF4-FFF2-40B4-BE49-F238E27FC236}">
                <a16:creationId xmlns:a16="http://schemas.microsoft.com/office/drawing/2014/main" id="{C8EF19FC-C4B8-4CA4-9D23-5CD40CEEC48B}"/>
              </a:ext>
            </a:extLst>
          </p:cNvPr>
          <p:cNvPicPr>
            <a:picLocks noChangeAspect="1"/>
          </p:cNvPicPr>
          <p:nvPr/>
        </p:nvPicPr>
        <p:blipFill rotWithShape="1">
          <a:blip r:embed="rId7">
            <a:clrChange>
              <a:clrFrom>
                <a:srgbClr val="FFFFFF"/>
              </a:clrFrom>
              <a:clrTo>
                <a:srgbClr val="FFFFFF">
                  <a:alpha val="0"/>
                </a:srgbClr>
              </a:clrTo>
            </a:clrChange>
          </a:blip>
          <a:srcRect b="7686"/>
          <a:stretch/>
        </p:blipFill>
        <p:spPr>
          <a:xfrm>
            <a:off x="7510108" y="2140200"/>
            <a:ext cx="805875" cy="750883"/>
          </a:xfrm>
          <a:prstGeom prst="rect">
            <a:avLst/>
          </a:prstGeom>
        </p:spPr>
      </p:pic>
      <p:sp>
        <p:nvSpPr>
          <p:cNvPr id="16" name="テキスト ボックス 15">
            <a:extLst>
              <a:ext uri="{FF2B5EF4-FFF2-40B4-BE49-F238E27FC236}">
                <a16:creationId xmlns:a16="http://schemas.microsoft.com/office/drawing/2014/main" id="{0EC1396D-58EE-47E7-97FF-966342C4B7E7}"/>
              </a:ext>
            </a:extLst>
          </p:cNvPr>
          <p:cNvSpPr txBox="1"/>
          <p:nvPr/>
        </p:nvSpPr>
        <p:spPr>
          <a:xfrm>
            <a:off x="8237562" y="2670610"/>
            <a:ext cx="803355" cy="321249"/>
          </a:xfrm>
          <a:prstGeom prst="rect">
            <a:avLst/>
          </a:prstGeom>
        </p:spPr>
        <p:txBody>
          <a:bodyPr vert="horz" wrap="square" lIns="0" tIns="34301" rIns="68601" bIns="34301" rtlCol="0">
            <a:noAutofit/>
          </a:bodyPr>
          <a:lstStyle/>
          <a:p>
            <a:pPr algn="l">
              <a:lnSpc>
                <a:spcPct val="70000"/>
              </a:lnSpc>
            </a:pPr>
            <a:r>
              <a:rPr kumimoji="1" lang="ja-JP" altLang="en-US" sz="1600" baseline="0" dirty="0">
                <a:solidFill>
                  <a:schemeClr val="accent4"/>
                </a:solidFill>
                <a:latin typeface="HG創英角ﾎﾟｯﾌﾟ体" panose="040B0A09000000000000" pitchFamily="49" charset="-128"/>
                <a:ea typeface="HG創英角ﾎﾟｯﾌﾟ体" panose="040B0A09000000000000" pitchFamily="49" charset="-128"/>
              </a:rPr>
              <a:t>です</a:t>
            </a:r>
          </a:p>
        </p:txBody>
      </p:sp>
      <p:sp>
        <p:nvSpPr>
          <p:cNvPr id="22" name="テキスト ボックス 21">
            <a:extLst>
              <a:ext uri="{FF2B5EF4-FFF2-40B4-BE49-F238E27FC236}">
                <a16:creationId xmlns:a16="http://schemas.microsoft.com/office/drawing/2014/main" id="{EB3E1E8E-2DEE-4AE2-94B8-F92053A16F02}"/>
              </a:ext>
            </a:extLst>
          </p:cNvPr>
          <p:cNvSpPr txBox="1"/>
          <p:nvPr/>
        </p:nvSpPr>
        <p:spPr>
          <a:xfrm>
            <a:off x="7785707" y="1345087"/>
            <a:ext cx="1484190" cy="475248"/>
          </a:xfrm>
          <a:prstGeom prst="rect">
            <a:avLst/>
          </a:prstGeom>
        </p:spPr>
        <p:txBody>
          <a:bodyPr vert="horz" wrap="square" lIns="0" tIns="34301" rIns="68601" bIns="34301" rtlCol="0">
            <a:noAutofit/>
          </a:bodyPr>
          <a:lstStyle/>
          <a:p>
            <a:pPr algn="l">
              <a:lnSpc>
                <a:spcPts val="1800"/>
              </a:lnSpc>
            </a:pPr>
            <a:r>
              <a:rPr kumimoji="1" lang="ja-JP" altLang="en-US" dirty="0">
                <a:solidFill>
                  <a:schemeClr val="accent4"/>
                </a:solidFill>
                <a:latin typeface="HG創英角ﾎﾟｯﾌﾟ体" panose="040B0A09000000000000" pitchFamily="49" charset="-128"/>
                <a:ea typeface="HG創英角ﾎﾟｯﾌﾟ体" panose="040B0A09000000000000" pitchFamily="49" charset="-128"/>
              </a:rPr>
              <a:t>いつか</a:t>
            </a:r>
            <a:endParaRPr kumimoji="1" lang="en-US" altLang="ja-JP" dirty="0">
              <a:solidFill>
                <a:schemeClr val="accent4"/>
              </a:solidFill>
              <a:latin typeface="HG創英角ﾎﾟｯﾌﾟ体" panose="040B0A09000000000000" pitchFamily="49" charset="-128"/>
              <a:ea typeface="HG創英角ﾎﾟｯﾌﾟ体" panose="040B0A09000000000000" pitchFamily="49" charset="-128"/>
            </a:endParaRPr>
          </a:p>
          <a:p>
            <a:pPr algn="l">
              <a:lnSpc>
                <a:spcPts val="1800"/>
              </a:lnSpc>
            </a:pPr>
            <a:r>
              <a:rPr kumimoji="1" lang="ja-JP" altLang="en-US" baseline="0" dirty="0">
                <a:solidFill>
                  <a:schemeClr val="accent4"/>
                </a:solidFill>
                <a:latin typeface="HG創英角ﾎﾟｯﾌﾟ体" panose="040B0A09000000000000" pitchFamily="49" charset="-128"/>
                <a:ea typeface="HG創英角ﾎﾟｯﾌﾟ体" panose="040B0A09000000000000" pitchFamily="49" charset="-128"/>
              </a:rPr>
              <a:t>　</a:t>
            </a:r>
            <a:r>
              <a:rPr kumimoji="1" lang="ja-JP" altLang="en-US" dirty="0">
                <a:solidFill>
                  <a:schemeClr val="accent4"/>
                </a:solidFill>
                <a:latin typeface="HG創英角ﾎﾟｯﾌﾟ体" panose="040B0A09000000000000" pitchFamily="49" charset="-128"/>
                <a:ea typeface="HG創英角ﾎﾟｯﾌﾟ体" panose="040B0A09000000000000" pitchFamily="49" charset="-128"/>
              </a:rPr>
              <a:t>そのうち</a:t>
            </a:r>
            <a:endParaRPr kumimoji="1" lang="ja-JP" altLang="en-US" sz="1400" baseline="0" dirty="0">
              <a:solidFill>
                <a:schemeClr val="accent4"/>
              </a:solidFill>
              <a:latin typeface="HG創英角ﾎﾟｯﾌﾟ体" panose="040B0A09000000000000" pitchFamily="49" charset="-128"/>
              <a:ea typeface="HG創英角ﾎﾟｯﾌﾟ体" panose="040B0A09000000000000" pitchFamily="49" charset="-128"/>
            </a:endParaRPr>
          </a:p>
        </p:txBody>
      </p:sp>
      <p:pic>
        <p:nvPicPr>
          <p:cNvPr id="19" name="図 18">
            <a:extLst>
              <a:ext uri="{FF2B5EF4-FFF2-40B4-BE49-F238E27FC236}">
                <a16:creationId xmlns:a16="http://schemas.microsoft.com/office/drawing/2014/main" id="{A6B8CE24-03B8-4C5F-B629-B26FD2285155}"/>
              </a:ext>
            </a:extLst>
          </p:cNvPr>
          <p:cNvPicPr>
            <a:picLocks noChangeAspect="1"/>
          </p:cNvPicPr>
          <p:nvPr/>
        </p:nvPicPr>
        <p:blipFill>
          <a:blip r:embed="rId8">
            <a:alphaModFix amt="70000"/>
          </a:blip>
          <a:stretch>
            <a:fillRect/>
          </a:stretch>
        </p:blipFill>
        <p:spPr>
          <a:xfrm>
            <a:off x="7933326" y="1198268"/>
            <a:ext cx="891979" cy="891979"/>
          </a:xfrm>
          <a:prstGeom prst="rect">
            <a:avLst/>
          </a:prstGeom>
        </p:spPr>
      </p:pic>
    </p:spTree>
    <p:extLst>
      <p:ext uri="{BB962C8B-B14F-4D97-AF65-F5344CB8AC3E}">
        <p14:creationId xmlns:p14="http://schemas.microsoft.com/office/powerpoint/2010/main" val="6352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8</a:t>
            </a:fld>
            <a:endParaRPr kumimoji="1" lang="ja-JP" altLang="en-US"/>
          </a:p>
        </p:txBody>
      </p:sp>
      <p:grpSp>
        <p:nvGrpSpPr>
          <p:cNvPr id="11" name="グループ化 10"/>
          <p:cNvGrpSpPr/>
          <p:nvPr/>
        </p:nvGrpSpPr>
        <p:grpSpPr>
          <a:xfrm>
            <a:off x="0" y="6357"/>
            <a:ext cx="9144000" cy="942639"/>
            <a:chOff x="0" y="6357"/>
            <a:chExt cx="9144000" cy="942639"/>
          </a:xfrm>
        </p:grpSpPr>
        <p:grpSp>
          <p:nvGrpSpPr>
            <p:cNvPr id="12" name="グループ化 11"/>
            <p:cNvGrpSpPr/>
            <p:nvPr/>
          </p:nvGrpSpPr>
          <p:grpSpPr>
            <a:xfrm>
              <a:off x="0" y="6357"/>
              <a:ext cx="9144000" cy="942639"/>
              <a:chOff x="217459" y="3695089"/>
              <a:chExt cx="7736370" cy="1247874"/>
            </a:xfrm>
          </p:grpSpPr>
          <p:sp>
            <p:nvSpPr>
              <p:cNvPr id="14" name="正方形/長方形 13"/>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7" name="タイトル 1"/>
          <p:cNvSpPr txBox="1">
            <a:spLocks/>
          </p:cNvSpPr>
          <p:nvPr/>
        </p:nvSpPr>
        <p:spPr>
          <a:xfrm>
            <a:off x="1227404" y="246187"/>
            <a:ext cx="5755439" cy="430887"/>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2800" dirty="0"/>
              <a:t>どうやって　人生会議をするの？</a:t>
            </a:r>
          </a:p>
        </p:txBody>
      </p:sp>
      <p:sp>
        <p:nvSpPr>
          <p:cNvPr id="4" name="テキスト ボックス 3"/>
          <p:cNvSpPr txBox="1"/>
          <p:nvPr/>
        </p:nvSpPr>
        <p:spPr>
          <a:xfrm>
            <a:off x="5445325" y="1423161"/>
            <a:ext cx="3625328" cy="215100"/>
          </a:xfrm>
          <a:prstGeom prst="rect">
            <a:avLst/>
          </a:prstGeom>
        </p:spPr>
        <p:txBody>
          <a:bodyPr vert="horz" wrap="square" lIns="0" tIns="34301" rIns="68601" bIns="34301" rtlCol="0">
            <a:noAutofit/>
          </a:bodyPr>
          <a:lstStyle/>
          <a:p>
            <a:pPr algn="l">
              <a:lnSpc>
                <a:spcPts val="1200"/>
              </a:lnSpc>
            </a:pPr>
            <a:r>
              <a:rPr kumimoji="1" lang="ja-JP" altLang="en-US" sz="1400" dirty="0">
                <a:latin typeface="BIZ UDゴシック" panose="020B0400000000000000" pitchFamily="49" charset="-128"/>
                <a:ea typeface="BIZ UDゴシック" panose="020B0400000000000000" pitchFamily="49" charset="-128"/>
              </a:rPr>
              <a:t>「</a:t>
            </a:r>
            <a:r>
              <a:rPr kumimoji="1" lang="ja-JP" altLang="en-US" sz="1400" baseline="0" dirty="0">
                <a:latin typeface="BIZ UDゴシック" panose="020B0400000000000000" pitchFamily="49" charset="-128"/>
                <a:ea typeface="BIZ UDゴシック" panose="020B0400000000000000" pitchFamily="49" charset="-128"/>
              </a:rPr>
              <a:t>もしものときに望む医療・ケアについて」</a:t>
            </a:r>
            <a:endParaRPr kumimoji="1" lang="en-US" altLang="ja-JP" sz="1400" baseline="0" dirty="0">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5048694" y="1915259"/>
            <a:ext cx="4785287" cy="2253457"/>
            <a:chOff x="5822987" y="940680"/>
            <a:chExt cx="6422098" cy="2493318"/>
          </a:xfrm>
        </p:grpSpPr>
        <p:graphicFrame>
          <p:nvGraphicFramePr>
            <p:cNvPr id="10" name="グラフ 9"/>
            <p:cNvGraphicFramePr>
              <a:graphicFrameLocks/>
            </p:cNvGraphicFramePr>
            <p:nvPr>
              <p:extLst>
                <p:ext uri="{D42A27DB-BD31-4B8C-83A1-F6EECF244321}">
                  <p14:modId xmlns:p14="http://schemas.microsoft.com/office/powerpoint/2010/main" val="958083616"/>
                </p:ext>
              </p:extLst>
            </p:nvPr>
          </p:nvGraphicFramePr>
          <p:xfrm>
            <a:off x="5822987" y="1290179"/>
            <a:ext cx="3362930" cy="2143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extLst>
                <p:ext uri="{D42A27DB-BD31-4B8C-83A1-F6EECF244321}">
                  <p14:modId xmlns:p14="http://schemas.microsoft.com/office/powerpoint/2010/main" val="726944802"/>
                </p:ext>
              </p:extLst>
            </p:nvPr>
          </p:nvGraphicFramePr>
          <p:xfrm>
            <a:off x="8418713" y="1290179"/>
            <a:ext cx="2909926" cy="2143819"/>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6348604" y="960298"/>
              <a:ext cx="3474529" cy="363706"/>
            </a:xfrm>
            <a:prstGeom prst="rect">
              <a:avLst/>
            </a:prstGeom>
          </p:spPr>
          <p:txBody>
            <a:bodyPr vert="horz" wrap="square" lIns="0" tIns="34301" rIns="68601" bIns="34301" rtlCol="0">
              <a:noAutofit/>
            </a:bodyPr>
            <a:lstStyle/>
            <a:p>
              <a:pPr algn="l">
                <a:lnSpc>
                  <a:spcPct val="70000"/>
                </a:lnSpc>
              </a:pPr>
              <a:r>
                <a:rPr lang="ja-JP" altLang="en-US" sz="1200" dirty="0">
                  <a:latin typeface="BIZ UDゴシック" panose="020B0400000000000000" pitchFamily="49" charset="-128"/>
                  <a:ea typeface="BIZ UDゴシック" panose="020B0400000000000000" pitchFamily="49" charset="-128"/>
                </a:rPr>
                <a:t>①考えたことがあるか　　　　</a:t>
              </a:r>
            </a:p>
          </p:txBody>
        </p:sp>
        <p:sp>
          <p:nvSpPr>
            <p:cNvPr id="22" name="テキスト ボックス 21"/>
            <p:cNvSpPr txBox="1"/>
            <p:nvPr/>
          </p:nvSpPr>
          <p:spPr>
            <a:xfrm>
              <a:off x="8661041" y="940680"/>
              <a:ext cx="3584044" cy="363706"/>
            </a:xfrm>
            <a:prstGeom prst="rect">
              <a:avLst/>
            </a:prstGeom>
          </p:spPr>
          <p:txBody>
            <a:bodyPr vert="horz" wrap="square" lIns="0" tIns="34301" rIns="68601" bIns="34301" rtlCol="0">
              <a:noAutofit/>
            </a:bodyPr>
            <a:lstStyle/>
            <a:p>
              <a:pPr algn="l">
                <a:lnSpc>
                  <a:spcPct val="70000"/>
                </a:lnSpc>
              </a:pPr>
              <a:r>
                <a:rPr lang="ja-JP" altLang="en-US" sz="1200" dirty="0">
                  <a:latin typeface="BIZ UDゴシック" panose="020B0400000000000000" pitchFamily="49" charset="-128"/>
                  <a:ea typeface="BIZ UDゴシック" panose="020B0400000000000000" pitchFamily="49" charset="-128"/>
                </a:rPr>
                <a:t>②話し合ったことがあるか　　　　</a:t>
              </a:r>
            </a:p>
          </p:txBody>
        </p:sp>
      </p:grpSp>
      <p:sp>
        <p:nvSpPr>
          <p:cNvPr id="23" name="テキスト ボックス 22"/>
          <p:cNvSpPr txBox="1"/>
          <p:nvPr/>
        </p:nvSpPr>
        <p:spPr>
          <a:xfrm>
            <a:off x="259644" y="1163393"/>
            <a:ext cx="4700163" cy="893666"/>
          </a:xfrm>
          <a:prstGeom prst="rect">
            <a:avLst/>
          </a:prstGeom>
        </p:spPr>
        <p:txBody>
          <a:bodyPr vert="horz" wrap="square" lIns="0" tIns="34301" rIns="68601" bIns="34301" rtlCol="0">
            <a:noAutofit/>
          </a:bodyPr>
          <a:lstStyle/>
          <a:p>
            <a:pPr algn="l">
              <a:lnSpc>
                <a:spcPts val="2800"/>
              </a:lnSpc>
            </a:pPr>
            <a:r>
              <a:rPr kumimoji="1" lang="ja-JP" altLang="en-US" dirty="0">
                <a:latin typeface="BIZ UDゴシック" panose="020B0400000000000000" pitchFamily="49" charset="-128"/>
                <a:ea typeface="BIZ UDゴシック" panose="020B0400000000000000" pitchFamily="49" charset="-128"/>
              </a:rPr>
              <a:t>話し合ったことがない理由の</a:t>
            </a:r>
            <a:endParaRPr kumimoji="1" lang="en-US" altLang="ja-JP" dirty="0">
              <a:latin typeface="BIZ UDゴシック" panose="020B0400000000000000" pitchFamily="49" charset="-128"/>
              <a:ea typeface="BIZ UDゴシック" panose="020B0400000000000000" pitchFamily="49" charset="-128"/>
            </a:endParaRPr>
          </a:p>
          <a:p>
            <a:pPr algn="l">
              <a:lnSpc>
                <a:spcPts val="2800"/>
              </a:lnSpc>
            </a:pPr>
            <a:r>
              <a:rPr kumimoji="1" lang="ja-JP" altLang="en-US" dirty="0">
                <a:latin typeface="BIZ UDゴシック" panose="020B0400000000000000" pitchFamily="49" charset="-128"/>
                <a:ea typeface="BIZ UDゴシック" panose="020B0400000000000000" pitchFamily="49" charset="-128"/>
              </a:rPr>
              <a:t>第１位は</a:t>
            </a:r>
            <a:r>
              <a:rPr kumimoji="1" lang="ja-JP" altLang="en-US" sz="2400" b="1" dirty="0">
                <a:latin typeface="BIZ UDゴシック" panose="020B0400000000000000" pitchFamily="49" charset="-128"/>
                <a:ea typeface="BIZ UDゴシック" panose="020B0400000000000000" pitchFamily="49" charset="-128"/>
              </a:rPr>
              <a:t>「きっかけがない」</a:t>
            </a:r>
            <a:r>
              <a:rPr kumimoji="1" lang="en-US" altLang="ja-JP" dirty="0">
                <a:latin typeface="BIZ UDゴシック" panose="020B0400000000000000" pitchFamily="49" charset="-128"/>
                <a:ea typeface="BIZ UDゴシック" panose="020B0400000000000000" pitchFamily="49" charset="-128"/>
              </a:rPr>
              <a:t>(74.4%)</a:t>
            </a:r>
            <a:r>
              <a:rPr kumimoji="1" lang="ja-JP" altLang="en-US" sz="2000" baseline="0" dirty="0">
                <a:latin typeface="BIZ UDゴシック" panose="020B0400000000000000" pitchFamily="49" charset="-128"/>
                <a:ea typeface="BIZ UDゴシック" panose="020B0400000000000000" pitchFamily="49" charset="-128"/>
              </a:rPr>
              <a:t>　</a:t>
            </a:r>
          </a:p>
        </p:txBody>
      </p:sp>
      <p:sp>
        <p:nvSpPr>
          <p:cNvPr id="9" name="正方形/長方形 8"/>
          <p:cNvSpPr/>
          <p:nvPr/>
        </p:nvSpPr>
        <p:spPr>
          <a:xfrm>
            <a:off x="5296178" y="1240385"/>
            <a:ext cx="3717917" cy="342192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2393226" y="2026229"/>
            <a:ext cx="352269" cy="37475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a:stretch>
            <a:fillRect/>
          </a:stretch>
        </p:blipFill>
        <p:spPr>
          <a:xfrm>
            <a:off x="359796" y="2744908"/>
            <a:ext cx="1640166" cy="2141197"/>
          </a:xfrm>
          <a:prstGeom prst="rect">
            <a:avLst/>
          </a:prstGeom>
          <a:ln>
            <a:solidFill>
              <a:schemeClr val="bg1">
                <a:lumMod val="50000"/>
              </a:schemeClr>
            </a:solidFill>
          </a:ln>
        </p:spPr>
      </p:pic>
      <p:pic>
        <p:nvPicPr>
          <p:cNvPr id="30" name="図 29"/>
          <p:cNvPicPr>
            <a:picLocks noChangeAspect="1"/>
          </p:cNvPicPr>
          <p:nvPr/>
        </p:nvPicPr>
        <p:blipFill>
          <a:blip r:embed="rId7">
            <a:duotone>
              <a:schemeClr val="accent1">
                <a:shade val="45000"/>
                <a:satMod val="135000"/>
              </a:schemeClr>
              <a:prstClr val="white"/>
            </a:duotone>
          </a:blip>
          <a:stretch>
            <a:fillRect/>
          </a:stretch>
        </p:blipFill>
        <p:spPr>
          <a:xfrm>
            <a:off x="1959144" y="2680225"/>
            <a:ext cx="3359078" cy="2205879"/>
          </a:xfrm>
          <a:prstGeom prst="rect">
            <a:avLst/>
          </a:prstGeom>
        </p:spPr>
      </p:pic>
      <p:sp>
        <p:nvSpPr>
          <p:cNvPr id="27" name="テキスト ボックス 26"/>
          <p:cNvSpPr txBox="1"/>
          <p:nvPr/>
        </p:nvSpPr>
        <p:spPr>
          <a:xfrm>
            <a:off x="2449143" y="3151262"/>
            <a:ext cx="2645338" cy="908314"/>
          </a:xfrm>
          <a:prstGeom prst="rect">
            <a:avLst/>
          </a:prstGeom>
        </p:spPr>
        <p:txBody>
          <a:bodyPr vert="horz" wrap="square" lIns="0" tIns="34301" rIns="68601" bIns="34301" rtlCol="0">
            <a:noAutofit/>
          </a:bodyPr>
          <a:lstStyle/>
          <a:p>
            <a:pPr algn="l">
              <a:lnSpc>
                <a:spcPts val="2400"/>
              </a:lnSpc>
            </a:pPr>
            <a:r>
              <a:rPr kumimoji="1" lang="ja-JP" altLang="en-US" sz="2400" b="1" baseline="0" dirty="0">
                <a:latin typeface="BIZ UDゴシック" panose="020B0400000000000000" pitchFamily="49" charset="-128"/>
                <a:ea typeface="BIZ UDゴシック" panose="020B0400000000000000" pitchFamily="49" charset="-128"/>
              </a:rPr>
              <a:t>もしも手帳を</a:t>
            </a:r>
            <a:endParaRPr kumimoji="1" lang="en-US" altLang="ja-JP" sz="2400" b="1" baseline="0" dirty="0">
              <a:latin typeface="BIZ UDゴシック" panose="020B0400000000000000" pitchFamily="49" charset="-128"/>
              <a:ea typeface="BIZ UDゴシック" panose="020B0400000000000000" pitchFamily="49" charset="-128"/>
            </a:endParaRPr>
          </a:p>
          <a:p>
            <a:pPr algn="l">
              <a:lnSpc>
                <a:spcPts val="2400"/>
              </a:lnSpc>
            </a:pPr>
            <a:r>
              <a:rPr kumimoji="1" lang="ja-JP" altLang="en-US" sz="2400" b="1" baseline="0" dirty="0">
                <a:latin typeface="BIZ UDゴシック" panose="020B0400000000000000" pitchFamily="49" charset="-128"/>
                <a:ea typeface="BIZ UDゴシック" panose="020B0400000000000000" pitchFamily="49" charset="-128"/>
              </a:rPr>
              <a:t>きっかけに</a:t>
            </a:r>
            <a:endParaRPr kumimoji="1" lang="en-US" altLang="ja-JP" sz="2400" b="1" baseline="0" dirty="0">
              <a:latin typeface="BIZ UDゴシック" panose="020B0400000000000000" pitchFamily="49" charset="-128"/>
              <a:ea typeface="BIZ UDゴシック" panose="020B0400000000000000" pitchFamily="49" charset="-128"/>
            </a:endParaRPr>
          </a:p>
          <a:p>
            <a:pPr algn="l">
              <a:lnSpc>
                <a:spcPts val="2400"/>
              </a:lnSpc>
            </a:pPr>
            <a:r>
              <a:rPr kumimoji="1" lang="ja-JP" altLang="en-US" sz="2400" b="1" baseline="0" dirty="0">
                <a:latin typeface="BIZ UDゴシック" panose="020B0400000000000000" pitchFamily="49" charset="-128"/>
                <a:ea typeface="BIZ UDゴシック" panose="020B0400000000000000" pitchFamily="49" charset="-128"/>
              </a:rPr>
              <a:t>話してみませんか</a:t>
            </a:r>
          </a:p>
        </p:txBody>
      </p:sp>
      <p:sp>
        <p:nvSpPr>
          <p:cNvPr id="31" name="テキスト ボックス 30"/>
          <p:cNvSpPr txBox="1"/>
          <p:nvPr/>
        </p:nvSpPr>
        <p:spPr>
          <a:xfrm>
            <a:off x="661372" y="2231136"/>
            <a:ext cx="1640166" cy="353867"/>
          </a:xfrm>
          <a:prstGeom prst="rect">
            <a:avLst/>
          </a:prstGeom>
        </p:spPr>
        <p:txBody>
          <a:bodyPr vert="horz" wrap="square" lIns="0" tIns="34301" rIns="68601" bIns="34301" rtlCol="0">
            <a:noAutofit/>
          </a:bodyPr>
          <a:lstStyle/>
          <a:p>
            <a:pPr algn="l">
              <a:lnSpc>
                <a:spcPts val="1500"/>
              </a:lnSpc>
            </a:pPr>
            <a:r>
              <a:rPr kumimoji="1" lang="ja-JP" altLang="en-US" sz="1600" baseline="0" dirty="0">
                <a:latin typeface="BIZ UDゴシック" panose="020B0400000000000000" pitchFamily="49" charset="-128"/>
                <a:ea typeface="BIZ UDゴシック" panose="020B0400000000000000" pitchFamily="49" charset="-128"/>
              </a:rPr>
              <a:t>こんなの</a:t>
            </a:r>
            <a:endParaRPr kumimoji="1" lang="en-US" altLang="ja-JP" sz="1600" baseline="0" dirty="0">
              <a:latin typeface="BIZ UDゴシック" panose="020B0400000000000000" pitchFamily="49" charset="-128"/>
              <a:ea typeface="BIZ UDゴシック" panose="020B0400000000000000" pitchFamily="49" charset="-128"/>
            </a:endParaRPr>
          </a:p>
          <a:p>
            <a:pPr algn="l">
              <a:lnSpc>
                <a:spcPts val="1500"/>
              </a:lnSpc>
            </a:pPr>
            <a:r>
              <a:rPr kumimoji="1" lang="ja-JP" altLang="en-US" sz="1600" baseline="0" dirty="0">
                <a:latin typeface="BIZ UDゴシック" panose="020B0400000000000000" pitchFamily="49" charset="-128"/>
                <a:ea typeface="BIZ UDゴシック" panose="020B0400000000000000" pitchFamily="49" charset="-128"/>
              </a:rPr>
              <a:t>もらったよ</a:t>
            </a:r>
          </a:p>
        </p:txBody>
      </p:sp>
      <p:pic>
        <p:nvPicPr>
          <p:cNvPr id="33" name="図 32"/>
          <p:cNvPicPr>
            <a:picLocks noChangeAspect="1"/>
          </p:cNvPicPr>
          <p:nvPr/>
        </p:nvPicPr>
        <p:blipFill rotWithShape="1">
          <a:blip r:embed="rId8"/>
          <a:srcRect l="6430" t="-1783" r="83109" b="-15168"/>
          <a:stretch/>
        </p:blipFill>
        <p:spPr>
          <a:xfrm rot="15046611" flipV="1">
            <a:off x="289026" y="2381623"/>
            <a:ext cx="423073" cy="94596"/>
          </a:xfrm>
          <a:prstGeom prst="rect">
            <a:avLst/>
          </a:prstGeom>
        </p:spPr>
      </p:pic>
      <p:pic>
        <p:nvPicPr>
          <p:cNvPr id="34" name="図 33"/>
          <p:cNvPicPr>
            <a:picLocks noChangeAspect="1"/>
          </p:cNvPicPr>
          <p:nvPr/>
        </p:nvPicPr>
        <p:blipFill rotWithShape="1">
          <a:blip r:embed="rId8"/>
          <a:srcRect l="6430" t="-1783" r="83109" b="-15168"/>
          <a:stretch/>
        </p:blipFill>
        <p:spPr>
          <a:xfrm rot="18975552" flipV="1">
            <a:off x="1676198" y="2421959"/>
            <a:ext cx="423073" cy="94596"/>
          </a:xfrm>
          <a:prstGeom prst="rect">
            <a:avLst/>
          </a:prstGeom>
        </p:spPr>
      </p:pic>
      <p:sp>
        <p:nvSpPr>
          <p:cNvPr id="2" name="テキスト ボックス 1">
            <a:extLst>
              <a:ext uri="{FF2B5EF4-FFF2-40B4-BE49-F238E27FC236}">
                <a16:creationId xmlns:a16="http://schemas.microsoft.com/office/drawing/2014/main" id="{22ACB693-FD56-4A16-8452-F4136A0A1A80}"/>
              </a:ext>
            </a:extLst>
          </p:cNvPr>
          <p:cNvSpPr txBox="1"/>
          <p:nvPr/>
        </p:nvSpPr>
        <p:spPr>
          <a:xfrm>
            <a:off x="5619485" y="4463358"/>
            <a:ext cx="2414620" cy="479605"/>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03AB7668-10ED-4415-BAF2-4D0EBAA54782}"/>
              </a:ext>
            </a:extLst>
          </p:cNvPr>
          <p:cNvSpPr txBox="1"/>
          <p:nvPr/>
        </p:nvSpPr>
        <p:spPr>
          <a:xfrm>
            <a:off x="5729011" y="4278215"/>
            <a:ext cx="3429411" cy="366504"/>
          </a:xfrm>
          <a:prstGeom prst="rect">
            <a:avLst/>
          </a:prstGeom>
        </p:spPr>
        <p:txBody>
          <a:bodyPr vert="horz" wrap="square" lIns="0" tIns="34301" rIns="68601" bIns="34301" rtlCol="0">
            <a:noAutofit/>
          </a:bodyPr>
          <a:lstStyle/>
          <a:p>
            <a:pPr algn="l">
              <a:lnSpc>
                <a:spcPts val="1200"/>
              </a:lnSpc>
            </a:pPr>
            <a:r>
              <a:rPr kumimoji="1" lang="ja-JP" altLang="en-US" sz="1000" baseline="0" dirty="0">
                <a:latin typeface="BIZ UDゴシック" panose="020B0400000000000000" pitchFamily="49" charset="-128"/>
                <a:ea typeface="BIZ UDゴシック" panose="020B0400000000000000" pitchFamily="49" charset="-128"/>
              </a:rPr>
              <a:t>（令和</a:t>
            </a:r>
            <a:r>
              <a:rPr kumimoji="1" lang="ja-JP" altLang="en-US" sz="1000" dirty="0">
                <a:latin typeface="BIZ UDゴシック" panose="020B0400000000000000" pitchFamily="49" charset="-128"/>
                <a:ea typeface="BIZ UDゴシック" panose="020B0400000000000000" pitchFamily="49" charset="-128"/>
              </a:rPr>
              <a:t>５</a:t>
            </a:r>
            <a:r>
              <a:rPr kumimoji="1" lang="ja-JP" altLang="en-US" sz="1000" baseline="0" dirty="0">
                <a:latin typeface="BIZ UDゴシック" panose="020B0400000000000000" pitchFamily="49" charset="-128"/>
                <a:ea typeface="BIZ UDゴシック" panose="020B0400000000000000" pitchFamily="49" charset="-128"/>
              </a:rPr>
              <a:t>年度　横浜市人生の最終段階の</a:t>
            </a:r>
            <a:endParaRPr kumimoji="1" lang="en-US" altLang="ja-JP" sz="1000" baseline="0" dirty="0">
              <a:latin typeface="BIZ UDゴシック" panose="020B0400000000000000" pitchFamily="49" charset="-128"/>
              <a:ea typeface="BIZ UDゴシック" panose="020B0400000000000000" pitchFamily="49" charset="-128"/>
            </a:endParaRPr>
          </a:p>
          <a:p>
            <a:pPr algn="l">
              <a:lnSpc>
                <a:spcPts val="1200"/>
              </a:lnSpc>
            </a:pP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baseline="0" dirty="0">
                <a:latin typeface="BIZ UDゴシック" panose="020B0400000000000000" pitchFamily="49" charset="-128"/>
                <a:ea typeface="BIZ UDゴシック" panose="020B0400000000000000" pitchFamily="49" charset="-128"/>
              </a:rPr>
              <a:t>医療等に関する市民意識調査より）　</a:t>
            </a:r>
          </a:p>
          <a:p>
            <a:pPr algn="l">
              <a:lnSpc>
                <a:spcPct val="70000"/>
              </a:lnSpc>
            </a:pPr>
            <a:endParaRPr kumimoji="1" lang="ja-JP" altLang="en-US" sz="1600" baseline="0" dirty="0">
              <a:latin typeface="BIZ UDゴシック" panose="020B0400000000000000" pitchFamily="49" charset="-128"/>
            </a:endParaRPr>
          </a:p>
        </p:txBody>
      </p:sp>
    </p:spTree>
    <p:extLst>
      <p:ext uri="{BB962C8B-B14F-4D97-AF65-F5344CB8AC3E}">
        <p14:creationId xmlns:p14="http://schemas.microsoft.com/office/powerpoint/2010/main" val="230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AC717-AC82-AE39-297A-410886666B8A}"/>
              </a:ext>
            </a:extLst>
          </p:cNvPr>
          <p:cNvSpPr>
            <a:spLocks noGrp="1"/>
          </p:cNvSpPr>
          <p:nvPr>
            <p:ph type="ctrTitle"/>
          </p:nvPr>
        </p:nvSpPr>
        <p:spPr/>
        <p:txBody>
          <a:bodyPr/>
          <a:lstStyle/>
          <a:p>
            <a:r>
              <a:rPr kumimoji="1" lang="ja-JP" altLang="en-US" dirty="0"/>
              <a:t>内容</a:t>
            </a:r>
          </a:p>
        </p:txBody>
      </p:sp>
      <p:sp>
        <p:nvSpPr>
          <p:cNvPr id="5" name="スライド番号プレースホルダー 4">
            <a:extLst>
              <a:ext uri="{FF2B5EF4-FFF2-40B4-BE49-F238E27FC236}">
                <a16:creationId xmlns:a16="http://schemas.microsoft.com/office/drawing/2014/main" id="{DACCDDD6-64B3-E5A0-83A0-D65BAAA3C4C7}"/>
              </a:ext>
            </a:extLst>
          </p:cNvPr>
          <p:cNvSpPr>
            <a:spLocks noGrp="1"/>
          </p:cNvSpPr>
          <p:nvPr>
            <p:ph type="sldNum" sz="quarter" idx="13"/>
          </p:nvPr>
        </p:nvSpPr>
        <p:spPr/>
        <p:txBody>
          <a:bodyPr/>
          <a:lstStyle/>
          <a:p>
            <a:fld id="{E87F6B17-BD80-9043-9E61-096367EC38AB}" type="slidenum">
              <a:rPr kumimoji="1" lang="ja-JP" altLang="en-US" smtClean="0"/>
              <a:pPr/>
              <a:t>9</a:t>
            </a:fld>
            <a:endParaRPr kumimoji="1" lang="ja-JP" altLang="en-US"/>
          </a:p>
        </p:txBody>
      </p:sp>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9" name="正方形/長方形 8"/>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grpSp>
        <p:nvGrpSpPr>
          <p:cNvPr id="24" name="グループ化 23"/>
          <p:cNvGrpSpPr/>
          <p:nvPr/>
        </p:nvGrpSpPr>
        <p:grpSpPr>
          <a:xfrm>
            <a:off x="385430" y="2413806"/>
            <a:ext cx="587196" cy="587196"/>
            <a:chOff x="835069" y="1588782"/>
            <a:chExt cx="587196" cy="587196"/>
          </a:xfrm>
        </p:grpSpPr>
        <p:pic>
          <p:nvPicPr>
            <p:cNvPr id="19" name="図 18"/>
            <p:cNvPicPr>
              <a:picLocks noChangeAspect="1"/>
            </p:cNvPicPr>
            <p:nvPr/>
          </p:nvPicPr>
          <p:blipFill>
            <a:blip r:embed="rId4"/>
            <a:stretch>
              <a:fillRect/>
            </a:stretch>
          </p:blipFill>
          <p:spPr>
            <a:xfrm>
              <a:off x="835069" y="1588782"/>
              <a:ext cx="587196" cy="587196"/>
            </a:xfrm>
            <a:prstGeom prst="rect">
              <a:avLst/>
            </a:prstGeom>
          </p:spPr>
        </p:pic>
        <p:sp>
          <p:nvSpPr>
            <p:cNvPr id="21" name="楕円 20"/>
            <p:cNvSpPr/>
            <p:nvPr/>
          </p:nvSpPr>
          <p:spPr>
            <a:xfrm>
              <a:off x="1014139" y="1781574"/>
              <a:ext cx="229055" cy="201611"/>
            </a:xfrm>
            <a:prstGeom prst="ellipse">
              <a:avLst/>
            </a:prstGeom>
            <a:solidFill>
              <a:srgbClr val="E5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587089" y="2626730"/>
            <a:ext cx="602840" cy="646734"/>
          </a:xfrm>
          <a:prstGeom prst="rect">
            <a:avLst/>
          </a:prstGeom>
          <a:noFill/>
        </p:spPr>
        <p:txBody>
          <a:bodyPr vert="horz" wrap="square" lIns="0" tIns="34301" rIns="68601" bIns="34301" rtlCol="0">
            <a:noAutofit/>
          </a:bodyPr>
          <a:lstStyle/>
          <a:p>
            <a:pPr algn="l">
              <a:lnSpc>
                <a:spcPct val="70000"/>
              </a:lnSpc>
            </a:pPr>
            <a:r>
              <a:rPr kumimoji="1" lang="ja-JP" altLang="en-US" sz="1400" dirty="0">
                <a:latin typeface="HGS創英角ﾎﾟｯﾌﾟ体" panose="040B0A00000000000000" pitchFamily="50" charset="-128"/>
                <a:ea typeface="HGS創英角ﾎﾟｯﾌﾟ体" panose="040B0A00000000000000" pitchFamily="50" charset="-128"/>
              </a:rPr>
              <a:t>２</a:t>
            </a:r>
            <a:endParaRPr kumimoji="1" lang="ja-JP" altLang="en-US" sz="1400" baseline="0"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9FFB51AA-0190-449F-927D-2F00B83BC7B3}"/>
              </a:ext>
            </a:extLst>
          </p:cNvPr>
          <p:cNvSpPr txBox="1"/>
          <p:nvPr/>
        </p:nvSpPr>
        <p:spPr>
          <a:xfrm>
            <a:off x="2667000" y="2260600"/>
            <a:ext cx="4712970" cy="1524000"/>
          </a:xfrm>
          <a:prstGeom prst="rect">
            <a:avLst/>
          </a:prstGeom>
        </p:spPr>
        <p:txBody>
          <a:bodyPr vert="horz" wrap="squar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665C5A3B-1787-433A-9F2F-1B5B39D65F1E}"/>
              </a:ext>
            </a:extLst>
          </p:cNvPr>
          <p:cNvSpPr txBox="1"/>
          <p:nvPr/>
        </p:nvSpPr>
        <p:spPr>
          <a:xfrm>
            <a:off x="1006053" y="2567790"/>
            <a:ext cx="7591426" cy="427656"/>
          </a:xfrm>
          <a:prstGeom prst="rect">
            <a:avLst/>
          </a:prstGeom>
        </p:spPr>
        <p:txBody>
          <a:bodyPr vert="horz" wrap="square" lIns="0" tIns="34301" rIns="68601" bIns="34301" rtlCol="0">
            <a:noAutofit/>
          </a:bodyPr>
          <a:lstStyle/>
          <a:p>
            <a:pPr algn="l">
              <a:lnSpc>
                <a:spcPct val="70000"/>
              </a:lnSpc>
            </a:pPr>
            <a:r>
              <a:rPr kumimoji="1" lang="ja-JP" altLang="en-US" sz="2800" b="1" dirty="0">
                <a:latin typeface="BIZ UDゴシック" panose="020B0400000000000000" pitchFamily="49" charset="-128"/>
                <a:ea typeface="BIZ UDゴシック" panose="020B0400000000000000" pitchFamily="49" charset="-128"/>
              </a:rPr>
              <a:t>「もしも手帳」を使った自分の気持ちの伝え方</a:t>
            </a:r>
            <a:endParaRPr kumimoji="1" lang="ja-JP" altLang="en-US" sz="2800" b="1" baseline="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53417783"/>
      </p:ext>
    </p:extLst>
  </p:cSld>
  <p:clrMapOvr>
    <a:masterClrMapping/>
  </p:clrMapOvr>
</p:sld>
</file>

<file path=ppt/theme/theme1.xml><?xml version="1.0" encoding="utf-8"?>
<a:theme xmlns:a="http://schemas.openxmlformats.org/drawingml/2006/main" name="Office テーマ">
  <a:themeElements>
    <a:clrScheme name="city of yokohama">
      <a:dk1>
        <a:srgbClr val="000000"/>
      </a:dk1>
      <a:lt1>
        <a:srgbClr val="FFFFFF"/>
      </a:lt1>
      <a:dk2>
        <a:srgbClr val="1F2A66"/>
      </a:dk2>
      <a:lt2>
        <a:srgbClr val="FFFFFF"/>
      </a:lt2>
      <a:accent1>
        <a:srgbClr val="FFFFFF"/>
      </a:accent1>
      <a:accent2>
        <a:srgbClr val="000000"/>
      </a:accent2>
      <a:accent3>
        <a:srgbClr val="1F2A66"/>
      </a:accent3>
      <a:accent4>
        <a:srgbClr val="0068B7"/>
      </a:accent4>
      <a:accent5>
        <a:srgbClr val="00A0E9"/>
      </a:accent5>
      <a:accent6>
        <a:srgbClr val="B5B5B6"/>
      </a:accent6>
      <a:hlink>
        <a:srgbClr val="0068B7"/>
      </a:hlink>
      <a:folHlink>
        <a:srgbClr val="B5B5B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34301" rIns="68601" bIns="34301" rtlCol="0">
        <a:noAutofit/>
      </a:bodyPr>
      <a:lstStyle>
        <a:defPPr algn="l">
          <a:lnSpc>
            <a:spcPct val="70000"/>
          </a:lnSpc>
          <a:defRPr sz="1600" baseline="0">
            <a:latin typeface="BIZ UDゴシック" panose="020B0400000000000000" pitchFamily="49"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4191</TotalTime>
  <Words>4887</Words>
  <Application>Microsoft Office PowerPoint</Application>
  <PresentationFormat>ユーザー設定</PresentationFormat>
  <Paragraphs>719</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A1ゴシック R</vt:lpstr>
      <vt:lpstr>BIZ UDPゴシック</vt:lpstr>
      <vt:lpstr>BIZ UDGothic</vt:lpstr>
      <vt:lpstr>BIZ UDGothic</vt:lpstr>
      <vt:lpstr>HGP創英角ﾎﾟｯﾌﾟ体</vt:lpstr>
      <vt:lpstr>HGS創英角ﾎﾟｯﾌﾟ体</vt:lpstr>
      <vt:lpstr>HG創英角ﾎﾟｯﾌﾟ体</vt:lpstr>
      <vt:lpstr>UD デジタル 教科書体 N-R</vt:lpstr>
      <vt:lpstr>メイリオ</vt:lpstr>
      <vt:lpstr>游ゴシック</vt:lpstr>
      <vt:lpstr>Arial</vt:lpstr>
      <vt:lpstr>Office テーマ</vt:lpstr>
      <vt:lpstr>横浜市ＡＣＰ普及啓発プログラム  もしも手帳で人生会議！</vt:lpstr>
      <vt:lpstr>内容</vt:lpstr>
      <vt:lpstr>内容</vt:lpstr>
      <vt:lpstr>タイトル</vt:lpstr>
      <vt:lpstr>なぜ　人生会議をするの？</vt:lpstr>
      <vt:lpstr>PowerPoint プレゼンテーション</vt:lpstr>
      <vt:lpstr>タイトル</vt:lpstr>
      <vt:lpstr>PowerPoint プレゼンテーション</vt:lpstr>
      <vt:lpstr>内容</vt:lpstr>
      <vt:lpstr>「もしも手帳」をきっかけに人生会議</vt:lpstr>
      <vt:lpstr>「もしも手帳」を使った自分の気持ちの伝え方</vt:lpstr>
      <vt:lpstr>「もしも手帳」を使った自分の気持ちの伝え方</vt:lpstr>
      <vt:lpstr>＜参考＞もしものときの医療について</vt:lpstr>
      <vt:lpstr>「もしも手帳」を使った自分の気持ちの伝え方</vt:lpstr>
      <vt:lpstr>「もしも手帳」を使った自分の気持ちの伝え方</vt:lpstr>
      <vt:lpstr>＜参考＞最期は自宅で迎えたい場合</vt:lpstr>
      <vt:lpstr>「もしも手帳」を使った自分の気持ちの伝え方</vt:lpstr>
      <vt:lpstr>「もしも手帳」を使った自分の気持ちの伝え方</vt:lpstr>
      <vt:lpstr>「もしも手帳」を使った自分の気持ちの伝え方</vt:lpstr>
      <vt:lpstr>「もしも手帳」を使った自分の気持ちの伝え方</vt:lpstr>
      <vt:lpstr>内容</vt:lpstr>
      <vt:lpstr>「もしも手帳」のカバーの使い方</vt:lpstr>
      <vt:lpstr>タイトル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284</cp:revision>
  <cp:lastPrinted>2024-12-20T04:27:01Z</cp:lastPrinted>
  <dcterms:modified xsi:type="dcterms:W3CDTF">2025-02-19T01:01:06Z</dcterms:modified>
</cp:coreProperties>
</file>