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4D6D"/>
    <a:srgbClr val="E4E2ED"/>
    <a:srgbClr val="C9E7E7"/>
    <a:srgbClr val="103185"/>
    <a:srgbClr val="FDF3B9"/>
    <a:srgbClr val="FED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3" autoAdjust="0"/>
    <p:restoredTop sz="94660"/>
  </p:normalViewPr>
  <p:slideViewPr>
    <p:cSldViewPr>
      <p:cViewPr varScale="1">
        <p:scale>
          <a:sx n="104" d="100"/>
          <a:sy n="104" d="100"/>
        </p:scale>
        <p:origin x="8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1"/>
            <a:ext cx="9144000" cy="770567"/>
          </a:xfrm>
          <a:prstGeom prst="rect">
            <a:avLst/>
          </a:prstGeom>
          <a:solidFill>
            <a:srgbClr val="103185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1675" b="1" spc="251" dirty="0" smtClean="0">
              <a:solidFill>
                <a:srgbClr val="FFFFFF"/>
              </a:solidFill>
              <a:latin typeface="Segoe UI"/>
              <a:ea typeface="メイリオ"/>
              <a:cs typeface="+mn-cs"/>
            </a:endParaRPr>
          </a:p>
          <a:p>
            <a:pPr algn="l"/>
            <a:r>
              <a:rPr lang="ja-JP" altLang="en-US" sz="1675" b="1" spc="251" dirty="0" smtClean="0">
                <a:solidFill>
                  <a:srgbClr val="FFFFFF"/>
                </a:solidFill>
                <a:latin typeface="Segoe UI"/>
                <a:ea typeface="メイリオ"/>
                <a:cs typeface="+mn-cs"/>
              </a:rPr>
              <a:t>業務</a:t>
            </a:r>
            <a:r>
              <a:rPr lang="ja-JP" altLang="en-US" sz="1675" b="1" spc="251" dirty="0">
                <a:solidFill>
                  <a:srgbClr val="FFFFFF"/>
                </a:solidFill>
                <a:latin typeface="Segoe UI"/>
                <a:ea typeface="メイリオ"/>
                <a:cs typeface="+mn-cs"/>
              </a:rPr>
              <a:t>従事者届に置ける「修了した領域別パッケージ研修」の記載について</a:t>
            </a:r>
            <a:endParaRPr lang="ja-JP" altLang="en-US" sz="1800" u="sng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752925" y="865631"/>
            <a:ext cx="3312368" cy="333405"/>
          </a:xfrm>
          <a:prstGeom prst="rect">
            <a:avLst/>
          </a:prstGeom>
          <a:solidFill>
            <a:srgbClr val="FDF3B9"/>
          </a:solidFill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「看護師の特定行為研修の修了状況」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406571"/>
              </p:ext>
            </p:extLst>
          </p:nvPr>
        </p:nvGraphicFramePr>
        <p:xfrm>
          <a:off x="113809" y="1275812"/>
          <a:ext cx="4646826" cy="3576852"/>
        </p:xfrm>
        <a:graphic>
          <a:graphicData uri="http://schemas.openxmlformats.org/drawingml/2006/table">
            <a:tbl>
              <a:tblPr/>
              <a:tblGrid>
                <a:gridCol w="551697">
                  <a:extLst>
                    <a:ext uri="{9D8B030D-6E8A-4147-A177-3AD203B41FA5}">
                      <a16:colId xmlns:a16="http://schemas.microsoft.com/office/drawing/2014/main" val="4132936507"/>
                    </a:ext>
                  </a:extLst>
                </a:gridCol>
                <a:gridCol w="1837637">
                  <a:extLst>
                    <a:ext uri="{9D8B030D-6E8A-4147-A177-3AD203B41FA5}">
                      <a16:colId xmlns:a16="http://schemas.microsoft.com/office/drawing/2014/main" val="2713045984"/>
                    </a:ext>
                  </a:extLst>
                </a:gridCol>
                <a:gridCol w="81131">
                  <a:extLst>
                    <a:ext uri="{9D8B030D-6E8A-4147-A177-3AD203B41FA5}">
                      <a16:colId xmlns:a16="http://schemas.microsoft.com/office/drawing/2014/main" val="3690272062"/>
                    </a:ext>
                  </a:extLst>
                </a:gridCol>
                <a:gridCol w="81131">
                  <a:extLst>
                    <a:ext uri="{9D8B030D-6E8A-4147-A177-3AD203B41FA5}">
                      <a16:colId xmlns:a16="http://schemas.microsoft.com/office/drawing/2014/main" val="3749385652"/>
                    </a:ext>
                  </a:extLst>
                </a:gridCol>
                <a:gridCol w="316415">
                  <a:extLst>
                    <a:ext uri="{9D8B030D-6E8A-4147-A177-3AD203B41FA5}">
                      <a16:colId xmlns:a16="http://schemas.microsoft.com/office/drawing/2014/main" val="1165356412"/>
                    </a:ext>
                  </a:extLst>
                </a:gridCol>
                <a:gridCol w="1210894">
                  <a:extLst>
                    <a:ext uri="{9D8B030D-6E8A-4147-A177-3AD203B41FA5}">
                      <a16:colId xmlns:a16="http://schemas.microsoft.com/office/drawing/2014/main" val="1592280666"/>
                    </a:ext>
                  </a:extLst>
                </a:gridCol>
                <a:gridCol w="137923">
                  <a:extLst>
                    <a:ext uri="{9D8B030D-6E8A-4147-A177-3AD203B41FA5}">
                      <a16:colId xmlns:a16="http://schemas.microsoft.com/office/drawing/2014/main" val="55285009"/>
                    </a:ext>
                  </a:extLst>
                </a:gridCol>
                <a:gridCol w="81131">
                  <a:extLst>
                    <a:ext uri="{9D8B030D-6E8A-4147-A177-3AD203B41FA5}">
                      <a16:colId xmlns:a16="http://schemas.microsoft.com/office/drawing/2014/main" val="3943276911"/>
                    </a:ext>
                  </a:extLst>
                </a:gridCol>
                <a:gridCol w="81131">
                  <a:extLst>
                    <a:ext uri="{9D8B030D-6E8A-4147-A177-3AD203B41FA5}">
                      <a16:colId xmlns:a16="http://schemas.microsoft.com/office/drawing/2014/main" val="3483014207"/>
                    </a:ext>
                  </a:extLst>
                </a:gridCol>
                <a:gridCol w="105472">
                  <a:extLst>
                    <a:ext uri="{9D8B030D-6E8A-4147-A177-3AD203B41FA5}">
                      <a16:colId xmlns:a16="http://schemas.microsoft.com/office/drawing/2014/main" val="1168867035"/>
                    </a:ext>
                  </a:extLst>
                </a:gridCol>
                <a:gridCol w="162264">
                  <a:extLst>
                    <a:ext uri="{9D8B030D-6E8A-4147-A177-3AD203B41FA5}">
                      <a16:colId xmlns:a16="http://schemas.microsoft.com/office/drawing/2014/main" val="2666554534"/>
                    </a:ext>
                  </a:extLst>
                </a:gridCol>
              </a:tblGrid>
              <a:tr h="1330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特定行為研修の修了の有無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指定研修機関番号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586779"/>
                  </a:ext>
                </a:extLst>
              </a:tr>
              <a:tr h="1330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１．有　　　　　　　　　　２．無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440113"/>
                  </a:ext>
                </a:extLst>
              </a:tr>
              <a:tr h="1425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修了した特定行為区分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34834"/>
                  </a:ext>
                </a:extLst>
              </a:tr>
              <a:tr h="1425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１ 呼吸器（気道確保に係るもの）関連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２ 呼吸器（人工呼吸療法に係るもの）関連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65188"/>
                  </a:ext>
                </a:extLst>
              </a:tr>
              <a:tr h="2494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３ 呼吸器（長期呼吸療法に係るもの）関連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４ 循環器関連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476098"/>
                  </a:ext>
                </a:extLst>
              </a:tr>
              <a:tr h="1425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看護師の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５ 心嚢ドレーン管理関連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６ 胸腔ドレーン管理関連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3059"/>
                  </a:ext>
                </a:extLst>
              </a:tr>
              <a:tr h="1425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特定行為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７ 腹腔ドレーン管理関連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８ ろう孔管理関連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549501"/>
                  </a:ext>
                </a:extLst>
              </a:tr>
              <a:tr h="3705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研修の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９ 栄養に係るカテーテル管理（中心静脈カ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   テーテル管理）関連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10 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栄養に係るカテーテル管理（末梢留置型</a:t>
                      </a:r>
                      <a:b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</a:b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   中心静脈注射用カテーテル管理）関連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45946"/>
                  </a:ext>
                </a:extLst>
              </a:tr>
              <a:tr h="1425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修了状況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11 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創傷管理関連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12 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創部ドレーン管理関連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849742"/>
                  </a:ext>
                </a:extLst>
              </a:tr>
              <a:tr h="1425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13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動脈血液ガス分析関連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altLang="zh-TW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14 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透析管理関連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047020"/>
                  </a:ext>
                </a:extLst>
              </a:tr>
              <a:tr h="2494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15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栄養及び水分管理に係る薬剤投与関連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16 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感染に係る薬剤投与関連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637243"/>
                  </a:ext>
                </a:extLst>
              </a:tr>
              <a:tr h="24948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17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血糖コントロールに係る薬剤投与関連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18 </a:t>
                      </a:r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術後疼痛管理関連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748882"/>
                  </a:ext>
                </a:extLst>
              </a:tr>
              <a:tr h="1425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19 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循環動態に係る薬剤投与関連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20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精神及び神経症状に係る薬剤投与関連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507985"/>
                  </a:ext>
                </a:extLst>
              </a:tr>
              <a:tr h="1425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21 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皮膚損傷に係る薬剤投与関連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51587"/>
                  </a:ext>
                </a:extLst>
              </a:tr>
              <a:tr h="1425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修了した領域別パッケージ研修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99820"/>
                  </a:ext>
                </a:extLst>
              </a:tr>
              <a:tr h="1425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１ 在宅・慢性期領域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8214" marR="8214" marT="8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２ 外科術後病棟管理領域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864939"/>
                  </a:ext>
                </a:extLst>
              </a:tr>
              <a:tr h="1425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３ 術中麻酔管理領域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４ 救急領域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770276"/>
                  </a:ext>
                </a:extLst>
              </a:tr>
              <a:tr h="1425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</a:t>
                      </a:r>
                    </a:p>
                  </a:txBody>
                  <a:tcPr marL="8214" marR="8214" marT="82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５ 外科系基本領域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６ 集中治療領域</a:t>
                      </a:r>
                    </a:p>
                  </a:txBody>
                  <a:tcPr marL="8214" marR="8214" marT="8214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008072"/>
                  </a:ext>
                </a:extLst>
              </a:tr>
            </a:tbl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179512" y="5157192"/>
            <a:ext cx="4260218" cy="1473969"/>
            <a:chOff x="-938067" y="1201786"/>
            <a:chExt cx="4667227" cy="1826645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2"/>
            <a:srcRect l="23989" t="17516" r="46679" b="6688"/>
            <a:stretch/>
          </p:blipFill>
          <p:spPr>
            <a:xfrm rot="1800000">
              <a:off x="1454197" y="1327763"/>
              <a:ext cx="1170590" cy="170066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図 6"/>
            <p:cNvPicPr>
              <a:picLocks noChangeAspect="1"/>
            </p:cNvPicPr>
            <p:nvPr/>
          </p:nvPicPr>
          <p:blipFill rotWithShape="1">
            <a:blip r:embed="rId3"/>
            <a:srcRect l="23435" t="17516" r="46679" b="6688"/>
            <a:stretch/>
          </p:blipFill>
          <p:spPr>
            <a:xfrm>
              <a:off x="163753" y="1201786"/>
              <a:ext cx="1238569" cy="176610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-938067" y="2598758"/>
              <a:ext cx="1020190" cy="39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1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枚目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566568" y="2580512"/>
              <a:ext cx="1162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2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枚目</a:t>
              </a:r>
            </a:p>
          </p:txBody>
        </p:sp>
        <p:sp>
          <p:nvSpPr>
            <p:cNvPr id="10" name="角丸四角形 9"/>
            <p:cNvSpPr/>
            <p:nvPr/>
          </p:nvSpPr>
          <p:spPr>
            <a:xfrm rot="1792162">
              <a:off x="1557053" y="1277477"/>
              <a:ext cx="1439345" cy="105001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11" name="屈折矢印 10"/>
          <p:cNvSpPr/>
          <p:nvPr/>
        </p:nvSpPr>
        <p:spPr>
          <a:xfrm>
            <a:off x="3739815" y="4987143"/>
            <a:ext cx="471845" cy="487379"/>
          </a:xfrm>
          <a:prstGeom prst="bentUpArrow">
            <a:avLst>
              <a:gd name="adj1" fmla="val 14148"/>
              <a:gd name="adj2" fmla="val 21382"/>
              <a:gd name="adj3" fmla="val 2702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2" name="四角形吹き出し 11"/>
          <p:cNvSpPr/>
          <p:nvPr/>
        </p:nvSpPr>
        <p:spPr>
          <a:xfrm>
            <a:off x="4788024" y="1461657"/>
            <a:ext cx="4355976" cy="2631708"/>
          </a:xfrm>
          <a:prstGeom prst="wedgeRectCallout">
            <a:avLst>
              <a:gd name="adj1" fmla="val -38542"/>
              <a:gd name="adj2" fmla="val 1238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１２月３１日現在、</a:t>
            </a:r>
            <a:r>
              <a:rPr kumimoji="1" lang="ja-JP" altLang="en-US" sz="15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指定研修機関において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特定行為研修を修了し、</a:t>
            </a:r>
            <a:r>
              <a:rPr kumimoji="1" lang="ja-JP" altLang="en-US" sz="15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「特定行為研修修了証」が交付されている 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場合は、</a:t>
            </a: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「１．有」を○で囲んでください。</a:t>
            </a: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修了証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1" lang="ja-JP" altLang="en-US" sz="15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「修了した特定行為研修に係る特定行為区分の名称」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に記載されている特定行為区分を全て○で</a:t>
            </a: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囲んでください。</a:t>
            </a:r>
            <a:endParaRPr kumimoji="1" lang="en-US" altLang="ja-JP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該当する全ての領域について記載してください。</a:t>
            </a:r>
            <a:endParaRPr kumimoji="1" lang="ja-JP" alt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916521" y="1528130"/>
            <a:ext cx="2971114" cy="252552"/>
          </a:xfrm>
          <a:prstGeom prst="rect">
            <a:avLst/>
          </a:prstGeom>
          <a:solidFill>
            <a:srgbClr val="FDF3B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「特定行為研修の修了の有無」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916521" y="2682574"/>
            <a:ext cx="2530443" cy="254449"/>
          </a:xfrm>
          <a:prstGeom prst="rect">
            <a:avLst/>
          </a:prstGeom>
          <a:solidFill>
            <a:srgbClr val="FDF3B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「修了した特定行為区分」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16521" y="3591967"/>
            <a:ext cx="3268698" cy="254449"/>
          </a:xfrm>
          <a:prstGeom prst="rect">
            <a:avLst/>
          </a:prstGeom>
          <a:solidFill>
            <a:srgbClr val="FDF3B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「修了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した領域別パッケージ研修」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5942123" y="552217"/>
            <a:ext cx="3094373" cy="821988"/>
          </a:xfrm>
          <a:prstGeom prst="wedgeRoundRectCallout">
            <a:avLst>
              <a:gd name="adj1" fmla="val -34097"/>
              <a:gd name="adj2" fmla="val 50304"/>
              <a:gd name="adj3" fmla="val 16667"/>
            </a:avLst>
          </a:prstGeom>
          <a:solidFill>
            <a:srgbClr val="FEDFE1"/>
          </a:solidFill>
          <a:ln>
            <a:solidFill>
              <a:srgbClr val="DB4D6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tIns="36000" rIns="72000" bIns="36000" rtlCol="0" anchor="ctr"/>
          <a:lstStyle/>
          <a:p>
            <a:pPr algn="ctr"/>
            <a:r>
              <a:rPr lang="ja-JP" altLang="en-US" sz="1200" b="1" dirty="0" smtClean="0">
                <a:latin typeface="+mn-ea"/>
              </a:rPr>
              <a:t>自治体対象の調査で、</a:t>
            </a:r>
            <a:r>
              <a:rPr kumimoji="1" lang="ja-JP" altLang="en-US" sz="1200" b="1" dirty="0" smtClean="0">
                <a:latin typeface="+mn-ea"/>
              </a:rPr>
              <a:t>「回答誤りの多い項目」として最も多く選択</a:t>
            </a:r>
            <a:r>
              <a:rPr lang="ja-JP" altLang="en-US" sz="1200" b="1" dirty="0" smtClean="0">
                <a:latin typeface="+mn-ea"/>
              </a:rPr>
              <a:t>され</a:t>
            </a:r>
            <a:r>
              <a:rPr lang="ja-JP" altLang="en-US" sz="1200" b="1" dirty="0">
                <a:latin typeface="+mn-ea"/>
              </a:rPr>
              <a:t>た</a:t>
            </a:r>
            <a:r>
              <a:rPr lang="ja-JP" altLang="en-US" sz="1200" b="1" dirty="0" smtClean="0">
                <a:latin typeface="+mn-ea"/>
              </a:rPr>
              <a:t>項目です</a:t>
            </a:r>
            <a:r>
              <a:rPr lang="ja-JP" altLang="en-US" sz="1200" b="1" dirty="0">
                <a:latin typeface="+mn-ea"/>
              </a:rPr>
              <a:t>！</a:t>
            </a:r>
            <a:endParaRPr kumimoji="1" lang="en-US" altLang="ja-JP" sz="1200" b="1" dirty="0" smtClean="0">
              <a:latin typeface="+mn-ea"/>
            </a:endParaRPr>
          </a:p>
          <a:p>
            <a:pPr algn="ctr"/>
            <a:r>
              <a:rPr lang="ja-JP" altLang="en-US" sz="1050" dirty="0">
                <a:latin typeface="+mn-ea"/>
              </a:rPr>
              <a:t>回答</a:t>
            </a:r>
            <a:r>
              <a:rPr lang="ja-JP" altLang="en-US" sz="1050" dirty="0" smtClean="0">
                <a:latin typeface="+mn-ea"/>
              </a:rPr>
              <a:t>した</a:t>
            </a:r>
            <a:r>
              <a:rPr lang="en-US" altLang="ja-JP" sz="1050" dirty="0" smtClean="0">
                <a:latin typeface="+mn-ea"/>
              </a:rPr>
              <a:t>44</a:t>
            </a:r>
            <a:r>
              <a:rPr lang="ja-JP" altLang="en-US" sz="1050" dirty="0" smtClean="0">
                <a:latin typeface="+mn-ea"/>
              </a:rPr>
              <a:t>都道府県のうち、</a:t>
            </a:r>
            <a:r>
              <a:rPr lang="en-US" altLang="ja-JP" sz="1050" dirty="0" smtClean="0">
                <a:latin typeface="+mn-ea"/>
              </a:rPr>
              <a:t>34</a:t>
            </a:r>
            <a:r>
              <a:rPr lang="ja-JP" altLang="en-US" sz="1050" dirty="0">
                <a:latin typeface="+mn-ea"/>
              </a:rPr>
              <a:t>件</a:t>
            </a:r>
            <a:r>
              <a:rPr lang="ja-JP" altLang="en-US" sz="1050" dirty="0" smtClean="0">
                <a:latin typeface="+mn-ea"/>
              </a:rPr>
              <a:t>（</a:t>
            </a:r>
            <a:r>
              <a:rPr lang="en-US" altLang="ja-JP" sz="1050" dirty="0">
                <a:latin typeface="+mn-ea"/>
              </a:rPr>
              <a:t>77</a:t>
            </a:r>
            <a:r>
              <a:rPr lang="ja-JP" altLang="en-US" sz="1050" dirty="0">
                <a:latin typeface="+mn-ea"/>
              </a:rPr>
              <a:t>％</a:t>
            </a:r>
            <a:r>
              <a:rPr lang="ja-JP" altLang="en-US" sz="1050" dirty="0" smtClean="0">
                <a:latin typeface="+mn-ea"/>
              </a:rPr>
              <a:t>）</a:t>
            </a:r>
            <a:endParaRPr lang="en-US" altLang="ja-JP" sz="1200" dirty="0" smtClean="0">
              <a:latin typeface="+mn-ea"/>
            </a:endParaRPr>
          </a:p>
          <a:p>
            <a:pPr algn="ctr"/>
            <a:r>
              <a:rPr lang="en-US" altLang="ja-JP" sz="800" dirty="0" smtClean="0">
                <a:latin typeface="+mn-ea"/>
              </a:rPr>
              <a:t>※</a:t>
            </a:r>
            <a:r>
              <a:rPr lang="ja-JP" altLang="en-US" sz="800" dirty="0" smtClean="0">
                <a:latin typeface="+mn-ea"/>
              </a:rPr>
              <a:t>令和元</a:t>
            </a:r>
            <a:r>
              <a:rPr kumimoji="1" lang="ja-JP" altLang="en-US" sz="800" dirty="0" smtClean="0">
                <a:latin typeface="+mn-ea"/>
              </a:rPr>
              <a:t>年度厚生労働</a:t>
            </a:r>
            <a:r>
              <a:rPr lang="ja-JP" altLang="en-US" sz="800" dirty="0">
                <a:latin typeface="+mn-ea"/>
              </a:rPr>
              <a:t>科学研究費補助</a:t>
            </a:r>
            <a:r>
              <a:rPr lang="ja-JP" altLang="en-US" sz="800" dirty="0" smtClean="0">
                <a:latin typeface="+mn-ea"/>
              </a:rPr>
              <a:t>金　看護</a:t>
            </a:r>
            <a:r>
              <a:rPr lang="ja-JP" altLang="en-US" sz="800" dirty="0">
                <a:latin typeface="+mn-ea"/>
              </a:rPr>
              <a:t>職員のなりすまし防止に資するデータ活用法の構築（研究代表者：前田樹海</a:t>
            </a:r>
            <a:r>
              <a:rPr lang="ja-JP" altLang="en-US" sz="8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4773434" y="4162902"/>
            <a:ext cx="4304311" cy="1857510"/>
          </a:xfrm>
          <a:prstGeom prst="wedgeRoundRectCallout">
            <a:avLst>
              <a:gd name="adj1" fmla="val -34993"/>
              <a:gd name="adj2" fmla="val -50338"/>
              <a:gd name="adj3" fmla="val 16667"/>
            </a:avLst>
          </a:prstGeom>
          <a:solidFill>
            <a:srgbClr val="FDF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053103" y="4242046"/>
            <a:ext cx="1472669" cy="2140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特定行為研修とは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86232" y="4422920"/>
            <a:ext cx="427871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保健師</a:t>
            </a:r>
            <a:r>
              <a:rPr lang="ja-JP" altLang="en-US" sz="11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助産師看護師法第</a:t>
            </a:r>
            <a:r>
              <a:rPr lang="en-US" altLang="ja-JP" sz="11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37</a:t>
            </a:r>
            <a:r>
              <a:rPr lang="ja-JP" altLang="en-US" sz="11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条の２の４に規定する研修です。</a:t>
            </a:r>
            <a:endParaRPr lang="en-US" altLang="ja-JP" sz="11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対象：看護師のみ（准看護師は含みません）</a:t>
            </a:r>
            <a:endParaRPr lang="en-US" altLang="ja-JP" sz="11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研修制度開始時期：平成</a:t>
            </a:r>
            <a:r>
              <a:rPr lang="en-US" altLang="ja-JP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27</a:t>
            </a: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年</a:t>
            </a:r>
            <a:r>
              <a:rPr lang="en-US" altLang="ja-JP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10</a:t>
            </a: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月</a:t>
            </a:r>
            <a:endParaRPr lang="en-US" altLang="ja-JP" sz="11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研修場所：指定研修機関（厚生労働大臣指定）</a:t>
            </a:r>
            <a:endParaRPr lang="en-US" altLang="ja-JP" sz="11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</a:t>
            </a:r>
            <a:r>
              <a:rPr lang="en-US" altLang="ja-JP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医療機関の院内研修や学会等が主催する研修とは</a:t>
            </a:r>
            <a:r>
              <a:rPr lang="ja-JP" altLang="en-US" sz="1100" b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異なります</a:t>
            </a: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。　　　　</a:t>
            </a:r>
            <a:endParaRPr lang="en-US" altLang="ja-JP" sz="11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</a:t>
            </a:r>
            <a:r>
              <a:rPr lang="en-US" altLang="ja-JP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認定看護師や専門看護師の資格とは</a:t>
            </a:r>
            <a:r>
              <a:rPr lang="ja-JP" altLang="en-US" sz="1100" b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異なります</a:t>
            </a: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。</a:t>
            </a:r>
            <a:endParaRPr lang="en-US" altLang="ja-JP" sz="11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</a:t>
            </a:r>
            <a:r>
              <a:rPr lang="en-US" altLang="ja-JP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介護職員等を対象とした喀痰吸引等研修とは</a:t>
            </a:r>
            <a:r>
              <a:rPr lang="ja-JP" altLang="en-US" sz="1100" b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異なります</a:t>
            </a: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。</a:t>
            </a:r>
            <a:endParaRPr lang="en-US" altLang="ja-JP" sz="1100" b="1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>
              <a:defRPr/>
            </a:pP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　</a:t>
            </a:r>
            <a:r>
              <a:rPr lang="en-US" altLang="ja-JP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100" b="1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　単に特定の</a:t>
            </a:r>
            <a:r>
              <a:rPr lang="ja-JP" altLang="en-US" sz="1100" b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領域で働いているだけでは、特定行為研修を</a:t>
            </a:r>
            <a:r>
              <a:rPr lang="ja-JP" altLang="en-US" sz="1100" b="1" u="sng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修了</a:t>
            </a:r>
            <a:endParaRPr lang="en-US" altLang="ja-JP" sz="1100" b="1" u="sng" dirty="0" smtClean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lvl="0">
              <a:defRPr/>
            </a:pPr>
            <a:r>
              <a:rPr lang="ja-JP" altLang="en-US" sz="1100" b="1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　　　　　</a:t>
            </a:r>
            <a:r>
              <a:rPr lang="ja-JP" altLang="en-US" sz="1100" b="1" u="sng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したことには</a:t>
            </a:r>
            <a:r>
              <a:rPr lang="ja-JP" altLang="en-US" sz="1100" b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なりません</a:t>
            </a:r>
            <a:r>
              <a:rPr lang="ja-JP" altLang="en-US" sz="1100" b="1" u="sng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。</a:t>
            </a:r>
            <a:endParaRPr lang="en-US" altLang="ja-JP" sz="1100" b="1" u="sng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4659433" y="6099379"/>
            <a:ext cx="4432903" cy="656116"/>
          </a:xfrm>
          <a:prstGeom prst="rect">
            <a:avLst/>
          </a:prstGeom>
          <a:solidFill>
            <a:srgbClr val="C9E7E7"/>
          </a:solidFill>
          <a:ln>
            <a:noFill/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itchFamily="34" charset="0"/>
              <a:buNone/>
            </a:pPr>
            <a:r>
              <a:rPr lang="ja-JP" altLang="en-US" sz="1100" b="1" u="sng" dirty="0" smtClean="0">
                <a:latin typeface="+mn-ea"/>
              </a:rPr>
              <a:t>業務に従事する保健師、助産師、看護師及び准看護師</a:t>
            </a:r>
            <a:r>
              <a:rPr lang="ja-JP" altLang="en-US" sz="1100" dirty="0" smtClean="0">
                <a:latin typeface="+mn-ea"/>
              </a:rPr>
              <a:t>は、</a:t>
            </a:r>
            <a:r>
              <a:rPr lang="ja-JP" altLang="en-US" sz="1100" b="1" u="sng" dirty="0" smtClean="0">
                <a:latin typeface="+mn-ea"/>
              </a:rPr>
              <a:t>２年毎</a:t>
            </a:r>
            <a:r>
              <a:rPr lang="ja-JP" altLang="en-US" sz="1100" dirty="0" smtClean="0">
                <a:latin typeface="+mn-ea"/>
              </a:rPr>
              <a:t>にその就業状況について、就業地の都道府県知事に届け出ることが義務づけられています。</a:t>
            </a:r>
            <a:r>
              <a:rPr lang="en-US" altLang="ja-JP" sz="1100" dirty="0" smtClean="0">
                <a:latin typeface="+mn-ea"/>
              </a:rPr>
              <a:t>※</a:t>
            </a:r>
            <a:r>
              <a:rPr lang="ja-JP" altLang="en-US" sz="1100" dirty="0" smtClean="0">
                <a:latin typeface="+mn-ea"/>
              </a:rPr>
              <a:t>保健師助産師看護師法 第</a:t>
            </a:r>
            <a:r>
              <a:rPr lang="en-US" altLang="ja-JP" sz="1100" dirty="0" smtClean="0">
                <a:latin typeface="+mn-ea"/>
              </a:rPr>
              <a:t>33</a:t>
            </a:r>
            <a:r>
              <a:rPr lang="ja-JP" altLang="en-US" sz="1100" dirty="0" smtClean="0">
                <a:latin typeface="+mn-ea"/>
              </a:rPr>
              <a:t>条</a:t>
            </a:r>
            <a:endParaRPr lang="en-US" altLang="ja-JP" sz="1100" dirty="0">
              <a:latin typeface="+mn-ea"/>
            </a:endParaRPr>
          </a:p>
        </p:txBody>
      </p:sp>
      <p:sp>
        <p:nvSpPr>
          <p:cNvPr id="22" name="屈折矢印 21"/>
          <p:cNvSpPr/>
          <p:nvPr/>
        </p:nvSpPr>
        <p:spPr>
          <a:xfrm rot="10800000">
            <a:off x="5490352" y="1083597"/>
            <a:ext cx="432047" cy="395168"/>
          </a:xfrm>
          <a:prstGeom prst="bentUpArrow">
            <a:avLst/>
          </a:prstGeom>
          <a:solidFill>
            <a:srgbClr val="DB4D6D"/>
          </a:solidFill>
          <a:ln>
            <a:solidFill>
              <a:srgbClr val="DB4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078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60</TotalTime>
  <Words>640</Words>
  <PresentationFormat>画面に合わせる (4:3)</PresentationFormat>
  <Paragraphs>84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明朝</vt:lpstr>
      <vt:lpstr>メイリオ</vt:lpstr>
      <vt:lpstr>游明朝</vt:lpstr>
      <vt:lpstr>Arial</vt:lpstr>
      <vt:lpstr>Calibri</vt:lpstr>
      <vt:lpstr>Segoe UI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2022-07-07T03:58:26Z</dcterms:created>
  <dcterms:modified xsi:type="dcterms:W3CDTF">2022-12-13T02:53:22Z</dcterms:modified>
</cp:coreProperties>
</file>