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98" r:id="rId1"/>
  </p:sldMasterIdLst>
  <p:notesMasterIdLst>
    <p:notesMasterId r:id="rId6"/>
  </p:notesMasterIdLst>
  <p:sldIdLst>
    <p:sldId id="757" r:id="rId2"/>
    <p:sldId id="759" r:id="rId3"/>
    <p:sldId id="760" r:id="rId4"/>
    <p:sldId id="762" r:id="rId5"/>
  </p:sldIdLst>
  <p:sldSz cx="9144000" cy="6858000" type="screen4x3"/>
  <p:notesSz cx="9926638" cy="67976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E7B4"/>
    <a:srgbClr val="0072BA"/>
    <a:srgbClr val="F8F0D4"/>
    <a:srgbClr val="FDF4D7"/>
    <a:srgbClr val="FEFCC1"/>
    <a:srgbClr val="1E7ACD"/>
    <a:srgbClr val="2177BD"/>
    <a:srgbClr val="73B7E7"/>
    <a:srgbClr val="3E88CA"/>
    <a:srgbClr val="FFFD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4" autoAdjust="0"/>
    <p:restoredTop sz="94660"/>
  </p:normalViewPr>
  <p:slideViewPr>
    <p:cSldViewPr snapToGrid="0">
      <p:cViewPr varScale="1">
        <p:scale>
          <a:sx n="65" d="100"/>
          <a:sy n="65" d="100"/>
        </p:scale>
        <p:origin x="141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2" d="100"/>
        <a:sy n="82" d="100"/>
      </p:scale>
      <p:origin x="0" y="0"/>
    </p:cViewPr>
  </p:sorter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viewProps" Target="viewProps.xml" />
  <Relationship Id="rId3" Type="http://schemas.openxmlformats.org/officeDocument/2006/relationships/slide" Target="slides/slide2.xml" />
  <Relationship Id="rId7" Type="http://schemas.openxmlformats.org/officeDocument/2006/relationships/presProps" Target="presProp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notesMaster" Target="notesMasters/notesMaster1.xml" />
  <Relationship Id="rId5" Type="http://schemas.openxmlformats.org/officeDocument/2006/relationships/slide" Target="slides/slide4.xml" />
  <Relationship Id="rId10" Type="http://schemas.openxmlformats.org/officeDocument/2006/relationships/tableStyles" Target="tableStyles.xml" />
  <Relationship Id="rId4" Type="http://schemas.openxmlformats.org/officeDocument/2006/relationships/slide" Target="slides/slide3.xml" />
  <Relationship Id="rId9" Type="http://schemas.openxmlformats.org/officeDocument/2006/relationships/theme" Target="theme/theme1.xml" />
</Relationships>
</file>

<file path=ppt/charts/_rels/chart1.xml.rels>&#65279;<?xml version="1.0" encoding="utf-8" standalone="yes"?>
<Relationships xmlns="http://schemas.openxmlformats.org/package/2006/relationships">
  <Relationship Id="rId3" Type="http://schemas.openxmlformats.org/officeDocument/2006/relationships/package" Target="../embeddings/Microsoft_Excel_Worksheet.xlsx" />
  <Relationship Id="rId2" Type="http://schemas.microsoft.com/office/2011/relationships/chartColorStyle" Target="colors1.xml" />
  <Relationship Id="rId1" Type="http://schemas.microsoft.com/office/2011/relationships/chartStyle" Target="style1.xml" />
</Relationships>
</file>

<file path=ppt/charts/_rels/chart2.xml.rels>&#65279;<?xml version="1.0" encoding="utf-8" standalone="yes"?>
<Relationships xmlns="http://schemas.openxmlformats.org/package/2006/relationships">
  <Relationship Id="rId3" Type="http://schemas.openxmlformats.org/officeDocument/2006/relationships/package" Target="../embeddings/Microsoft_Excel_Worksheet1.xlsx" />
  <Relationship Id="rId2" Type="http://schemas.microsoft.com/office/2011/relationships/chartColorStyle" Target="colors2.xml" />
  <Relationship Id="rId1" Type="http://schemas.microsoft.com/office/2011/relationships/chartStyle" Target="style2.xml" />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第１部</c:v>
                </c:pt>
              </c:strCache>
            </c:strRef>
          </c:tx>
          <c:explosion val="2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CE2C-41F4-BFE9-9EF923EAD857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CE2C-41F4-BFE9-9EF923EAD857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CE2C-41F4-BFE9-9EF923EAD857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CE2C-41F4-BFE9-9EF923EAD85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とても活用できる</c:v>
                </c:pt>
                <c:pt idx="1">
                  <c:v>活用できる</c:v>
                </c:pt>
                <c:pt idx="2">
                  <c:v>あまり活用できない</c:v>
                </c:pt>
                <c:pt idx="3">
                  <c:v>不明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14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4E-432C-A8C0-FF075A124DD0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第2部</c:v>
                </c:pt>
              </c:strCache>
            </c:strRef>
          </c:tx>
          <c:explosion val="2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1623-4575-ADDD-AD0B1834102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1623-4575-ADDD-AD0B1834102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1623-4575-ADDD-AD0B18341020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1623-4575-ADDD-AD0B1834102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とても活用できる</c:v>
                </c:pt>
                <c:pt idx="1">
                  <c:v>活用できる</c:v>
                </c:pt>
                <c:pt idx="2">
                  <c:v>あまり活用できない</c:v>
                </c:pt>
                <c:pt idx="3">
                  <c:v>不明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12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4E-432C-A8C0-FF075A124DD0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E21A9-4883-4044-B7B4-332ECB8D849F}" type="datetimeFigureOut">
              <a:rPr kumimoji="1" lang="ja-JP" altLang="en-US" smtClean="0"/>
              <a:t>2026/1/28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50900"/>
            <a:ext cx="3055938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DA8E2-57BC-4A7A-8C4F-8C34C7011C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805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png" /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F62F-FB37-4B6E-ADB5-D03CDB98AE56}" type="datetimeFigureOut">
              <a:rPr kumimoji="1" lang="ja-JP" altLang="en-US" smtClean="0"/>
              <a:t>2026/1/28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F925-FEF0-4B65-981D-3E9F355AB6A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5735635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-32" y="-24"/>
            <a:ext cx="9144032" cy="714380"/>
          </a:xfrm>
          <a:prstGeom prst="rect">
            <a:avLst/>
          </a:prstGeom>
          <a:solidFill>
            <a:srgbClr val="0072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176" y="-24"/>
            <a:ext cx="8229600" cy="642942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BFBAE-EEE1-4CE5-8844-E0039AD64766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2026/1/28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D01390-12A8-4F35-B138-E54092845693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9526" y="6572272"/>
            <a:ext cx="538226" cy="25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直線コネクタ 11"/>
          <p:cNvCxnSpPr/>
          <p:nvPr userDrawn="1"/>
        </p:nvCxnSpPr>
        <p:spPr>
          <a:xfrm>
            <a:off x="0" y="6499246"/>
            <a:ext cx="9144000" cy="1588"/>
          </a:xfrm>
          <a:prstGeom prst="line">
            <a:avLst/>
          </a:prstGeom>
          <a:ln w="12700">
            <a:solidFill>
              <a:srgbClr val="0072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964913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＆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-32" y="-24"/>
            <a:ext cx="9144032" cy="714380"/>
          </a:xfrm>
          <a:prstGeom prst="rect">
            <a:avLst/>
          </a:prstGeom>
          <a:solidFill>
            <a:srgbClr val="0072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176" y="-24"/>
            <a:ext cx="8229600" cy="642942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BFBAE-EEE1-4CE5-8844-E0039AD64766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2026/1/28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D01390-12A8-4F35-B138-E54092845693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9526" y="6572272"/>
            <a:ext cx="538226" cy="25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直線コネクタ 11"/>
          <p:cNvCxnSpPr/>
          <p:nvPr userDrawn="1"/>
        </p:nvCxnSpPr>
        <p:spPr>
          <a:xfrm>
            <a:off x="0" y="6499246"/>
            <a:ext cx="9144000" cy="1588"/>
          </a:xfrm>
          <a:prstGeom prst="line">
            <a:avLst/>
          </a:prstGeom>
          <a:ln w="12700">
            <a:solidFill>
              <a:srgbClr val="0072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43B9304-4327-4BB9-823B-91221CF55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26" y="965816"/>
            <a:ext cx="7886700" cy="4351338"/>
          </a:xfrm>
        </p:spPr>
        <p:txBody>
          <a:bodyPr/>
          <a:lstStyle>
            <a:lvl1pPr>
              <a:defRPr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defRPr>
            </a:lvl1pPr>
            <a:lvl2pPr>
              <a:defRPr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defRPr>
            </a:lvl2pPr>
            <a:lvl3pPr>
              <a:defRPr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defRPr>
            </a:lvl3pPr>
            <a:lvl4pPr>
              <a:defRPr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defRPr>
            </a:lvl4pPr>
            <a:lvl5pPr>
              <a:defRPr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9261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176" y="-24"/>
            <a:ext cx="8229600" cy="642942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BBFBAE-EEE1-4CE5-8844-E0039AD64766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2026/1/28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D01390-12A8-4F35-B138-E54092845693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9526" y="6572272"/>
            <a:ext cx="538226" cy="25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直線コネクタ 11"/>
          <p:cNvCxnSpPr/>
          <p:nvPr userDrawn="1"/>
        </p:nvCxnSpPr>
        <p:spPr>
          <a:xfrm>
            <a:off x="0" y="6499246"/>
            <a:ext cx="9144000" cy="1588"/>
          </a:xfrm>
          <a:prstGeom prst="line">
            <a:avLst/>
          </a:prstGeom>
          <a:ln w="12700">
            <a:solidFill>
              <a:srgbClr val="0072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553010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9623D6-EC89-4C1E-96AD-526A1A40D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859DD7-C0F2-41A9-A514-4D0B3424A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139AFE-44E9-4967-87A0-64259A8A0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F3763-00B1-41BB-B383-12BAF47855FB}" type="datetimeFigureOut">
              <a:rPr kumimoji="1" lang="ja-JP" altLang="en-US" smtClean="0"/>
              <a:t>2026/1/28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58F7A5-7979-4BE9-8C61-AB0D55E25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992243-D30E-477D-8C30-4E945F361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0B05-50AA-496F-BE43-8E344985419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247D408-637E-46AB-AAE3-4B8DF7476DC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-1" y="6657023"/>
            <a:ext cx="9145588" cy="209550"/>
          </a:xfrm>
          <a:prstGeom prst="rect">
            <a:avLst/>
          </a:prstGeom>
          <a:gradFill rotWithShape="1">
            <a:gsLst>
              <a:gs pos="0">
                <a:srgbClr val="0038A8"/>
              </a:gs>
              <a:gs pos="100000">
                <a:srgbClr val="00008E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endParaRPr lang="ja-JP" altLang="en-US" sz="1350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6A29A02-6414-41F7-B699-EAFE120BEC32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1"/>
            <a:ext cx="9144000" cy="836613"/>
          </a:xfrm>
          <a:prstGeom prst="rect">
            <a:avLst/>
          </a:prstGeom>
          <a:gradFill rotWithShape="1">
            <a:gsLst>
              <a:gs pos="0">
                <a:srgbClr val="0038A8"/>
              </a:gs>
              <a:gs pos="100000">
                <a:srgbClr val="00008E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endParaRPr lang="ja-JP" altLang="en-US" sz="1350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8AAB90A-0886-4C75-ACA9-1B214C5C24FE}"/>
              </a:ext>
            </a:extLst>
          </p:cNvPr>
          <p:cNvGrpSpPr/>
          <p:nvPr userDrawn="1"/>
        </p:nvGrpSpPr>
        <p:grpSpPr>
          <a:xfrm>
            <a:off x="134541" y="184150"/>
            <a:ext cx="351234" cy="468312"/>
            <a:chOff x="179388" y="188913"/>
            <a:chExt cx="468312" cy="468312"/>
          </a:xfrm>
        </p:grpSpPr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8123A5D1-F7C3-4E68-8E33-BC37A5B75B14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79388" y="188913"/>
              <a:ext cx="107950" cy="10795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endParaRPr lang="ja-JP" altLang="en-US" sz="1350" dirty="0"/>
            </a:p>
          </p:txBody>
        </p:sp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BA7007F4-1BA1-40E3-99CB-3D051BFC40B4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58775" y="188913"/>
              <a:ext cx="107950" cy="107950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66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endParaRPr lang="ja-JP" altLang="en-US" sz="1350" dirty="0"/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A19973EF-CBDA-48D1-997C-0D171C29CABF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58775" y="368300"/>
              <a:ext cx="107950" cy="107950"/>
            </a:xfrm>
            <a:prstGeom prst="rect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00CC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endParaRPr lang="ja-JP" altLang="en-US" sz="1350" dirty="0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5458404E-42FA-4CAF-9243-2B010586E1F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79388" y="368300"/>
              <a:ext cx="107950" cy="107950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66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endParaRPr lang="ja-JP" altLang="en-US" sz="1350" dirty="0"/>
            </a:p>
          </p:txBody>
        </p:sp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id="{AA267A97-C25C-491E-B963-BFAEC3AB7321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58775" y="549275"/>
              <a:ext cx="107950" cy="107950"/>
            </a:xfrm>
            <a:prstGeom prst="rect">
              <a:avLst/>
            </a:prstGeom>
            <a:gradFill rotWithShape="1">
              <a:gsLst>
                <a:gs pos="0">
                  <a:srgbClr val="0000D6"/>
                </a:gs>
                <a:gs pos="100000">
                  <a:srgbClr val="000099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endParaRPr lang="ja-JP" altLang="en-US" sz="1350" dirty="0"/>
            </a:p>
          </p:txBody>
        </p:sp>
        <p:sp>
          <p:nvSpPr>
            <p:cNvPr id="15" name="Rectangle 10">
              <a:extLst>
                <a:ext uri="{FF2B5EF4-FFF2-40B4-BE49-F238E27FC236}">
                  <a16:creationId xmlns:a16="http://schemas.microsoft.com/office/drawing/2014/main" id="{AD03968A-D113-4EB0-ADAD-239A45221B71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79388" y="549275"/>
              <a:ext cx="107950" cy="107950"/>
            </a:xfrm>
            <a:prstGeom prst="rect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00CC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endParaRPr lang="ja-JP" altLang="en-US" sz="1350" dirty="0"/>
            </a:p>
          </p:txBody>
        </p:sp>
        <p:sp>
          <p:nvSpPr>
            <p:cNvPr id="16" name="Rectangle 11">
              <a:extLst>
                <a:ext uri="{FF2B5EF4-FFF2-40B4-BE49-F238E27FC236}">
                  <a16:creationId xmlns:a16="http://schemas.microsoft.com/office/drawing/2014/main" id="{54D0665C-69C0-46E0-8D79-5560096ABE96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39750" y="188913"/>
              <a:ext cx="107950" cy="107950"/>
            </a:xfrm>
            <a:prstGeom prst="rect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00CC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endParaRPr lang="ja-JP" altLang="en-US" sz="1350" dirty="0"/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2DBD8176-C624-4715-8B68-FE6A4A1BD0B0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39750" y="368300"/>
              <a:ext cx="107950" cy="107950"/>
            </a:xfrm>
            <a:prstGeom prst="rect">
              <a:avLst/>
            </a:prstGeom>
            <a:gradFill rotWithShape="1">
              <a:gsLst>
                <a:gs pos="0">
                  <a:srgbClr val="0000D6"/>
                </a:gs>
                <a:gs pos="100000">
                  <a:srgbClr val="000099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endParaRPr lang="ja-JP" altLang="en-US" sz="1350" dirty="0"/>
            </a:p>
          </p:txBody>
        </p:sp>
        <p:sp>
          <p:nvSpPr>
            <p:cNvPr id="18" name="Rectangle 13">
              <a:extLst>
                <a:ext uri="{FF2B5EF4-FFF2-40B4-BE49-F238E27FC236}">
                  <a16:creationId xmlns:a16="http://schemas.microsoft.com/office/drawing/2014/main" id="{7D328E18-EFFE-454B-9BD3-C6798B8E0E24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39750" y="549275"/>
              <a:ext cx="107950" cy="107950"/>
            </a:xfrm>
            <a:prstGeom prst="rect">
              <a:avLst/>
            </a:prstGeom>
            <a:gradFill rotWithShape="1">
              <a:gsLst>
                <a:gs pos="0">
                  <a:srgbClr val="000099"/>
                </a:gs>
                <a:gs pos="100000">
                  <a:srgbClr val="000066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endParaRPr lang="ja-JP" altLang="en-US" sz="1350" dirty="0"/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3DDDAC12-14A0-4DB0-A743-5CDF5DEDB457}"/>
              </a:ext>
            </a:extLst>
          </p:cNvPr>
          <p:cNvGrpSpPr/>
          <p:nvPr userDrawn="1"/>
        </p:nvGrpSpPr>
        <p:grpSpPr>
          <a:xfrm>
            <a:off x="6598954" y="6605589"/>
            <a:ext cx="2283176" cy="253916"/>
            <a:chOff x="8798606" y="6605589"/>
            <a:chExt cx="3044235" cy="253916"/>
          </a:xfrm>
        </p:grpSpPr>
        <p:sp>
          <p:nvSpPr>
            <p:cNvPr id="20" name="Text Box 15">
              <a:extLst>
                <a:ext uri="{FF2B5EF4-FFF2-40B4-BE49-F238E27FC236}">
                  <a16:creationId xmlns:a16="http://schemas.microsoft.com/office/drawing/2014/main" id="{1DDBC380-D265-4223-90C7-2CC5E1DFAA0B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8916398" y="6605589"/>
              <a:ext cx="2926443" cy="253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bg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r>
                <a:rPr lang="en-US" altLang="ja-JP" sz="1050" i="1" dirty="0">
                  <a:solidFill>
                    <a:schemeClr val="hlin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Yokohama Rehabilitation Center</a:t>
              </a:r>
            </a:p>
          </p:txBody>
        </p:sp>
        <p:grpSp>
          <p:nvGrpSpPr>
            <p:cNvPr id="21" name="Group 16">
              <a:extLst>
                <a:ext uri="{FF2B5EF4-FFF2-40B4-BE49-F238E27FC236}">
                  <a16:creationId xmlns:a16="http://schemas.microsoft.com/office/drawing/2014/main" id="{E8E3643A-B685-48D9-8584-F025B6AF6AA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8798606" y="6687502"/>
              <a:ext cx="165100" cy="158750"/>
              <a:chOff x="4319" y="4006"/>
              <a:chExt cx="140" cy="150"/>
            </a:xfrm>
          </p:grpSpPr>
          <p:sp>
            <p:nvSpPr>
              <p:cNvPr id="22" name="Freeform 17">
                <a:extLst>
                  <a:ext uri="{FF2B5EF4-FFF2-40B4-BE49-F238E27FC236}">
                    <a16:creationId xmlns:a16="http://schemas.microsoft.com/office/drawing/2014/main" id="{19BEF538-C860-4930-B772-EE6A78F8C45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19" y="4006"/>
                <a:ext cx="140" cy="150"/>
              </a:xfrm>
              <a:custGeom>
                <a:avLst/>
                <a:gdLst>
                  <a:gd name="T0" fmla="*/ 1236 w 1412"/>
                  <a:gd name="T1" fmla="*/ 301 h 1503"/>
                  <a:gd name="T2" fmla="*/ 1235 w 1412"/>
                  <a:gd name="T3" fmla="*/ 229 h 1503"/>
                  <a:gd name="T4" fmla="*/ 1176 w 1412"/>
                  <a:gd name="T5" fmla="*/ 189 h 1503"/>
                  <a:gd name="T6" fmla="*/ 966 w 1412"/>
                  <a:gd name="T7" fmla="*/ 369 h 1503"/>
                  <a:gd name="T8" fmla="*/ 900 w 1412"/>
                  <a:gd name="T9" fmla="*/ 520 h 1503"/>
                  <a:gd name="T10" fmla="*/ 776 w 1412"/>
                  <a:gd name="T11" fmla="*/ 591 h 1503"/>
                  <a:gd name="T12" fmla="*/ 633 w 1412"/>
                  <a:gd name="T13" fmla="*/ 571 h 1503"/>
                  <a:gd name="T14" fmla="*/ 515 w 1412"/>
                  <a:gd name="T15" fmla="*/ 469 h 1503"/>
                  <a:gd name="T16" fmla="*/ 485 w 1412"/>
                  <a:gd name="T17" fmla="*/ 295 h 1503"/>
                  <a:gd name="T18" fmla="*/ 279 w 1412"/>
                  <a:gd name="T19" fmla="*/ 171 h 1503"/>
                  <a:gd name="T20" fmla="*/ 213 w 1412"/>
                  <a:gd name="T21" fmla="*/ 205 h 1503"/>
                  <a:gd name="T22" fmla="*/ 221 w 1412"/>
                  <a:gd name="T23" fmla="*/ 289 h 1503"/>
                  <a:gd name="T24" fmla="*/ 99 w 1412"/>
                  <a:gd name="T25" fmla="*/ 409 h 1503"/>
                  <a:gd name="T26" fmla="*/ 39 w 1412"/>
                  <a:gd name="T27" fmla="*/ 292 h 1503"/>
                  <a:gd name="T28" fmla="*/ 51 w 1412"/>
                  <a:gd name="T29" fmla="*/ 159 h 1503"/>
                  <a:gd name="T30" fmla="*/ 117 w 1412"/>
                  <a:gd name="T31" fmla="*/ 58 h 1503"/>
                  <a:gd name="T32" fmla="*/ 218 w 1412"/>
                  <a:gd name="T33" fmla="*/ 7 h 1503"/>
                  <a:gd name="T34" fmla="*/ 326 w 1412"/>
                  <a:gd name="T35" fmla="*/ 6 h 1503"/>
                  <a:gd name="T36" fmla="*/ 608 w 1412"/>
                  <a:gd name="T37" fmla="*/ 133 h 1503"/>
                  <a:gd name="T38" fmla="*/ 729 w 1412"/>
                  <a:gd name="T39" fmla="*/ 105 h 1503"/>
                  <a:gd name="T40" fmla="*/ 849 w 1412"/>
                  <a:gd name="T41" fmla="*/ 141 h 1503"/>
                  <a:gd name="T42" fmla="*/ 1121 w 1412"/>
                  <a:gd name="T43" fmla="*/ 25 h 1503"/>
                  <a:gd name="T44" fmla="*/ 1221 w 1412"/>
                  <a:gd name="T45" fmla="*/ 24 h 1503"/>
                  <a:gd name="T46" fmla="*/ 1314 w 1412"/>
                  <a:gd name="T47" fmla="*/ 61 h 1503"/>
                  <a:gd name="T48" fmla="*/ 1383 w 1412"/>
                  <a:gd name="T49" fmla="*/ 144 h 1503"/>
                  <a:gd name="T50" fmla="*/ 1412 w 1412"/>
                  <a:gd name="T51" fmla="*/ 252 h 1503"/>
                  <a:gd name="T52" fmla="*/ 1383 w 1412"/>
                  <a:gd name="T53" fmla="*/ 384 h 1503"/>
                  <a:gd name="T54" fmla="*/ 197 w 1412"/>
                  <a:gd name="T55" fmla="*/ 1204 h 1503"/>
                  <a:gd name="T56" fmla="*/ 168 w 1412"/>
                  <a:gd name="T57" fmla="*/ 1281 h 1503"/>
                  <a:gd name="T58" fmla="*/ 240 w 1412"/>
                  <a:gd name="T59" fmla="*/ 1335 h 1503"/>
                  <a:gd name="T60" fmla="*/ 1109 w 1412"/>
                  <a:gd name="T61" fmla="*/ 1309 h 1503"/>
                  <a:gd name="T62" fmla="*/ 1191 w 1412"/>
                  <a:gd name="T63" fmla="*/ 1323 h 1503"/>
                  <a:gd name="T64" fmla="*/ 1230 w 1412"/>
                  <a:gd name="T65" fmla="*/ 1252 h 1503"/>
                  <a:gd name="T66" fmla="*/ 728 w 1412"/>
                  <a:gd name="T67" fmla="*/ 865 h 1503"/>
                  <a:gd name="T68" fmla="*/ 1370 w 1412"/>
                  <a:gd name="T69" fmla="*/ 1134 h 1503"/>
                  <a:gd name="T70" fmla="*/ 1400 w 1412"/>
                  <a:gd name="T71" fmla="*/ 1270 h 1503"/>
                  <a:gd name="T72" fmla="*/ 1367 w 1412"/>
                  <a:gd name="T73" fmla="*/ 1383 h 1503"/>
                  <a:gd name="T74" fmla="*/ 1268 w 1412"/>
                  <a:gd name="T75" fmla="*/ 1471 h 1503"/>
                  <a:gd name="T76" fmla="*/ 1152 w 1412"/>
                  <a:gd name="T77" fmla="*/ 1498 h 1503"/>
                  <a:gd name="T78" fmla="*/ 1028 w 1412"/>
                  <a:gd name="T79" fmla="*/ 1464 h 1503"/>
                  <a:gd name="T80" fmla="*/ 308 w 1412"/>
                  <a:gd name="T81" fmla="*/ 1494 h 1503"/>
                  <a:gd name="T82" fmla="*/ 170 w 1412"/>
                  <a:gd name="T83" fmla="*/ 1494 h 1503"/>
                  <a:gd name="T84" fmla="*/ 60 w 1412"/>
                  <a:gd name="T85" fmla="*/ 1414 h 1503"/>
                  <a:gd name="T86" fmla="*/ 0 w 1412"/>
                  <a:gd name="T87" fmla="*/ 1284 h 1503"/>
                  <a:gd name="T88" fmla="*/ 30 w 1412"/>
                  <a:gd name="T89" fmla="*/ 1138 h 15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412" h="1503">
                    <a:moveTo>
                      <a:pt x="95" y="1068"/>
                    </a:moveTo>
                    <a:lnTo>
                      <a:pt x="1220" y="321"/>
                    </a:lnTo>
                    <a:lnTo>
                      <a:pt x="1236" y="301"/>
                    </a:lnTo>
                    <a:lnTo>
                      <a:pt x="1244" y="280"/>
                    </a:lnTo>
                    <a:lnTo>
                      <a:pt x="1244" y="253"/>
                    </a:lnTo>
                    <a:lnTo>
                      <a:pt x="1235" y="229"/>
                    </a:lnTo>
                    <a:lnTo>
                      <a:pt x="1220" y="208"/>
                    </a:lnTo>
                    <a:lnTo>
                      <a:pt x="1202" y="192"/>
                    </a:lnTo>
                    <a:lnTo>
                      <a:pt x="1176" y="189"/>
                    </a:lnTo>
                    <a:lnTo>
                      <a:pt x="1146" y="192"/>
                    </a:lnTo>
                    <a:lnTo>
                      <a:pt x="965" y="309"/>
                    </a:lnTo>
                    <a:lnTo>
                      <a:pt x="966" y="369"/>
                    </a:lnTo>
                    <a:lnTo>
                      <a:pt x="959" y="426"/>
                    </a:lnTo>
                    <a:lnTo>
                      <a:pt x="936" y="474"/>
                    </a:lnTo>
                    <a:lnTo>
                      <a:pt x="900" y="520"/>
                    </a:lnTo>
                    <a:lnTo>
                      <a:pt x="861" y="552"/>
                    </a:lnTo>
                    <a:lnTo>
                      <a:pt x="819" y="574"/>
                    </a:lnTo>
                    <a:lnTo>
                      <a:pt x="776" y="591"/>
                    </a:lnTo>
                    <a:lnTo>
                      <a:pt x="730" y="593"/>
                    </a:lnTo>
                    <a:lnTo>
                      <a:pt x="681" y="589"/>
                    </a:lnTo>
                    <a:lnTo>
                      <a:pt x="633" y="571"/>
                    </a:lnTo>
                    <a:lnTo>
                      <a:pt x="597" y="552"/>
                    </a:lnTo>
                    <a:lnTo>
                      <a:pt x="545" y="513"/>
                    </a:lnTo>
                    <a:lnTo>
                      <a:pt x="515" y="469"/>
                    </a:lnTo>
                    <a:lnTo>
                      <a:pt x="492" y="421"/>
                    </a:lnTo>
                    <a:lnTo>
                      <a:pt x="480" y="366"/>
                    </a:lnTo>
                    <a:lnTo>
                      <a:pt x="485" y="295"/>
                    </a:lnTo>
                    <a:lnTo>
                      <a:pt x="322" y="185"/>
                    </a:lnTo>
                    <a:lnTo>
                      <a:pt x="300" y="174"/>
                    </a:lnTo>
                    <a:lnTo>
                      <a:pt x="279" y="171"/>
                    </a:lnTo>
                    <a:lnTo>
                      <a:pt x="254" y="174"/>
                    </a:lnTo>
                    <a:lnTo>
                      <a:pt x="231" y="185"/>
                    </a:lnTo>
                    <a:lnTo>
                      <a:pt x="213" y="205"/>
                    </a:lnTo>
                    <a:lnTo>
                      <a:pt x="204" y="235"/>
                    </a:lnTo>
                    <a:lnTo>
                      <a:pt x="209" y="264"/>
                    </a:lnTo>
                    <a:lnTo>
                      <a:pt x="221" y="289"/>
                    </a:lnTo>
                    <a:lnTo>
                      <a:pt x="708" y="645"/>
                    </a:lnTo>
                    <a:lnTo>
                      <a:pt x="566" y="739"/>
                    </a:lnTo>
                    <a:lnTo>
                      <a:pt x="99" y="409"/>
                    </a:lnTo>
                    <a:lnTo>
                      <a:pt x="68" y="376"/>
                    </a:lnTo>
                    <a:lnTo>
                      <a:pt x="50" y="334"/>
                    </a:lnTo>
                    <a:lnTo>
                      <a:pt x="39" y="292"/>
                    </a:lnTo>
                    <a:lnTo>
                      <a:pt x="38" y="247"/>
                    </a:lnTo>
                    <a:lnTo>
                      <a:pt x="39" y="199"/>
                    </a:lnTo>
                    <a:lnTo>
                      <a:pt x="51" y="159"/>
                    </a:lnTo>
                    <a:lnTo>
                      <a:pt x="68" y="124"/>
                    </a:lnTo>
                    <a:lnTo>
                      <a:pt x="90" y="90"/>
                    </a:lnTo>
                    <a:lnTo>
                      <a:pt x="117" y="58"/>
                    </a:lnTo>
                    <a:lnTo>
                      <a:pt x="146" y="39"/>
                    </a:lnTo>
                    <a:lnTo>
                      <a:pt x="182" y="21"/>
                    </a:lnTo>
                    <a:lnTo>
                      <a:pt x="218" y="7"/>
                    </a:lnTo>
                    <a:lnTo>
                      <a:pt x="252" y="0"/>
                    </a:lnTo>
                    <a:lnTo>
                      <a:pt x="291" y="0"/>
                    </a:lnTo>
                    <a:lnTo>
                      <a:pt x="326" y="6"/>
                    </a:lnTo>
                    <a:lnTo>
                      <a:pt x="381" y="22"/>
                    </a:lnTo>
                    <a:lnTo>
                      <a:pt x="576" y="153"/>
                    </a:lnTo>
                    <a:lnTo>
                      <a:pt x="608" y="133"/>
                    </a:lnTo>
                    <a:lnTo>
                      <a:pt x="648" y="118"/>
                    </a:lnTo>
                    <a:lnTo>
                      <a:pt x="684" y="109"/>
                    </a:lnTo>
                    <a:lnTo>
                      <a:pt x="729" y="105"/>
                    </a:lnTo>
                    <a:lnTo>
                      <a:pt x="770" y="109"/>
                    </a:lnTo>
                    <a:lnTo>
                      <a:pt x="809" y="121"/>
                    </a:lnTo>
                    <a:lnTo>
                      <a:pt x="849" y="141"/>
                    </a:lnTo>
                    <a:lnTo>
                      <a:pt x="884" y="165"/>
                    </a:lnTo>
                    <a:lnTo>
                      <a:pt x="1083" y="36"/>
                    </a:lnTo>
                    <a:lnTo>
                      <a:pt x="1121" y="25"/>
                    </a:lnTo>
                    <a:lnTo>
                      <a:pt x="1155" y="22"/>
                    </a:lnTo>
                    <a:lnTo>
                      <a:pt x="1187" y="21"/>
                    </a:lnTo>
                    <a:lnTo>
                      <a:pt x="1221" y="24"/>
                    </a:lnTo>
                    <a:lnTo>
                      <a:pt x="1257" y="33"/>
                    </a:lnTo>
                    <a:lnTo>
                      <a:pt x="1287" y="45"/>
                    </a:lnTo>
                    <a:lnTo>
                      <a:pt x="1314" y="61"/>
                    </a:lnTo>
                    <a:lnTo>
                      <a:pt x="1338" y="82"/>
                    </a:lnTo>
                    <a:lnTo>
                      <a:pt x="1362" y="111"/>
                    </a:lnTo>
                    <a:lnTo>
                      <a:pt x="1383" y="144"/>
                    </a:lnTo>
                    <a:lnTo>
                      <a:pt x="1395" y="174"/>
                    </a:lnTo>
                    <a:lnTo>
                      <a:pt x="1406" y="208"/>
                    </a:lnTo>
                    <a:lnTo>
                      <a:pt x="1412" y="252"/>
                    </a:lnTo>
                    <a:lnTo>
                      <a:pt x="1410" y="304"/>
                    </a:lnTo>
                    <a:lnTo>
                      <a:pt x="1403" y="345"/>
                    </a:lnTo>
                    <a:lnTo>
                      <a:pt x="1383" y="384"/>
                    </a:lnTo>
                    <a:lnTo>
                      <a:pt x="1356" y="426"/>
                    </a:lnTo>
                    <a:lnTo>
                      <a:pt x="1320" y="457"/>
                    </a:lnTo>
                    <a:lnTo>
                      <a:pt x="197" y="1204"/>
                    </a:lnTo>
                    <a:lnTo>
                      <a:pt x="180" y="1227"/>
                    </a:lnTo>
                    <a:lnTo>
                      <a:pt x="170" y="1254"/>
                    </a:lnTo>
                    <a:lnTo>
                      <a:pt x="168" y="1281"/>
                    </a:lnTo>
                    <a:lnTo>
                      <a:pt x="182" y="1309"/>
                    </a:lnTo>
                    <a:lnTo>
                      <a:pt x="204" y="1327"/>
                    </a:lnTo>
                    <a:lnTo>
                      <a:pt x="240" y="1335"/>
                    </a:lnTo>
                    <a:lnTo>
                      <a:pt x="276" y="1326"/>
                    </a:lnTo>
                    <a:lnTo>
                      <a:pt x="699" y="1023"/>
                    </a:lnTo>
                    <a:lnTo>
                      <a:pt x="1109" y="1309"/>
                    </a:lnTo>
                    <a:lnTo>
                      <a:pt x="1136" y="1324"/>
                    </a:lnTo>
                    <a:lnTo>
                      <a:pt x="1166" y="1329"/>
                    </a:lnTo>
                    <a:lnTo>
                      <a:pt x="1191" y="1323"/>
                    </a:lnTo>
                    <a:lnTo>
                      <a:pt x="1212" y="1303"/>
                    </a:lnTo>
                    <a:lnTo>
                      <a:pt x="1224" y="1278"/>
                    </a:lnTo>
                    <a:lnTo>
                      <a:pt x="1230" y="1252"/>
                    </a:lnTo>
                    <a:lnTo>
                      <a:pt x="1221" y="1227"/>
                    </a:lnTo>
                    <a:lnTo>
                      <a:pt x="1205" y="1200"/>
                    </a:lnTo>
                    <a:lnTo>
                      <a:pt x="728" y="865"/>
                    </a:lnTo>
                    <a:lnTo>
                      <a:pt x="885" y="763"/>
                    </a:lnTo>
                    <a:lnTo>
                      <a:pt x="1340" y="1092"/>
                    </a:lnTo>
                    <a:lnTo>
                      <a:pt x="1370" y="1134"/>
                    </a:lnTo>
                    <a:lnTo>
                      <a:pt x="1388" y="1177"/>
                    </a:lnTo>
                    <a:lnTo>
                      <a:pt x="1400" y="1227"/>
                    </a:lnTo>
                    <a:lnTo>
                      <a:pt x="1400" y="1270"/>
                    </a:lnTo>
                    <a:lnTo>
                      <a:pt x="1395" y="1314"/>
                    </a:lnTo>
                    <a:lnTo>
                      <a:pt x="1383" y="1353"/>
                    </a:lnTo>
                    <a:lnTo>
                      <a:pt x="1367" y="1383"/>
                    </a:lnTo>
                    <a:lnTo>
                      <a:pt x="1344" y="1414"/>
                    </a:lnTo>
                    <a:lnTo>
                      <a:pt x="1307" y="1446"/>
                    </a:lnTo>
                    <a:lnTo>
                      <a:pt x="1268" y="1471"/>
                    </a:lnTo>
                    <a:lnTo>
                      <a:pt x="1236" y="1486"/>
                    </a:lnTo>
                    <a:lnTo>
                      <a:pt x="1191" y="1495"/>
                    </a:lnTo>
                    <a:lnTo>
                      <a:pt x="1152" y="1498"/>
                    </a:lnTo>
                    <a:lnTo>
                      <a:pt x="1109" y="1494"/>
                    </a:lnTo>
                    <a:lnTo>
                      <a:pt x="1071" y="1483"/>
                    </a:lnTo>
                    <a:lnTo>
                      <a:pt x="1028" y="1464"/>
                    </a:lnTo>
                    <a:lnTo>
                      <a:pt x="707" y="1230"/>
                    </a:lnTo>
                    <a:lnTo>
                      <a:pt x="377" y="1459"/>
                    </a:lnTo>
                    <a:lnTo>
                      <a:pt x="308" y="1494"/>
                    </a:lnTo>
                    <a:lnTo>
                      <a:pt x="267" y="1501"/>
                    </a:lnTo>
                    <a:lnTo>
                      <a:pt x="221" y="1503"/>
                    </a:lnTo>
                    <a:lnTo>
                      <a:pt x="170" y="1494"/>
                    </a:lnTo>
                    <a:lnTo>
                      <a:pt x="126" y="1474"/>
                    </a:lnTo>
                    <a:lnTo>
                      <a:pt x="95" y="1449"/>
                    </a:lnTo>
                    <a:lnTo>
                      <a:pt x="60" y="1414"/>
                    </a:lnTo>
                    <a:lnTo>
                      <a:pt x="30" y="1374"/>
                    </a:lnTo>
                    <a:lnTo>
                      <a:pt x="11" y="1332"/>
                    </a:lnTo>
                    <a:lnTo>
                      <a:pt x="0" y="1284"/>
                    </a:lnTo>
                    <a:lnTo>
                      <a:pt x="2" y="1231"/>
                    </a:lnTo>
                    <a:lnTo>
                      <a:pt x="12" y="1182"/>
                    </a:lnTo>
                    <a:lnTo>
                      <a:pt x="30" y="1138"/>
                    </a:lnTo>
                    <a:lnTo>
                      <a:pt x="56" y="1101"/>
                    </a:lnTo>
                    <a:lnTo>
                      <a:pt x="95" y="1068"/>
                    </a:lnTo>
                    <a:close/>
                  </a:path>
                </a:pathLst>
              </a:custGeom>
              <a:solidFill>
                <a:srgbClr val="0099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ja-JP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5pPr>
                <a:lvl6pPr marL="2286000" algn="l" defTabSz="914400" rtl="0" eaLnBrk="1" latinLnBrk="0" hangingPunct="1"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6pPr>
                <a:lvl7pPr marL="2743200" algn="l" defTabSz="914400" rtl="0" eaLnBrk="1" latinLnBrk="0" hangingPunct="1"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7pPr>
                <a:lvl8pPr marL="3200400" algn="l" defTabSz="914400" rtl="0" eaLnBrk="1" latinLnBrk="0" hangingPunct="1"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8pPr>
                <a:lvl9pPr marL="3657600" algn="l" defTabSz="914400" rtl="0" eaLnBrk="1" latinLnBrk="0" hangingPunct="1"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9pPr>
              </a:lstStyle>
              <a:p>
                <a:endParaRPr lang="ja-JP" altLang="en-US" sz="1350" dirty="0"/>
              </a:p>
            </p:txBody>
          </p:sp>
          <p:sp>
            <p:nvSpPr>
              <p:cNvPr id="23" name="Oval 18">
                <a:extLst>
                  <a:ext uri="{FF2B5EF4-FFF2-40B4-BE49-F238E27FC236}">
                    <a16:creationId xmlns:a16="http://schemas.microsoft.com/office/drawing/2014/main" id="{AEC61AFE-0670-4DD9-B9B7-EAAC4FD64E9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379" y="4030"/>
                <a:ext cx="25" cy="24"/>
              </a:xfrm>
              <a:prstGeom prst="ellipse">
                <a:avLst/>
              </a:prstGeom>
              <a:solidFill>
                <a:srgbClr val="0038A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ja-JP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5pPr>
                <a:lvl6pPr marL="2286000" algn="l" defTabSz="914400" rtl="0" eaLnBrk="1" latinLnBrk="0" hangingPunct="1"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6pPr>
                <a:lvl7pPr marL="2743200" algn="l" defTabSz="914400" rtl="0" eaLnBrk="1" latinLnBrk="0" hangingPunct="1"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7pPr>
                <a:lvl8pPr marL="3200400" algn="l" defTabSz="914400" rtl="0" eaLnBrk="1" latinLnBrk="0" hangingPunct="1"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8pPr>
                <a:lvl9pPr marL="3657600" algn="l" defTabSz="914400" rtl="0" eaLnBrk="1" latinLnBrk="0" hangingPunct="1">
                  <a:defRPr kumimoji="1" kern="1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defRPr>
                </a:lvl9pPr>
              </a:lstStyle>
              <a:p>
                <a:pPr algn="ctr"/>
                <a:endParaRPr lang="ja-JP" altLang="ja-JP" sz="1350" dirty="0"/>
              </a:p>
            </p:txBody>
          </p:sp>
        </p:grp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A5163AE3-C530-4FA6-828A-501E1BAFA92E}"/>
              </a:ext>
            </a:extLst>
          </p:cNvPr>
          <p:cNvGrpSpPr/>
          <p:nvPr userDrawn="1"/>
        </p:nvGrpSpPr>
        <p:grpSpPr>
          <a:xfrm>
            <a:off x="8879750" y="6671401"/>
            <a:ext cx="189000" cy="180000"/>
            <a:chOff x="238919" y="309487"/>
            <a:chExt cx="324000" cy="235025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4704B29C-35C7-4C3D-AB07-368B56932187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238919" y="309487"/>
              <a:ext cx="324000" cy="2350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  <p:pic>
          <p:nvPicPr>
            <p:cNvPr id="26" name="Picture 4" descr="30th記念マーク／カラー(背景透明)＋スローガン">
              <a:extLst>
                <a:ext uri="{FF2B5EF4-FFF2-40B4-BE49-F238E27FC236}">
                  <a16:creationId xmlns:a16="http://schemas.microsoft.com/office/drawing/2014/main" id="{8A0AC29D-3E7E-4C10-862D-7FAF29C6601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947" y="326680"/>
              <a:ext cx="279834" cy="200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8071641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3" Type="http://schemas.openxmlformats.org/officeDocument/2006/relationships/slideLayout" Target="../slideLayouts/slideLayout3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theme" Target="../theme/theme1.xml" />
  <Relationship Id="rId5" Type="http://schemas.openxmlformats.org/officeDocument/2006/relationships/slideLayout" Target="../slideLayouts/slideLayout5.xml" />
  <Relationship Id="rId4" Type="http://schemas.openxmlformats.org/officeDocument/2006/relationships/slideLayout" Target="../slideLayouts/slideLayout4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5DC5C3-7F99-4C27-BB0E-404E1C8B660A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2026/1/28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D01390-12A8-4F35-B138-E54092845693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166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99" r:id="rId2"/>
    <p:sldLayoutId id="2147483714" r:id="rId3"/>
    <p:sldLayoutId id="2147483700" r:id="rId4"/>
    <p:sldLayoutId id="2147483715" r:id="rId5"/>
  </p:sldLayoutIdLst>
  <p:transition>
    <p:wipe dir="r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UD デジタル 教科書体 NK-B" panose="02020700000000000000" pitchFamily="18" charset="-128"/>
          <a:ea typeface="UD デジタル 教科書体 NK-B" panose="02020700000000000000" pitchFamily="18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UD デジタル 教科書体 NK-B" panose="02020700000000000000" pitchFamily="18" charset="-128"/>
          <a:ea typeface="UD デジタル 教科書体 NK-B" panose="02020700000000000000" pitchFamily="18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UD デジタル 教科書体 NK-R" panose="02020400000000000000" pitchFamily="18" charset="-128"/>
          <a:ea typeface="UD デジタル 教科書体 NK-R" panose="02020400000000000000" pitchFamily="18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UD デジタル 教科書体 NK-R" panose="02020400000000000000" pitchFamily="18" charset="-128"/>
          <a:ea typeface="UD デジタル 教科書体 NK-R" panose="02020400000000000000" pitchFamily="18" charset="-128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UD デジタル 教科書体 NK-R" panose="02020400000000000000" pitchFamily="18" charset="-128"/>
          <a:ea typeface="UD デジタル 教科書体 NK-R" panose="02020400000000000000" pitchFamily="18" charset="-128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UD デジタル 教科書体 NK-R" panose="02020400000000000000" pitchFamily="18" charset="-128"/>
          <a:ea typeface="UD デジタル 教科書体 NK-R" panose="02020400000000000000" pitchFamily="18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3.png" />
  <Relationship Id="rId1" Type="http://schemas.openxmlformats.org/officeDocument/2006/relationships/slideLayout" Target="../slideLayouts/slideLayout2.xml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.xml.rels>&#65279;<?xml version="1.0" encoding="utf-8" standalone="yes"?>
<Relationships xmlns="http://schemas.openxmlformats.org/package/2006/relationships">
  <Relationship Id="rId3" Type="http://schemas.openxmlformats.org/officeDocument/2006/relationships/chart" Target="../charts/chart2.xml" />
  <Relationship Id="rId2" Type="http://schemas.openxmlformats.org/officeDocument/2006/relationships/chart" Target="../charts/chart1.xml" />
  <Relationship Id="rId1" Type="http://schemas.openxmlformats.org/officeDocument/2006/relationships/slideLayout" Target="../slideLayouts/slideLayout2.xml" />
</Relationships>
</file>

<file path=ppt/slides/_rels/slide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FC21587-C08E-6D3C-CAAD-6EB1C270D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D01390-12A8-4F35-B138-E54092845693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タイトル 2">
            <a:extLst>
              <a:ext uri="{FF2B5EF4-FFF2-40B4-BE49-F238E27FC236}">
                <a16:creationId xmlns:a16="http://schemas.microsoft.com/office/drawing/2014/main" id="{20542FB2-EC05-483E-1750-D50708918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888" y="29496"/>
            <a:ext cx="9055651" cy="665042"/>
          </a:xfrm>
        </p:spPr>
        <p:txBody>
          <a:bodyPr>
            <a:normAutofit fontScale="90000"/>
          </a:bodyPr>
          <a:lstStyle/>
          <a:p>
            <a:r>
              <a:rPr lang="en-US" altLang="ja-JP" sz="2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『</a:t>
            </a:r>
            <a:r>
              <a:rPr lang="ja-JP" altLang="en-US" sz="2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高次脳機能障害に関わる医療・福祉関係機関　連携会議</a:t>
            </a:r>
            <a:r>
              <a:rPr lang="en-US" altLang="ja-JP" sz="2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』</a:t>
            </a:r>
            <a:r>
              <a:rPr lang="ja-JP" altLang="en-US" sz="2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開催報告</a:t>
            </a:r>
            <a:endParaRPr kumimoji="1" lang="ja-JP" altLang="en-US" sz="27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2753B3C-519A-E1B9-4A2C-B8BE39B41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1950" y="694538"/>
            <a:ext cx="3962769" cy="57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579358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FC21587-C08E-6D3C-CAAD-6EB1C270D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D01390-12A8-4F35-B138-E54092845693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タイトル 2">
            <a:extLst>
              <a:ext uri="{FF2B5EF4-FFF2-40B4-BE49-F238E27FC236}">
                <a16:creationId xmlns:a16="http://schemas.microsoft.com/office/drawing/2014/main" id="{20542FB2-EC05-483E-1750-D50708918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49" y="29496"/>
            <a:ext cx="8878670" cy="665042"/>
          </a:xfrm>
        </p:spPr>
        <p:txBody>
          <a:bodyPr>
            <a:normAutofit fontScale="90000"/>
          </a:bodyPr>
          <a:lstStyle/>
          <a:p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</a:t>
            </a:r>
            <a:r>
              <a:rPr lang="en-US" altLang="ja-JP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.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『</a:t>
            </a:r>
            <a:r>
              <a:rPr lang="ja-JP" altLang="en-US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高次脳機能障害に関わる医療・福祉関係機関　連携会議</a:t>
            </a:r>
            <a:r>
              <a:rPr lang="en-US" altLang="ja-JP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』</a:t>
            </a:r>
            <a:br>
              <a:rPr lang="en-US" altLang="ja-JP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出席状況</a:t>
            </a:r>
            <a:endParaRPr kumimoji="1" lang="ja-JP" altLang="en-US" sz="27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E3B58AC4-ED95-E247-4FD4-6809DDC0F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517141"/>
              </p:ext>
            </p:extLst>
          </p:nvPr>
        </p:nvGraphicFramePr>
        <p:xfrm>
          <a:off x="825904" y="1281316"/>
          <a:ext cx="7698661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08523">
                  <a:extLst>
                    <a:ext uri="{9D8B030D-6E8A-4147-A177-3AD203B41FA5}">
                      <a16:colId xmlns:a16="http://schemas.microsoft.com/office/drawing/2014/main" val="3371559372"/>
                    </a:ext>
                  </a:extLst>
                </a:gridCol>
                <a:gridCol w="1445069">
                  <a:extLst>
                    <a:ext uri="{9D8B030D-6E8A-4147-A177-3AD203B41FA5}">
                      <a16:colId xmlns:a16="http://schemas.microsoft.com/office/drawing/2014/main" val="1081097718"/>
                    </a:ext>
                  </a:extLst>
                </a:gridCol>
                <a:gridCol w="1445069">
                  <a:extLst>
                    <a:ext uri="{9D8B030D-6E8A-4147-A177-3AD203B41FA5}">
                      <a16:colId xmlns:a16="http://schemas.microsoft.com/office/drawing/2014/main" val="25771238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機関名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参加</a:t>
                      </a:r>
                      <a:endParaRPr lang="en-US" altLang="ja-JP" sz="2400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（機関）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参加</a:t>
                      </a:r>
                      <a:endParaRPr lang="en-US" altLang="ja-JP" sz="2400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（人数）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481182"/>
                  </a:ext>
                </a:extLst>
              </a:tr>
              <a:tr h="361757">
                <a:tc>
                  <a:txBody>
                    <a:bodyPr/>
                    <a:lstStyle/>
                    <a:p>
                      <a:pPr algn="l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中途障害者地域活動センター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３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５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01620"/>
                  </a:ext>
                </a:extLst>
              </a:tr>
              <a:tr h="361757">
                <a:tc>
                  <a:txBody>
                    <a:bodyPr/>
                    <a:lstStyle/>
                    <a:p>
                      <a:pPr algn="l"/>
                      <a:r>
                        <a:rPr lang="ja-JP" sz="2400" kern="10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地域活動支援センター　</a:t>
                      </a:r>
                      <a:endParaRPr lang="ja-JP" sz="2400" kern="10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３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4223078"/>
                  </a:ext>
                </a:extLst>
              </a:tr>
              <a:tr h="364699">
                <a:tc>
                  <a:txBody>
                    <a:bodyPr/>
                    <a:lstStyle/>
                    <a:p>
                      <a:pPr algn="l"/>
                      <a:r>
                        <a:rPr lang="ja-JP" sz="2400" kern="10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生活支援センター</a:t>
                      </a:r>
                      <a:endParaRPr lang="ja-JP" sz="2400" kern="10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４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1475463"/>
                  </a:ext>
                </a:extLst>
              </a:tr>
              <a:tr h="361757">
                <a:tc>
                  <a:txBody>
                    <a:bodyPr/>
                    <a:lstStyle/>
                    <a:p>
                      <a:pPr algn="l"/>
                      <a:r>
                        <a:rPr lang="ja-JP" sz="2400" kern="10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基幹相談支援センター　</a:t>
                      </a:r>
                      <a:endParaRPr lang="ja-JP" sz="2400" kern="10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７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7614532"/>
                  </a:ext>
                </a:extLst>
              </a:tr>
              <a:tr h="361757">
                <a:tc>
                  <a:txBody>
                    <a:bodyPr/>
                    <a:lstStyle/>
                    <a:p>
                      <a:pPr algn="l"/>
                      <a:r>
                        <a:rPr lang="ja-JP" sz="2400" kern="10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医療機関　　</a:t>
                      </a:r>
                      <a:endParaRPr lang="ja-JP" sz="2400" kern="10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４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9785707"/>
                  </a:ext>
                </a:extLst>
              </a:tr>
              <a:tr h="361757">
                <a:tc>
                  <a:txBody>
                    <a:bodyPr/>
                    <a:lstStyle/>
                    <a:p>
                      <a:pPr algn="l"/>
                      <a:r>
                        <a:rPr lang="ja-JP" sz="2400" kern="10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区局　</a:t>
                      </a:r>
                      <a:endParaRPr lang="ja-JP" sz="2400" kern="10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７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９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1291859"/>
                  </a:ext>
                </a:extLst>
              </a:tr>
              <a:tr h="361757">
                <a:tc>
                  <a:txBody>
                    <a:bodyPr/>
                    <a:lstStyle/>
                    <a:p>
                      <a:pPr algn="l"/>
                      <a:r>
                        <a:rPr lang="ja-JP" sz="2400" kern="10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その他（介護事業所、リハセンター）</a:t>
                      </a:r>
                      <a:endParaRPr lang="ja-JP" sz="2400" kern="10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1943813"/>
                  </a:ext>
                </a:extLst>
              </a:tr>
              <a:tr h="361757">
                <a:tc>
                  <a:txBody>
                    <a:bodyPr/>
                    <a:lstStyle/>
                    <a:p>
                      <a:pPr algn="ctr" latinLnBrk="1"/>
                      <a:r>
                        <a:rPr lang="ja-JP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計　　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24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37</a:t>
                      </a:r>
                      <a:endParaRPr lang="ja-JP" sz="2400" kern="100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Ｍ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3803511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B363E96-3E46-A14E-67F0-F66C5D6A5C31}"/>
              </a:ext>
            </a:extLst>
          </p:cNvPr>
          <p:cNvSpPr txBox="1"/>
          <p:nvPr/>
        </p:nvSpPr>
        <p:spPr>
          <a:xfrm>
            <a:off x="3126651" y="5115019"/>
            <a:ext cx="53979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小委員会委員５人、事務局３人を除く　</a:t>
            </a:r>
          </a:p>
        </p:txBody>
      </p:sp>
    </p:spTree>
    <p:extLst>
      <p:ext uri="{BB962C8B-B14F-4D97-AF65-F5344CB8AC3E}">
        <p14:creationId xmlns:p14="http://schemas.microsoft.com/office/powerpoint/2010/main" val="1396366292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FC21587-C08E-6D3C-CAAD-6EB1C270D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D01390-12A8-4F35-B138-E54092845693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タイトル 2">
            <a:extLst>
              <a:ext uri="{FF2B5EF4-FFF2-40B4-BE49-F238E27FC236}">
                <a16:creationId xmlns:a16="http://schemas.microsoft.com/office/drawing/2014/main" id="{20542FB2-EC05-483E-1750-D50708918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49" y="29496"/>
            <a:ext cx="8878670" cy="665042"/>
          </a:xfrm>
        </p:spPr>
        <p:txBody>
          <a:bodyPr>
            <a:normAutofit fontScale="90000"/>
          </a:bodyPr>
          <a:lstStyle/>
          <a:p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  <a:r>
              <a:rPr lang="en-US" altLang="ja-JP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.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『</a:t>
            </a:r>
            <a:r>
              <a:rPr lang="ja-JP" altLang="en-US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高次脳機能障害に関わる医療・福祉関係機関　連携会議</a:t>
            </a:r>
            <a:r>
              <a:rPr lang="en-US" altLang="ja-JP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』</a:t>
            </a:r>
            <a:br>
              <a:rPr lang="en-US" altLang="ja-JP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アンケート（回答数</a:t>
            </a:r>
            <a:r>
              <a:rPr lang="en-US" altLang="ja-JP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23</a:t>
            </a:r>
            <a:r>
              <a:rPr lang="ja-JP" altLang="en-US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endParaRPr kumimoji="1" lang="ja-JP" altLang="en-US" sz="27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D6BB0C2-E46D-7527-0C71-5AC6520FF2D4}"/>
              </a:ext>
            </a:extLst>
          </p:cNvPr>
          <p:cNvSpPr txBox="1"/>
          <p:nvPr/>
        </p:nvSpPr>
        <p:spPr>
          <a:xfrm>
            <a:off x="280214" y="1283110"/>
            <a:ext cx="4291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第１部　精神科救急のつなぎ方</a:t>
            </a:r>
          </a:p>
        </p:txBody>
      </p:sp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0EBF0336-AD8B-8216-CA2A-0ACCA60271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5660115"/>
              </p:ext>
            </p:extLst>
          </p:nvPr>
        </p:nvGraphicFramePr>
        <p:xfrm>
          <a:off x="44105" y="2321249"/>
          <a:ext cx="4483651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グラフ 14">
            <a:extLst>
              <a:ext uri="{FF2B5EF4-FFF2-40B4-BE49-F238E27FC236}">
                <a16:creationId xmlns:a16="http://schemas.microsoft.com/office/drawing/2014/main" id="{D48364B9-ABB1-6490-D480-5D7B7B29F2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5846581"/>
              </p:ext>
            </p:extLst>
          </p:nvPr>
        </p:nvGraphicFramePr>
        <p:xfrm>
          <a:off x="4616105" y="2321249"/>
          <a:ext cx="4483651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A1EE048-9FE6-EDC5-4959-4F09B2760EFC}"/>
              </a:ext>
            </a:extLst>
          </p:cNvPr>
          <p:cNvSpPr txBox="1"/>
          <p:nvPr/>
        </p:nvSpPr>
        <p:spPr>
          <a:xfrm>
            <a:off x="4822578" y="1305072"/>
            <a:ext cx="38937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</a:t>
            </a:r>
            <a:r>
              <a:rPr kumimoji="1" lang="en-US" altLang="ja-JP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kumimoji="1"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部　高次脳機能障害の方が</a:t>
            </a:r>
            <a:endParaRPr kumimoji="1" lang="en-US" altLang="ja-JP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 活用できる社会資源</a:t>
            </a:r>
          </a:p>
        </p:txBody>
      </p:sp>
    </p:spTree>
    <p:extLst>
      <p:ext uri="{BB962C8B-B14F-4D97-AF65-F5344CB8AC3E}">
        <p14:creationId xmlns:p14="http://schemas.microsoft.com/office/powerpoint/2010/main" val="3592662145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FC21587-C08E-6D3C-CAAD-6EB1C270D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D01390-12A8-4F35-B138-E54092845693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タイトル 2">
            <a:extLst>
              <a:ext uri="{FF2B5EF4-FFF2-40B4-BE49-F238E27FC236}">
                <a16:creationId xmlns:a16="http://schemas.microsoft.com/office/drawing/2014/main" id="{20542FB2-EC05-483E-1750-D50708918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49" y="29496"/>
            <a:ext cx="8878670" cy="665042"/>
          </a:xfrm>
        </p:spPr>
        <p:txBody>
          <a:bodyPr>
            <a:normAutofit fontScale="90000"/>
          </a:bodyPr>
          <a:lstStyle/>
          <a:p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</a:t>
            </a:r>
            <a:r>
              <a:rPr lang="en-US" altLang="ja-JP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.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『</a:t>
            </a:r>
            <a:r>
              <a:rPr lang="ja-JP" altLang="en-US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高次脳機能障害に関わる医療・福祉関係機関　連携会議</a:t>
            </a:r>
            <a:r>
              <a:rPr lang="en-US" altLang="ja-JP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』</a:t>
            </a:r>
            <a:br>
              <a:rPr lang="en-US" altLang="ja-JP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2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アンケート自由記載抜粋</a:t>
            </a:r>
            <a:endParaRPr kumimoji="1" lang="ja-JP" altLang="en-US" sz="27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B1D2A07-9543-4F3B-538D-C7B89660CA11}"/>
              </a:ext>
            </a:extLst>
          </p:cNvPr>
          <p:cNvSpPr txBox="1"/>
          <p:nvPr/>
        </p:nvSpPr>
        <p:spPr>
          <a:xfrm>
            <a:off x="538245" y="988139"/>
            <a:ext cx="797887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highlight>
                  <a:srgbClr val="78E7B4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第１部　精神科救急のつなぎ方</a:t>
            </a:r>
            <a:endParaRPr kumimoji="1" lang="en-US" altLang="ja-JP" sz="2400" dirty="0">
              <a:highlight>
                <a:srgbClr val="78E7B4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◇・</a:t>
            </a:r>
            <a:r>
              <a:rPr lang="en-US" altLang="ja-JP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…</a:t>
            </a:r>
            <a:r>
              <a:rPr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全人的苦痛の理解は大切ですが、脱抑制でアルコール依存や性衝動が亢進した方、妄想、暴力等に対しては、線引きと精神科救急がある、抱え込まなくてもよいというのは支援者にとっても救いのメッセージです。</a:t>
            </a:r>
            <a:endParaRPr lang="en-US" altLang="ja-JP" sz="2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en-US" altLang="ja-JP" sz="2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2400" dirty="0">
                <a:highlight>
                  <a:srgbClr val="78E7B4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</a:t>
            </a:r>
            <a:r>
              <a:rPr lang="en-US" altLang="ja-JP" sz="2400" dirty="0">
                <a:highlight>
                  <a:srgbClr val="78E7B4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2400" dirty="0">
                <a:highlight>
                  <a:srgbClr val="78E7B4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部　高次脳機能障害の方が活用できる社会資源について</a:t>
            </a:r>
            <a:endParaRPr lang="en-US" altLang="ja-JP" sz="2400" dirty="0">
              <a:highlight>
                <a:srgbClr val="78E7B4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◇まずはいろいろな機関を「知る」という今回テーマに合った内容で、知らないこともあったので聴けてよかった。</a:t>
            </a:r>
            <a:endParaRPr lang="en-US" altLang="ja-JP" sz="2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en-US" altLang="ja-JP" sz="2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2400" dirty="0">
                <a:highlight>
                  <a:srgbClr val="78E7B4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その他自由記載</a:t>
            </a:r>
            <a:endParaRPr lang="en-US" altLang="ja-JP" sz="2400" dirty="0">
              <a:highlight>
                <a:srgbClr val="78E7B4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◇・・・医療、リハビリ、在宅ケア、福祉サービスのシームレスな連携・提供はどうしたらできるのでしょうか。地域では日々起きる出来事に対処するだけで疲弊しています。</a:t>
            </a:r>
            <a:endParaRPr kumimoji="1" lang="ja-JP" altLang="en-US" sz="2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5550868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1日本福祉専門学校" id="{28C73AC0-1378-42D7-99EA-262CC80DB750}" vid="{7844F3BA-F017-490B-BAD7-3798E16708E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