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63" r:id="rId3"/>
  </p:sldIdLst>
  <p:sldSz cx="12192000" cy="16256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野 和喜(kouno-kazuki.yp3)" initials="MSOffice" lastIdx="1" clrIdx="0">
    <p:extLst>
      <p:ext uri="{19B8F6BF-5375-455C-9EA6-DF929625EA0E}">
        <p15:presenceInfo xmlns:p15="http://schemas.microsoft.com/office/powerpoint/2012/main" userId="幸野 和喜(kouno-kazuki.yp3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FF00"/>
    <a:srgbClr val="FFFF00"/>
    <a:srgbClr val="CCFF66"/>
    <a:srgbClr val="E6E6E6"/>
    <a:srgbClr val="9999FF"/>
    <a:srgbClr val="66CCFF"/>
    <a:srgbClr val="99FFCC"/>
    <a:srgbClr val="FF99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41" autoAdjust="0"/>
    <p:restoredTop sz="96391" autoAdjust="0"/>
  </p:normalViewPr>
  <p:slideViewPr>
    <p:cSldViewPr snapToGrid="0">
      <p:cViewPr varScale="1">
        <p:scale>
          <a:sx n="29" d="100"/>
          <a:sy n="29" d="100"/>
        </p:scale>
        <p:origin x="2124" y="108"/>
      </p:cViewPr>
      <p:guideLst>
        <p:guide orient="horz" pos="512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291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8559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348" y="0"/>
            <a:ext cx="2950765" cy="498559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CD1FA690-4696-48A0-95B4-64BC7DEB2130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779"/>
            <a:ext cx="2949678" cy="498559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348" y="9440779"/>
            <a:ext cx="2950765" cy="498559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92B2AE89-44DF-49EE-AF58-4E1F40689E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461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575" cy="49847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0" y="2"/>
            <a:ext cx="2949575" cy="49847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33D2E81-9F2B-43F9-896E-1A26CFE6D2C4}" type="datetimeFigureOut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0" y="4783140"/>
            <a:ext cx="5445124" cy="3913187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0" y="9440864"/>
            <a:ext cx="2949575" cy="49847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11D49245-BE94-4A4A-968D-66FBE6551D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185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46300" y="1243013"/>
            <a:ext cx="251460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314965">
              <a:defRPr/>
            </a:pPr>
            <a:fld id="{11D49245-BE94-4A4A-968D-66FBE6551D8F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314965">
                <a:defRPr/>
              </a:pPr>
              <a:t>2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8740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6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C0B2-5757-404C-898E-0876B4DB99A4}" type="datetime1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81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383E-CEC4-4C92-94B1-5F300169BEC6}" type="datetime1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74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3"/>
            <a:ext cx="2628900" cy="1377620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3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7337B-21AE-47C3-AF1A-0C63B12C4EC1}" type="datetime1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43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3717-AF63-4DD9-8CBD-28D0F873952D}" type="datetime1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119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8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3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3F6A8-54DD-4819-86C1-CED9BEB422C8}" type="datetime1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1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9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9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BD5B4-CEAF-4910-9565-E7D5B55A744D}" type="datetime1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958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7"/>
            <a:ext cx="10515600" cy="3142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3984981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5937956"/>
            <a:ext cx="5157787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81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3C0E7-813F-47C9-A9A9-C7F96DD9BDC0}" type="datetime1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206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469B2-F1D0-4A8D-A421-D2BA983A2677}" type="datetime1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431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321E0-26DF-4164-BF05-2A23A993FE06}" type="datetime1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5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1083735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4876802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8FAC-32D9-4E08-801C-EEB836F198F6}" type="datetime1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70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1083735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4876802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A0B04-1CBA-4CF3-806F-9A0B3376BCA5}" type="datetime1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50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7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9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10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23FA3-5D68-4A7E-B694-C7D3D7EBD3B9}" type="datetime1">
              <a:rPr kumimoji="1" lang="ja-JP" altLang="en-US" smtClean="0"/>
              <a:t>2022/3/25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10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10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78D7D-72AD-4F54-B2B9-FCE55254A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37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15422" y="225480"/>
            <a:ext cx="8140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特別障害者手当に</a:t>
            </a:r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関するお知らせ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118529" y="732775"/>
            <a:ext cx="11896675" cy="1618699"/>
          </a:xfrm>
          <a:prstGeom prst="roundRect">
            <a:avLst/>
          </a:prstGeom>
          <a:solidFill>
            <a:srgbClr val="FF9933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r>
              <a:rPr kumimoji="1" lang="ja-JP" altLang="en-US" sz="4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ja-JP" altLang="en-US" sz="4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４年４月</a:t>
            </a:r>
            <a:r>
              <a:rPr kumimoji="1" lang="ja-JP" altLang="en-US" sz="4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１日</a:t>
            </a:r>
            <a:r>
              <a:rPr kumimoji="1" lang="ja-JP" altLang="en-US" sz="4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endParaRPr kumimoji="1" lang="en-US" altLang="ja-JP" sz="4400" b="1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47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4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眼の障害」</a:t>
            </a:r>
            <a:r>
              <a:rPr kumimoji="1" lang="ja-JP" altLang="en-US" sz="47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の認定</a:t>
            </a:r>
            <a:r>
              <a:rPr kumimoji="1" lang="ja-JP" altLang="en-US" sz="4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基準を一部改正します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3476066"/>
            <a:ext cx="37430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改正のポイント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25831"/>
              </p:ext>
            </p:extLst>
          </p:nvPr>
        </p:nvGraphicFramePr>
        <p:xfrm>
          <a:off x="85363" y="4261032"/>
          <a:ext cx="11896675" cy="66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3357">
                  <a:extLst>
                    <a:ext uri="{9D8B030D-6E8A-4147-A177-3AD203B41FA5}">
                      <a16:colId xmlns:a16="http://schemas.microsoft.com/office/drawing/2014/main" val="476046277"/>
                    </a:ext>
                  </a:extLst>
                </a:gridCol>
                <a:gridCol w="11163318">
                  <a:extLst>
                    <a:ext uri="{9D8B030D-6E8A-4147-A177-3AD203B41FA5}">
                      <a16:colId xmlns:a16="http://schemas.microsoft.com/office/drawing/2014/main" val="1269564393"/>
                    </a:ext>
                  </a:extLst>
                </a:gridCol>
              </a:tblGrid>
              <a:tr h="5935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baseline="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</a:t>
                      </a:r>
                      <a:endParaRPr kumimoji="1" lang="ja-JP" altLang="en-US" sz="3200" baseline="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44000" marB="36000" anchor="ctr">
                    <a:lnL w="57150" cap="flat" cmpd="sng" algn="ctr">
                      <a:solidFill>
                        <a:srgbClr val="FF99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99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99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2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視力障害の認定基準を改正します。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44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99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99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99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242291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577779"/>
              </p:ext>
            </p:extLst>
          </p:nvPr>
        </p:nvGraphicFramePr>
        <p:xfrm>
          <a:off x="85363" y="6310689"/>
          <a:ext cx="11896675" cy="63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4694">
                  <a:extLst>
                    <a:ext uri="{9D8B030D-6E8A-4147-A177-3AD203B41FA5}">
                      <a16:colId xmlns:a16="http://schemas.microsoft.com/office/drawing/2014/main" val="476046277"/>
                    </a:ext>
                  </a:extLst>
                </a:gridCol>
                <a:gridCol w="11161981">
                  <a:extLst>
                    <a:ext uri="{9D8B030D-6E8A-4147-A177-3AD203B41FA5}">
                      <a16:colId xmlns:a16="http://schemas.microsoft.com/office/drawing/2014/main" val="1269564393"/>
                    </a:ext>
                  </a:extLst>
                </a:gridCol>
              </a:tblGrid>
              <a:tr h="4852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20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</a:t>
                      </a:r>
                      <a:endParaRPr kumimoji="1" lang="ja-JP" altLang="en-US" sz="32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57150" cap="flat" cmpd="sng" algn="ctr">
                      <a:solidFill>
                        <a:srgbClr val="FF99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99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99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2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視野障害の認定基準を追加、改正します。</a:t>
                      </a:r>
                      <a:endParaRPr kumimoji="1" lang="ja-JP" altLang="en-US" sz="3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99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99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99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242291"/>
                  </a:ext>
                </a:extLst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657861" y="5190096"/>
            <a:ext cx="11887200" cy="7481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1219170">
              <a:lnSpc>
                <a:spcPct val="110000"/>
              </a:lnSpc>
              <a:defRPr/>
            </a:pP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良い方の眼の視力に応じて適正に評価できるよう、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両眼の視力の和」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endParaRPr kumimoji="1" lang="en-US" altLang="ja-JP" sz="2400" b="1" u="sng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defTabSz="1219170">
              <a:lnSpc>
                <a:spcPct val="110000"/>
              </a:lnSpc>
              <a:defRPr/>
            </a:pP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「良い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方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の眼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の視力」に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よる認定基準に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変更</a:t>
            </a:r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します。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92582" y="7204263"/>
            <a:ext cx="11797454" cy="30125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446088" indent="-446088"/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 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視野障害の認定基準には、ゴールドマン型視野計のほか、自動視野計に基づく認定基準も規定します。</a:t>
            </a:r>
            <a:endParaRPr kumimoji="1" lang="en-US" altLang="ja-JP" sz="2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46088" indent="-446088"/>
            <a:endParaRPr kumimoji="1" lang="ja-JP" altLang="en-US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46088" indent="-446088">
              <a:lnSpc>
                <a:spcPts val="3200"/>
              </a:lnSpc>
            </a:pP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 </a:t>
            </a:r>
            <a:r>
              <a:rPr kumimoji="1" lang="en-US" altLang="ja-JP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24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つの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障害で認定する場合の認定基準に視野障害を追加します。</a:t>
            </a:r>
            <a:endParaRPr kumimoji="1" lang="en-US" altLang="ja-JP" sz="2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46088" indent="-446088"/>
            <a:r>
              <a:rPr kumimoji="1" lang="ja-JP" altLang="en-US" sz="2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9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46088" indent="-446088">
              <a:lnSpc>
                <a:spcPts val="3200"/>
              </a:lnSpc>
            </a:pP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 </a:t>
            </a:r>
            <a:r>
              <a:rPr kumimoji="1" lang="en-US" altLang="ja-JP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2400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つの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障害で認定する場合の認定基準のうち、視野障害の基準を改正します。</a:t>
            </a:r>
            <a:endParaRPr kumimoji="1" lang="en-US" altLang="ja-JP" sz="2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46088" indent="-446088">
              <a:lnSpc>
                <a:spcPts val="3200"/>
              </a:lnSpc>
            </a:pP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46088" indent="-446088">
              <a:lnSpc>
                <a:spcPts val="3200"/>
              </a:lnSpc>
            </a:pPr>
            <a:r>
              <a:rPr kumimoji="1" lang="en-US" altLang="ja-JP" sz="2000" b="1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000" b="1" u="sng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視覚</a:t>
            </a:r>
            <a:r>
              <a:rPr kumimoji="1" lang="ja-JP" altLang="en-US" sz="20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障害（視力障害及び視野障害）のみでは該当となりません。</a:t>
            </a:r>
          </a:p>
          <a:p>
            <a:pPr marL="446088" indent="-446088">
              <a:lnSpc>
                <a:spcPts val="3200"/>
              </a:lnSpc>
            </a:pPr>
            <a:endParaRPr kumimoji="1" lang="en-US" altLang="ja-JP" sz="20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46088" indent="-446088">
              <a:lnSpc>
                <a:spcPts val="3200"/>
              </a:lnSpc>
            </a:pPr>
            <a:r>
              <a:rPr kumimoji="1" lang="ja-JP" altLang="en-US" sz="2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24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66048" y="10405713"/>
            <a:ext cx="11903358" cy="34525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36000" rtlCol="0" anchor="ctr"/>
          <a:lstStyle/>
          <a:p>
            <a:pPr>
              <a:lnSpc>
                <a:spcPts val="4000"/>
              </a:lnSpc>
            </a:pPr>
            <a:r>
              <a:rPr kumimoji="1"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認定請求について</a:t>
            </a:r>
            <a:r>
              <a:rPr kumimoji="1" lang="en-US" altLang="ja-JP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en-US" altLang="ja-JP" sz="2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4000"/>
              </a:lnSpc>
            </a:pPr>
            <a:r>
              <a:rPr kumimoji="1" lang="en-US" altLang="ja-JP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</a:t>
            </a:r>
            <a:r>
              <a:rPr kumimoji="1"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新しい認定基準による請求は、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４年４月以降行えます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</a:p>
          <a:p>
            <a:pPr>
              <a:lnSpc>
                <a:spcPts val="4000"/>
              </a:lnSpc>
            </a:pPr>
            <a:r>
              <a:rPr kumimoji="1"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令和４年</a:t>
            </a:r>
            <a:r>
              <a:rPr kumimoji="1" lang="en-US" altLang="ja-JP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月末日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までに請求された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場合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で、</a:t>
            </a:r>
            <a:r>
              <a:rPr kumimoji="1" lang="ja-JP" altLang="en-US" sz="2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認定基準に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該当すると認定された場 　　 　　</a:t>
            </a:r>
            <a:endParaRPr kumimoji="1" lang="en-US" altLang="ja-JP" sz="24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4000"/>
              </a:lnSpc>
            </a:pPr>
            <a:r>
              <a:rPr kumimoji="1" lang="ja-JP" altLang="en-US" sz="2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合は、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ja-JP" altLang="en-US" sz="24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４年５月分</a:t>
            </a:r>
            <a:r>
              <a:rPr kumimoji="1" lang="ja-JP" altLang="en-US" sz="24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からの手当が支給されます。</a:t>
            </a:r>
          </a:p>
          <a:p>
            <a:pPr>
              <a:lnSpc>
                <a:spcPts val="4000"/>
              </a:lnSpc>
            </a:pPr>
            <a:r>
              <a:rPr kumimoji="1" lang="en-US" altLang="ja-JP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✔ </a:t>
            </a: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今回の改正によって、これまで該当していた方が、該当しなくなることはありませ</a:t>
            </a:r>
            <a:endParaRPr kumimoji="1" lang="en-US" altLang="ja-JP" sz="2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4000"/>
              </a:lnSpc>
            </a:pPr>
            <a:r>
              <a:rPr kumimoji="1" lang="ja-JP" altLang="en-US" sz="2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ん。</a:t>
            </a:r>
            <a:endParaRPr kumimoji="1" lang="ja-JP" altLang="en-US" sz="2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9" name="図 18"/>
          <p:cNvPicPr/>
          <p:nvPr/>
        </p:nvPicPr>
        <p:blipFill>
          <a:blip r:embed="rId2"/>
          <a:stretch>
            <a:fillRect/>
          </a:stretch>
        </p:blipFill>
        <p:spPr>
          <a:xfrm>
            <a:off x="1553054" y="14791813"/>
            <a:ext cx="3596819" cy="1175443"/>
          </a:xfrm>
          <a:prstGeom prst="rect">
            <a:avLst/>
          </a:prstGeom>
        </p:spPr>
      </p:pic>
      <p:sp>
        <p:nvSpPr>
          <p:cNvPr id="21" name="角丸四角形 20"/>
          <p:cNvSpPr/>
          <p:nvPr/>
        </p:nvSpPr>
        <p:spPr>
          <a:xfrm>
            <a:off x="118529" y="13838262"/>
            <a:ext cx="9240858" cy="727240"/>
          </a:xfrm>
          <a:prstGeom prst="roundRect">
            <a:avLst>
              <a:gd name="adj" fmla="val 12517"/>
            </a:avLst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08000" tIns="54000" rIns="36000" bIns="18000" rtlCol="0" anchor="ctr"/>
          <a:lstStyle/>
          <a:p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お問い合わせ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、お住まいの市区町村までお願いします。</a:t>
            </a:r>
            <a:endPara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66048" y="2416728"/>
            <a:ext cx="1152033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特別障害者手当は、障害年金１級の基準に相当する障害が重複している状態と同程度又は</a:t>
            </a:r>
            <a:endParaRPr kumimoji="1"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それ以上の障害を有する場合に該当する手当です。</a:t>
            </a:r>
            <a:endParaRPr kumimoji="1"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ja-JP" altLang="en-US" sz="20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47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687682"/>
              </p:ext>
            </p:extLst>
          </p:nvPr>
        </p:nvGraphicFramePr>
        <p:xfrm>
          <a:off x="80950" y="1468308"/>
          <a:ext cx="11972260" cy="32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522">
                  <a:extLst>
                    <a:ext uri="{9D8B030D-6E8A-4147-A177-3AD203B41FA5}">
                      <a16:colId xmlns:a16="http://schemas.microsoft.com/office/drawing/2014/main" val="2004971007"/>
                    </a:ext>
                  </a:extLst>
                </a:gridCol>
                <a:gridCol w="10761738">
                  <a:extLst>
                    <a:ext uri="{9D8B030D-6E8A-4147-A177-3AD203B41FA5}">
                      <a16:colId xmlns:a16="http://schemas.microsoft.com/office/drawing/2014/main" val="3180365030"/>
                    </a:ext>
                  </a:extLst>
                </a:gridCol>
              </a:tblGrid>
              <a:tr h="5201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基準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 害 の 状 態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20426"/>
                  </a:ext>
                </a:extLst>
              </a:tr>
              <a:tr h="520103"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2000" dirty="0" err="1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つの</a:t>
                      </a:r>
                      <a:r>
                        <a:rPr kumimoji="1" lang="ja-JP" altLang="en-US" sz="2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障害で認定する場合</a:t>
                      </a:r>
                      <a:endParaRPr kumimoji="1" lang="ja-JP" altLang="en-US" sz="2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視力の良い方の眼の視力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</a:t>
                      </a:r>
                      <a:r>
                        <a:rPr kumimoji="1" lang="en-US" altLang="ja-JP" sz="20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0.03</a:t>
                      </a:r>
                      <a:r>
                        <a:rPr kumimoji="1" lang="ja-JP" altLang="en-US" sz="20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以下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51884"/>
                  </a:ext>
                </a:extLst>
              </a:tr>
              <a:tr h="52010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視力の良い方の眼の視力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0.04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かつ他方の眼の視力が手動弁以下のもの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828121"/>
                  </a:ext>
                </a:extLst>
              </a:tr>
              <a:tr h="78641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ゴールドマン型視野計による測定の結果、両眼の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Ⅰ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／４視標による周辺視野角度の和がそれぞれ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80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度以下かつ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Ⅰ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／２視標による両眼中心視野角度が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28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度以下のもの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382817"/>
                  </a:ext>
                </a:extLst>
              </a:tr>
              <a:tr h="893281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自動視野計による測定の結果、両眼開放視認点数が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70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点以下かつ両眼中心視野視認点数が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点以下のもの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679882"/>
                  </a:ext>
                </a:extLst>
              </a:tr>
            </a:tbl>
          </a:graphicData>
        </a:graphic>
      </p:graphicFrame>
      <p:sp>
        <p:nvSpPr>
          <p:cNvPr id="9" name="正方形/長方形 8"/>
          <p:cNvSpPr/>
          <p:nvPr/>
        </p:nvSpPr>
        <p:spPr>
          <a:xfrm>
            <a:off x="111166" y="57632"/>
            <a:ext cx="5795910" cy="589104"/>
          </a:xfrm>
          <a:prstGeom prst="rect">
            <a:avLst/>
          </a:prstGeom>
          <a:solidFill>
            <a:srgbClr val="FF66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80000" bIns="36000" rtlCol="0" anchor="ctr"/>
          <a:lstStyle/>
          <a:p>
            <a:r>
              <a:rPr kumimoji="1" lang="en-US" altLang="ja-JP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2800" b="1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つの</a:t>
            </a:r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障害で認定する場合の基準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8149" y="5506827"/>
            <a:ext cx="120055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３つの障害で認定する場合とは、例えば、視覚障害（視力障害及び視野障害）以外に身体又は精神</a:t>
            </a: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障害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が２つある場合です</a:t>
            </a: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。なお、視力障害と視野障害がある場合には、身体又は精神の障害が</a:t>
            </a:r>
            <a:r>
              <a:rPr kumimoji="1"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2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つあ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0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る</a:t>
            </a: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場合に該当となる可能性があります。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141910" y="9816101"/>
            <a:ext cx="7614840" cy="557876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bIns="3600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（参考）視力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障害</a:t>
            </a: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の認定基準の改正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について</a:t>
            </a:r>
          </a:p>
        </p:txBody>
      </p:sp>
      <p:grpSp>
        <p:nvGrpSpPr>
          <p:cNvPr id="33" name="グループ化 32"/>
          <p:cNvGrpSpPr/>
          <p:nvPr/>
        </p:nvGrpSpPr>
        <p:grpSpPr>
          <a:xfrm>
            <a:off x="804286" y="15521225"/>
            <a:ext cx="11158470" cy="575007"/>
            <a:chOff x="283481" y="5883287"/>
            <a:chExt cx="2665583" cy="362784"/>
          </a:xfrm>
        </p:grpSpPr>
        <p:sp>
          <p:nvSpPr>
            <p:cNvPr id="34" name="テキスト ボックス 2"/>
            <p:cNvSpPr txBox="1"/>
            <p:nvPr/>
          </p:nvSpPr>
          <p:spPr>
            <a:xfrm>
              <a:off x="283481" y="5883287"/>
              <a:ext cx="2665583" cy="362784"/>
            </a:xfrm>
            <a:prstGeom prst="rect">
              <a:avLst/>
            </a:prstGeom>
            <a:solidFill>
              <a:schemeClr val="lt1"/>
            </a:solidFill>
            <a:ln w="9525" cmpd="sng">
              <a:solidFill>
                <a:schemeClr val="lt1">
                  <a:shade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tIns="108000" bIns="36000" rtlCol="0" anchor="ctr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377" rtl="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</a:t>
              </a:r>
              <a:r>
                <a:rPr kumimoji="1" lang="ja-JP" alt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kumimoji="1" lang="en-US" altLang="ja-JP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20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つの</a:t>
              </a:r>
              <a:r>
                <a:rPr kumimoji="1" lang="ja-JP" alt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障害で認定する場合</a:t>
              </a: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　　</a:t>
              </a:r>
              <a:r>
                <a:rPr kumimoji="1" lang="ja-JP" alt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kumimoji="1" lang="en-US" altLang="ja-JP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20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つの</a:t>
              </a:r>
              <a:r>
                <a:rPr kumimoji="1" lang="ja-JP" alt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障害で認定する場合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　　　　　　　</a:t>
              </a:r>
              <a:endPara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388007" y="5949140"/>
              <a:ext cx="205104" cy="231080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1572449" y="5958195"/>
              <a:ext cx="205104" cy="22355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1" name="右矢印 40"/>
          <p:cNvSpPr/>
          <p:nvPr/>
        </p:nvSpPr>
        <p:spPr>
          <a:xfrm>
            <a:off x="5949886" y="12327823"/>
            <a:ext cx="567491" cy="1096787"/>
          </a:xfrm>
          <a:prstGeom prst="rightArrow">
            <a:avLst/>
          </a:prstGeom>
          <a:solidFill>
            <a:sysClr val="window" lastClr="FFFFFF">
              <a:lumMod val="65000"/>
            </a:sysClr>
          </a:solidFill>
          <a:ln w="25400" cap="flat" cmpd="sng" algn="ctr">
            <a:solidFill>
              <a:sysClr val="window" lastClr="FFFFFF">
                <a:lumMod val="65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2" name="角丸四角形 41"/>
          <p:cNvSpPr/>
          <p:nvPr/>
        </p:nvSpPr>
        <p:spPr>
          <a:xfrm>
            <a:off x="186433" y="10512306"/>
            <a:ext cx="1180470" cy="1020949"/>
          </a:xfrm>
          <a:prstGeom prst="roundRect">
            <a:avLst>
              <a:gd name="adj" fmla="val 11263"/>
            </a:avLst>
          </a:prstGeom>
          <a:solidFill>
            <a:srgbClr val="E6E0EC">
              <a:alpha val="50196"/>
            </a:srgbClr>
          </a:solidFill>
          <a:ln w="28575" cap="flat" cmpd="sng" algn="ctr">
            <a:solidFill>
              <a:srgbClr val="8064A2"/>
            </a:solidFill>
            <a:prstDash val="solid"/>
          </a:ln>
          <a:effectLst/>
        </p:spPr>
        <p:txBody>
          <a:bodyPr vert="horz" lIns="72000" tIns="108000" rIns="72000" b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改正前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1540264" y="10553156"/>
            <a:ext cx="4168190" cy="1204936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良い方の眼の視力は悪いが、両眼の視力の和が大きい場合、手当が支給されない（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8064A2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紫囲い部分</a:t>
            </a: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6306871" y="10511264"/>
            <a:ext cx="1248181" cy="979461"/>
          </a:xfrm>
          <a:prstGeom prst="roundRect">
            <a:avLst>
              <a:gd name="adj" fmla="val 11582"/>
            </a:avLst>
          </a:prstGeom>
          <a:solidFill>
            <a:srgbClr val="C0504D">
              <a:lumMod val="20000"/>
              <a:lumOff val="80000"/>
              <a:alpha val="50000"/>
            </a:srgbClr>
          </a:solidFill>
          <a:ln w="28575" cap="flat" cmpd="sng" algn="ctr">
            <a:solidFill>
              <a:srgbClr val="C0504D"/>
            </a:solidFill>
            <a:prstDash val="solid"/>
          </a:ln>
          <a:effectLst/>
        </p:spPr>
        <p:txBody>
          <a:bodyPr vert="horz" lIns="72000" tIns="108000" rIns="72000" bIns="36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改正後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7725172" y="10701528"/>
            <a:ext cx="4573976" cy="808261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良い方の眼の視力に応じて適正に</a:t>
            </a:r>
            <a:endParaRPr kumimoji="1" lang="en-US" altLang="ja-JP" sz="20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評価できるようになる（</a:t>
            </a:r>
            <a:r>
              <a:rPr kumimoji="1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赤囲い部分</a:t>
            </a: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pic>
        <p:nvPicPr>
          <p:cNvPr id="47" name="図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2134" y="11628756"/>
            <a:ext cx="3496327" cy="3404689"/>
          </a:xfrm>
          <a:prstGeom prst="rect">
            <a:avLst/>
          </a:prstGeom>
        </p:spPr>
      </p:pic>
      <p:pic>
        <p:nvPicPr>
          <p:cNvPr id="48" name="図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4859" y="11565122"/>
            <a:ext cx="3532824" cy="3433107"/>
          </a:xfrm>
          <a:prstGeom prst="rect">
            <a:avLst/>
          </a:prstGeom>
        </p:spPr>
      </p:pic>
      <p:sp>
        <p:nvSpPr>
          <p:cNvPr id="49" name="テキスト ボックス 48"/>
          <p:cNvSpPr txBox="1"/>
          <p:nvPr/>
        </p:nvSpPr>
        <p:spPr>
          <a:xfrm>
            <a:off x="1252416" y="11646048"/>
            <a:ext cx="492443" cy="227020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他方の眼の視力</a:t>
            </a:r>
            <a:endParaRPr kumimoji="1" lang="ja-JP" altLang="en-US" sz="2000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938629" y="14995827"/>
            <a:ext cx="4784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良い方の眼の視力</a:t>
            </a:r>
            <a:endParaRPr kumimoji="1" lang="ja-JP" altLang="en-US" sz="2000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390110" y="11684798"/>
            <a:ext cx="492443" cy="331934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/>
              <a:t>他方の眼の視力</a:t>
            </a:r>
            <a:endParaRPr kumimoji="1" lang="ja-JP" altLang="en-US" sz="2000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7058661" y="15046502"/>
            <a:ext cx="4784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良い方の眼の視力</a:t>
            </a:r>
            <a:endParaRPr kumimoji="1" lang="ja-JP" altLang="en-US" sz="2000" dirty="0"/>
          </a:p>
        </p:txBody>
      </p:sp>
      <p:cxnSp>
        <p:nvCxnSpPr>
          <p:cNvPr id="22" name="直線コネクタ 21"/>
          <p:cNvCxnSpPr/>
          <p:nvPr/>
        </p:nvCxnSpPr>
        <p:spPr>
          <a:xfrm flipH="1">
            <a:off x="10768758" y="11634996"/>
            <a:ext cx="249822" cy="8537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 flipH="1">
            <a:off x="4612640" y="11578912"/>
            <a:ext cx="284480" cy="1"/>
          </a:xfrm>
          <a:prstGeom prst="line">
            <a:avLst/>
          </a:prstGeom>
          <a:ln w="412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表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769329"/>
              </p:ext>
            </p:extLst>
          </p:nvPr>
        </p:nvGraphicFramePr>
        <p:xfrm>
          <a:off x="179100" y="6663504"/>
          <a:ext cx="11972260" cy="3027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0522">
                  <a:extLst>
                    <a:ext uri="{9D8B030D-6E8A-4147-A177-3AD203B41FA5}">
                      <a16:colId xmlns:a16="http://schemas.microsoft.com/office/drawing/2014/main" val="2004971007"/>
                    </a:ext>
                  </a:extLst>
                </a:gridCol>
                <a:gridCol w="10761738">
                  <a:extLst>
                    <a:ext uri="{9D8B030D-6E8A-4147-A177-3AD203B41FA5}">
                      <a16:colId xmlns:a16="http://schemas.microsoft.com/office/drawing/2014/main" val="3180365030"/>
                    </a:ext>
                  </a:extLst>
                </a:gridCol>
              </a:tblGrid>
              <a:tr h="5067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基準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障 害 の 状 態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520426"/>
                  </a:ext>
                </a:extLst>
              </a:tr>
              <a:tr h="506703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３つの障害で認定する場合</a:t>
                      </a:r>
                      <a:endParaRPr kumimoji="1" lang="ja-JP" altLang="en-US" sz="2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視力の良い方の眼の視力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0.07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986808"/>
                  </a:ext>
                </a:extLst>
              </a:tr>
              <a:tr h="50670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視力の良い方の眼の視力</a:t>
                      </a:r>
                      <a:r>
                        <a:rPr kumimoji="1" lang="ja-JP" altLang="en-US" sz="20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</a:t>
                      </a:r>
                      <a:r>
                        <a:rPr kumimoji="1" lang="en-US" altLang="ja-JP" sz="20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0.08</a:t>
                      </a:r>
                      <a:r>
                        <a:rPr kumimoji="1" lang="ja-JP" altLang="en-US" sz="2000" i="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かつ他方の眼の視力が手動弁以下のもの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616854"/>
                  </a:ext>
                </a:extLst>
              </a:tr>
              <a:tr h="50670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ゴールドマン型視野計による測定の結果、両眼の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Ⅰ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／４視標による周辺視野角度の和がそれぞれ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80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度以下かつ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Ⅰ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／２視標による両眼中心視野角度が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56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度以下のもの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282509"/>
                  </a:ext>
                </a:extLst>
              </a:tr>
              <a:tr h="50670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自動視野計による測定の結果、両眼開放視認点数が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70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点以下かつ両眼中心視野視認点数が</a:t>
                      </a:r>
                      <a:r>
                        <a:rPr kumimoji="1" lang="en-US" altLang="ja-JP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40</a:t>
                      </a:r>
                      <a:r>
                        <a:rPr kumimoji="1" lang="ja-JP" altLang="en-US" sz="2000" u="none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点以下のもの</a:t>
                      </a:r>
                    </a:p>
                  </a:txBody>
                  <a:tcPr marT="108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006283"/>
                  </a:ext>
                </a:extLst>
              </a:tr>
            </a:tbl>
          </a:graphicData>
        </a:graphic>
      </p:graphicFrame>
      <p:sp>
        <p:nvSpPr>
          <p:cNvPr id="25" name="テキスト ボックス 24"/>
          <p:cNvSpPr txBox="1"/>
          <p:nvPr/>
        </p:nvSpPr>
        <p:spPr>
          <a:xfrm>
            <a:off x="-2171" y="637031"/>
            <a:ext cx="12005567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２つ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の障害で認定する場合とは、例えば</a:t>
            </a: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、視覚障害（視力障害及び視野障害）以外に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身体又は</a:t>
            </a: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精神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の障害がある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場合です</a:t>
            </a: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。視力障害と視野障害のみでは該当となりません。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11166" y="4876497"/>
            <a:ext cx="5795910" cy="589104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08000" rIns="180000" bIns="36000" rtlCol="0" anchor="ctr"/>
          <a:lstStyle/>
          <a:p>
            <a:r>
              <a:rPr kumimoji="1" lang="en-US" altLang="ja-JP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2800" b="1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つの</a:t>
            </a:r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障害で認定する場合の基準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711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4558</TotalTime>
  <Words>797</Words>
  <Application>Microsoft Office PowerPoint</Application>
  <PresentationFormat>ユーザー設定</PresentationFormat>
  <Paragraphs>62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幸野 和喜(kouno-kazuki.yp3)</dc:creator>
  <cp:lastModifiedBy>田辺 里子</cp:lastModifiedBy>
  <cp:revision>253</cp:revision>
  <cp:lastPrinted>2021-12-20T06:54:51Z</cp:lastPrinted>
  <dcterms:created xsi:type="dcterms:W3CDTF">2021-06-08T02:38:07Z</dcterms:created>
  <dcterms:modified xsi:type="dcterms:W3CDTF">2022-03-25T03:58:37Z</dcterms:modified>
</cp:coreProperties>
</file>