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sldIdLst>
    <p:sldId id="261" r:id="rId2"/>
    <p:sldId id="258" r:id="rId3"/>
    <p:sldId id="268" r:id="rId4"/>
    <p:sldId id="270" r:id="rId5"/>
    <p:sldId id="271" r:id="rId6"/>
    <p:sldId id="259" r:id="rId7"/>
    <p:sldId id="269" r:id="rId8"/>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a:srgbClr val="116D55"/>
    <a:srgbClr val="FFFFCC"/>
    <a:srgbClr val="FFFF99"/>
    <a:srgbClr val="1BB18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1" autoAdjust="0"/>
    <p:restoredTop sz="81939" autoAdjust="0"/>
  </p:normalViewPr>
  <p:slideViewPr>
    <p:cSldViewPr snapToGrid="0">
      <p:cViewPr varScale="1">
        <p:scale>
          <a:sx n="53" d="100"/>
          <a:sy n="53" d="100"/>
        </p:scale>
        <p:origin x="16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0516D093-9EA3-4441-8182-8536500F8B8A}" type="datetimeFigureOut">
              <a:rPr kumimoji="1" lang="ja-JP" altLang="en-US" smtClean="0"/>
              <a:t>2026/5/21</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F227FAF1-2F95-4312-B7B2-C787F34A5204}" type="slidenum">
              <a:rPr kumimoji="1" lang="ja-JP" altLang="en-US" smtClean="0"/>
              <a:t>‹#›</a:t>
            </a:fld>
            <a:endParaRPr kumimoji="1" lang="ja-JP" altLang="en-US"/>
          </a:p>
        </p:txBody>
      </p:sp>
    </p:spTree>
    <p:extLst>
      <p:ext uri="{BB962C8B-B14F-4D97-AF65-F5344CB8AC3E}">
        <p14:creationId xmlns:p14="http://schemas.microsoft.com/office/powerpoint/2010/main" val="22997583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u="sng" dirty="0"/>
              <a:t>【</a:t>
            </a:r>
            <a:r>
              <a:rPr kumimoji="1" lang="ja-JP" altLang="en-US" b="1" u="sng" dirty="0"/>
              <a:t>ワークショップ冒頭・１</a:t>
            </a:r>
            <a:r>
              <a:rPr kumimoji="1" lang="en-US" altLang="ja-JP" b="1" u="sng" dirty="0"/>
              <a:t>】</a:t>
            </a:r>
          </a:p>
          <a:p>
            <a:r>
              <a:rPr kumimoji="1" lang="ja-JP" altLang="en-US" dirty="0"/>
              <a:t>皆さまこんにちは。本日司会進行（総合ファシリテータ）をつとめる○○です。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今日は、</a:t>
            </a:r>
            <a:r>
              <a:rPr kumimoji="1" lang="ja-JP" altLang="ja-JP" sz="1200" kern="1200" dirty="0">
                <a:solidFill>
                  <a:schemeClr val="tx1"/>
                </a:solidFill>
                <a:effectLst/>
                <a:latin typeface="+mn-lt"/>
                <a:ea typeface="+mn-ea"/>
                <a:cs typeface="+mn-cs"/>
              </a:rPr>
              <a:t>誰もが一度は遊んだことがあるすごろくを使って、日常にあふれる性別役割分担意識やジェンダーの話題について、グループで楽しく対話を進めるワークショップを行います</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（→次のスライドへ）</a:t>
            </a:r>
            <a:endParaRPr kumimoji="1" lang="en-US" altLang="ja-JP" b="1" u="sng"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1</a:t>
            </a:fld>
            <a:endParaRPr kumimoji="1" lang="ja-JP" altLang="en-US"/>
          </a:p>
        </p:txBody>
      </p:sp>
    </p:spTree>
    <p:extLst>
      <p:ext uri="{BB962C8B-B14F-4D97-AF65-F5344CB8AC3E}">
        <p14:creationId xmlns:p14="http://schemas.microsoft.com/office/powerpoint/2010/main" val="290326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rPr>
              <a:t>【</a:t>
            </a:r>
            <a:r>
              <a:rPr kumimoji="1" lang="ja-JP" altLang="en-US" b="1" u="sng" dirty="0">
                <a:solidFill>
                  <a:srgbClr val="FF0000"/>
                </a:solidFill>
              </a:rPr>
              <a:t>ワークショップ冒頭・</a:t>
            </a:r>
            <a:r>
              <a:rPr kumimoji="1" lang="en-US" altLang="ja-JP" b="1" u="sng" dirty="0">
                <a:solidFill>
                  <a:srgbClr val="FF0000"/>
                </a:solidFill>
              </a:rPr>
              <a:t>2】</a:t>
            </a:r>
            <a:endParaRPr kumimoji="1" lang="en-US" altLang="ja-JP" dirty="0">
              <a:solidFill>
                <a:srgbClr val="FF0000"/>
              </a:solidFill>
            </a:endParaRPr>
          </a:p>
          <a:p>
            <a:r>
              <a:rPr kumimoji="1" lang="ja-JP" altLang="en-US" dirty="0"/>
              <a:t>横浜市では「性別にかかわらず誰もが多様な生き方を選択できる都市」を目指し、性別役割分担意識を解消し、ジェンダーに関する理解を深めるツールとして、</a:t>
            </a:r>
            <a:endParaRPr kumimoji="1" lang="en-US" altLang="ja-JP" dirty="0"/>
          </a:p>
          <a:p>
            <a:r>
              <a:rPr kumimoji="1" lang="ja-JP" altLang="en-US" dirty="0"/>
              <a:t>「ジェンダーすごろく」を一般社団法人ラシク</a:t>
            </a:r>
            <a:r>
              <a:rPr kumimoji="1" lang="en-US" altLang="ja-JP" dirty="0"/>
              <a:t>045</a:t>
            </a:r>
            <a:r>
              <a:rPr kumimoji="1" lang="ja-JP" altLang="en-US" dirty="0"/>
              <a:t>と</a:t>
            </a:r>
            <a:r>
              <a:rPr kumimoji="1" lang="en-US" altLang="ja-JP" dirty="0"/>
              <a:t>NPO</a:t>
            </a:r>
            <a:r>
              <a:rPr kumimoji="1" lang="ja-JP" altLang="en-US" dirty="0"/>
              <a:t>法人まち</a:t>
            </a:r>
            <a:r>
              <a:rPr kumimoji="1" lang="en-US" altLang="ja-JP" dirty="0"/>
              <a:t>×</a:t>
            </a:r>
            <a:r>
              <a:rPr kumimoji="1" lang="ja-JP" altLang="en-US" dirty="0"/>
              <a:t>学生プロジェクト</a:t>
            </a:r>
            <a:r>
              <a:rPr kumimoji="1" lang="en-US" altLang="ja-JP" dirty="0"/>
              <a:t>plus</a:t>
            </a:r>
            <a:r>
              <a:rPr kumimoji="1" lang="ja-JP" altLang="en-US" dirty="0"/>
              <a:t>と作成しました。このジェンダーすごろくは、地域防災拠点や、職員の人権研修などでも幅広く活用されています。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a:solidFill>
                  <a:schemeClr val="tx1"/>
                </a:solidFill>
                <a:effectLst/>
                <a:latin typeface="+mn-lt"/>
                <a:ea typeface="+mn-ea"/>
                <a:cs typeface="+mn-cs"/>
              </a:rPr>
              <a:t>（→次のスライドへ）</a:t>
            </a:r>
            <a:endParaRPr kumimoji="1" lang="en-US" altLang="ja-JP" b="1" u="sng" dirty="0"/>
          </a:p>
          <a:p>
            <a:endParaRPr kumimoji="1" lang="ja-JP" altLang="en-US"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2</a:t>
            </a:fld>
            <a:endParaRPr kumimoji="1" lang="ja-JP" altLang="en-US"/>
          </a:p>
        </p:txBody>
      </p:sp>
    </p:spTree>
    <p:extLst>
      <p:ext uri="{BB962C8B-B14F-4D97-AF65-F5344CB8AC3E}">
        <p14:creationId xmlns:p14="http://schemas.microsoft.com/office/powerpoint/2010/main" val="88133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rPr>
              <a:t>【</a:t>
            </a:r>
            <a:r>
              <a:rPr kumimoji="1" lang="ja-JP" altLang="en-US" b="1" u="sng" dirty="0">
                <a:solidFill>
                  <a:srgbClr val="FF0000"/>
                </a:solidFill>
              </a:rPr>
              <a:t>ワークショップ冒頭・</a:t>
            </a:r>
            <a:r>
              <a:rPr kumimoji="1" lang="en-US" altLang="ja-JP" b="1" u="sng" dirty="0">
                <a:solidFill>
                  <a:srgbClr val="FF0000"/>
                </a:solidFill>
              </a:rPr>
              <a:t>3】</a:t>
            </a:r>
            <a:endParaRPr kumimoji="1" lang="en-US" altLang="ja-JP" dirty="0"/>
          </a:p>
          <a:p>
            <a:r>
              <a:rPr kumimoji="1" lang="ja-JP" altLang="en-US" dirty="0"/>
              <a:t>初対面の人や、立場・世代が違う相手と、話題にすることが少ないテーマについて話すのは不安だなと思う方も多いのではないでしょうか？</a:t>
            </a:r>
            <a:endParaRPr kumimoji="1" lang="en-US" altLang="ja-JP" dirty="0"/>
          </a:p>
          <a:p>
            <a:r>
              <a:rPr kumimoji="1" lang="ja-JP" altLang="en-US" dirty="0"/>
              <a:t>そこで生まれたのが、昔あそびをヒントにした「すごろくワーク」です。</a:t>
            </a:r>
            <a:endParaRPr kumimoji="1" lang="en-US" altLang="ja-JP" dirty="0"/>
          </a:p>
          <a:p>
            <a:r>
              <a:rPr kumimoji="1" lang="ja-JP" altLang="en-US" dirty="0"/>
              <a:t>サイコロでお題が決まるゲーム性があるため、参加者のやらされ感や言わされ感も軽減して、誰もが気軽に参加できます。</a:t>
            </a:r>
            <a:endParaRPr kumimoji="1" lang="en-US" altLang="ja-JP" dirty="0"/>
          </a:p>
          <a:p>
            <a:r>
              <a:rPr kumimoji="1" lang="ja-JP" altLang="en-US" dirty="0"/>
              <a:t>また、マス目のお題を調整すれば、事業の振り返りや関係づくりにも応用可能な便利なツールです。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a:solidFill>
                  <a:schemeClr val="tx1"/>
                </a:solidFill>
                <a:effectLst/>
                <a:latin typeface="+mn-lt"/>
                <a:ea typeface="+mn-ea"/>
                <a:cs typeface="+mn-cs"/>
              </a:rPr>
              <a:t>（→次のスライドへ）</a:t>
            </a:r>
            <a:endParaRPr kumimoji="1" lang="en-US" altLang="ja-JP" b="1" u="sng"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3</a:t>
            </a:fld>
            <a:endParaRPr kumimoji="1" lang="ja-JP" altLang="en-US"/>
          </a:p>
        </p:txBody>
      </p:sp>
    </p:spTree>
    <p:extLst>
      <p:ext uri="{BB962C8B-B14F-4D97-AF65-F5344CB8AC3E}">
        <p14:creationId xmlns:p14="http://schemas.microsoft.com/office/powerpoint/2010/main" val="67450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rPr>
              <a:t>【</a:t>
            </a:r>
            <a:r>
              <a:rPr kumimoji="1" lang="ja-JP" altLang="en-US" b="1" u="sng" dirty="0">
                <a:solidFill>
                  <a:srgbClr val="FF0000"/>
                </a:solidFill>
              </a:rPr>
              <a:t>ワークショップ冒頭・</a:t>
            </a:r>
            <a:r>
              <a:rPr kumimoji="1" lang="en-US" altLang="ja-JP" b="1" u="sng" dirty="0">
                <a:solidFill>
                  <a:srgbClr val="FF0000"/>
                </a:solidFill>
              </a:rPr>
              <a:t>3】</a:t>
            </a:r>
            <a:endParaRPr kumimoji="1" lang="en-US" altLang="ja-JP" dirty="0"/>
          </a:p>
          <a:p>
            <a:r>
              <a:rPr kumimoji="1" lang="ja-JP" altLang="en-US" dirty="0"/>
              <a:t>では、ジェンダーすごろくワークの進め方ご説明します。</a:t>
            </a:r>
            <a:endParaRPr kumimoji="1" lang="en-US" altLang="ja-JP" dirty="0"/>
          </a:p>
          <a:p>
            <a:r>
              <a:rPr lang="ja-JP" altLang="en-US" sz="1200" b="0" dirty="0"/>
              <a:t>会場全体で１つのサイコロを使い、</a:t>
            </a:r>
            <a:r>
              <a:rPr lang="ja-JP" altLang="en-US" sz="1200" b="0" dirty="0">
                <a:highlight>
                  <a:srgbClr val="C9FFFF"/>
                </a:highlight>
              </a:rPr>
              <a:t>出た目のお題を各グループ全員で話します</a:t>
            </a:r>
            <a:r>
              <a:rPr lang="ja-JP" altLang="en-US" sz="1200" b="0" dirty="0"/>
              <a:t>。全員が話し終えたら、司会者（総合ファシリテータ）に指定された方がサイコロをふり、次のお題に移ります。</a:t>
            </a:r>
            <a:endParaRPr lang="en-US" altLang="ja-JP" sz="1200" b="0" dirty="0"/>
          </a:p>
          <a:p>
            <a:r>
              <a:rPr kumimoji="1" lang="ja-JP" altLang="en-US" sz="1200" b="0" dirty="0"/>
              <a:t>メンバーがそれぞれ好きな色のマジックを使い、話した内容はそのマスの近くにある模造紙に書くなど、意見を見える化しましょう。</a:t>
            </a:r>
            <a:endParaRPr kumimoji="1" lang="en-US" altLang="ja-JP" sz="1200" b="0" dirty="0"/>
          </a:p>
          <a:p>
            <a:r>
              <a:rPr kumimoji="1" lang="ja-JP" altLang="en-US" sz="1200" b="0" dirty="0"/>
              <a:t>最後の「止」マスは通過せず、必ず</a:t>
            </a:r>
            <a:r>
              <a:rPr lang="ja-JP" altLang="en-US" sz="1200" b="0" dirty="0"/>
              <a:t>そのお題を話します</a:t>
            </a:r>
            <a:r>
              <a:rPr kumimoji="1" lang="ja-JP" altLang="en-US" sz="1200" b="0" dirty="0"/>
              <a:t>。</a:t>
            </a:r>
            <a:endParaRPr kumimoji="1" lang="en-US" altLang="ja-JP" sz="1200" b="0" dirty="0"/>
          </a:p>
          <a:p>
            <a:r>
              <a:rPr lang="ja-JP" altLang="en-US" sz="1200" b="0" dirty="0"/>
              <a:t>（ナマケモノ（動物）のイラストのマス目に当たったら、ゴール以外の好きなマスにスキップできます。）</a:t>
            </a:r>
            <a:endParaRPr lang="en-US" altLang="ja-JP" sz="1200" b="0" dirty="0"/>
          </a:p>
          <a:p>
            <a:r>
              <a:rPr kumimoji="1" lang="ja-JP" altLang="en-US" sz="1200" b="0" dirty="0">
                <a:highlight>
                  <a:srgbClr val="C9FFFF"/>
                </a:highlight>
              </a:rPr>
              <a:t>また、どんな意見も否定しないでかならず聞き</a:t>
            </a:r>
            <a:r>
              <a:rPr lang="ja-JP" altLang="en-US" sz="1200" b="0" dirty="0">
                <a:highlight>
                  <a:srgbClr val="C9FFFF"/>
                </a:highlight>
              </a:rPr>
              <a:t>合いましょう。</a:t>
            </a:r>
            <a:endParaRPr kumimoji="1" lang="en-US" altLang="ja-JP" sz="1200" b="0" dirty="0">
              <a:highlight>
                <a:srgbClr val="C9FFFF"/>
              </a:highlight>
            </a:endParaRPr>
          </a:p>
          <a:p>
            <a:r>
              <a:rPr lang="ja-JP" altLang="en-US" sz="1200" b="0" dirty="0">
                <a:highlight>
                  <a:srgbClr val="C9FFFF"/>
                </a:highlight>
              </a:rPr>
              <a:t>ゴール後には、</a:t>
            </a:r>
            <a:r>
              <a:rPr kumimoji="1" lang="ja-JP" altLang="en-US" sz="1200" b="0" dirty="0">
                <a:highlight>
                  <a:srgbClr val="C9FFFF"/>
                </a:highlight>
              </a:rPr>
              <a:t>盛り上がったテーマ・気づき</a:t>
            </a:r>
            <a:r>
              <a:rPr lang="ja-JP" altLang="en-US" sz="1200" b="0" dirty="0">
                <a:highlight>
                  <a:srgbClr val="C9FFFF"/>
                </a:highlight>
              </a:rPr>
              <a:t>・</a:t>
            </a:r>
            <a:r>
              <a:rPr kumimoji="1" lang="ja-JP" altLang="en-US" sz="1200" b="0" dirty="0">
                <a:highlight>
                  <a:srgbClr val="C9FFFF"/>
                </a:highlight>
              </a:rPr>
              <a:t>感想を各グループで発表し、グループ間で</a:t>
            </a:r>
            <a:r>
              <a:rPr lang="ja-JP" altLang="en-US" sz="1200" b="0" dirty="0">
                <a:highlight>
                  <a:srgbClr val="C9FFFF"/>
                </a:highlight>
              </a:rPr>
              <a:t>意見</a:t>
            </a:r>
            <a:r>
              <a:rPr kumimoji="1" lang="ja-JP" altLang="en-US" sz="1200" b="0" dirty="0">
                <a:highlight>
                  <a:srgbClr val="C9FFFF"/>
                </a:highlight>
              </a:rPr>
              <a:t>を共有します。進め方は以上です。</a:t>
            </a:r>
            <a:endParaRPr kumimoji="1" lang="en-US" altLang="ja-JP" sz="1200" b="0" dirty="0">
              <a:highlight>
                <a:srgbClr val="C9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a:solidFill>
                  <a:schemeClr val="tx1"/>
                </a:solidFill>
                <a:effectLst/>
                <a:highlight>
                  <a:srgbClr val="C9FFFF"/>
                </a:highlight>
                <a:latin typeface="+mn-lt"/>
                <a:ea typeface="+mn-ea"/>
                <a:cs typeface="+mn-cs"/>
              </a:rPr>
              <a:t>（→次のスライドへ）</a:t>
            </a:r>
            <a:endParaRPr kumimoji="1" lang="en-US" altLang="ja-JP" b="1" u="sng" dirty="0">
              <a:highlight>
                <a:srgbClr val="C9FFFF"/>
              </a:highligh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4</a:t>
            </a:fld>
            <a:endParaRPr kumimoji="1" lang="ja-JP" altLang="en-US"/>
          </a:p>
        </p:txBody>
      </p:sp>
    </p:spTree>
    <p:extLst>
      <p:ext uri="{BB962C8B-B14F-4D97-AF65-F5344CB8AC3E}">
        <p14:creationId xmlns:p14="http://schemas.microsoft.com/office/powerpoint/2010/main" val="74293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32EB-D318-4F4A-5479-6951F1F219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A293CC-1ADB-F6AF-CF0A-57332EED71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24FB0E-1724-0401-1052-F4D9D7B0F7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highlight>
                  <a:srgbClr val="C9FFFF"/>
                </a:highlight>
              </a:rPr>
              <a:t>【</a:t>
            </a:r>
            <a:r>
              <a:rPr kumimoji="1" lang="ja-JP" altLang="en-US" b="1" u="sng" dirty="0">
                <a:solidFill>
                  <a:srgbClr val="FF0000"/>
                </a:solidFill>
                <a:highlight>
                  <a:srgbClr val="C9FFFF"/>
                </a:highlight>
              </a:rPr>
              <a:t>ワークショップ冒頭・</a:t>
            </a:r>
            <a:r>
              <a:rPr kumimoji="1" lang="en-US" altLang="ja-JP" b="1" u="sng" dirty="0">
                <a:solidFill>
                  <a:srgbClr val="FF0000"/>
                </a:solidFill>
                <a:highlight>
                  <a:srgbClr val="C9FFFF"/>
                </a:highlight>
              </a:rPr>
              <a:t>4】</a:t>
            </a:r>
            <a:endParaRPr kumimoji="1" lang="en-US" altLang="ja-JP" dirty="0">
              <a:highlight>
                <a:srgbClr val="C9FFFF"/>
              </a:highlight>
            </a:endParaRPr>
          </a:p>
          <a:p>
            <a:r>
              <a:rPr kumimoji="1" lang="ja-JP" altLang="en-US" sz="1200" b="0" dirty="0">
                <a:highlight>
                  <a:srgbClr val="C9FFFF"/>
                </a:highlight>
              </a:rPr>
              <a:t>また、どんな意見も否定しないでかならず聞き</a:t>
            </a:r>
            <a:r>
              <a:rPr lang="ja-JP" altLang="en-US" sz="1200" b="0" dirty="0">
                <a:highlight>
                  <a:srgbClr val="C9FFFF"/>
                </a:highlight>
              </a:rPr>
              <a:t>合いましょう。</a:t>
            </a:r>
            <a:endParaRPr kumimoji="1" lang="en-US" altLang="ja-JP" sz="1200" b="0" dirty="0">
              <a:highlight>
                <a:srgbClr val="C9FFFF"/>
              </a:highlight>
            </a:endParaRPr>
          </a:p>
          <a:p>
            <a:r>
              <a:rPr lang="ja-JP" altLang="en-US" sz="1200" b="0" dirty="0">
                <a:highlight>
                  <a:srgbClr val="C9FFFF"/>
                </a:highlight>
              </a:rPr>
              <a:t>ゴール後には、</a:t>
            </a:r>
            <a:r>
              <a:rPr kumimoji="1" lang="ja-JP" altLang="en-US" sz="1200" b="0" dirty="0">
                <a:highlight>
                  <a:srgbClr val="C9FFFF"/>
                </a:highlight>
              </a:rPr>
              <a:t>盛り上がったテーマ・気づき</a:t>
            </a:r>
            <a:r>
              <a:rPr lang="ja-JP" altLang="en-US" sz="1200" b="0" dirty="0">
                <a:highlight>
                  <a:srgbClr val="C9FFFF"/>
                </a:highlight>
              </a:rPr>
              <a:t>・</a:t>
            </a:r>
            <a:r>
              <a:rPr kumimoji="1" lang="ja-JP" altLang="en-US" sz="1200" b="0" dirty="0">
                <a:highlight>
                  <a:srgbClr val="C9FFFF"/>
                </a:highlight>
              </a:rPr>
              <a:t>感想を各グループで発表し、グループ間で</a:t>
            </a:r>
            <a:r>
              <a:rPr lang="ja-JP" altLang="en-US" sz="1200" b="0" dirty="0">
                <a:highlight>
                  <a:srgbClr val="C9FFFF"/>
                </a:highlight>
              </a:rPr>
              <a:t>意見</a:t>
            </a:r>
            <a:r>
              <a:rPr kumimoji="1" lang="ja-JP" altLang="en-US" sz="1200" b="0" dirty="0">
                <a:highlight>
                  <a:srgbClr val="C9FFFF"/>
                </a:highlight>
              </a:rPr>
              <a:t>を共有します。進め方は以上です。</a:t>
            </a:r>
            <a:endParaRPr kumimoji="1" lang="en-US" altLang="ja-JP" sz="1200" b="0" dirty="0">
              <a:highlight>
                <a:srgbClr val="C9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a:solidFill>
                  <a:schemeClr val="tx1"/>
                </a:solidFill>
                <a:effectLst/>
                <a:highlight>
                  <a:srgbClr val="C9FFFF"/>
                </a:highlight>
                <a:latin typeface="+mn-lt"/>
                <a:ea typeface="+mn-ea"/>
                <a:cs typeface="+mn-cs"/>
              </a:rPr>
              <a:t>（→次のスライドへ）</a:t>
            </a:r>
            <a:endParaRPr kumimoji="1" lang="en-US" altLang="ja-JP" b="1" u="sng" dirty="0">
              <a:highlight>
                <a:srgbClr val="C9FFFF"/>
              </a:highlight>
            </a:endParaRPr>
          </a:p>
          <a:p>
            <a:endParaRPr kumimoji="1" lang="en-US" altLang="ja-JP" sz="1200" b="0" dirty="0">
              <a:highlight>
                <a:srgbClr val="C9FFFF"/>
              </a:highlight>
            </a:endParaRPr>
          </a:p>
          <a:p>
            <a:endParaRPr kumimoji="1" lang="ja-JP" altLang="en-US" dirty="0"/>
          </a:p>
        </p:txBody>
      </p:sp>
      <p:sp>
        <p:nvSpPr>
          <p:cNvPr id="4" name="スライド番号プレースホルダー 3">
            <a:extLst>
              <a:ext uri="{FF2B5EF4-FFF2-40B4-BE49-F238E27FC236}">
                <a16:creationId xmlns:a16="http://schemas.microsoft.com/office/drawing/2014/main" id="{C6F97193-96F7-53AF-5DC3-5EB3D18123A6}"/>
              </a:ext>
            </a:extLst>
          </p:cNvPr>
          <p:cNvSpPr>
            <a:spLocks noGrp="1"/>
          </p:cNvSpPr>
          <p:nvPr>
            <p:ph type="sldNum" sz="quarter" idx="5"/>
          </p:nvPr>
        </p:nvSpPr>
        <p:spPr/>
        <p:txBody>
          <a:bodyPr/>
          <a:lstStyle/>
          <a:p>
            <a:fld id="{F227FAF1-2F95-4312-B7B2-C787F34A5204}" type="slidenum">
              <a:rPr kumimoji="1" lang="ja-JP" altLang="en-US" smtClean="0"/>
              <a:t>5</a:t>
            </a:fld>
            <a:endParaRPr kumimoji="1" lang="ja-JP" altLang="en-US"/>
          </a:p>
        </p:txBody>
      </p:sp>
    </p:spTree>
    <p:extLst>
      <p:ext uri="{BB962C8B-B14F-4D97-AF65-F5344CB8AC3E}">
        <p14:creationId xmlns:p14="http://schemas.microsoft.com/office/powerpoint/2010/main" val="150938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highlight>
                  <a:srgbClr val="C9FFFF"/>
                </a:highlight>
              </a:rPr>
              <a:t>【</a:t>
            </a:r>
            <a:r>
              <a:rPr kumimoji="1" lang="ja-JP" altLang="en-US" b="1" u="sng" dirty="0">
                <a:solidFill>
                  <a:srgbClr val="FF0000"/>
                </a:solidFill>
                <a:highlight>
                  <a:srgbClr val="C9FFFF"/>
                </a:highlight>
              </a:rPr>
              <a:t>ワークショップ冒頭・</a:t>
            </a:r>
            <a:r>
              <a:rPr kumimoji="1" lang="en-US" altLang="ja-JP" b="1" u="sng" dirty="0">
                <a:solidFill>
                  <a:srgbClr val="FF0000"/>
                </a:solidFill>
                <a:highlight>
                  <a:srgbClr val="C9FFFF"/>
                </a:highlight>
              </a:rPr>
              <a:t>5】</a:t>
            </a:r>
            <a:endParaRPr kumimoji="1" lang="en-US" altLang="ja-JP" dirty="0"/>
          </a:p>
          <a:p>
            <a:r>
              <a:rPr kumimoji="1" lang="ja-JP" altLang="en-US" dirty="0"/>
              <a:t>ではさっそくやってみましょう。</a:t>
            </a:r>
            <a:endParaRPr kumimoji="1" lang="en-US" altLang="ja-JP" dirty="0"/>
          </a:p>
          <a:p>
            <a:r>
              <a:rPr kumimoji="1" lang="ja-JP" altLang="en-US" dirty="0"/>
              <a:t>○○さん、サイコロをふってください。</a:t>
            </a:r>
            <a:endParaRPr kumimoji="1" lang="en-US" altLang="ja-JP" dirty="0"/>
          </a:p>
          <a:p>
            <a:r>
              <a:rPr kumimoji="1" lang="ja-JP" altLang="en-US" dirty="0"/>
              <a:t>（</a:t>
            </a:r>
            <a:r>
              <a:rPr kumimoji="1" lang="ja-JP" altLang="en-US" b="0" u="none" dirty="0"/>
              <a:t>出</a:t>
            </a:r>
            <a:r>
              <a:rPr kumimoji="1" lang="ja-JP" altLang="en-US" dirty="0"/>
              <a:t>たマス目で全員が話し終えたら、次のサイコロを振る人を総合ファシリテータが指定し、</a:t>
            </a:r>
            <a:r>
              <a:rPr kumimoji="1" lang="ja-JP" altLang="en-US" b="1" u="sng" dirty="0"/>
              <a:t>「サイコロをふ</a:t>
            </a:r>
            <a:r>
              <a:rPr kumimoji="1" lang="ja-JP" altLang="en-US" b="1" u="sng" strike="noStrike" baseline="0" dirty="0"/>
              <a:t>り、出たマス目のテーマで全員が話す」</a:t>
            </a:r>
            <a:r>
              <a:rPr kumimoji="1" lang="ja-JP" altLang="en-US" dirty="0"/>
              <a:t>を繰り返し、ゴールを目指す。）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a:solidFill>
                  <a:schemeClr val="tx1"/>
                </a:solidFill>
                <a:effectLst/>
                <a:highlight>
                  <a:srgbClr val="C9FFFF"/>
                </a:highlight>
                <a:latin typeface="+mn-lt"/>
                <a:ea typeface="+mn-ea"/>
                <a:cs typeface="+mn-cs"/>
              </a:rPr>
              <a:t>（→ゴール後、次のスライドへ）</a:t>
            </a:r>
            <a:endParaRPr kumimoji="1" lang="en-US" altLang="ja-JP" b="1" u="sng" dirty="0">
              <a:highlight>
                <a:srgbClr val="C9FFFF"/>
              </a:highlight>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6</a:t>
            </a:fld>
            <a:endParaRPr kumimoji="1" lang="ja-JP" altLang="en-US"/>
          </a:p>
        </p:txBody>
      </p:sp>
    </p:spTree>
    <p:extLst>
      <p:ext uri="{BB962C8B-B14F-4D97-AF65-F5344CB8AC3E}">
        <p14:creationId xmlns:p14="http://schemas.microsoft.com/office/powerpoint/2010/main" val="373383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5554F-905D-E34E-D26D-BF710D6F1E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960DB0-3FAD-B1BE-6416-761150A35A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12F2BA-02CE-7984-6B8C-1FBBCA87234A}"/>
              </a:ext>
            </a:extLst>
          </p:cNvPr>
          <p:cNvSpPr>
            <a:spLocks noGrp="1"/>
          </p:cNvSpPr>
          <p:nvPr>
            <p:ph type="body" idx="1"/>
          </p:nvPr>
        </p:nvSpPr>
        <p:spPr/>
        <p:txBody>
          <a:bodyPr/>
          <a:lstStyle/>
          <a:p>
            <a:r>
              <a:rPr kumimoji="1" lang="en-US" altLang="ja-JP" b="1" u="sng" dirty="0"/>
              <a:t>【</a:t>
            </a:r>
            <a:r>
              <a:rPr kumimoji="1" lang="ja-JP" altLang="en-US" b="1" u="sng" dirty="0"/>
              <a:t>すごろくワークゴール後</a:t>
            </a:r>
            <a:r>
              <a:rPr kumimoji="1" lang="en-US" altLang="ja-JP" b="1" u="sng" dirty="0"/>
              <a:t>】</a:t>
            </a:r>
          </a:p>
          <a:p>
            <a:r>
              <a:rPr kumimoji="1" lang="ja-JP" altLang="en-US" dirty="0"/>
              <a:t>ありがとうございました。</a:t>
            </a:r>
            <a:endParaRPr kumimoji="1" lang="en-US" altLang="ja-JP" dirty="0"/>
          </a:p>
          <a:p>
            <a:r>
              <a:rPr kumimoji="1" lang="ja-JP" altLang="en-US" dirty="0"/>
              <a:t>では、各グループでお話しした内容や、ジェンダーについてはっと気づかされたことなど、グループの皆さんで振り返りをお願いします。</a:t>
            </a:r>
            <a:endParaRPr kumimoji="1" lang="en-US" altLang="ja-JP" dirty="0"/>
          </a:p>
          <a:p>
            <a:r>
              <a:rPr kumimoji="1" lang="ja-JP" altLang="en-US" dirty="0"/>
              <a:t>（グループ間で振り返り）</a:t>
            </a:r>
            <a:endParaRPr kumimoji="1" lang="en-US" altLang="ja-JP" dirty="0"/>
          </a:p>
          <a:p>
            <a:endParaRPr kumimoji="1" lang="en-US" altLang="ja-JP" dirty="0"/>
          </a:p>
          <a:p>
            <a:r>
              <a:rPr kumimoji="1" lang="ja-JP" altLang="en-US" dirty="0"/>
              <a:t>では、最後にグループで話し合った内容を簡単に発表していただきます。</a:t>
            </a:r>
            <a:endParaRPr kumimoji="1" lang="en-US" altLang="ja-JP" dirty="0"/>
          </a:p>
          <a:p>
            <a:r>
              <a:rPr kumimoji="1" lang="ja-JP" altLang="en-US" dirty="0"/>
              <a:t>（マイクをもって、いくつかグループを回る）</a:t>
            </a:r>
            <a:endParaRPr kumimoji="1" lang="en-US" altLang="ja-JP" dirty="0"/>
          </a:p>
          <a:p>
            <a:r>
              <a:rPr kumimoji="1" lang="ja-JP" altLang="en-US" dirty="0"/>
              <a:t>ありがとうございました。皆さん、ジェンダーについて様々な気づきがあったのではないかと思います。この気づきを今後に生かしていただければ幸いです。</a:t>
            </a:r>
            <a:endParaRPr kumimoji="1" lang="en-US" altLang="ja-JP" dirty="0"/>
          </a:p>
          <a:p>
            <a:r>
              <a:rPr kumimoji="1" lang="ja-JP" altLang="ja-JP" sz="1200" kern="1200" dirty="0">
                <a:solidFill>
                  <a:schemeClr val="tx1"/>
                </a:solidFill>
                <a:effectLst/>
                <a:latin typeface="+mn-lt"/>
                <a:ea typeface="+mn-ea"/>
                <a:cs typeface="+mn-cs"/>
              </a:rPr>
              <a:t>以上をもちまして、ジェンダーすごろくワークショップを終了いたします。</a:t>
            </a:r>
          </a:p>
          <a:p>
            <a:endParaRPr kumimoji="1" lang="en-US" altLang="ja-JP" dirty="0"/>
          </a:p>
        </p:txBody>
      </p:sp>
      <p:sp>
        <p:nvSpPr>
          <p:cNvPr id="4" name="スライド番号プレースホルダー 3">
            <a:extLst>
              <a:ext uri="{FF2B5EF4-FFF2-40B4-BE49-F238E27FC236}">
                <a16:creationId xmlns:a16="http://schemas.microsoft.com/office/drawing/2014/main" id="{EF53768E-7A40-1278-68B2-933C014CA847}"/>
              </a:ext>
            </a:extLst>
          </p:cNvPr>
          <p:cNvSpPr>
            <a:spLocks noGrp="1"/>
          </p:cNvSpPr>
          <p:nvPr>
            <p:ph type="sldNum" sz="quarter" idx="5"/>
          </p:nvPr>
        </p:nvSpPr>
        <p:spPr/>
        <p:txBody>
          <a:bodyPr/>
          <a:lstStyle/>
          <a:p>
            <a:fld id="{F227FAF1-2F95-4312-B7B2-C787F34A5204}" type="slidenum">
              <a:rPr kumimoji="1" lang="ja-JP" altLang="en-US" smtClean="0"/>
              <a:t>7</a:t>
            </a:fld>
            <a:endParaRPr kumimoji="1" lang="ja-JP" altLang="en-US"/>
          </a:p>
        </p:txBody>
      </p:sp>
    </p:spTree>
    <p:extLst>
      <p:ext uri="{BB962C8B-B14F-4D97-AF65-F5344CB8AC3E}">
        <p14:creationId xmlns:p14="http://schemas.microsoft.com/office/powerpoint/2010/main" val="109200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378D1-FC5B-6454-95FD-9AB6778724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B4F2C45-09A0-028F-211A-401119AEFF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E8FFC1-6C8F-60B9-948D-AA903EEA347A}"/>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F6B784CC-D674-A8BA-2617-305441B4D9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3F4BB9-BE75-9583-3F88-9998C9D0F454}"/>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375795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731D29-CA5F-872C-08AC-5BF09FD2CE4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0650BD-5022-C369-D4FE-C4B3F3C5D87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F1AF0A-8491-7DFB-B47B-A7D340943373}"/>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58C77880-47AD-DA7E-595C-6928B5840B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685986-B7E0-7DD5-BE22-F719D6BC1F23}"/>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21244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F356D6-60FC-1981-76F0-8F2D55A4EC2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36D44A9-F374-A94A-479A-7E96F144DE1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B6BBA1-36A3-1B4B-97C8-880D049E2416}"/>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18B72CE3-55AE-7340-87E7-71C74A9378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EEE2D7-DB84-09FB-0F15-EA764762E28A}"/>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42439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B12F15-66F7-3176-0F49-36CDB4A04B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2EC5DD-134D-2458-CAD5-F66AB5B29CF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6244DD-F609-DDE1-8C7A-35088442EFA6}"/>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D3B1861D-23AD-FDB8-5196-45AB5740B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D2628E-B305-AA81-3791-0C947CDF07D0}"/>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343978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8F0E1-740A-3424-3D6E-84FC0DE9CF6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6D6DE5-BE35-C6B3-A8C0-FB9F7CE151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8593E9-4694-4541-AFC1-FCA516A6F6C0}"/>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A76E3229-CC35-D277-63F2-A46E6D08BE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3EE31E-0433-539B-8A4B-339AAEDA21C3}"/>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98053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EB146-BD64-B7FA-950B-7003788FAA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AA2722-B68E-5777-F41C-0C143C559EB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6F83D1-7E04-23E1-D159-C2DA42FB792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305D249-9CBE-371D-FD4E-FC3E4C71B5CE}"/>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6" name="フッター プレースホルダー 5">
            <a:extLst>
              <a:ext uri="{FF2B5EF4-FFF2-40B4-BE49-F238E27FC236}">
                <a16:creationId xmlns:a16="http://schemas.microsoft.com/office/drawing/2014/main" id="{D486B09F-1E44-E1C7-CBA8-BA52A82058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D909FE-587B-A49B-C1B9-AE5E71CE97D7}"/>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7147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F9662-A822-FFBC-09DE-E94F19046DB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44DCF-D111-DCB4-EFBD-A3990FB37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BB029D5-EA97-1E0D-8ADE-5E716CED104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8D433C6-1CEA-0581-F726-96DB70065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2A2A99-D86F-150F-DCBA-30AE5B7B46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0DC4BE6-8B09-B470-171E-060DDA104755}"/>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8" name="フッター プレースホルダー 7">
            <a:extLst>
              <a:ext uri="{FF2B5EF4-FFF2-40B4-BE49-F238E27FC236}">
                <a16:creationId xmlns:a16="http://schemas.microsoft.com/office/drawing/2014/main" id="{09A120FC-CC1E-AEF0-9320-CDEDF596CEC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7DA3B2B-270F-87F1-4ED2-C1EABBCBC174}"/>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45021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D6B162-E1AB-A8A0-BE9E-C0C9DF20AC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44B11EF-377E-1906-1DB3-235700A030CC}"/>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4" name="フッター プレースホルダー 3">
            <a:extLst>
              <a:ext uri="{FF2B5EF4-FFF2-40B4-BE49-F238E27FC236}">
                <a16:creationId xmlns:a16="http://schemas.microsoft.com/office/drawing/2014/main" id="{055D5FCB-236B-9C28-6B89-6334B409C1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C61CD6A-4CC5-B429-51DD-8689818AB4B8}"/>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6465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D99F9D-CD88-6431-D3B0-85CBCF29FA31}"/>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3" name="フッター プレースホルダー 2">
            <a:extLst>
              <a:ext uri="{FF2B5EF4-FFF2-40B4-BE49-F238E27FC236}">
                <a16:creationId xmlns:a16="http://schemas.microsoft.com/office/drawing/2014/main" id="{A5D03033-25E4-0038-F4DE-D6185441DE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63D28E-1600-C90E-36EC-9039DB3E53E1}"/>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32284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4724D-9368-57F2-A952-C16A5FDDF9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C86BA0-A967-1187-EB6D-3B236FDB3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98300E3-9D56-152D-84A4-5C9F2E7F8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C283FD-971D-A320-66CB-F27BCA6ED1F8}"/>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6" name="フッター プレースホルダー 5">
            <a:extLst>
              <a:ext uri="{FF2B5EF4-FFF2-40B4-BE49-F238E27FC236}">
                <a16:creationId xmlns:a16="http://schemas.microsoft.com/office/drawing/2014/main" id="{BB9EABC6-2348-D240-4C8F-EEB1A8A580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26F72C-6979-E0DE-51B6-EAE70FA4EEC0}"/>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12391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57D770-421B-DA30-3004-665F9049FD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971A71E-D0F8-2D73-0333-6CC79EB81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FF28E4-E189-BC66-091F-84147B978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D3A08A-0F23-BA3C-6266-61ABCB3F26A7}"/>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6" name="フッター プレースホルダー 5">
            <a:extLst>
              <a:ext uri="{FF2B5EF4-FFF2-40B4-BE49-F238E27FC236}">
                <a16:creationId xmlns:a16="http://schemas.microsoft.com/office/drawing/2014/main" id="{FC3B65C3-FD30-069C-7C3A-76ABFDFB33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F7ED88-837A-B64E-8357-4B3D0406ADDD}"/>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65480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A6B858-1204-DD2B-AD82-FEC5F7DF2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45BA74-C079-9F69-C402-15516BE19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882ED3-F9EB-C125-7C09-CB7185924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71D91450-2C00-CB8F-1113-485761BAC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69EE8A-DA4D-AD34-5AD5-54ACA2B1D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50104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7CA4023-39F5-4C0E-1AD6-D2F9DDCAEE0C}"/>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188D639-364B-B0E2-58F9-9CABCB5F0C08}"/>
              </a:ext>
            </a:extLst>
          </p:cNvPr>
          <p:cNvSpPr/>
          <p:nvPr/>
        </p:nvSpPr>
        <p:spPr>
          <a:xfrm>
            <a:off x="1322657" y="586750"/>
            <a:ext cx="9546683" cy="2364268"/>
          </a:xfrm>
          <a:prstGeom prst="roundRect">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F9560F9-6258-7D00-CBE2-E952924C37D4}"/>
              </a:ext>
            </a:extLst>
          </p:cNvPr>
          <p:cNvSpPr txBox="1"/>
          <p:nvPr/>
        </p:nvSpPr>
        <p:spPr>
          <a:xfrm>
            <a:off x="1566584" y="827360"/>
            <a:ext cx="9546683" cy="2123658"/>
          </a:xfrm>
          <a:prstGeom prst="rect">
            <a:avLst/>
          </a:prstGeom>
          <a:noFill/>
        </p:spPr>
        <p:txBody>
          <a:bodyPr wrap="square" rtlCol="0">
            <a:spAutoFit/>
          </a:bodyPr>
          <a:lstStyle/>
          <a:p>
            <a:pPr algn="ctr"/>
            <a:r>
              <a:rPr kumimoji="1" lang="ja-JP" altLang="en-US" sz="6600" b="1" dirty="0"/>
              <a:t>ジェンダーすごろく</a:t>
            </a:r>
            <a:endParaRPr kumimoji="1" lang="en-US" altLang="ja-JP" sz="6600" b="1" dirty="0"/>
          </a:p>
          <a:p>
            <a:pPr algn="ctr"/>
            <a:r>
              <a:rPr lang="ja-JP" altLang="en-US" sz="6600" b="1" dirty="0"/>
              <a:t>ワークショップ</a:t>
            </a:r>
            <a:endParaRPr kumimoji="1" lang="ja-JP" altLang="en-US" sz="6600" b="1" dirty="0"/>
          </a:p>
        </p:txBody>
      </p:sp>
      <p:sp>
        <p:nvSpPr>
          <p:cNvPr id="7" name="テキスト ボックス 6">
            <a:extLst>
              <a:ext uri="{FF2B5EF4-FFF2-40B4-BE49-F238E27FC236}">
                <a16:creationId xmlns:a16="http://schemas.microsoft.com/office/drawing/2014/main" id="{69DFAE16-6D1C-B486-7AF5-01598655DAFE}"/>
              </a:ext>
            </a:extLst>
          </p:cNvPr>
          <p:cNvSpPr txBox="1"/>
          <p:nvPr/>
        </p:nvSpPr>
        <p:spPr>
          <a:xfrm>
            <a:off x="457201" y="5347920"/>
            <a:ext cx="2616200" cy="923330"/>
          </a:xfrm>
          <a:prstGeom prst="rect">
            <a:avLst/>
          </a:prstGeom>
          <a:noFill/>
        </p:spPr>
        <p:txBody>
          <a:bodyPr wrap="square" rtlCol="0">
            <a:spAutoFit/>
          </a:bodyPr>
          <a:lstStyle/>
          <a:p>
            <a:r>
              <a:rPr kumimoji="1" lang="ja-JP" altLang="en-US" dirty="0"/>
              <a:t>ジェンダーすごろくワークの投影用パワーポイント例</a:t>
            </a:r>
          </a:p>
        </p:txBody>
      </p:sp>
      <p:pic>
        <p:nvPicPr>
          <p:cNvPr id="4" name="図 3">
            <a:extLst>
              <a:ext uri="{FF2B5EF4-FFF2-40B4-BE49-F238E27FC236}">
                <a16:creationId xmlns:a16="http://schemas.microsoft.com/office/drawing/2014/main" id="{AD282386-8642-0C45-1F66-DB60B670D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650" y="3191628"/>
            <a:ext cx="3094696" cy="3531713"/>
          </a:xfrm>
          <a:prstGeom prst="rect">
            <a:avLst/>
          </a:prstGeom>
        </p:spPr>
      </p:pic>
    </p:spTree>
    <p:extLst>
      <p:ext uri="{BB962C8B-B14F-4D97-AF65-F5344CB8AC3E}">
        <p14:creationId xmlns:p14="http://schemas.microsoft.com/office/powerpoint/2010/main" val="211339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218C01-818F-ECD7-2A71-BB6FDD06FBD1}"/>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AEF1B5C-5694-B315-779A-DEC959D271EF}"/>
              </a:ext>
            </a:extLst>
          </p:cNvPr>
          <p:cNvSpPr/>
          <p:nvPr/>
        </p:nvSpPr>
        <p:spPr>
          <a:xfrm>
            <a:off x="315043" y="364408"/>
            <a:ext cx="10426096" cy="544574"/>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t>楽しみながら</a:t>
            </a:r>
            <a:r>
              <a:rPr lang="ja-JP" altLang="en-US" sz="2800" b="1" dirty="0"/>
              <a:t>♪気づく・知る・語り合う ジェンダーすごろく</a:t>
            </a:r>
            <a:endParaRPr lang="en-US" altLang="ja-JP" sz="2800" b="1" dirty="0"/>
          </a:p>
        </p:txBody>
      </p:sp>
      <p:sp>
        <p:nvSpPr>
          <p:cNvPr id="4" name="テキスト ボックス 3">
            <a:extLst>
              <a:ext uri="{FF2B5EF4-FFF2-40B4-BE49-F238E27FC236}">
                <a16:creationId xmlns:a16="http://schemas.microsoft.com/office/drawing/2014/main" id="{86D997B5-EEA3-B7CB-563D-DB3B5E176A4C}"/>
              </a:ext>
            </a:extLst>
          </p:cNvPr>
          <p:cNvSpPr txBox="1"/>
          <p:nvPr/>
        </p:nvSpPr>
        <p:spPr>
          <a:xfrm>
            <a:off x="490866" y="1472515"/>
            <a:ext cx="11120289" cy="2616101"/>
          </a:xfrm>
          <a:prstGeom prst="rect">
            <a:avLst/>
          </a:prstGeom>
          <a:noFill/>
        </p:spPr>
        <p:txBody>
          <a:bodyPr wrap="square" rtlCol="0">
            <a:spAutoFit/>
          </a:bodyPr>
          <a:lstStyle/>
          <a:p>
            <a:r>
              <a:rPr kumimoji="1" lang="ja-JP" altLang="en-US" sz="2800" dirty="0"/>
              <a:t>横浜市では、「性別にかかわらず誰もが多様な生き方を選択できる都市」を目指し、性別役割分担意識を解消</a:t>
            </a:r>
            <a:r>
              <a:rPr lang="ja-JP" altLang="en-US" sz="2800" dirty="0"/>
              <a:t>し</a:t>
            </a:r>
            <a:r>
              <a:rPr kumimoji="1" lang="ja-JP" altLang="en-US" sz="2800" dirty="0"/>
              <a:t>、</a:t>
            </a:r>
            <a:endParaRPr kumimoji="1" lang="en-US" altLang="ja-JP" sz="2800" dirty="0"/>
          </a:p>
          <a:p>
            <a:r>
              <a:rPr kumimoji="1" lang="ja-JP" altLang="en-US" sz="2800" dirty="0"/>
              <a:t>ジェンダーに関する理解を深めるため</a:t>
            </a:r>
            <a:r>
              <a:rPr lang="ja-JP" altLang="en-US" sz="2800" dirty="0"/>
              <a:t>の</a:t>
            </a:r>
            <a:r>
              <a:rPr kumimoji="1" lang="ja-JP" altLang="en-US" sz="2800" dirty="0"/>
              <a:t>ツール</a:t>
            </a:r>
            <a:r>
              <a:rPr kumimoji="1" lang="ja-JP" altLang="en-US" sz="2800" b="1" dirty="0"/>
              <a:t>「ジェンダーすごろく」</a:t>
            </a:r>
            <a:r>
              <a:rPr kumimoji="1" lang="ja-JP" altLang="en-US" sz="2800" dirty="0"/>
              <a:t>を、一般社団法人ラシク０４５・</a:t>
            </a:r>
            <a:r>
              <a:rPr lang="en-US" altLang="ja-JP" sz="2800" dirty="0"/>
              <a:t>NPO</a:t>
            </a:r>
            <a:r>
              <a:rPr lang="ja-JP" altLang="en-US" sz="2800" dirty="0"/>
              <a:t>法人まち</a:t>
            </a:r>
            <a:r>
              <a:rPr lang="en-US" altLang="ja-JP" sz="2800" dirty="0"/>
              <a:t>×</a:t>
            </a:r>
            <a:r>
              <a:rPr lang="ja-JP" altLang="en-US" sz="2800" dirty="0"/>
              <a:t>学生プロジェクト</a:t>
            </a:r>
            <a:r>
              <a:rPr lang="en-US" altLang="ja-JP" sz="2800" dirty="0"/>
              <a:t>plus</a:t>
            </a:r>
            <a:r>
              <a:rPr lang="ja-JP" altLang="en-US" sz="2800" dirty="0"/>
              <a:t>と作成しました。</a:t>
            </a:r>
            <a:endParaRPr lang="en-US" altLang="ja-JP" sz="2800" dirty="0"/>
          </a:p>
          <a:p>
            <a:r>
              <a:rPr lang="ja-JP" altLang="en-US" sz="2400" dirty="0"/>
              <a:t>　</a:t>
            </a:r>
            <a:endParaRPr kumimoji="1" lang="ja-JP" altLang="en-US" sz="2000" dirty="0"/>
          </a:p>
        </p:txBody>
      </p:sp>
      <p:pic>
        <p:nvPicPr>
          <p:cNvPr id="5" name="グラフィックス 4" descr="サイコロ 枠線">
            <a:extLst>
              <a:ext uri="{FF2B5EF4-FFF2-40B4-BE49-F238E27FC236}">
                <a16:creationId xmlns:a16="http://schemas.microsoft.com/office/drawing/2014/main" id="{A371F4A0-729F-1733-39EA-0C1D789467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252952" y="147222"/>
            <a:ext cx="914400" cy="914400"/>
          </a:xfrm>
          <a:prstGeom prst="rect">
            <a:avLst/>
          </a:prstGeom>
        </p:spPr>
      </p:pic>
      <p:pic>
        <p:nvPicPr>
          <p:cNvPr id="11" name="図 10">
            <a:extLst>
              <a:ext uri="{FF2B5EF4-FFF2-40B4-BE49-F238E27FC236}">
                <a16:creationId xmlns:a16="http://schemas.microsoft.com/office/drawing/2014/main" id="{64DE589F-ADB1-5EDF-4AB9-FE2EA96985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6048" y="4288245"/>
            <a:ext cx="3426340" cy="2569755"/>
          </a:xfrm>
          <a:prstGeom prst="rect">
            <a:avLst/>
          </a:prstGeom>
          <a:ln>
            <a:noFill/>
          </a:ln>
          <a:effectLst>
            <a:softEdge rad="112500"/>
          </a:effectLst>
        </p:spPr>
      </p:pic>
      <p:pic>
        <p:nvPicPr>
          <p:cNvPr id="16" name="図 15">
            <a:extLst>
              <a:ext uri="{FF2B5EF4-FFF2-40B4-BE49-F238E27FC236}">
                <a16:creationId xmlns:a16="http://schemas.microsoft.com/office/drawing/2014/main" id="{47CC4080-0AD4-3C4D-608A-E60540F38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626" y="4288245"/>
            <a:ext cx="3313447" cy="2485086"/>
          </a:xfrm>
          <a:prstGeom prst="rect">
            <a:avLst/>
          </a:prstGeom>
          <a:ln>
            <a:noFill/>
          </a:ln>
          <a:effectLst>
            <a:softEdge rad="112500"/>
          </a:effectLst>
        </p:spPr>
      </p:pic>
      <p:sp>
        <p:nvSpPr>
          <p:cNvPr id="8" name="四角形: 角を丸くする 7">
            <a:extLst>
              <a:ext uri="{FF2B5EF4-FFF2-40B4-BE49-F238E27FC236}">
                <a16:creationId xmlns:a16="http://schemas.microsoft.com/office/drawing/2014/main" id="{6801204F-8035-715E-1416-806231A645CA}"/>
              </a:ext>
            </a:extLst>
          </p:cNvPr>
          <p:cNvSpPr/>
          <p:nvPr/>
        </p:nvSpPr>
        <p:spPr>
          <a:xfrm>
            <a:off x="6477680" y="4005761"/>
            <a:ext cx="5512849" cy="780633"/>
          </a:xfrm>
          <a:prstGeom prst="roundRect">
            <a:avLst>
              <a:gd name="adj" fmla="val 50000"/>
            </a:avLst>
          </a:prstGeom>
          <a:solidFill>
            <a:schemeClr val="tx2">
              <a:lumMod val="10000"/>
              <a:lumOff val="90000"/>
            </a:schemeClr>
          </a:solidFill>
          <a:ln>
            <a:solidFill>
              <a:schemeClr val="tx2">
                <a:lumMod val="10000"/>
                <a:lumOff val="9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solidFill>
                <a:schemeClr val="accent1">
                  <a:lumMod val="20000"/>
                  <a:lumOff val="80000"/>
                </a:schemeClr>
              </a:solidFill>
            </a:endParaRPr>
          </a:p>
        </p:txBody>
      </p:sp>
      <p:sp>
        <p:nvSpPr>
          <p:cNvPr id="13" name="テキスト ボックス 12">
            <a:extLst>
              <a:ext uri="{FF2B5EF4-FFF2-40B4-BE49-F238E27FC236}">
                <a16:creationId xmlns:a16="http://schemas.microsoft.com/office/drawing/2014/main" id="{4F978A2B-CA1A-3C0F-B715-D5A6D8357855}"/>
              </a:ext>
            </a:extLst>
          </p:cNvPr>
          <p:cNvSpPr txBox="1"/>
          <p:nvPr/>
        </p:nvSpPr>
        <p:spPr>
          <a:xfrm>
            <a:off x="6524892" y="4077434"/>
            <a:ext cx="5285703" cy="1200329"/>
          </a:xfrm>
          <a:prstGeom prst="rect">
            <a:avLst/>
          </a:prstGeom>
          <a:noFill/>
        </p:spPr>
        <p:txBody>
          <a:bodyPr wrap="square" rtlCol="0">
            <a:spAutoFit/>
          </a:bodyPr>
          <a:lstStyle/>
          <a:p>
            <a:pPr algn="ctr"/>
            <a:r>
              <a:rPr lang="ja-JP" altLang="en-US" dirty="0"/>
              <a:t>地域防災拠点や施設職員、市職員の人権研修などでも幅広く活用されています！</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17028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A1BEAE-F3BF-5BAD-DEC6-83C5DC09ABF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9B304FF2-B74E-993A-BC1E-BCAD94D8F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745" y="4343409"/>
            <a:ext cx="3091089" cy="2317084"/>
          </a:xfrm>
          <a:prstGeom prst="rect">
            <a:avLst/>
          </a:prstGeom>
          <a:ln>
            <a:noFill/>
          </a:ln>
          <a:effectLst>
            <a:softEdge rad="112500"/>
          </a:effectLst>
        </p:spPr>
      </p:pic>
      <p:sp>
        <p:nvSpPr>
          <p:cNvPr id="2" name="四角形: 角を丸くする 1">
            <a:extLst>
              <a:ext uri="{FF2B5EF4-FFF2-40B4-BE49-F238E27FC236}">
                <a16:creationId xmlns:a16="http://schemas.microsoft.com/office/drawing/2014/main" id="{5015EE52-90A3-3BAE-6DB7-AF7A616F038F}"/>
              </a:ext>
            </a:extLst>
          </p:cNvPr>
          <p:cNvSpPr/>
          <p:nvPr/>
        </p:nvSpPr>
        <p:spPr>
          <a:xfrm>
            <a:off x="402936" y="287086"/>
            <a:ext cx="4118264" cy="511740"/>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t>すごろくワークとは</a:t>
            </a:r>
            <a:endParaRPr lang="en-US" altLang="ja-JP" sz="3200" b="1" dirty="0"/>
          </a:p>
        </p:txBody>
      </p:sp>
      <p:sp>
        <p:nvSpPr>
          <p:cNvPr id="4" name="テキスト ボックス 3">
            <a:extLst>
              <a:ext uri="{FF2B5EF4-FFF2-40B4-BE49-F238E27FC236}">
                <a16:creationId xmlns:a16="http://schemas.microsoft.com/office/drawing/2014/main" id="{66ABCDDD-E80F-4966-952A-DB0CFAFA02CE}"/>
              </a:ext>
            </a:extLst>
          </p:cNvPr>
          <p:cNvSpPr txBox="1"/>
          <p:nvPr/>
        </p:nvSpPr>
        <p:spPr>
          <a:xfrm>
            <a:off x="546099" y="756586"/>
            <a:ext cx="10767291" cy="400110"/>
          </a:xfrm>
          <a:prstGeom prst="rect">
            <a:avLst/>
          </a:prstGeom>
          <a:noFill/>
        </p:spPr>
        <p:txBody>
          <a:bodyPr wrap="square" rtlCol="0">
            <a:spAutoFit/>
          </a:bodyPr>
          <a:lstStyle/>
          <a:p>
            <a:r>
              <a:rPr kumimoji="1" lang="ja-JP" altLang="en-US" sz="2000" dirty="0"/>
              <a:t>　　</a:t>
            </a:r>
          </a:p>
        </p:txBody>
      </p:sp>
      <p:pic>
        <p:nvPicPr>
          <p:cNvPr id="5" name="グラフィックス 4" descr="サイコロ 枠線">
            <a:extLst>
              <a:ext uri="{FF2B5EF4-FFF2-40B4-BE49-F238E27FC236}">
                <a16:creationId xmlns:a16="http://schemas.microsoft.com/office/drawing/2014/main" id="{66615F6C-2BBD-FB1E-B99E-95042B03271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76001" y="0"/>
            <a:ext cx="914400" cy="914400"/>
          </a:xfrm>
          <a:prstGeom prst="rect">
            <a:avLst/>
          </a:prstGeom>
        </p:spPr>
      </p:pic>
      <p:sp>
        <p:nvSpPr>
          <p:cNvPr id="8" name="テキスト ボックス 7">
            <a:extLst>
              <a:ext uri="{FF2B5EF4-FFF2-40B4-BE49-F238E27FC236}">
                <a16:creationId xmlns:a16="http://schemas.microsoft.com/office/drawing/2014/main" id="{D0F4D8D1-B225-0C1A-A9FF-574237CA2A4D}"/>
              </a:ext>
            </a:extLst>
          </p:cNvPr>
          <p:cNvSpPr txBox="1"/>
          <p:nvPr/>
        </p:nvSpPr>
        <p:spPr>
          <a:xfrm>
            <a:off x="402936" y="1037503"/>
            <a:ext cx="11306206" cy="3539430"/>
          </a:xfrm>
          <a:prstGeom prst="rect">
            <a:avLst/>
          </a:prstGeom>
          <a:noFill/>
        </p:spPr>
        <p:txBody>
          <a:bodyPr wrap="square" rtlCol="0">
            <a:spAutoFit/>
          </a:bodyPr>
          <a:lstStyle/>
          <a:p>
            <a:r>
              <a:rPr lang="ja-JP" altLang="en-US" sz="2800" dirty="0"/>
              <a:t>　</a:t>
            </a:r>
            <a:r>
              <a:rPr kumimoji="1" lang="ja-JP" altLang="en-US" sz="2800" dirty="0"/>
              <a:t>初対面の人や立場・世代が違う相手と、いきなり日頃話題にすることが少ないテーマを話すのは不安なもの。そこで生まれたのが、昔あそびをヒントにした</a:t>
            </a:r>
            <a:r>
              <a:rPr kumimoji="1" lang="ja-JP" altLang="en-US" sz="2800" b="1" dirty="0"/>
              <a:t>「すごろくワーク」</a:t>
            </a:r>
            <a:r>
              <a:rPr kumimoji="1" lang="ja-JP" altLang="en-US" sz="2800" dirty="0"/>
              <a:t>です。</a:t>
            </a:r>
            <a:endParaRPr kumimoji="1" lang="en-US" altLang="ja-JP" sz="2800" dirty="0"/>
          </a:p>
          <a:p>
            <a:r>
              <a:rPr lang="ja-JP" altLang="en-US" sz="2800" dirty="0"/>
              <a:t>　</a:t>
            </a:r>
            <a:r>
              <a:rPr kumimoji="1" lang="ja-JP" altLang="en-US" sz="2800" dirty="0"/>
              <a:t>サイコロでお題が決まるゲーム性があるため、参加者の</a:t>
            </a:r>
            <a:r>
              <a:rPr kumimoji="1" lang="ja-JP" altLang="en-US" sz="2800" b="1" dirty="0"/>
              <a:t>やらされ感・言わされ感を軽減</a:t>
            </a:r>
            <a:r>
              <a:rPr kumimoji="1" lang="ja-JP" altLang="en-US" sz="2800" dirty="0"/>
              <a:t>し、誰でも気軽に参加できます。また、マス目のお題を調整すれば、</a:t>
            </a:r>
            <a:r>
              <a:rPr kumimoji="1" lang="ja-JP" altLang="en-US" sz="2800" b="1" dirty="0"/>
              <a:t>事業の振り返りや関係づくりなど応用可能！</a:t>
            </a:r>
            <a:endParaRPr kumimoji="1" lang="en-US" altLang="ja-JP" sz="2800" b="1" dirty="0"/>
          </a:p>
          <a:p>
            <a:r>
              <a:rPr kumimoji="1" lang="ja-JP" altLang="en-US" sz="2800" dirty="0"/>
              <a:t>立場の違いを超えて、自然に対話が生まれる工夫が詰まったワークです。</a:t>
            </a:r>
            <a:endParaRPr kumimoji="1" lang="en-US" altLang="ja-JP" sz="2800" dirty="0"/>
          </a:p>
        </p:txBody>
      </p:sp>
      <p:pic>
        <p:nvPicPr>
          <p:cNvPr id="6" name="図 5" descr="ダイアグラム が含まれている画像&#10;&#10;AI 生成コンテンツは誤りを含む可能性があります。">
            <a:extLst>
              <a:ext uri="{FF2B5EF4-FFF2-40B4-BE49-F238E27FC236}">
                <a16:creationId xmlns:a16="http://schemas.microsoft.com/office/drawing/2014/main" id="{713870BB-9458-A72E-0F10-C63B8D3B95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076" y="4343409"/>
            <a:ext cx="3323372" cy="2492530"/>
          </a:xfrm>
          <a:prstGeom prst="rect">
            <a:avLst/>
          </a:prstGeom>
          <a:ln>
            <a:noFill/>
          </a:ln>
          <a:effectLst>
            <a:softEdge rad="112500"/>
          </a:effectLst>
        </p:spPr>
      </p:pic>
      <p:pic>
        <p:nvPicPr>
          <p:cNvPr id="7" name="図 6" descr="ダイアグラム, 設計図&#10;&#10;AI 生成コンテンツは誤りを含む可能性があります。">
            <a:extLst>
              <a:ext uri="{FF2B5EF4-FFF2-40B4-BE49-F238E27FC236}">
                <a16:creationId xmlns:a16="http://schemas.microsoft.com/office/drawing/2014/main" id="{794E7DD8-F01F-BD99-BFC8-6397A3ADA3E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380280" y="4343409"/>
            <a:ext cx="3797174" cy="2377020"/>
          </a:xfrm>
          <a:prstGeom prst="rect">
            <a:avLst/>
          </a:prstGeom>
          <a:ln>
            <a:noFill/>
          </a:ln>
          <a:effectLst>
            <a:softEdge rad="112500"/>
          </a:effectLst>
        </p:spPr>
      </p:pic>
      <p:cxnSp>
        <p:nvCxnSpPr>
          <p:cNvPr id="10" name="直線コネクタ 9">
            <a:extLst>
              <a:ext uri="{FF2B5EF4-FFF2-40B4-BE49-F238E27FC236}">
                <a16:creationId xmlns:a16="http://schemas.microsoft.com/office/drawing/2014/main" id="{52800168-9387-D2E6-53B3-8562905E3B17}"/>
              </a:ext>
            </a:extLst>
          </p:cNvPr>
          <p:cNvCxnSpPr>
            <a:cxnSpLocks/>
          </p:cNvCxnSpPr>
          <p:nvPr/>
        </p:nvCxnSpPr>
        <p:spPr>
          <a:xfrm>
            <a:off x="9561412" y="4303479"/>
            <a:ext cx="192037" cy="223523"/>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5EF29A48-9370-4516-88D7-31C85664F0A3}"/>
              </a:ext>
            </a:extLst>
          </p:cNvPr>
          <p:cNvCxnSpPr>
            <a:cxnSpLocks/>
          </p:cNvCxnSpPr>
          <p:nvPr/>
        </p:nvCxnSpPr>
        <p:spPr>
          <a:xfrm>
            <a:off x="9957947" y="4100962"/>
            <a:ext cx="44687" cy="336165"/>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0CB6B3A2-4A62-57BC-E812-21A491BD2818}"/>
              </a:ext>
            </a:extLst>
          </p:cNvPr>
          <p:cNvCxnSpPr>
            <a:cxnSpLocks/>
          </p:cNvCxnSpPr>
          <p:nvPr/>
        </p:nvCxnSpPr>
        <p:spPr>
          <a:xfrm flipH="1">
            <a:off x="10182500" y="4226272"/>
            <a:ext cx="229494" cy="210855"/>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50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8347A-40AE-F60F-3C42-7D30C0ED6E36}"/>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1CCC8E8-E27C-F568-EB12-3BBDF1028E11}"/>
              </a:ext>
            </a:extLst>
          </p:cNvPr>
          <p:cNvSpPr/>
          <p:nvPr/>
        </p:nvSpPr>
        <p:spPr>
          <a:xfrm>
            <a:off x="510362" y="161458"/>
            <a:ext cx="7485321" cy="489384"/>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t>ジェンダーすごろくワークの進め方</a:t>
            </a:r>
            <a:endParaRPr lang="en-US" altLang="ja-JP" sz="3200" b="1" dirty="0"/>
          </a:p>
        </p:txBody>
      </p:sp>
      <p:sp>
        <p:nvSpPr>
          <p:cNvPr id="3" name="四角形: 角を丸くする 2">
            <a:extLst>
              <a:ext uri="{FF2B5EF4-FFF2-40B4-BE49-F238E27FC236}">
                <a16:creationId xmlns:a16="http://schemas.microsoft.com/office/drawing/2014/main" id="{FBF33FCE-66D5-96FA-BB42-B721A296D42A}"/>
              </a:ext>
            </a:extLst>
          </p:cNvPr>
          <p:cNvSpPr/>
          <p:nvPr/>
        </p:nvSpPr>
        <p:spPr>
          <a:xfrm>
            <a:off x="291563" y="828970"/>
            <a:ext cx="11578937" cy="568028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A818112-0609-8CBF-B924-B4CD7C027A20}"/>
              </a:ext>
            </a:extLst>
          </p:cNvPr>
          <p:cNvSpPr txBox="1"/>
          <p:nvPr/>
        </p:nvSpPr>
        <p:spPr>
          <a:xfrm>
            <a:off x="354616" y="749686"/>
            <a:ext cx="11557406" cy="4585871"/>
          </a:xfrm>
          <a:prstGeom prst="rect">
            <a:avLst/>
          </a:prstGeom>
          <a:noFill/>
        </p:spPr>
        <p:txBody>
          <a:bodyPr wrap="square" rtlCol="0">
            <a:spAutoFit/>
          </a:bodyPr>
          <a:lstStyle/>
          <a:p>
            <a:r>
              <a:rPr lang="ja-JP" altLang="en-US" sz="3200" dirty="0"/>
              <a:t>・会場全体で</a:t>
            </a:r>
            <a:r>
              <a:rPr lang="ja-JP" altLang="en-US" sz="3200" b="1" dirty="0">
                <a:solidFill>
                  <a:schemeClr val="accent3"/>
                </a:solidFill>
              </a:rPr>
              <a:t>１つ</a:t>
            </a:r>
            <a:r>
              <a:rPr lang="ja-JP" altLang="en-US" sz="3200" b="1" dirty="0"/>
              <a:t>のサイコロを使用</a:t>
            </a:r>
            <a:r>
              <a:rPr lang="ja-JP" altLang="en-US" sz="3200" dirty="0"/>
              <a:t>し、</a:t>
            </a:r>
            <a:r>
              <a:rPr lang="ja-JP" altLang="en-US" sz="3200" b="1" dirty="0"/>
              <a:t>出た目のお題を各グループ</a:t>
            </a:r>
            <a:r>
              <a:rPr lang="ja-JP" altLang="en-US" sz="3200" b="1" dirty="0">
                <a:solidFill>
                  <a:schemeClr val="accent3"/>
                </a:solidFill>
              </a:rPr>
              <a:t>全員</a:t>
            </a:r>
            <a:r>
              <a:rPr lang="ja-JP" altLang="en-US" sz="3200" b="1" dirty="0"/>
              <a:t>で話します。</a:t>
            </a:r>
            <a:endParaRPr lang="en-US" altLang="ja-JP" sz="3200" b="1" dirty="0"/>
          </a:p>
          <a:p>
            <a:r>
              <a:rPr lang="ja-JP" altLang="en-US" sz="3200" b="1" dirty="0"/>
              <a:t>　全員が話し終えたら、指定された方がサイコロをふり、次のお題に移ります。</a:t>
            </a:r>
            <a:endParaRPr lang="en-US" altLang="ja-JP" sz="3200" dirty="0"/>
          </a:p>
          <a:p>
            <a:r>
              <a:rPr kumimoji="1" lang="ja-JP" altLang="en-US" sz="3200" dirty="0"/>
              <a:t>・メンバーがそれぞれ好きな色のマジックを使い、話した内容はそのマスの近くにある模造紙に書き、意見を見える化します</a:t>
            </a:r>
            <a:r>
              <a:rPr lang="ja-JP" altLang="en-US" sz="3200" dirty="0"/>
              <a:t>。</a:t>
            </a:r>
            <a:endParaRPr kumimoji="1" lang="en-US" altLang="ja-JP" sz="3200" dirty="0"/>
          </a:p>
          <a:p>
            <a:r>
              <a:rPr kumimoji="1" lang="ja-JP" altLang="en-US" sz="3200" dirty="0"/>
              <a:t>・</a:t>
            </a:r>
            <a:r>
              <a:rPr kumimoji="1" lang="ja-JP" altLang="en-US" sz="3200" b="1" dirty="0"/>
              <a:t>「止」マス</a:t>
            </a:r>
            <a:r>
              <a:rPr kumimoji="1" lang="ja-JP" altLang="en-US" sz="3200" dirty="0"/>
              <a:t>は通過せず、必ず</a:t>
            </a:r>
            <a:r>
              <a:rPr lang="ja-JP" altLang="en-US" sz="3200" dirty="0"/>
              <a:t>そのお題を話します</a:t>
            </a:r>
            <a:r>
              <a:rPr kumimoji="1" lang="ja-JP" altLang="en-US" sz="3200" dirty="0"/>
              <a:t>。</a:t>
            </a:r>
            <a:endParaRPr kumimoji="1" lang="en-US" altLang="ja-JP" sz="3200" dirty="0"/>
          </a:p>
          <a:p>
            <a:endParaRPr kumimoji="1" lang="en-US" altLang="ja-JP" b="1" dirty="0"/>
          </a:p>
          <a:p>
            <a:endParaRPr kumimoji="1" lang="ja-JP" altLang="en-US" dirty="0"/>
          </a:p>
        </p:txBody>
      </p:sp>
      <p:pic>
        <p:nvPicPr>
          <p:cNvPr id="12" name="グラフィックス 11" descr="サイコロ 枠線">
            <a:extLst>
              <a:ext uri="{FF2B5EF4-FFF2-40B4-BE49-F238E27FC236}">
                <a16:creationId xmlns:a16="http://schemas.microsoft.com/office/drawing/2014/main" id="{357090C5-FB9F-BEE8-6D50-558A32AD6F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39143" y="23969"/>
            <a:ext cx="914400" cy="914400"/>
          </a:xfrm>
          <a:prstGeom prst="rect">
            <a:avLst/>
          </a:prstGeom>
        </p:spPr>
      </p:pic>
      <p:pic>
        <p:nvPicPr>
          <p:cNvPr id="7" name="図 6">
            <a:extLst>
              <a:ext uri="{FF2B5EF4-FFF2-40B4-BE49-F238E27FC236}">
                <a16:creationId xmlns:a16="http://schemas.microsoft.com/office/drawing/2014/main" id="{8055456A-6FED-BD4F-A8CE-1AADEF0F4AD6}"/>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253022" y="4592706"/>
            <a:ext cx="3725731" cy="2265294"/>
          </a:xfrm>
          <a:prstGeom prst="rect">
            <a:avLst/>
          </a:prstGeom>
          <a:ln>
            <a:noFill/>
          </a:ln>
          <a:effectLst>
            <a:softEdge rad="112500"/>
          </a:effectLst>
        </p:spPr>
      </p:pic>
    </p:spTree>
    <p:extLst>
      <p:ext uri="{BB962C8B-B14F-4D97-AF65-F5344CB8AC3E}">
        <p14:creationId xmlns:p14="http://schemas.microsoft.com/office/powerpoint/2010/main" val="10279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86A1-1F1E-0E37-53D0-56C2A52BC85F}"/>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C9D7E86-E519-BD67-DCD3-3D1FD5AA38B4}"/>
              </a:ext>
            </a:extLst>
          </p:cNvPr>
          <p:cNvSpPr/>
          <p:nvPr/>
        </p:nvSpPr>
        <p:spPr>
          <a:xfrm>
            <a:off x="477374" y="386923"/>
            <a:ext cx="7390719" cy="489384"/>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t>ジェンダーすごろくワークの進め方</a:t>
            </a:r>
            <a:endParaRPr lang="en-US" altLang="ja-JP" sz="3200" b="1" dirty="0"/>
          </a:p>
        </p:txBody>
      </p:sp>
      <p:sp>
        <p:nvSpPr>
          <p:cNvPr id="3" name="四角形: 角を丸くする 2">
            <a:extLst>
              <a:ext uri="{FF2B5EF4-FFF2-40B4-BE49-F238E27FC236}">
                <a16:creationId xmlns:a16="http://schemas.microsoft.com/office/drawing/2014/main" id="{C79E6127-E1BD-5084-40BA-5B7CF6F91C1D}"/>
              </a:ext>
            </a:extLst>
          </p:cNvPr>
          <p:cNvSpPr/>
          <p:nvPr/>
        </p:nvSpPr>
        <p:spPr>
          <a:xfrm>
            <a:off x="306531" y="1153750"/>
            <a:ext cx="11578937" cy="568028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C6733BF-47D1-4D56-C24C-6CBE8738CB1C}"/>
              </a:ext>
            </a:extLst>
          </p:cNvPr>
          <p:cNvSpPr txBox="1"/>
          <p:nvPr/>
        </p:nvSpPr>
        <p:spPr>
          <a:xfrm>
            <a:off x="355518" y="1603330"/>
            <a:ext cx="11276501" cy="3416320"/>
          </a:xfrm>
          <a:prstGeom prst="rect">
            <a:avLst/>
          </a:prstGeom>
          <a:noFill/>
        </p:spPr>
        <p:txBody>
          <a:bodyPr wrap="square" rtlCol="0">
            <a:spAutoFit/>
          </a:bodyPr>
          <a:lstStyle/>
          <a:p>
            <a:r>
              <a:rPr kumimoji="1" lang="ja-JP" altLang="en-US" sz="3600" b="1" dirty="0"/>
              <a:t>・どんな意見も</a:t>
            </a:r>
            <a:r>
              <a:rPr lang="ja-JP" altLang="en-US" sz="3600" b="1" dirty="0"/>
              <a:t>“</a:t>
            </a:r>
            <a:r>
              <a:rPr kumimoji="1" lang="ja-JP" altLang="en-US" sz="3600" b="1" dirty="0">
                <a:solidFill>
                  <a:schemeClr val="accent3"/>
                </a:solidFill>
              </a:rPr>
              <a:t>否定しない</a:t>
            </a:r>
            <a:r>
              <a:rPr kumimoji="1" lang="ja-JP" altLang="en-US" sz="3600" b="1" dirty="0"/>
              <a:t>”</a:t>
            </a:r>
            <a:r>
              <a:rPr lang="ja-JP" altLang="en-US" sz="3600" b="1" dirty="0"/>
              <a:t>“</a:t>
            </a:r>
            <a:r>
              <a:rPr lang="ja-JP" altLang="en-US" sz="3600" b="1" dirty="0">
                <a:solidFill>
                  <a:schemeClr val="accent3"/>
                </a:solidFill>
              </a:rPr>
              <a:t>話を奪わない</a:t>
            </a:r>
            <a:r>
              <a:rPr lang="ja-JP" altLang="en-US" sz="3600" b="1" dirty="0"/>
              <a:t>”</a:t>
            </a:r>
            <a:endParaRPr lang="en-US" altLang="ja-JP" sz="3600" b="1" dirty="0"/>
          </a:p>
          <a:p>
            <a:endParaRPr kumimoji="1" lang="en-US" altLang="ja-JP" sz="3600" b="1" dirty="0"/>
          </a:p>
          <a:p>
            <a:r>
              <a:rPr kumimoji="1" lang="ja-JP" altLang="en-US" sz="3600" b="1" dirty="0"/>
              <a:t>・</a:t>
            </a:r>
            <a:r>
              <a:rPr lang="ja-JP" altLang="en-US" sz="3600" b="1" dirty="0"/>
              <a:t>ゴール後には、</a:t>
            </a:r>
            <a:r>
              <a:rPr kumimoji="1" lang="ja-JP" altLang="en-US" sz="3600" b="1" dirty="0"/>
              <a:t>盛り上がったテーマ・気づき</a:t>
            </a:r>
            <a:r>
              <a:rPr lang="ja-JP" altLang="en-US" sz="3600" b="1" dirty="0"/>
              <a:t>・</a:t>
            </a:r>
            <a:r>
              <a:rPr kumimoji="1" lang="ja-JP" altLang="en-US" sz="3600" b="1" dirty="0"/>
              <a:t>感想を各グループで発表し、グループ間で</a:t>
            </a:r>
            <a:r>
              <a:rPr lang="ja-JP" altLang="en-US" sz="3600" b="1" dirty="0"/>
              <a:t>意見</a:t>
            </a:r>
            <a:r>
              <a:rPr kumimoji="1" lang="ja-JP" altLang="en-US" sz="3600" b="1" dirty="0"/>
              <a:t>を共有しましょう。</a:t>
            </a:r>
            <a:endParaRPr kumimoji="1" lang="en-US" altLang="ja-JP" sz="3600" b="1" dirty="0"/>
          </a:p>
          <a:p>
            <a:endParaRPr kumimoji="1" lang="en-US" altLang="ja-JP" b="1" dirty="0"/>
          </a:p>
          <a:p>
            <a:endParaRPr kumimoji="1" lang="ja-JP" altLang="en-US" dirty="0"/>
          </a:p>
        </p:txBody>
      </p:sp>
      <p:pic>
        <p:nvPicPr>
          <p:cNvPr id="12" name="グラフィックス 11" descr="サイコロ 枠線">
            <a:extLst>
              <a:ext uri="{FF2B5EF4-FFF2-40B4-BE49-F238E27FC236}">
                <a16:creationId xmlns:a16="http://schemas.microsoft.com/office/drawing/2014/main" id="{1ECC0B67-40A9-677B-F54E-4E03931AB4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39143" y="23969"/>
            <a:ext cx="914400" cy="914400"/>
          </a:xfrm>
          <a:prstGeom prst="rect">
            <a:avLst/>
          </a:prstGeom>
        </p:spPr>
      </p:pic>
      <p:pic>
        <p:nvPicPr>
          <p:cNvPr id="5" name="図 4" descr="アイコン が含まれている画像&#10;&#10;AI 生成コンテンツは誤りを含む可能性があります。">
            <a:extLst>
              <a:ext uri="{FF2B5EF4-FFF2-40B4-BE49-F238E27FC236}">
                <a16:creationId xmlns:a16="http://schemas.microsoft.com/office/drawing/2014/main" id="{3AE9D10B-9FED-0CC5-CAAC-1C70D9B519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2427" y="4242391"/>
            <a:ext cx="3556820" cy="1993666"/>
          </a:xfrm>
          <a:prstGeom prst="rect">
            <a:avLst/>
          </a:prstGeom>
        </p:spPr>
      </p:pic>
    </p:spTree>
    <p:extLst>
      <p:ext uri="{BB962C8B-B14F-4D97-AF65-F5344CB8AC3E}">
        <p14:creationId xmlns:p14="http://schemas.microsoft.com/office/powerpoint/2010/main" val="158135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70D8347A-40AE-F60F-3C42-7D30C0ED6E36}"/>
            </a:ext>
          </a:extLst>
        </p:cNvPr>
        <p:cNvGrpSpPr/>
        <p:nvPr/>
      </p:nvGrpSpPr>
      <p:grpSpPr>
        <a:xfrm>
          <a:off x="0" y="0"/>
          <a:ext cx="0" cy="0"/>
          <a:chOff x="0" y="0"/>
          <a:chExt cx="0" cy="0"/>
        </a:xfrm>
      </p:grpSpPr>
      <p:graphicFrame>
        <p:nvGraphicFramePr>
          <p:cNvPr id="10" name="オブジェクト 9">
            <a:extLst>
              <a:ext uri="{FF2B5EF4-FFF2-40B4-BE49-F238E27FC236}">
                <a16:creationId xmlns:a16="http://schemas.microsoft.com/office/drawing/2014/main" id="{0374E326-CD2A-295C-C0B0-85CC1E63A208}"/>
              </a:ext>
            </a:extLst>
          </p:cNvPr>
          <p:cNvGraphicFramePr>
            <a:graphicFrameLocks noChangeAspect="1"/>
          </p:cNvGraphicFramePr>
          <p:nvPr>
            <p:extLst>
              <p:ext uri="{D42A27DB-BD31-4B8C-83A1-F6EECF244321}">
                <p14:modId xmlns:p14="http://schemas.microsoft.com/office/powerpoint/2010/main" val="2603743247"/>
              </p:ext>
            </p:extLst>
          </p:nvPr>
        </p:nvGraphicFramePr>
        <p:xfrm>
          <a:off x="1501774" y="0"/>
          <a:ext cx="9547226" cy="6749107"/>
        </p:xfrm>
        <a:graphic>
          <a:graphicData uri="http://schemas.openxmlformats.org/presentationml/2006/ole">
            <mc:AlternateContent xmlns:mc="http://schemas.openxmlformats.org/markup-compatibility/2006">
              <mc:Choice xmlns:v="urn:schemas-microsoft-com:vml" Requires="v">
                <p:oleObj name="Acrobat Document" r:id="rId3" imgW="11343907" imgH="8019809" progId="Acrobat.Document.DC">
                  <p:embed/>
                </p:oleObj>
              </mc:Choice>
              <mc:Fallback>
                <p:oleObj name="Acrobat Document" r:id="rId3" imgW="11343907" imgH="8019809" progId="Acrobat.Document.DC">
                  <p:embed/>
                  <p:pic>
                    <p:nvPicPr>
                      <p:cNvPr id="0" name=""/>
                      <p:cNvPicPr/>
                      <p:nvPr/>
                    </p:nvPicPr>
                    <p:blipFill>
                      <a:blip r:embed="rId4"/>
                      <a:stretch>
                        <a:fillRect/>
                      </a:stretch>
                    </p:blipFill>
                    <p:spPr>
                      <a:xfrm>
                        <a:off x="1501774" y="0"/>
                        <a:ext cx="9547226" cy="6749107"/>
                      </a:xfrm>
                      <a:prstGeom prst="rect">
                        <a:avLst/>
                      </a:prstGeom>
                    </p:spPr>
                  </p:pic>
                </p:oleObj>
              </mc:Fallback>
            </mc:AlternateContent>
          </a:graphicData>
        </a:graphic>
      </p:graphicFrame>
      <p:sp>
        <p:nvSpPr>
          <p:cNvPr id="11" name="正方形/長方形 10">
            <a:extLst>
              <a:ext uri="{FF2B5EF4-FFF2-40B4-BE49-F238E27FC236}">
                <a16:creationId xmlns:a16="http://schemas.microsoft.com/office/drawing/2014/main" id="{CF9C75C2-AD8A-F521-8C2F-B329FCB07122}"/>
              </a:ext>
            </a:extLst>
          </p:cNvPr>
          <p:cNvSpPr/>
          <p:nvPr/>
        </p:nvSpPr>
        <p:spPr>
          <a:xfrm>
            <a:off x="0" y="2457309"/>
            <a:ext cx="12192000" cy="18344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6000" b="1" dirty="0">
                <a:ea typeface="BIZ UDPゴシック" panose="020B0400000000000000" pitchFamily="50" charset="-128"/>
              </a:rPr>
              <a:t>LET</a:t>
            </a:r>
            <a:r>
              <a:rPr kumimoji="1" lang="ja-JP" altLang="en-US" sz="6000" b="1" dirty="0">
                <a:ea typeface="BIZ UDPゴシック" panose="020B0400000000000000" pitchFamily="50" charset="-128"/>
              </a:rPr>
              <a:t>‘</a:t>
            </a:r>
            <a:r>
              <a:rPr kumimoji="1" lang="en-US" altLang="ja-JP" sz="6000" b="1" dirty="0">
                <a:ea typeface="BIZ UDPゴシック" panose="020B0400000000000000" pitchFamily="50" charset="-128"/>
              </a:rPr>
              <a:t>S</a:t>
            </a:r>
            <a:r>
              <a:rPr kumimoji="1" lang="ja-JP" altLang="en-US" sz="6000" b="1" dirty="0">
                <a:ea typeface="BIZ UDPゴシック" panose="020B0400000000000000" pitchFamily="50" charset="-128"/>
              </a:rPr>
              <a:t>！すごろくワーク</a:t>
            </a:r>
          </a:p>
        </p:txBody>
      </p:sp>
    </p:spTree>
    <p:extLst>
      <p:ext uri="{BB962C8B-B14F-4D97-AF65-F5344CB8AC3E}">
        <p14:creationId xmlns:p14="http://schemas.microsoft.com/office/powerpoint/2010/main" val="271087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32DCA3-C010-FF0A-68E7-852784ECD4CF}"/>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0894938-6F23-3590-EAD1-627037DA6818}"/>
              </a:ext>
            </a:extLst>
          </p:cNvPr>
          <p:cNvSpPr/>
          <p:nvPr/>
        </p:nvSpPr>
        <p:spPr>
          <a:xfrm>
            <a:off x="565675" y="539238"/>
            <a:ext cx="1993900" cy="581542"/>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t>振り返り</a:t>
            </a:r>
            <a:endParaRPr lang="en-US" altLang="ja-JP" sz="2800" b="1" dirty="0"/>
          </a:p>
        </p:txBody>
      </p:sp>
      <p:sp>
        <p:nvSpPr>
          <p:cNvPr id="3" name="タイトル 1">
            <a:extLst>
              <a:ext uri="{FF2B5EF4-FFF2-40B4-BE49-F238E27FC236}">
                <a16:creationId xmlns:a16="http://schemas.microsoft.com/office/drawing/2014/main" id="{701D19F2-F0FB-FCFE-172A-B4C9610E24B2}"/>
              </a:ext>
            </a:extLst>
          </p:cNvPr>
          <p:cNvSpPr txBox="1">
            <a:spLocks/>
          </p:cNvSpPr>
          <p:nvPr/>
        </p:nvSpPr>
        <p:spPr>
          <a:xfrm>
            <a:off x="565675" y="1797098"/>
            <a:ext cx="11384437" cy="3846012"/>
          </a:xfrm>
          <a:prstGeom prst="rect">
            <a:avLst/>
          </a:prstGeom>
        </p:spPr>
        <p:txBody>
          <a:bodyPr vert="horz" lIns="91440" tIns="45720" rIns="91440" bIns="45720" rtlCol="0">
            <a:noAutofit/>
          </a:bodyPr>
          <a:lstStyle>
            <a:lvl1pPr algn="l" defTabSz="914400" rtl="0" eaLnBrk="1" latinLnBrk="0" hangingPunct="1">
              <a:lnSpc>
                <a:spcPct val="110000"/>
              </a:lnSpc>
              <a:spcBef>
                <a:spcPct val="0"/>
              </a:spcBef>
              <a:buNone/>
              <a:defRPr sz="2800" kern="1200" cap="none" spc="250" baseline="0">
                <a:solidFill>
                  <a:schemeClr val="tx1">
                    <a:lumMod val="85000"/>
                    <a:lumOff val="15000"/>
                  </a:schemeClr>
                </a:solidFill>
                <a:latin typeface="+mj-lt"/>
                <a:ea typeface="Batang" panose="02030600000101010101" pitchFamily="18" charset="-127"/>
                <a:cs typeface="+mj-cs"/>
              </a:defRPr>
            </a:lvl1pPr>
          </a:lstStyle>
          <a:p>
            <a:pPr>
              <a:lnSpc>
                <a:spcPct val="100000"/>
              </a:lnSpc>
              <a:spcAft>
                <a:spcPts val="600"/>
              </a:spcAft>
            </a:pPr>
            <a:r>
              <a:rPr lang="ja-JP" altLang="en-US" sz="3600" b="1" spc="50" dirty="0">
                <a:latin typeface="+mn-lt"/>
                <a:ea typeface="BIZ UDPゴシック" panose="020B0400000000000000" pitchFamily="50" charset="-128"/>
                <a:cs typeface="+mn-cs"/>
              </a:rPr>
              <a:t>　・グループで話した内容</a:t>
            </a:r>
            <a:endParaRPr lang="en-US" altLang="ja-JP" sz="3600" b="1" spc="50" dirty="0">
              <a:latin typeface="+mn-lt"/>
              <a:ea typeface="BIZ UDPゴシック" panose="020B0400000000000000" pitchFamily="50" charset="-128"/>
              <a:cs typeface="+mn-cs"/>
            </a:endParaRPr>
          </a:p>
          <a:p>
            <a:pPr>
              <a:lnSpc>
                <a:spcPct val="100000"/>
              </a:lnSpc>
              <a:spcAft>
                <a:spcPts val="600"/>
              </a:spcAft>
            </a:pPr>
            <a:r>
              <a:rPr kumimoji="1" lang="ja-JP" altLang="en-US" sz="3600" b="1" spc="50" dirty="0">
                <a:latin typeface="+mn-lt"/>
                <a:ea typeface="BIZ UDPゴシック" panose="020B0400000000000000" pitchFamily="50" charset="-128"/>
                <a:cs typeface="+mn-cs"/>
              </a:rPr>
              <a:t>　・ジェンダーについて、自分の中の意識に思わず</a:t>
            </a:r>
            <a:endParaRPr kumimoji="1" lang="en-US" altLang="ja-JP" sz="3600" b="1" spc="50" dirty="0">
              <a:latin typeface="+mn-lt"/>
              <a:ea typeface="BIZ UDPゴシック" panose="020B0400000000000000" pitchFamily="50" charset="-128"/>
              <a:cs typeface="+mn-cs"/>
            </a:endParaRPr>
          </a:p>
          <a:p>
            <a:pPr>
              <a:lnSpc>
                <a:spcPct val="100000"/>
              </a:lnSpc>
              <a:spcAft>
                <a:spcPts val="600"/>
              </a:spcAft>
            </a:pPr>
            <a:r>
              <a:rPr lang="ja-JP" altLang="en-US" sz="3600" b="1" spc="50" dirty="0">
                <a:latin typeface="+mn-lt"/>
                <a:ea typeface="BIZ UDPゴシック" panose="020B0400000000000000" pitchFamily="50" charset="-128"/>
                <a:cs typeface="+mn-cs"/>
              </a:rPr>
              <a:t>　 </a:t>
            </a:r>
            <a:r>
              <a:rPr kumimoji="1" lang="ja-JP" altLang="en-US" sz="3600" b="1" spc="50" dirty="0">
                <a:latin typeface="+mn-lt"/>
                <a:ea typeface="BIZ UDPゴシック" panose="020B0400000000000000" pitchFamily="50" charset="-128"/>
                <a:cs typeface="+mn-cs"/>
              </a:rPr>
              <a:t>はっと気づかされたこと</a:t>
            </a:r>
            <a:endParaRPr kumimoji="1" lang="en-US" altLang="ja-JP" sz="3600" b="1" spc="50" dirty="0">
              <a:latin typeface="+mn-lt"/>
              <a:ea typeface="BIZ UDPゴシック" panose="020B0400000000000000" pitchFamily="50" charset="-128"/>
              <a:cs typeface="+mn-cs"/>
            </a:endParaRPr>
          </a:p>
          <a:p>
            <a:pPr>
              <a:lnSpc>
                <a:spcPct val="100000"/>
              </a:lnSpc>
              <a:spcAft>
                <a:spcPts val="600"/>
              </a:spcAft>
            </a:pPr>
            <a:r>
              <a:rPr lang="ja-JP" altLang="en-US" sz="3600" b="1" spc="50" dirty="0">
                <a:latin typeface="+mn-lt"/>
                <a:ea typeface="BIZ UDPゴシック" panose="020B0400000000000000" pitchFamily="50" charset="-128"/>
                <a:cs typeface="+mn-cs"/>
              </a:rPr>
              <a:t>　・心の中で１番残っている言葉は？</a:t>
            </a:r>
            <a:endParaRPr lang="en-US" altLang="ja-JP" sz="3600" b="1" spc="50" dirty="0">
              <a:latin typeface="+mn-lt"/>
              <a:ea typeface="BIZ UDPゴシック" panose="020B0400000000000000" pitchFamily="50" charset="-128"/>
              <a:cs typeface="+mn-cs"/>
            </a:endParaRPr>
          </a:p>
          <a:p>
            <a:pPr>
              <a:lnSpc>
                <a:spcPct val="100000"/>
              </a:lnSpc>
              <a:spcAft>
                <a:spcPts val="600"/>
              </a:spcAft>
            </a:pPr>
            <a:r>
              <a:rPr lang="ja-JP" altLang="en-US" sz="3600" b="1" spc="50" dirty="0">
                <a:latin typeface="+mn-lt"/>
                <a:ea typeface="BIZ UDPゴシック" panose="020B0400000000000000" pitchFamily="50" charset="-128"/>
                <a:cs typeface="+mn-cs"/>
              </a:rPr>
              <a:t>　・今日の収穫はコレ♪など</a:t>
            </a:r>
            <a:endParaRPr lang="en-US" altLang="ja-JP" sz="3600" b="1" spc="50" dirty="0">
              <a:latin typeface="+mn-lt"/>
              <a:ea typeface="BIZ UDPゴシック" panose="020B0400000000000000" pitchFamily="50" charset="-128"/>
              <a:cs typeface="+mn-cs"/>
            </a:endParaRPr>
          </a:p>
          <a:p>
            <a:pPr>
              <a:lnSpc>
                <a:spcPct val="100000"/>
              </a:lnSpc>
              <a:spcAft>
                <a:spcPts val="600"/>
              </a:spcAft>
            </a:pPr>
            <a:r>
              <a:rPr lang="ja-JP" altLang="en-US" sz="3600" b="1" spc="50" dirty="0">
                <a:latin typeface="+mn-lt"/>
                <a:ea typeface="BIZ UDPゴシック" panose="020B0400000000000000" pitchFamily="50" charset="-128"/>
                <a:cs typeface="+mn-cs"/>
              </a:rPr>
              <a:t>　　　　　　　　　　　　　　　　　　　　　　　　　　　　　　　　</a:t>
            </a:r>
            <a:r>
              <a:rPr lang="ja-JP" altLang="en-US" sz="3600" b="1" spc="50" dirty="0">
                <a:latin typeface="BIZ UDPゴシック" panose="020B0400000000000000" pitchFamily="50" charset="-128"/>
                <a:ea typeface="BIZ UDPゴシック" panose="020B0400000000000000" pitchFamily="50" charset="-128"/>
                <a:cs typeface="+mn-cs"/>
              </a:rPr>
              <a:t>　</a:t>
            </a:r>
            <a:endParaRPr lang="en-US" altLang="ja-JP" sz="3600" b="1" spc="50" dirty="0">
              <a:latin typeface="BIZ UDPゴシック" panose="020B0400000000000000" pitchFamily="50" charset="-128"/>
              <a:ea typeface="BIZ UDPゴシック" panose="020B0400000000000000" pitchFamily="50" charset="-128"/>
              <a:cs typeface="+mn-cs"/>
            </a:endParaRPr>
          </a:p>
          <a:p>
            <a:pPr>
              <a:lnSpc>
                <a:spcPct val="100000"/>
              </a:lnSpc>
              <a:spcAft>
                <a:spcPts val="600"/>
              </a:spcAft>
            </a:pPr>
            <a:r>
              <a:rPr lang="ja-JP" altLang="en-US" sz="3600" b="1" spc="50" dirty="0">
                <a:latin typeface="BIZ UDPゴシック" panose="020B0400000000000000" pitchFamily="50" charset="-128"/>
                <a:ea typeface="BIZ UDPゴシック" panose="020B0400000000000000" pitchFamily="50" charset="-128"/>
                <a:cs typeface="+mn-cs"/>
              </a:rPr>
              <a:t>　</a:t>
            </a:r>
            <a:endParaRPr lang="en-US" altLang="ja-JP" sz="3600" b="1" spc="50" dirty="0">
              <a:latin typeface="BIZ UDPゴシック" panose="020B0400000000000000" pitchFamily="50" charset="-128"/>
              <a:ea typeface="BIZ UDPゴシック" panose="020B0400000000000000" pitchFamily="50" charset="-128"/>
              <a:cs typeface="+mn-cs"/>
            </a:endParaRPr>
          </a:p>
        </p:txBody>
      </p:sp>
      <p:pic>
        <p:nvPicPr>
          <p:cNvPr id="4" name="図 3" descr="挿絵 が含まれている画像&#10;&#10;AI 生成コンテンツは誤りを含む可能性があります。">
            <a:extLst>
              <a:ext uri="{FF2B5EF4-FFF2-40B4-BE49-F238E27FC236}">
                <a16:creationId xmlns:a16="http://schemas.microsoft.com/office/drawing/2014/main" id="{7F950177-8B99-86B7-0970-70C7039E1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3558" y="3861585"/>
            <a:ext cx="3208295" cy="2348504"/>
          </a:xfrm>
          <a:prstGeom prst="rect">
            <a:avLst/>
          </a:prstGeom>
        </p:spPr>
      </p:pic>
      <p:sp>
        <p:nvSpPr>
          <p:cNvPr id="6" name="テキスト ボックス 5">
            <a:extLst>
              <a:ext uri="{FF2B5EF4-FFF2-40B4-BE49-F238E27FC236}">
                <a16:creationId xmlns:a16="http://schemas.microsoft.com/office/drawing/2014/main" id="{CCA6AD0C-9576-FB93-5963-C27DB7683186}"/>
              </a:ext>
            </a:extLst>
          </p:cNvPr>
          <p:cNvSpPr txBox="1"/>
          <p:nvPr/>
        </p:nvSpPr>
        <p:spPr>
          <a:xfrm>
            <a:off x="9613900" y="429901"/>
            <a:ext cx="2860453" cy="800219"/>
          </a:xfrm>
          <a:prstGeom prst="rect">
            <a:avLst/>
          </a:prstGeom>
          <a:noFill/>
        </p:spPr>
        <p:txBody>
          <a:bodyPr wrap="square" rtlCol="0">
            <a:spAutoFit/>
          </a:bodyPr>
          <a:lstStyle/>
          <a:p>
            <a:r>
              <a:rPr lang="en-US" altLang="ja-JP" sz="2800" b="1" dirty="0">
                <a:solidFill>
                  <a:srgbClr val="116D55"/>
                </a:solidFill>
              </a:rPr>
              <a:t>EXAMPLE</a:t>
            </a:r>
            <a:endParaRPr lang="ja-JP" altLang="en-US" sz="2800" b="1" dirty="0">
              <a:solidFill>
                <a:srgbClr val="116D55"/>
              </a:solidFill>
            </a:endParaRPr>
          </a:p>
          <a:p>
            <a:endParaRPr lang="en-US" altLang="ja-JP" dirty="0"/>
          </a:p>
        </p:txBody>
      </p:sp>
    </p:spTree>
    <p:extLst>
      <p:ext uri="{BB962C8B-B14F-4D97-AF65-F5344CB8AC3E}">
        <p14:creationId xmlns:p14="http://schemas.microsoft.com/office/powerpoint/2010/main" val="31777762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1100</Words>
  <Application>Microsoft Office PowerPoint</Application>
  <PresentationFormat>ワイド画面</PresentationFormat>
  <Paragraphs>80</Paragraphs>
  <Slides>7</Slides>
  <Notes>7</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3" baseType="lpstr">
      <vt:lpstr>BIZ UDPゴシック</vt:lpstr>
      <vt:lpstr>游ゴシック</vt:lpstr>
      <vt:lpstr>游ゴシック Light</vt:lpstr>
      <vt:lpstr>Arial</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2026-05-21T06:09:58Z</dcterms:created>
  <dcterms:modified xsi:type="dcterms:W3CDTF">2026-05-21T08:16:30Z</dcterms:modified>
</cp:coreProperties>
</file>