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61" r:id="rId2"/>
    <p:sldId id="257" r:id="rId3"/>
    <p:sldId id="258" r:id="rId4"/>
    <p:sldId id="268" r:id="rId5"/>
    <p:sldId id="260" r:id="rId6"/>
    <p:sldId id="262" r:id="rId7"/>
    <p:sldId id="259" r:id="rId8"/>
    <p:sldId id="265" r:id="rId9"/>
    <p:sldId id="263" r:id="rId10"/>
    <p:sldId id="267" r:id="rId11"/>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1"/>
    <a:srgbClr val="FFFF99"/>
    <a:srgbClr val="FFFFCC"/>
    <a:srgbClr val="C9FFFF"/>
    <a:srgbClr val="116D55"/>
    <a:srgbClr val="1BB18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1" autoAdjust="0"/>
    <p:restoredTop sz="94660"/>
  </p:normalViewPr>
  <p:slideViewPr>
    <p:cSldViewPr snapToGrid="0">
      <p:cViewPr varScale="1">
        <p:scale>
          <a:sx n="60" d="100"/>
          <a:sy n="60" d="100"/>
        </p:scale>
        <p:origin x="13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0516D093-9EA3-4441-8182-8536500F8B8A}" type="datetimeFigureOut">
              <a:rPr kumimoji="1" lang="ja-JP" altLang="en-US" smtClean="0"/>
              <a:t>2026/5/21</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F227FAF1-2F95-4312-B7B2-C787F34A5204}" type="slidenum">
              <a:rPr kumimoji="1" lang="ja-JP" altLang="en-US" smtClean="0"/>
              <a:t>‹#›</a:t>
            </a:fld>
            <a:endParaRPr kumimoji="1" lang="ja-JP" altLang="en-US"/>
          </a:p>
        </p:txBody>
      </p:sp>
    </p:spTree>
    <p:extLst>
      <p:ext uri="{BB962C8B-B14F-4D97-AF65-F5344CB8AC3E}">
        <p14:creationId xmlns:p14="http://schemas.microsoft.com/office/powerpoint/2010/main" val="22997583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3</a:t>
            </a:fld>
            <a:endParaRPr kumimoji="1" lang="ja-JP" altLang="en-US"/>
          </a:p>
        </p:txBody>
      </p:sp>
    </p:spTree>
    <p:extLst>
      <p:ext uri="{BB962C8B-B14F-4D97-AF65-F5344CB8AC3E}">
        <p14:creationId xmlns:p14="http://schemas.microsoft.com/office/powerpoint/2010/main" val="88133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4</a:t>
            </a:fld>
            <a:endParaRPr kumimoji="1" lang="ja-JP" altLang="en-US"/>
          </a:p>
        </p:txBody>
      </p:sp>
    </p:spTree>
    <p:extLst>
      <p:ext uri="{BB962C8B-B14F-4D97-AF65-F5344CB8AC3E}">
        <p14:creationId xmlns:p14="http://schemas.microsoft.com/office/powerpoint/2010/main" val="67450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227FAF1-2F95-4312-B7B2-C787F34A5204}" type="slidenum">
              <a:rPr kumimoji="1" lang="ja-JP" altLang="en-US" smtClean="0"/>
              <a:t>6</a:t>
            </a:fld>
            <a:endParaRPr kumimoji="1" lang="ja-JP" altLang="en-US"/>
          </a:p>
        </p:txBody>
      </p:sp>
    </p:spTree>
    <p:extLst>
      <p:ext uri="{BB962C8B-B14F-4D97-AF65-F5344CB8AC3E}">
        <p14:creationId xmlns:p14="http://schemas.microsoft.com/office/powerpoint/2010/main" val="257984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378D1-FC5B-6454-95FD-9AB6778724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B4F2C45-09A0-028F-211A-401119AEFF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E8FFC1-6C8F-60B9-948D-AA903EEA347A}"/>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F6B784CC-D674-A8BA-2617-305441B4D9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3F4BB9-BE75-9583-3F88-9998C9D0F454}"/>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375795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731D29-CA5F-872C-08AC-5BF09FD2CE4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0650BD-5022-C369-D4FE-C4B3F3C5D87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F1AF0A-8491-7DFB-B47B-A7D340943373}"/>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58C77880-47AD-DA7E-595C-6928B5840B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685986-B7E0-7DD5-BE22-F719D6BC1F23}"/>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21244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F356D6-60FC-1981-76F0-8F2D55A4EC2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36D44A9-F374-A94A-479A-7E96F144DE1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B6BBA1-36A3-1B4B-97C8-880D049E2416}"/>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18B72CE3-55AE-7340-87E7-71C74A9378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EEE2D7-DB84-09FB-0F15-EA764762E28A}"/>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42439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B12F15-66F7-3176-0F49-36CDB4A04B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2EC5DD-134D-2458-CAD5-F66AB5B29CF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6244DD-F609-DDE1-8C7A-35088442EFA6}"/>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D3B1861D-23AD-FDB8-5196-45AB5740B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D2628E-B305-AA81-3791-0C947CDF07D0}"/>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343978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8F0E1-740A-3424-3D6E-84FC0DE9CF6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6D6DE5-BE35-C6B3-A8C0-FB9F7CE151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A8593E9-4694-4541-AFC1-FCA516A6F6C0}"/>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A76E3229-CC35-D277-63F2-A46E6D08BE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3EE31E-0433-539B-8A4B-339AAEDA21C3}"/>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98053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EB146-BD64-B7FA-950B-7003788FAA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5AA2722-B68E-5777-F41C-0C143C559EB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D6F83D1-7E04-23E1-D159-C2DA42FB792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305D249-9CBE-371D-FD4E-FC3E4C71B5CE}"/>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6" name="フッター プレースホルダー 5">
            <a:extLst>
              <a:ext uri="{FF2B5EF4-FFF2-40B4-BE49-F238E27FC236}">
                <a16:creationId xmlns:a16="http://schemas.microsoft.com/office/drawing/2014/main" id="{D486B09F-1E44-E1C7-CBA8-BA52A82058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D909FE-587B-A49B-C1B9-AE5E71CE97D7}"/>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7147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F9662-A822-FFBC-09DE-E94F19046DB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44DCF-D111-DCB4-EFBD-A3990FB37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BB029D5-EA97-1E0D-8ADE-5E716CED104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8D433C6-1CEA-0581-F726-96DB70065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B2A2A99-D86F-150F-DCBA-30AE5B7B46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0DC4BE6-8B09-B470-171E-060DDA104755}"/>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8" name="フッター プレースホルダー 7">
            <a:extLst>
              <a:ext uri="{FF2B5EF4-FFF2-40B4-BE49-F238E27FC236}">
                <a16:creationId xmlns:a16="http://schemas.microsoft.com/office/drawing/2014/main" id="{09A120FC-CC1E-AEF0-9320-CDEDF596CEC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7DA3B2B-270F-87F1-4ED2-C1EABBCBC174}"/>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45021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D6B162-E1AB-A8A0-BE9E-C0C9DF20AC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44B11EF-377E-1906-1DB3-235700A030CC}"/>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4" name="フッター プレースホルダー 3">
            <a:extLst>
              <a:ext uri="{FF2B5EF4-FFF2-40B4-BE49-F238E27FC236}">
                <a16:creationId xmlns:a16="http://schemas.microsoft.com/office/drawing/2014/main" id="{055D5FCB-236B-9C28-6B89-6334B409C1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C61CD6A-4CC5-B429-51DD-8689818AB4B8}"/>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64650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D99F9D-CD88-6431-D3B0-85CBCF29FA31}"/>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3" name="フッター プレースホルダー 2">
            <a:extLst>
              <a:ext uri="{FF2B5EF4-FFF2-40B4-BE49-F238E27FC236}">
                <a16:creationId xmlns:a16="http://schemas.microsoft.com/office/drawing/2014/main" id="{A5D03033-25E4-0038-F4DE-D6185441DE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63D28E-1600-C90E-36EC-9039DB3E53E1}"/>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32284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04724D-9368-57F2-A952-C16A5FDDF9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C86BA0-A967-1187-EB6D-3B236FDB3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98300E3-9D56-152D-84A4-5C9F2E7F8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C283FD-971D-A320-66CB-F27BCA6ED1F8}"/>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6" name="フッター プレースホルダー 5">
            <a:extLst>
              <a:ext uri="{FF2B5EF4-FFF2-40B4-BE49-F238E27FC236}">
                <a16:creationId xmlns:a16="http://schemas.microsoft.com/office/drawing/2014/main" id="{BB9EABC6-2348-D240-4C8F-EEB1A8A580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26F72C-6979-E0DE-51B6-EAE70FA4EEC0}"/>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12391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57D770-421B-DA30-3004-665F9049FD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971A71E-D0F8-2D73-0333-6CC79EB81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FF28E4-E189-BC66-091F-84147B978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D3A08A-0F23-BA3C-6266-61ABCB3F26A7}"/>
              </a:ext>
            </a:extLst>
          </p:cNvPr>
          <p:cNvSpPr>
            <a:spLocks noGrp="1"/>
          </p:cNvSpPr>
          <p:nvPr>
            <p:ph type="dt" sz="half" idx="10"/>
          </p:nvPr>
        </p:nvSpPr>
        <p:spPr/>
        <p:txBody>
          <a:bodyPr/>
          <a:lstStyle/>
          <a:p>
            <a:fld id="{D3A1DC83-16D4-443D-A383-53E01F78F0D0}" type="datetimeFigureOut">
              <a:rPr kumimoji="1" lang="ja-JP" altLang="en-US" smtClean="0"/>
              <a:t>2026/5/21</a:t>
            </a:fld>
            <a:endParaRPr kumimoji="1" lang="ja-JP" altLang="en-US"/>
          </a:p>
        </p:txBody>
      </p:sp>
      <p:sp>
        <p:nvSpPr>
          <p:cNvPr id="6" name="フッター プレースホルダー 5">
            <a:extLst>
              <a:ext uri="{FF2B5EF4-FFF2-40B4-BE49-F238E27FC236}">
                <a16:creationId xmlns:a16="http://schemas.microsoft.com/office/drawing/2014/main" id="{FC3B65C3-FD30-069C-7C3A-76ABFDFB33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F7ED88-837A-B64E-8357-4B3D0406ADDD}"/>
              </a:ext>
            </a:extLst>
          </p:cNvPr>
          <p:cNvSpPr>
            <a:spLocks noGrp="1"/>
          </p:cNvSpPr>
          <p:nvPr>
            <p:ph type="sldNum" sz="quarter" idx="12"/>
          </p:nvPr>
        </p:nvSpPr>
        <p:spPr/>
        <p:txBody>
          <a:body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265480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A6B858-1204-DD2B-AD82-FEC5F7DF2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45BA74-C079-9F69-C402-15516BE19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882ED3-F9EB-C125-7C09-CB7185924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A1DC83-16D4-443D-A383-53E01F78F0D0}" type="datetimeFigureOut">
              <a:rPr kumimoji="1" lang="ja-JP" altLang="en-US" smtClean="0"/>
              <a:t>2026/5/21</a:t>
            </a:fld>
            <a:endParaRPr kumimoji="1" lang="ja-JP" altLang="en-US"/>
          </a:p>
        </p:txBody>
      </p:sp>
      <p:sp>
        <p:nvSpPr>
          <p:cNvPr id="5" name="フッター プレースホルダー 4">
            <a:extLst>
              <a:ext uri="{FF2B5EF4-FFF2-40B4-BE49-F238E27FC236}">
                <a16:creationId xmlns:a16="http://schemas.microsoft.com/office/drawing/2014/main" id="{71D91450-2C00-CB8F-1113-485761BAC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69EE8A-DA4D-AD34-5AD5-54ACA2B1D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9DF6B-4444-494F-A01D-01A393FCA03B}" type="slidenum">
              <a:rPr kumimoji="1" lang="ja-JP" altLang="en-US" smtClean="0"/>
              <a:t>‹#›</a:t>
            </a:fld>
            <a:endParaRPr kumimoji="1" lang="ja-JP" altLang="en-US"/>
          </a:p>
        </p:txBody>
      </p:sp>
    </p:spTree>
    <p:extLst>
      <p:ext uri="{BB962C8B-B14F-4D97-AF65-F5344CB8AC3E}">
        <p14:creationId xmlns:p14="http://schemas.microsoft.com/office/powerpoint/2010/main" val="150104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hyperlink" Target="https://shinsei.city.yokohama.lg.jp/cu/141003/ea/residents/procedures/apply/a06cda57-d540-4da0-842e-5e66ee0db57a/start"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rashiku045@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mailto:mati00gakusei.plus@gmail.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png"/><Relationship Id="rId7" Type="http://schemas.openxmlformats.org/officeDocument/2006/relationships/oleObject" Target="../embeddings/oleObject1.bin"/><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sv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7CA4023-39F5-4C0E-1AD6-D2F9DDCAEE0C}"/>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188D639-364B-B0E2-58F9-9CABCB5F0C08}"/>
              </a:ext>
            </a:extLst>
          </p:cNvPr>
          <p:cNvSpPr/>
          <p:nvPr/>
        </p:nvSpPr>
        <p:spPr>
          <a:xfrm>
            <a:off x="1322657" y="586750"/>
            <a:ext cx="9744294" cy="2353144"/>
          </a:xfrm>
          <a:prstGeom prst="roundRect">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5F9560F9-6258-7D00-CBE2-E952924C37D4}"/>
              </a:ext>
            </a:extLst>
          </p:cNvPr>
          <p:cNvSpPr txBox="1"/>
          <p:nvPr/>
        </p:nvSpPr>
        <p:spPr>
          <a:xfrm>
            <a:off x="1322657" y="940257"/>
            <a:ext cx="9546683" cy="1323439"/>
          </a:xfrm>
          <a:prstGeom prst="rect">
            <a:avLst/>
          </a:prstGeom>
          <a:noFill/>
        </p:spPr>
        <p:txBody>
          <a:bodyPr wrap="square" rtlCol="0">
            <a:spAutoFit/>
          </a:bodyPr>
          <a:lstStyle/>
          <a:p>
            <a:pPr algn="ctr"/>
            <a:r>
              <a:rPr kumimoji="1" lang="ja-JP" altLang="en-US" sz="4000" b="1" dirty="0"/>
              <a:t>横浜市</a:t>
            </a:r>
            <a:endParaRPr kumimoji="1" lang="en-US" altLang="ja-JP" sz="4000" b="1" dirty="0"/>
          </a:p>
          <a:p>
            <a:r>
              <a:rPr kumimoji="1" lang="ja-JP" altLang="en-US" sz="4000" b="1" dirty="0"/>
              <a:t>ジェンダーすごろくワークルールブック</a:t>
            </a:r>
            <a:endParaRPr kumimoji="1" lang="ja-JP" altLang="en-US" sz="2800" b="1" dirty="0"/>
          </a:p>
        </p:txBody>
      </p:sp>
      <p:cxnSp>
        <p:nvCxnSpPr>
          <p:cNvPr id="9" name="直線コネクタ 8">
            <a:extLst>
              <a:ext uri="{FF2B5EF4-FFF2-40B4-BE49-F238E27FC236}">
                <a16:creationId xmlns:a16="http://schemas.microsoft.com/office/drawing/2014/main" id="{FEB20E06-FCA5-FD9A-F425-82BBC86F3C1B}"/>
              </a:ext>
            </a:extLst>
          </p:cNvPr>
          <p:cNvCxnSpPr>
            <a:cxnSpLocks/>
          </p:cNvCxnSpPr>
          <p:nvPr/>
        </p:nvCxnSpPr>
        <p:spPr>
          <a:xfrm flipV="1">
            <a:off x="1703466" y="2267288"/>
            <a:ext cx="9165874" cy="40718"/>
          </a:xfrm>
          <a:prstGeom prst="line">
            <a:avLst/>
          </a:prstGeom>
          <a:ln>
            <a:solidFill>
              <a:schemeClr val="accent1">
                <a:lumMod val="40000"/>
                <a:lumOff val="60000"/>
              </a:schemeClr>
            </a:solidFill>
          </a:ln>
        </p:spPr>
        <p:style>
          <a:lnRef idx="3">
            <a:schemeClr val="accent2"/>
          </a:lnRef>
          <a:fillRef idx="0">
            <a:schemeClr val="accent2"/>
          </a:fillRef>
          <a:effectRef idx="2">
            <a:schemeClr val="accent2"/>
          </a:effectRef>
          <a:fontRef idx="minor">
            <a:schemeClr val="tx1"/>
          </a:fontRef>
        </p:style>
      </p:cxnSp>
      <p:sp>
        <p:nvSpPr>
          <p:cNvPr id="4" name="テキスト ボックス 3">
            <a:extLst>
              <a:ext uri="{FF2B5EF4-FFF2-40B4-BE49-F238E27FC236}">
                <a16:creationId xmlns:a16="http://schemas.microsoft.com/office/drawing/2014/main" id="{F4C12E73-E9AD-EF27-8DF9-F7AB4DABF1A8}"/>
              </a:ext>
            </a:extLst>
          </p:cNvPr>
          <p:cNvSpPr txBox="1"/>
          <p:nvPr/>
        </p:nvSpPr>
        <p:spPr>
          <a:xfrm>
            <a:off x="3757629" y="2485514"/>
            <a:ext cx="6108283" cy="400110"/>
          </a:xfrm>
          <a:prstGeom prst="rect">
            <a:avLst/>
          </a:prstGeom>
          <a:noFill/>
        </p:spPr>
        <p:txBody>
          <a:bodyPr wrap="square" rtlCol="0">
            <a:spAutoFit/>
          </a:bodyPr>
          <a:lstStyle/>
          <a:p>
            <a:r>
              <a:rPr kumimoji="1" lang="ja-JP" altLang="en-US" sz="2000" dirty="0"/>
              <a:t>横浜市市民局国際平和・ダイバーシティ推進課</a:t>
            </a:r>
          </a:p>
        </p:txBody>
      </p:sp>
      <p:sp>
        <p:nvSpPr>
          <p:cNvPr id="14" name="テキスト ボックス 13">
            <a:extLst>
              <a:ext uri="{FF2B5EF4-FFF2-40B4-BE49-F238E27FC236}">
                <a16:creationId xmlns:a16="http://schemas.microsoft.com/office/drawing/2014/main" id="{9DD4BECF-7A2F-5354-4608-9EEB6DE3FC5B}"/>
              </a:ext>
            </a:extLst>
          </p:cNvPr>
          <p:cNvSpPr txBox="1"/>
          <p:nvPr/>
        </p:nvSpPr>
        <p:spPr>
          <a:xfrm>
            <a:off x="9296401" y="6328195"/>
            <a:ext cx="2430379" cy="400110"/>
          </a:xfrm>
          <a:prstGeom prst="rect">
            <a:avLst/>
          </a:prstGeom>
          <a:noFill/>
        </p:spPr>
        <p:txBody>
          <a:bodyPr wrap="square" rtlCol="0">
            <a:spAutoFit/>
          </a:bodyPr>
          <a:lstStyle/>
          <a:p>
            <a:r>
              <a:rPr kumimoji="1" lang="ja-JP" altLang="en-US" sz="2000" b="1"/>
              <a:t>令和８年５月</a:t>
            </a:r>
            <a:r>
              <a:rPr kumimoji="1" lang="ja-JP" altLang="en-US" sz="2000" b="1" dirty="0"/>
              <a:t>作成</a:t>
            </a:r>
          </a:p>
        </p:txBody>
      </p:sp>
      <p:pic>
        <p:nvPicPr>
          <p:cNvPr id="7" name="図 6">
            <a:extLst>
              <a:ext uri="{FF2B5EF4-FFF2-40B4-BE49-F238E27FC236}">
                <a16:creationId xmlns:a16="http://schemas.microsoft.com/office/drawing/2014/main" id="{BCCBBFEE-4E08-382E-303A-F43757FE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747" y="3105432"/>
            <a:ext cx="3174576" cy="3622873"/>
          </a:xfrm>
          <a:prstGeom prst="rect">
            <a:avLst/>
          </a:prstGeom>
        </p:spPr>
      </p:pic>
    </p:spTree>
    <p:extLst>
      <p:ext uri="{BB962C8B-B14F-4D97-AF65-F5344CB8AC3E}">
        <p14:creationId xmlns:p14="http://schemas.microsoft.com/office/powerpoint/2010/main" val="211339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F2509E9B-A5FE-1323-F429-81E25B4EF177}"/>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924F37D-22C0-E5DB-19CD-DF597490C823}"/>
              </a:ext>
            </a:extLst>
          </p:cNvPr>
          <p:cNvSpPr/>
          <p:nvPr/>
        </p:nvSpPr>
        <p:spPr>
          <a:xfrm>
            <a:off x="526473" y="330238"/>
            <a:ext cx="7915563" cy="535486"/>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t>７</a:t>
            </a:r>
            <a:r>
              <a:rPr lang="en-US" altLang="ja-JP" sz="2800" b="1" dirty="0"/>
              <a:t>.</a:t>
            </a:r>
            <a:r>
              <a:rPr lang="ja-JP" altLang="en-US" sz="2800" b="1" dirty="0"/>
              <a:t>ジェンダーすごろくのダウンロード方法</a:t>
            </a:r>
            <a:endParaRPr lang="en-US" altLang="ja-JP" sz="2800" b="1" dirty="0"/>
          </a:p>
        </p:txBody>
      </p:sp>
      <p:sp>
        <p:nvSpPr>
          <p:cNvPr id="3" name="四角形: 角を丸くする 2">
            <a:extLst>
              <a:ext uri="{FF2B5EF4-FFF2-40B4-BE49-F238E27FC236}">
                <a16:creationId xmlns:a16="http://schemas.microsoft.com/office/drawing/2014/main" id="{DFE7F297-F3CE-BA58-01F0-ADB8F7FDADBF}"/>
              </a:ext>
            </a:extLst>
          </p:cNvPr>
          <p:cNvSpPr/>
          <p:nvPr/>
        </p:nvSpPr>
        <p:spPr>
          <a:xfrm>
            <a:off x="301829" y="1106018"/>
            <a:ext cx="11335990" cy="554663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3B1AF5D-5727-3C65-BCE4-8100BD4E53A6}"/>
              </a:ext>
            </a:extLst>
          </p:cNvPr>
          <p:cNvSpPr txBox="1"/>
          <p:nvPr/>
        </p:nvSpPr>
        <p:spPr>
          <a:xfrm>
            <a:off x="729346" y="1299193"/>
            <a:ext cx="10850083" cy="5355312"/>
          </a:xfrm>
          <a:prstGeom prst="rect">
            <a:avLst/>
          </a:prstGeom>
          <a:noFill/>
        </p:spPr>
        <p:txBody>
          <a:bodyPr wrap="square" rtlCol="0">
            <a:spAutoFit/>
          </a:bodyPr>
          <a:lstStyle/>
          <a:p>
            <a:r>
              <a:rPr lang="ja-JP" altLang="en-US" dirty="0"/>
              <a:t>各施設での講座や、職場における周知啓発等にご利用いただける研修教材を提供しています。</a:t>
            </a:r>
            <a:endParaRPr lang="en-US" altLang="ja-JP" dirty="0"/>
          </a:p>
          <a:p>
            <a:r>
              <a:rPr lang="ja-JP" altLang="en-US" dirty="0"/>
              <a:t>対象者や利用目的にあわせて、一部設問を変えてをご利用いただくことも可能です。</a:t>
            </a:r>
            <a:endParaRPr lang="en-US" altLang="ja-JP" dirty="0"/>
          </a:p>
          <a:p>
            <a:endParaRPr lang="en-US" altLang="ja-JP" dirty="0"/>
          </a:p>
          <a:p>
            <a:r>
              <a:rPr lang="ja-JP" altLang="en-US" dirty="0"/>
              <a:t>１　右の二次元コードまたは下のアドレスから横浜市電子申請・届出システムで、</a:t>
            </a:r>
            <a:endParaRPr lang="en-US" altLang="ja-JP" dirty="0"/>
          </a:p>
          <a:p>
            <a:r>
              <a:rPr lang="ja-JP" altLang="en-US" dirty="0"/>
              <a:t>　　代表者が簡単なアンケートを送付します。</a:t>
            </a:r>
            <a:endParaRPr lang="en-US" altLang="ja-JP" dirty="0"/>
          </a:p>
          <a:p>
            <a:r>
              <a:rPr lang="ja-JP" altLang="en-US" dirty="0"/>
              <a:t>２　事務局からジェンダーすごろくの台紙をメールでお送りします</a:t>
            </a:r>
            <a:endParaRPr lang="en-US" altLang="ja-JP" dirty="0"/>
          </a:p>
          <a:p>
            <a:r>
              <a:rPr lang="ja-JP" altLang="en-US" dirty="0"/>
              <a:t>　　</a:t>
            </a:r>
            <a:r>
              <a:rPr lang="ja-JP" altLang="en-US" sz="1500" dirty="0"/>
              <a:t>（</a:t>
            </a:r>
            <a:r>
              <a:rPr lang="en-US" altLang="ja-JP" sz="1500" dirty="0"/>
              <a:t>※</a:t>
            </a:r>
            <a:r>
              <a:rPr lang="ja-JP" altLang="en-US" sz="1500" dirty="0"/>
              <a:t>１の送付から１週間過ぎても連絡がない場合は、下記連絡先までお電話にてご連絡ください。）</a:t>
            </a:r>
            <a:endParaRPr lang="en-US" altLang="ja-JP" sz="1500" dirty="0"/>
          </a:p>
          <a:p>
            <a:r>
              <a:rPr lang="en-US" altLang="ja-JP" dirty="0"/>
              <a:t>【</a:t>
            </a:r>
            <a:r>
              <a:rPr lang="ja-JP" altLang="en-US" dirty="0"/>
              <a:t>申し込みフォーム</a:t>
            </a:r>
            <a:r>
              <a:rPr lang="en-US" altLang="ja-JP" dirty="0"/>
              <a:t>】</a:t>
            </a:r>
          </a:p>
          <a:p>
            <a:r>
              <a:rPr lang="en-US" altLang="ja-JP" dirty="0">
                <a:hlinkClick r:id="rId2"/>
              </a:rPr>
              <a:t>https://shinsei.city.yokohama.lg.jp/cu/141003/ea/residents/procedures/apply/a06cda57-d540-4da0-842e-5e66ee0db57a/start</a:t>
            </a:r>
            <a:endParaRPr lang="en-US" altLang="ja-JP" dirty="0"/>
          </a:p>
          <a:p>
            <a:endParaRPr lang="en-US" altLang="ja-JP" dirty="0"/>
          </a:p>
          <a:p>
            <a:r>
              <a:rPr lang="en-US" altLang="ja-JP" dirty="0"/>
              <a:t>※</a:t>
            </a:r>
            <a:r>
              <a:rPr lang="ja-JP" altLang="en-US" dirty="0"/>
              <a:t>当プログラムの注意事項</a:t>
            </a:r>
            <a:endParaRPr lang="en-US" altLang="ja-JP" dirty="0"/>
          </a:p>
          <a:p>
            <a:r>
              <a:rPr lang="ja-JP" altLang="en-US" dirty="0"/>
              <a:t>　・営利目的でない限り、施設の講座などにもご自由にご利用いただけますが、実施前にアンケートの</a:t>
            </a:r>
            <a:endParaRPr lang="en-US" altLang="ja-JP" dirty="0"/>
          </a:p>
          <a:p>
            <a:r>
              <a:rPr lang="ja-JP" altLang="en-US" dirty="0"/>
              <a:t>　　提出をお願いします。</a:t>
            </a:r>
            <a:endParaRPr lang="en-US" altLang="ja-JP" dirty="0"/>
          </a:p>
          <a:p>
            <a:r>
              <a:rPr lang="ja-JP" altLang="en-US" dirty="0"/>
              <a:t>　・ご利用、掲載の際は、すごろくの台紙内に「出典：ジェンダーすごろく（横浜市市民局国際平和・</a:t>
            </a:r>
            <a:endParaRPr lang="en-US" altLang="ja-JP" dirty="0"/>
          </a:p>
          <a:p>
            <a:r>
              <a:rPr lang="ja-JP" altLang="en-US" dirty="0"/>
              <a:t>　　ダイバーシティ推進課制作）と明記してください。</a:t>
            </a:r>
            <a:endParaRPr lang="en-US" altLang="ja-JP" dirty="0"/>
          </a:p>
          <a:p>
            <a:r>
              <a:rPr lang="ja-JP" altLang="en-US" dirty="0"/>
              <a:t>　・研修資料に掲載の情報は作成当時のものです。</a:t>
            </a:r>
            <a:endParaRPr lang="en-US" altLang="ja-JP" dirty="0"/>
          </a:p>
          <a:p>
            <a:endParaRPr lang="en-US" altLang="ja-JP" dirty="0"/>
          </a:p>
          <a:p>
            <a:endParaRPr lang="en-US" altLang="ja-JP" dirty="0"/>
          </a:p>
        </p:txBody>
      </p:sp>
      <p:sp>
        <p:nvSpPr>
          <p:cNvPr id="4" name="四角形: 角を丸くする 3">
            <a:extLst>
              <a:ext uri="{FF2B5EF4-FFF2-40B4-BE49-F238E27FC236}">
                <a16:creationId xmlns:a16="http://schemas.microsoft.com/office/drawing/2014/main" id="{AAA59A6C-6042-8E2D-2BAD-8873A471DDDF}"/>
              </a:ext>
            </a:extLst>
          </p:cNvPr>
          <p:cNvSpPr/>
          <p:nvPr/>
        </p:nvSpPr>
        <p:spPr>
          <a:xfrm>
            <a:off x="729346" y="6067676"/>
            <a:ext cx="2118423" cy="37220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b="1" dirty="0"/>
              <a:t>問い合わせ先</a:t>
            </a:r>
            <a:endParaRPr lang="en-US" altLang="ja-JP" sz="2400" b="1" dirty="0"/>
          </a:p>
        </p:txBody>
      </p:sp>
      <p:sp>
        <p:nvSpPr>
          <p:cNvPr id="5" name="テキスト ボックス 4">
            <a:extLst>
              <a:ext uri="{FF2B5EF4-FFF2-40B4-BE49-F238E27FC236}">
                <a16:creationId xmlns:a16="http://schemas.microsoft.com/office/drawing/2014/main" id="{1886E2F4-0983-E8FA-662B-C4FC4763CD3E}"/>
              </a:ext>
            </a:extLst>
          </p:cNvPr>
          <p:cNvSpPr txBox="1"/>
          <p:nvPr/>
        </p:nvSpPr>
        <p:spPr>
          <a:xfrm>
            <a:off x="2965243" y="6070555"/>
            <a:ext cx="10200239" cy="646331"/>
          </a:xfrm>
          <a:prstGeom prst="rect">
            <a:avLst/>
          </a:prstGeom>
          <a:noFill/>
        </p:spPr>
        <p:txBody>
          <a:bodyPr wrap="square" rtlCol="0">
            <a:spAutoFit/>
          </a:bodyPr>
          <a:lstStyle/>
          <a:p>
            <a:r>
              <a:rPr lang="ja-JP" altLang="en-US" dirty="0"/>
              <a:t>横浜市市民局国際平和・ダイバーシティ推進課　</a:t>
            </a:r>
            <a:endParaRPr lang="en-US" altLang="ja-JP" dirty="0"/>
          </a:p>
          <a:p>
            <a:r>
              <a:rPr lang="ja-JP" altLang="en-US" dirty="0"/>
              <a:t>✉    </a:t>
            </a:r>
            <a:r>
              <a:rPr lang="en-US" altLang="ja-JP" dirty="0"/>
              <a:t>sh-danjo@city.yokohama.lg.jp</a:t>
            </a:r>
            <a:r>
              <a:rPr lang="ja-JP" altLang="en-US" dirty="0"/>
              <a:t>　☎　</a:t>
            </a:r>
            <a:r>
              <a:rPr lang="en-US" altLang="ja-JP" dirty="0"/>
              <a:t>045-671-2017</a:t>
            </a:r>
          </a:p>
        </p:txBody>
      </p:sp>
      <p:pic>
        <p:nvPicPr>
          <p:cNvPr id="6" name="グラフィックス 5" descr="サイコロ 枠線">
            <a:extLst>
              <a:ext uri="{FF2B5EF4-FFF2-40B4-BE49-F238E27FC236}">
                <a16:creationId xmlns:a16="http://schemas.microsoft.com/office/drawing/2014/main" id="{8C87D066-4F58-49E5-1A26-3125DC0049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75771" y="205346"/>
            <a:ext cx="914400" cy="914400"/>
          </a:xfrm>
          <a:prstGeom prst="rect">
            <a:avLst/>
          </a:prstGeom>
        </p:spPr>
      </p:pic>
      <p:sp>
        <p:nvSpPr>
          <p:cNvPr id="7" name="四角形: 角を丸くする 6">
            <a:extLst>
              <a:ext uri="{FF2B5EF4-FFF2-40B4-BE49-F238E27FC236}">
                <a16:creationId xmlns:a16="http://schemas.microsoft.com/office/drawing/2014/main" id="{5E38CD31-2736-F28E-1AB0-FB6CAF28D6EB}"/>
              </a:ext>
            </a:extLst>
          </p:cNvPr>
          <p:cNvSpPr/>
          <p:nvPr/>
        </p:nvSpPr>
        <p:spPr>
          <a:xfrm>
            <a:off x="11206017" y="6007593"/>
            <a:ext cx="568037" cy="564741"/>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8</a:t>
            </a:r>
            <a:r>
              <a:rPr lang="ja-JP" altLang="en-US" sz="2800" b="1" dirty="0"/>
              <a:t> </a:t>
            </a:r>
            <a:endParaRPr lang="en-US" altLang="ja-JP" sz="2800" b="1" dirty="0"/>
          </a:p>
        </p:txBody>
      </p:sp>
      <p:sp>
        <p:nvSpPr>
          <p:cNvPr id="8" name="正方形/長方形 7">
            <a:extLst>
              <a:ext uri="{FF2B5EF4-FFF2-40B4-BE49-F238E27FC236}">
                <a16:creationId xmlns:a16="http://schemas.microsoft.com/office/drawing/2014/main" id="{1A199667-351B-D317-A31E-6431DCD14EA9}"/>
              </a:ext>
            </a:extLst>
          </p:cNvPr>
          <p:cNvSpPr/>
          <p:nvPr/>
        </p:nvSpPr>
        <p:spPr>
          <a:xfrm>
            <a:off x="662760" y="2020261"/>
            <a:ext cx="10850082" cy="21472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QR コード&#10;&#10;AI 生成コンテンツは誤りを含む可能性があります。">
            <a:extLst>
              <a:ext uri="{FF2B5EF4-FFF2-40B4-BE49-F238E27FC236}">
                <a16:creationId xmlns:a16="http://schemas.microsoft.com/office/drawing/2014/main" id="{5FCF1D66-D996-FEEA-BFEA-BF83AECA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9938" y="2172962"/>
            <a:ext cx="1256038" cy="1256038"/>
          </a:xfrm>
          <a:prstGeom prst="rect">
            <a:avLst/>
          </a:prstGeom>
        </p:spPr>
      </p:pic>
    </p:spTree>
    <p:extLst>
      <p:ext uri="{BB962C8B-B14F-4D97-AF65-F5344CB8AC3E}">
        <p14:creationId xmlns:p14="http://schemas.microsoft.com/office/powerpoint/2010/main" val="235107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二等辺三角形 7">
            <a:extLst>
              <a:ext uri="{FF2B5EF4-FFF2-40B4-BE49-F238E27FC236}">
                <a16:creationId xmlns:a16="http://schemas.microsoft.com/office/drawing/2014/main" id="{BF8E5A07-0F7E-541C-46C4-7BA5F6D31054}"/>
              </a:ext>
            </a:extLst>
          </p:cNvPr>
          <p:cNvSpPr/>
          <p:nvPr/>
        </p:nvSpPr>
        <p:spPr>
          <a:xfrm rot="3828719">
            <a:off x="9604047" y="5738687"/>
            <a:ext cx="359764" cy="574712"/>
          </a:xfrm>
          <a:prstGeom prst="triangle">
            <a:avLst/>
          </a:prstGeom>
          <a:solidFill>
            <a:schemeClr val="accent1">
              <a:lumMod val="20000"/>
              <a:lumOff val="8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2C2A2687-4B75-8F2E-B7AA-8E8E57970B5C}"/>
              </a:ext>
            </a:extLst>
          </p:cNvPr>
          <p:cNvSpPr/>
          <p:nvPr/>
        </p:nvSpPr>
        <p:spPr>
          <a:xfrm>
            <a:off x="724573" y="1008316"/>
            <a:ext cx="9716482" cy="309938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EB3ADBF1-4DCA-8561-2A26-D2A6C6E00BA4}"/>
              </a:ext>
            </a:extLst>
          </p:cNvPr>
          <p:cNvSpPr/>
          <p:nvPr/>
        </p:nvSpPr>
        <p:spPr>
          <a:xfrm>
            <a:off x="758070" y="158623"/>
            <a:ext cx="2683239" cy="569627"/>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もくじ</a:t>
            </a:r>
          </a:p>
        </p:txBody>
      </p:sp>
      <p:sp>
        <p:nvSpPr>
          <p:cNvPr id="4" name="テキスト ボックス 3">
            <a:extLst>
              <a:ext uri="{FF2B5EF4-FFF2-40B4-BE49-F238E27FC236}">
                <a16:creationId xmlns:a16="http://schemas.microsoft.com/office/drawing/2014/main" id="{99676830-DAD7-B6C1-CEA6-3D090D39866D}"/>
              </a:ext>
            </a:extLst>
          </p:cNvPr>
          <p:cNvSpPr txBox="1"/>
          <p:nvPr/>
        </p:nvSpPr>
        <p:spPr>
          <a:xfrm>
            <a:off x="758070" y="1226860"/>
            <a:ext cx="9956608" cy="4001095"/>
          </a:xfrm>
          <a:prstGeom prst="rect">
            <a:avLst/>
          </a:prstGeom>
          <a:noFill/>
        </p:spPr>
        <p:txBody>
          <a:bodyPr wrap="square" rtlCol="0">
            <a:spAutoFit/>
          </a:bodyPr>
          <a:lstStyle/>
          <a:p>
            <a:r>
              <a:rPr kumimoji="1" lang="ja-JP" altLang="en-US" dirty="0"/>
              <a:t>　</a:t>
            </a:r>
            <a:r>
              <a:rPr lang="ja-JP" altLang="en-US" b="1" dirty="0"/>
              <a:t>１</a:t>
            </a:r>
            <a:r>
              <a:rPr kumimoji="1" lang="ja-JP" altLang="en-US" dirty="0"/>
              <a:t>　</a:t>
            </a:r>
            <a:r>
              <a:rPr lang="ja-JP" altLang="en-US" sz="2000" dirty="0"/>
              <a:t>楽しみながら♪気づく・知る・語り合うジェンダーすごろく</a:t>
            </a:r>
            <a:r>
              <a:rPr kumimoji="1" lang="en-US" altLang="ja-JP" sz="2000" dirty="0"/>
              <a:t>--------</a:t>
            </a:r>
            <a:r>
              <a:rPr lang="en-US" altLang="ja-JP" sz="2000" dirty="0"/>
              <a:t>-</a:t>
            </a:r>
            <a:r>
              <a:rPr kumimoji="1" lang="en-US" altLang="ja-JP" sz="2000" dirty="0"/>
              <a:t>1</a:t>
            </a:r>
            <a:endParaRPr lang="en-US" altLang="ja-JP" sz="2000" dirty="0"/>
          </a:p>
          <a:p>
            <a:r>
              <a:rPr lang="en-US" altLang="ja-JP" sz="2000" b="1" dirty="0"/>
              <a:t>   </a:t>
            </a:r>
            <a:r>
              <a:rPr lang="ja-JP" altLang="en-US" sz="2000" b="1" dirty="0"/>
              <a:t>２</a:t>
            </a:r>
            <a:r>
              <a:rPr lang="en-US" altLang="ja-JP" sz="2000" dirty="0"/>
              <a:t>   </a:t>
            </a:r>
            <a:r>
              <a:rPr lang="ja-JP" altLang="en-US" sz="2000" dirty="0"/>
              <a:t>すごろくワークとは</a:t>
            </a:r>
            <a:r>
              <a:rPr lang="en-US" altLang="ja-JP" sz="2000" dirty="0"/>
              <a:t>-------------------------------------------------</a:t>
            </a:r>
            <a:r>
              <a:rPr lang="ja-JP" altLang="en-US" sz="2000" dirty="0"/>
              <a:t>２</a:t>
            </a:r>
            <a:endParaRPr lang="en-US" altLang="ja-JP" sz="2000" dirty="0"/>
          </a:p>
          <a:p>
            <a:r>
              <a:rPr lang="ja-JP" altLang="en-US" sz="2000" b="1" dirty="0"/>
              <a:t>   ３</a:t>
            </a:r>
            <a:r>
              <a:rPr lang="ja-JP" altLang="en-US" sz="2000" dirty="0"/>
              <a:t>　ジェンダーすごろく台紙</a:t>
            </a:r>
            <a:r>
              <a:rPr lang="en-US" altLang="ja-JP" sz="2000" dirty="0"/>
              <a:t>--------------------------------------------</a:t>
            </a:r>
            <a:r>
              <a:rPr lang="ja-JP" altLang="en-US" sz="2000" dirty="0"/>
              <a:t>３</a:t>
            </a:r>
            <a:endParaRPr kumimoji="1" lang="en-US" altLang="ja-JP" sz="2000" dirty="0"/>
          </a:p>
          <a:p>
            <a:r>
              <a:rPr lang="ja-JP" altLang="en-US" sz="2000" dirty="0"/>
              <a:t>   </a:t>
            </a:r>
            <a:r>
              <a:rPr lang="ja-JP" altLang="en-US" sz="2000" b="1" dirty="0"/>
              <a:t>４</a:t>
            </a:r>
            <a:r>
              <a:rPr lang="ja-JP" altLang="en-US" sz="2000" dirty="0"/>
              <a:t>　準備（用意するもの）</a:t>
            </a:r>
            <a:r>
              <a:rPr lang="en-US" altLang="ja-JP" sz="2000" dirty="0"/>
              <a:t>-----------------------------------------------</a:t>
            </a:r>
            <a:r>
              <a:rPr lang="ja-JP" altLang="en-US" sz="2000" dirty="0"/>
              <a:t>４</a:t>
            </a:r>
            <a:endParaRPr lang="en-US" altLang="ja-JP" sz="2000" dirty="0"/>
          </a:p>
          <a:p>
            <a:r>
              <a:rPr lang="ja-JP" altLang="en-US" sz="2000" b="1" dirty="0"/>
              <a:t>   ５</a:t>
            </a:r>
            <a:r>
              <a:rPr lang="ja-JP" altLang="en-US" sz="2000" dirty="0"/>
              <a:t>　ジェンダーすごろくの進め方</a:t>
            </a:r>
            <a:r>
              <a:rPr lang="en-US" altLang="ja-JP" sz="2000" dirty="0"/>
              <a:t>----------------------------------------</a:t>
            </a:r>
            <a:r>
              <a:rPr lang="ja-JP" altLang="en-US" sz="2000" dirty="0"/>
              <a:t>５</a:t>
            </a:r>
            <a:endParaRPr lang="en-US" altLang="ja-JP" sz="2000" dirty="0"/>
          </a:p>
          <a:p>
            <a:r>
              <a:rPr lang="ja-JP" altLang="en-US" sz="2000" dirty="0"/>
              <a:t>　　　・ルール</a:t>
            </a:r>
            <a:r>
              <a:rPr lang="en-US" altLang="ja-JP" sz="2000" dirty="0"/>
              <a:t>------------------------------------------------------------</a:t>
            </a:r>
            <a:r>
              <a:rPr lang="ja-JP" altLang="en-US" sz="2000" dirty="0"/>
              <a:t>５</a:t>
            </a:r>
            <a:endParaRPr lang="en-US" altLang="ja-JP" sz="2000" dirty="0"/>
          </a:p>
          <a:p>
            <a:r>
              <a:rPr lang="ja-JP" altLang="en-US" sz="2000" dirty="0"/>
              <a:t>　　　・ファシリテーターによる進行・ファシリテートのワンポイント</a:t>
            </a:r>
            <a:r>
              <a:rPr lang="en-US" altLang="ja-JP" sz="2000" dirty="0"/>
              <a:t>---</a:t>
            </a:r>
            <a:r>
              <a:rPr lang="ja-JP" altLang="en-US" sz="2000" dirty="0"/>
              <a:t>６</a:t>
            </a:r>
            <a:endParaRPr lang="en-US" altLang="ja-JP" sz="2000" dirty="0"/>
          </a:p>
          <a:p>
            <a:r>
              <a:rPr lang="ja-JP" altLang="en-US" sz="2000" dirty="0"/>
              <a:t>　　　・タイムテーブル例</a:t>
            </a:r>
            <a:r>
              <a:rPr lang="en-US" altLang="ja-JP" sz="2000" dirty="0"/>
              <a:t>-------------------------------------------------</a:t>
            </a:r>
            <a:r>
              <a:rPr lang="ja-JP" altLang="en-US" sz="2000" dirty="0"/>
              <a:t>７</a:t>
            </a:r>
            <a:endParaRPr lang="en-US" altLang="ja-JP" sz="2000" dirty="0"/>
          </a:p>
          <a:p>
            <a:r>
              <a:rPr lang="ja-JP" altLang="en-US" sz="2000" dirty="0"/>
              <a:t>　</a:t>
            </a:r>
            <a:r>
              <a:rPr lang="ja-JP" altLang="en-US" sz="2000" b="1" dirty="0"/>
              <a:t>６</a:t>
            </a:r>
            <a:r>
              <a:rPr lang="ja-JP" altLang="en-US" sz="2000" dirty="0"/>
              <a:t>　ジェンダーすごろくのダウンロード方法</a:t>
            </a:r>
            <a:r>
              <a:rPr lang="en-US" altLang="ja-JP" sz="2000" dirty="0"/>
              <a:t> ----------------------------</a:t>
            </a:r>
            <a:r>
              <a:rPr lang="ja-JP" altLang="en-US" sz="2000" dirty="0"/>
              <a:t>８</a:t>
            </a:r>
            <a:endParaRPr kumimoji="1" lang="en-US" altLang="ja-JP" sz="2000" dirty="0"/>
          </a:p>
          <a:p>
            <a:r>
              <a:rPr lang="ja-JP" altLang="en-US" sz="2000" dirty="0"/>
              <a:t>　</a:t>
            </a:r>
            <a:endParaRPr lang="en-US" altLang="ja-JP" sz="2000" dirty="0"/>
          </a:p>
          <a:p>
            <a:r>
              <a:rPr kumimoji="1" lang="ja-JP" altLang="en-US" dirty="0"/>
              <a:t>　</a:t>
            </a:r>
            <a:endParaRPr kumimoji="1" lang="en-US" altLang="ja-JP" dirty="0"/>
          </a:p>
          <a:p>
            <a:r>
              <a:rPr lang="ja-JP" altLang="en-US" dirty="0"/>
              <a:t>　</a:t>
            </a:r>
            <a:endParaRPr kumimoji="1" lang="en-US" altLang="ja-JP" dirty="0"/>
          </a:p>
          <a:p>
            <a:endParaRPr kumimoji="1" lang="ja-JP" altLang="en-US" dirty="0"/>
          </a:p>
        </p:txBody>
      </p:sp>
      <p:pic>
        <p:nvPicPr>
          <p:cNvPr id="5" name="グラフィックス 4" descr="サイコロ 枠線">
            <a:extLst>
              <a:ext uri="{FF2B5EF4-FFF2-40B4-BE49-F238E27FC236}">
                <a16:creationId xmlns:a16="http://schemas.microsoft.com/office/drawing/2014/main" id="{F604659E-A1A6-3CCE-78B6-FCCA608EF67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873389" y="443437"/>
            <a:ext cx="914400" cy="914400"/>
          </a:xfrm>
          <a:prstGeom prst="rect">
            <a:avLst/>
          </a:prstGeom>
        </p:spPr>
      </p:pic>
      <p:pic>
        <p:nvPicPr>
          <p:cNvPr id="6" name="図 5" descr="挿絵 が含まれている画像&#10;&#10;AI 生成コンテンツは誤りを含む可能性があります。">
            <a:extLst>
              <a:ext uri="{FF2B5EF4-FFF2-40B4-BE49-F238E27FC236}">
                <a16:creationId xmlns:a16="http://schemas.microsoft.com/office/drawing/2014/main" id="{6264D887-B8CA-7A09-E230-C6D729075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328" y="3701388"/>
            <a:ext cx="2853412" cy="2088726"/>
          </a:xfrm>
          <a:prstGeom prst="rect">
            <a:avLst/>
          </a:prstGeom>
        </p:spPr>
      </p:pic>
      <p:sp>
        <p:nvSpPr>
          <p:cNvPr id="7" name="四角形: 角を丸くする 6">
            <a:extLst>
              <a:ext uri="{FF2B5EF4-FFF2-40B4-BE49-F238E27FC236}">
                <a16:creationId xmlns:a16="http://schemas.microsoft.com/office/drawing/2014/main" id="{A6217D0E-B752-5795-14CF-DD9CB9192388}"/>
              </a:ext>
            </a:extLst>
          </p:cNvPr>
          <p:cNvSpPr/>
          <p:nvPr/>
        </p:nvSpPr>
        <p:spPr>
          <a:xfrm>
            <a:off x="724573" y="4812338"/>
            <a:ext cx="8899112" cy="1850945"/>
          </a:xfrm>
          <a:prstGeom prst="roundRect">
            <a:avLst/>
          </a:prstGeom>
          <a:solidFill>
            <a:schemeClr val="accent1">
              <a:lumMod val="20000"/>
              <a:lumOff val="8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あらゆる世代の毎日の暮らしの中に、隠れていたりぶつかったりしている</a:t>
            </a:r>
            <a:endParaRPr lang="en-US" altLang="ja-JP" dirty="0">
              <a:solidFill>
                <a:schemeClr val="tx1"/>
              </a:solidFill>
            </a:endParaRPr>
          </a:p>
          <a:p>
            <a:r>
              <a:rPr lang="ja-JP" altLang="en-US" dirty="0">
                <a:solidFill>
                  <a:schemeClr val="tx1"/>
                </a:solidFill>
              </a:rPr>
              <a:t> ”ジェンダー””男女共同参画”というキーワード。</a:t>
            </a:r>
          </a:p>
          <a:p>
            <a:r>
              <a:rPr lang="ja-JP" altLang="en-US" dirty="0">
                <a:solidFill>
                  <a:schemeClr val="tx1"/>
                </a:solidFill>
              </a:rPr>
              <a:t>いろいろな場でいろいろな人達が</a:t>
            </a:r>
            <a:r>
              <a:rPr lang="en-US" altLang="ja-JP" dirty="0">
                <a:solidFill>
                  <a:schemeClr val="tx1"/>
                </a:solidFill>
              </a:rPr>
              <a:t>《</a:t>
            </a:r>
            <a:r>
              <a:rPr lang="ja-JP" altLang="en-US" dirty="0">
                <a:solidFill>
                  <a:schemeClr val="tx1"/>
                </a:solidFill>
              </a:rPr>
              <a:t>自分事として考える</a:t>
            </a:r>
            <a:r>
              <a:rPr lang="en-US" altLang="ja-JP" dirty="0">
                <a:solidFill>
                  <a:schemeClr val="tx1"/>
                </a:solidFill>
              </a:rPr>
              <a:t>》</a:t>
            </a:r>
            <a:r>
              <a:rPr lang="ja-JP" altLang="en-US" dirty="0">
                <a:solidFill>
                  <a:schemeClr val="tx1"/>
                </a:solidFill>
              </a:rPr>
              <a:t>を真ん中に、気づく、知る、語り合うことを大切に、市民と横浜市の協働で作成した対話ツール「ジェンダーすごろく」が拡がることを願って、ルールブックが誕生しました！</a:t>
            </a:r>
            <a:endParaRPr kumimoji="1" lang="ja-JP" altLang="en-US" dirty="0">
              <a:solidFill>
                <a:schemeClr val="tx1"/>
              </a:solidFill>
            </a:endParaRPr>
          </a:p>
        </p:txBody>
      </p:sp>
    </p:spTree>
    <p:extLst>
      <p:ext uri="{BB962C8B-B14F-4D97-AF65-F5344CB8AC3E}">
        <p14:creationId xmlns:p14="http://schemas.microsoft.com/office/powerpoint/2010/main" val="151232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06218C01-818F-ECD7-2A71-BB6FDD06FBD1}"/>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AEF1B5C-5694-B315-779A-DEC959D271EF}"/>
              </a:ext>
            </a:extLst>
          </p:cNvPr>
          <p:cNvSpPr/>
          <p:nvPr/>
        </p:nvSpPr>
        <p:spPr>
          <a:xfrm>
            <a:off x="258207" y="169183"/>
            <a:ext cx="10730755" cy="417908"/>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t>１ </a:t>
            </a:r>
            <a:r>
              <a:rPr lang="en-US" altLang="ja-JP" sz="2800" b="1" dirty="0"/>
              <a:t>.</a:t>
            </a:r>
            <a:r>
              <a:rPr lang="ja-JP" altLang="en-US" sz="2800" b="1" dirty="0"/>
              <a:t> 楽しみながら♪気づく・知る・語り合う ジェンダーすごろく</a:t>
            </a:r>
            <a:endParaRPr lang="en-US" altLang="ja-JP" sz="2800" b="1" dirty="0"/>
          </a:p>
        </p:txBody>
      </p:sp>
      <p:sp>
        <p:nvSpPr>
          <p:cNvPr id="3" name="四角形: 角を丸くする 2">
            <a:extLst>
              <a:ext uri="{FF2B5EF4-FFF2-40B4-BE49-F238E27FC236}">
                <a16:creationId xmlns:a16="http://schemas.microsoft.com/office/drawing/2014/main" id="{DE178BC6-B8C2-302F-9435-7E8C5456B880}"/>
              </a:ext>
            </a:extLst>
          </p:cNvPr>
          <p:cNvSpPr/>
          <p:nvPr/>
        </p:nvSpPr>
        <p:spPr>
          <a:xfrm>
            <a:off x="341744" y="730314"/>
            <a:ext cx="11104419" cy="23910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6D997B5-EEA3-B7CB-563D-DB3B5E176A4C}"/>
              </a:ext>
            </a:extLst>
          </p:cNvPr>
          <p:cNvSpPr txBox="1"/>
          <p:nvPr/>
        </p:nvSpPr>
        <p:spPr>
          <a:xfrm>
            <a:off x="603042" y="795728"/>
            <a:ext cx="10767291" cy="2554545"/>
          </a:xfrm>
          <a:prstGeom prst="rect">
            <a:avLst/>
          </a:prstGeom>
          <a:noFill/>
        </p:spPr>
        <p:txBody>
          <a:bodyPr wrap="square" rtlCol="0">
            <a:spAutoFit/>
          </a:bodyPr>
          <a:lstStyle/>
          <a:p>
            <a:r>
              <a:rPr kumimoji="1" lang="ja-JP" altLang="en-US" dirty="0"/>
              <a:t>　</a:t>
            </a:r>
            <a:r>
              <a:rPr kumimoji="1" lang="ja-JP" altLang="en-US" sz="2000" dirty="0"/>
              <a:t>横浜市では、「性別にかかわらず誰もが多様な生き方を選択できる都市」を目指し、</a:t>
            </a:r>
            <a:endParaRPr kumimoji="1" lang="en-US" altLang="ja-JP" sz="2000" dirty="0"/>
          </a:p>
          <a:p>
            <a:r>
              <a:rPr kumimoji="1" lang="ja-JP" altLang="en-US" sz="2000" dirty="0"/>
              <a:t>性別役割分担意識を解消</a:t>
            </a:r>
            <a:r>
              <a:rPr lang="ja-JP" altLang="en-US" sz="2000" dirty="0"/>
              <a:t>し</a:t>
            </a:r>
            <a:r>
              <a:rPr kumimoji="1" lang="ja-JP" altLang="en-US" sz="2000" dirty="0"/>
              <a:t>、ジェンダーに関する理解を深めるため</a:t>
            </a:r>
            <a:r>
              <a:rPr lang="ja-JP" altLang="en-US" sz="2000" dirty="0"/>
              <a:t>の</a:t>
            </a:r>
            <a:r>
              <a:rPr kumimoji="1" lang="ja-JP" altLang="en-US" sz="2000" dirty="0"/>
              <a:t>ツール</a:t>
            </a:r>
            <a:endParaRPr kumimoji="1" lang="en-US" altLang="ja-JP" sz="2000" dirty="0"/>
          </a:p>
          <a:p>
            <a:r>
              <a:rPr kumimoji="1" lang="ja-JP" altLang="en-US" sz="2000" b="1" dirty="0"/>
              <a:t>「ジェンダーすごろく」を</a:t>
            </a:r>
            <a:r>
              <a:rPr kumimoji="1" lang="ja-JP" altLang="en-US" sz="2000" dirty="0"/>
              <a:t>、一般社団法人ラシク０４５と</a:t>
            </a:r>
            <a:r>
              <a:rPr lang="en-US" altLang="ja-JP" sz="2000" dirty="0"/>
              <a:t>NPO</a:t>
            </a:r>
            <a:r>
              <a:rPr lang="ja-JP" altLang="en-US" sz="2000" dirty="0"/>
              <a:t>法人まち</a:t>
            </a:r>
            <a:r>
              <a:rPr lang="en-US" altLang="ja-JP" sz="2000" dirty="0"/>
              <a:t>×</a:t>
            </a:r>
            <a:r>
              <a:rPr lang="ja-JP" altLang="en-US" sz="2000" dirty="0"/>
              <a:t>学生プロジェクト</a:t>
            </a:r>
            <a:r>
              <a:rPr lang="en-US" altLang="ja-JP" sz="2000" dirty="0"/>
              <a:t>plus</a:t>
            </a:r>
            <a:r>
              <a:rPr lang="ja-JP" altLang="en-US" sz="2000" dirty="0"/>
              <a:t>と作成しました。</a:t>
            </a:r>
            <a:endParaRPr kumimoji="1" lang="en-US" altLang="ja-JP" sz="2000" dirty="0"/>
          </a:p>
          <a:p>
            <a:r>
              <a:rPr lang="ja-JP" altLang="en-US" sz="2000" dirty="0"/>
              <a:t>　すごろくを使うと、立場や世代が違う人とも、自然に対話が広がります！</a:t>
            </a:r>
            <a:endParaRPr lang="en-US" altLang="ja-JP" sz="2000" dirty="0"/>
          </a:p>
          <a:p>
            <a:r>
              <a:rPr lang="ja-JP" altLang="en-US" sz="2000" dirty="0"/>
              <a:t>楽しみながら「気づく、知る、語り合う」きっかけづくりに最適です。ぜひ、職場や施設の人権研修など、様々な場面でご活用ください。</a:t>
            </a:r>
            <a:endParaRPr lang="en-US" altLang="ja-JP" sz="2000" dirty="0"/>
          </a:p>
          <a:p>
            <a:r>
              <a:rPr kumimoji="1" lang="ja-JP" altLang="en-US" sz="2000" dirty="0"/>
              <a:t>　　</a:t>
            </a:r>
          </a:p>
        </p:txBody>
      </p:sp>
      <p:pic>
        <p:nvPicPr>
          <p:cNvPr id="5" name="グラフィックス 4" descr="サイコロ 枠線">
            <a:extLst>
              <a:ext uri="{FF2B5EF4-FFF2-40B4-BE49-F238E27FC236}">
                <a16:creationId xmlns:a16="http://schemas.microsoft.com/office/drawing/2014/main" id="{A371F4A0-729F-1733-39EA-0C1D789467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88963" y="180265"/>
            <a:ext cx="914400" cy="914400"/>
          </a:xfrm>
          <a:prstGeom prst="rect">
            <a:avLst/>
          </a:prstGeom>
        </p:spPr>
      </p:pic>
      <p:sp>
        <p:nvSpPr>
          <p:cNvPr id="8" name="四角形: 角を丸くする 7">
            <a:extLst>
              <a:ext uri="{FF2B5EF4-FFF2-40B4-BE49-F238E27FC236}">
                <a16:creationId xmlns:a16="http://schemas.microsoft.com/office/drawing/2014/main" id="{6801204F-8035-715E-1416-806231A645CA}"/>
              </a:ext>
            </a:extLst>
          </p:cNvPr>
          <p:cNvSpPr/>
          <p:nvPr/>
        </p:nvSpPr>
        <p:spPr>
          <a:xfrm>
            <a:off x="223911" y="3236481"/>
            <a:ext cx="5512849" cy="2470612"/>
          </a:xfrm>
          <a:prstGeom prst="roundRect">
            <a:avLst/>
          </a:prstGeom>
          <a:solidFill>
            <a:schemeClr val="tx2">
              <a:lumMod val="10000"/>
              <a:lumOff val="90000"/>
            </a:schemeClr>
          </a:solidFill>
          <a:ln>
            <a:solidFill>
              <a:srgbClr val="C9FFFF"/>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accent1">
                  <a:lumMod val="20000"/>
                  <a:lumOff val="80000"/>
                </a:schemeClr>
              </a:solidFill>
            </a:endParaRPr>
          </a:p>
        </p:txBody>
      </p:sp>
      <p:sp>
        <p:nvSpPr>
          <p:cNvPr id="13" name="テキスト ボックス 12">
            <a:extLst>
              <a:ext uri="{FF2B5EF4-FFF2-40B4-BE49-F238E27FC236}">
                <a16:creationId xmlns:a16="http://schemas.microsoft.com/office/drawing/2014/main" id="{4F978A2B-CA1A-3C0F-B715-D5A6D8357855}"/>
              </a:ext>
            </a:extLst>
          </p:cNvPr>
          <p:cNvSpPr txBox="1"/>
          <p:nvPr/>
        </p:nvSpPr>
        <p:spPr>
          <a:xfrm>
            <a:off x="337456" y="3261505"/>
            <a:ext cx="5606359" cy="2800767"/>
          </a:xfrm>
          <a:prstGeom prst="rect">
            <a:avLst/>
          </a:prstGeom>
          <a:noFill/>
        </p:spPr>
        <p:txBody>
          <a:bodyPr wrap="square" rtlCol="0">
            <a:spAutoFit/>
          </a:bodyPr>
          <a:lstStyle/>
          <a:p>
            <a:r>
              <a:rPr lang="ja-JP" altLang="en-US" sz="1600" dirty="0"/>
              <a:t>地域防災拠点や施設職員、市職員の人権研修などでも</a:t>
            </a:r>
            <a:endParaRPr lang="en-US" altLang="ja-JP" sz="1600" dirty="0"/>
          </a:p>
          <a:p>
            <a:r>
              <a:rPr lang="ja-JP" altLang="en-US" sz="1600" dirty="0"/>
              <a:t>　　　　　　　幅広く活用されています！</a:t>
            </a:r>
            <a:endParaRPr lang="en-US" altLang="ja-JP" sz="1600" dirty="0"/>
          </a:p>
          <a:p>
            <a:endParaRPr lang="en-US" altLang="ja-JP" dirty="0"/>
          </a:p>
          <a:p>
            <a:r>
              <a:rPr lang="ja-JP" altLang="en-US" b="1" dirty="0">
                <a:latin typeface="Meiryo UI" panose="020B0604030504040204" pitchFamily="50" charset="-128"/>
                <a:ea typeface="Meiryo UI" panose="020B0604030504040204" pitchFamily="50" charset="-128"/>
              </a:rPr>
              <a:t>＼受講者からのお声／</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・世代や立場が違う人たちとも交流できる良い手法だと思った！</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・ジェンダーについてこんなに盛り上がれるとは驚きだった！</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・子育て支援拠点のスタッフの会議やプレパパ・ママ向けのプログラムにも活用したい！</a:t>
            </a:r>
            <a:endParaRPr lang="en-US" altLang="ja-JP" b="1" dirty="0">
              <a:latin typeface="Meiryo UI" panose="020B0604030504040204" pitchFamily="50" charset="-128"/>
              <a:ea typeface="Meiryo UI" panose="020B0604030504040204" pitchFamily="50" charset="-128"/>
            </a:endParaRPr>
          </a:p>
          <a:p>
            <a:endParaRPr kumimoji="1" lang="ja-JP" altLang="en-US" dirty="0"/>
          </a:p>
        </p:txBody>
      </p:sp>
      <p:sp>
        <p:nvSpPr>
          <p:cNvPr id="6" name="四角形: 角を丸くする 5">
            <a:extLst>
              <a:ext uri="{FF2B5EF4-FFF2-40B4-BE49-F238E27FC236}">
                <a16:creationId xmlns:a16="http://schemas.microsoft.com/office/drawing/2014/main" id="{B2105848-BF67-7AB5-36F5-534D1F9EF2BD}"/>
              </a:ext>
            </a:extLst>
          </p:cNvPr>
          <p:cNvSpPr/>
          <p:nvPr/>
        </p:nvSpPr>
        <p:spPr>
          <a:xfrm>
            <a:off x="11448021" y="6130516"/>
            <a:ext cx="568037" cy="547219"/>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1</a:t>
            </a:r>
            <a:r>
              <a:rPr lang="ja-JP" altLang="en-US" sz="2800" b="1" dirty="0"/>
              <a:t> </a:t>
            </a:r>
            <a:endParaRPr lang="en-US" altLang="ja-JP" sz="2800" b="1" dirty="0"/>
          </a:p>
        </p:txBody>
      </p:sp>
      <p:sp>
        <p:nvSpPr>
          <p:cNvPr id="7" name="テキスト ボックス 6">
            <a:extLst>
              <a:ext uri="{FF2B5EF4-FFF2-40B4-BE49-F238E27FC236}">
                <a16:creationId xmlns:a16="http://schemas.microsoft.com/office/drawing/2014/main" id="{4F5F934B-3D19-6B0B-3EC8-315B650C35A8}"/>
              </a:ext>
            </a:extLst>
          </p:cNvPr>
          <p:cNvSpPr txBox="1"/>
          <p:nvPr/>
        </p:nvSpPr>
        <p:spPr>
          <a:xfrm>
            <a:off x="5458571" y="5782312"/>
            <a:ext cx="5987592" cy="1169551"/>
          </a:xfrm>
          <a:prstGeom prst="rect">
            <a:avLst/>
          </a:prstGeom>
          <a:noFill/>
        </p:spPr>
        <p:txBody>
          <a:bodyPr wrap="square" rtlCol="0">
            <a:spAutoFit/>
          </a:bodyPr>
          <a:lstStyle/>
          <a:p>
            <a:pPr algn="ctr" fontAlgn="base"/>
            <a:r>
              <a:rPr lang="ja-JP" altLang="en-US" sz="1400" b="1" dirty="0"/>
              <a:t>一般社団法人ラシク０４５</a:t>
            </a:r>
            <a:endParaRPr lang="en-US" altLang="ja-JP" sz="1400" b="1" dirty="0"/>
          </a:p>
          <a:p>
            <a:pPr fontAlgn="base"/>
            <a:r>
              <a:rPr lang="ja-JP" altLang="en-US" sz="1400" b="1" dirty="0"/>
              <a:t>主に横浜市内で、さまざまな分野で活動する団体・個人によるネットワーキング法人。「オモシロイ」をまん中に共通するテーマで企画開催等を行っています　　</a:t>
            </a:r>
            <a:r>
              <a:rPr lang="en-US" altLang="ja-JP" sz="1400" dirty="0"/>
              <a:t>mail: </a:t>
            </a:r>
            <a:r>
              <a:rPr lang="en-US" altLang="ja-JP" sz="1400" dirty="0">
                <a:hlinkClick r:id="rId4"/>
              </a:rPr>
              <a:t>rashiku045@gmail.com</a:t>
            </a:r>
            <a:r>
              <a:rPr lang="ja-JP" altLang="en-US" sz="1400" dirty="0"/>
              <a:t>　</a:t>
            </a:r>
            <a:endParaRPr lang="ja-JP" altLang="en-US" sz="1100" b="1" dirty="0"/>
          </a:p>
          <a:p>
            <a:pPr fontAlgn="base"/>
            <a:r>
              <a:rPr lang="ja-JP" altLang="en-US" sz="1400" b="1" dirty="0"/>
              <a:t>　</a:t>
            </a:r>
            <a:endParaRPr kumimoji="1" lang="ja-JP" altLang="en-US" dirty="0"/>
          </a:p>
        </p:txBody>
      </p:sp>
      <p:pic>
        <p:nvPicPr>
          <p:cNvPr id="11" name="図 10" descr="QR コード&#10;&#10;AI 生成コンテンツは誤りを含む可能性があります。">
            <a:extLst>
              <a:ext uri="{FF2B5EF4-FFF2-40B4-BE49-F238E27FC236}">
                <a16:creationId xmlns:a16="http://schemas.microsoft.com/office/drawing/2014/main" id="{59DCC87E-F3AA-994E-5DD4-0C7482C16D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093" y="5963329"/>
            <a:ext cx="807519" cy="807519"/>
          </a:xfrm>
          <a:prstGeom prst="rect">
            <a:avLst/>
          </a:prstGeom>
        </p:spPr>
      </p:pic>
      <p:sp>
        <p:nvSpPr>
          <p:cNvPr id="16" name="正方形/長方形 15">
            <a:extLst>
              <a:ext uri="{FF2B5EF4-FFF2-40B4-BE49-F238E27FC236}">
                <a16:creationId xmlns:a16="http://schemas.microsoft.com/office/drawing/2014/main" id="{588F17A6-BE78-8824-55E7-06F0419407B3}"/>
              </a:ext>
            </a:extLst>
          </p:cNvPr>
          <p:cNvSpPr/>
          <p:nvPr/>
        </p:nvSpPr>
        <p:spPr>
          <a:xfrm>
            <a:off x="4253636" y="5804128"/>
            <a:ext cx="7116697" cy="9301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87A197F-E0C0-73B8-2CCE-18BA41FAC04A}"/>
              </a:ext>
            </a:extLst>
          </p:cNvPr>
          <p:cNvSpPr txBox="1"/>
          <p:nvPr/>
        </p:nvSpPr>
        <p:spPr>
          <a:xfrm>
            <a:off x="4195389" y="6070859"/>
            <a:ext cx="780983" cy="738664"/>
          </a:xfrm>
          <a:prstGeom prst="rect">
            <a:avLst/>
          </a:prstGeom>
          <a:noFill/>
        </p:spPr>
        <p:txBody>
          <a:bodyPr wrap="square" rtlCol="0">
            <a:spAutoFit/>
          </a:bodyPr>
          <a:lstStyle/>
          <a:p>
            <a:r>
              <a:rPr lang="en-US" altLang="ja-JP" sz="1200" dirty="0"/>
              <a:t>HP</a:t>
            </a:r>
            <a:r>
              <a:rPr lang="ja-JP" altLang="en-US" sz="1200" dirty="0"/>
              <a:t>は</a:t>
            </a:r>
            <a:endParaRPr lang="en-US" altLang="ja-JP" sz="1200" dirty="0"/>
          </a:p>
          <a:p>
            <a:r>
              <a:rPr lang="ja-JP" altLang="en-US" sz="1200" dirty="0"/>
              <a:t>こちら</a:t>
            </a:r>
            <a:endParaRPr lang="en-US" altLang="ja-JP" sz="1200" dirty="0"/>
          </a:p>
          <a:p>
            <a:endParaRPr kumimoji="1" lang="ja-JP" altLang="en-US" dirty="0"/>
          </a:p>
        </p:txBody>
      </p:sp>
      <p:pic>
        <p:nvPicPr>
          <p:cNvPr id="15" name="図 14">
            <a:extLst>
              <a:ext uri="{FF2B5EF4-FFF2-40B4-BE49-F238E27FC236}">
                <a16:creationId xmlns:a16="http://schemas.microsoft.com/office/drawing/2014/main" id="{294D22B1-64A6-3E47-ED9F-53856D50FE4C}"/>
              </a:ext>
            </a:extLst>
          </p:cNvPr>
          <p:cNvPicPr>
            <a:picLocks noChangeAspect="1"/>
          </p:cNvPicPr>
          <p:nvPr/>
        </p:nvPicPr>
        <p:blipFill>
          <a:blip r:embed="rId6"/>
          <a:stretch>
            <a:fillRect/>
          </a:stretch>
        </p:blipFill>
        <p:spPr>
          <a:xfrm>
            <a:off x="6663790" y="2906326"/>
            <a:ext cx="4164447" cy="2703316"/>
          </a:xfrm>
          <a:prstGeom prst="rect">
            <a:avLst/>
          </a:prstGeom>
        </p:spPr>
      </p:pic>
    </p:spTree>
    <p:extLst>
      <p:ext uri="{BB962C8B-B14F-4D97-AF65-F5344CB8AC3E}">
        <p14:creationId xmlns:p14="http://schemas.microsoft.com/office/powerpoint/2010/main" val="117028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DA1BEAE-F3BF-5BAD-DEC6-83C5DC09ABFB}"/>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5015EE52-90A3-3BAE-6DB7-AF7A616F038F}"/>
              </a:ext>
            </a:extLst>
          </p:cNvPr>
          <p:cNvSpPr/>
          <p:nvPr/>
        </p:nvSpPr>
        <p:spPr>
          <a:xfrm>
            <a:off x="288636" y="219557"/>
            <a:ext cx="4253384" cy="450072"/>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t>２</a:t>
            </a:r>
            <a:r>
              <a:rPr lang="en-US" altLang="ja-JP" sz="2800" b="1" dirty="0"/>
              <a:t>.</a:t>
            </a:r>
            <a:r>
              <a:rPr lang="ja-JP" altLang="en-US" sz="2800" b="1" dirty="0"/>
              <a:t>すごろくワークとは</a:t>
            </a:r>
            <a:endParaRPr lang="en-US" altLang="ja-JP" sz="2800" b="1" dirty="0"/>
          </a:p>
        </p:txBody>
      </p:sp>
      <p:sp>
        <p:nvSpPr>
          <p:cNvPr id="3" name="四角形: 角を丸くする 2">
            <a:extLst>
              <a:ext uri="{FF2B5EF4-FFF2-40B4-BE49-F238E27FC236}">
                <a16:creationId xmlns:a16="http://schemas.microsoft.com/office/drawing/2014/main" id="{C087918E-FEAD-8833-B14A-454C1312BAA1}"/>
              </a:ext>
            </a:extLst>
          </p:cNvPr>
          <p:cNvSpPr/>
          <p:nvPr/>
        </p:nvSpPr>
        <p:spPr>
          <a:xfrm>
            <a:off x="288636" y="798827"/>
            <a:ext cx="11196631" cy="574205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lnSpc>
                <a:spcPts val="1500"/>
              </a:lnSpc>
              <a:buNone/>
            </a:pPr>
            <a:r>
              <a:rPr lang="ja-JP" altLang="en-US" dirty="0"/>
              <a:t>初対面の人や立場・世代が違う相手といきなり重いテーマを話すのは不安なもの。</a:t>
            </a:r>
            <a:br>
              <a:rPr lang="ja-JP" altLang="en-US" dirty="0"/>
            </a:br>
            <a:r>
              <a:rPr lang="ja-JP" altLang="en-US" dirty="0"/>
              <a:t>そこで生まれたのが、昔あそびをヒントにした </a:t>
            </a:r>
            <a:r>
              <a:rPr lang="ja-JP" altLang="en-US" b="1" dirty="0"/>
              <a:t>「すごろくワーク」</a:t>
            </a:r>
            <a:r>
              <a:rPr lang="ja-JP" altLang="en-US" dirty="0"/>
              <a:t> です。</a:t>
            </a:r>
            <a:br>
              <a:rPr lang="ja-JP" altLang="en-US" dirty="0"/>
            </a:br>
            <a:r>
              <a:rPr lang="ja-JP" altLang="en-US" dirty="0"/>
              <a:t>サイコロでお題が決まる“ゲーム性”があるため、参加者の</a:t>
            </a:r>
            <a:r>
              <a:rPr lang="ja-JP" altLang="en-US" b="1" dirty="0"/>
              <a:t>やらされ感・言わされ感を軽減</a:t>
            </a:r>
            <a:r>
              <a:rPr lang="ja-JP" altLang="en-US" dirty="0"/>
              <a:t>し、誰でも気軽に参加できます。</a:t>
            </a:r>
          </a:p>
          <a:p>
            <a:pPr fontAlgn="t">
              <a:lnSpc>
                <a:spcPts val="1500"/>
              </a:lnSpc>
              <a:buNone/>
            </a:pPr>
            <a:r>
              <a:rPr lang="ja-JP" altLang="en-US" dirty="0"/>
              <a:t>また、マス目のお題を調整すれば、</a:t>
            </a:r>
            <a:r>
              <a:rPr lang="ja-JP" altLang="en-US" b="1" dirty="0"/>
              <a:t>事業の振り返り・関係づくりなどにも応用可能</a:t>
            </a:r>
            <a:r>
              <a:rPr lang="ja-JP" altLang="en-US" dirty="0"/>
              <a:t>。</a:t>
            </a:r>
            <a:br>
              <a:rPr lang="ja-JP" altLang="en-US" dirty="0"/>
            </a:br>
            <a:r>
              <a:rPr lang="ja-JP" altLang="en-US" dirty="0"/>
              <a:t>立場の違いを越えて、自然に対話が生まれる工夫が詰まったワークです。</a:t>
            </a:r>
          </a:p>
          <a:p>
            <a:pPr fontAlgn="t">
              <a:lnSpc>
                <a:spcPts val="1500"/>
              </a:lnSpc>
              <a:buNone/>
            </a:pPr>
            <a:r>
              <a:rPr lang="ja-JP" altLang="en-US" dirty="0"/>
              <a:t>この手法を考案したのは、</a:t>
            </a:r>
            <a:r>
              <a:rPr lang="en-US" altLang="ja-JP" b="1" dirty="0"/>
              <a:t>NPO</a:t>
            </a:r>
            <a:r>
              <a:rPr lang="ja-JP" altLang="en-US" b="1" dirty="0"/>
              <a:t>法人まち</a:t>
            </a:r>
            <a:r>
              <a:rPr lang="en-US" altLang="ja-JP" b="1" dirty="0"/>
              <a:t>×</a:t>
            </a:r>
            <a:r>
              <a:rPr lang="ja-JP" altLang="en-US" b="1" dirty="0"/>
              <a:t>学生プロジェクト</a:t>
            </a:r>
            <a:r>
              <a:rPr lang="en-US" altLang="ja-JP" b="1" dirty="0"/>
              <a:t>p</a:t>
            </a:r>
            <a:endParaRPr lang="ja-JP" altLang="en-US" dirty="0">
              <a:latin typeface="Segoe UI" panose="020B0502040204020203" pitchFamily="34" charset="0"/>
            </a:endParaRPr>
          </a:p>
        </p:txBody>
      </p:sp>
      <p:sp>
        <p:nvSpPr>
          <p:cNvPr id="4" name="テキスト ボックス 3">
            <a:extLst>
              <a:ext uri="{FF2B5EF4-FFF2-40B4-BE49-F238E27FC236}">
                <a16:creationId xmlns:a16="http://schemas.microsoft.com/office/drawing/2014/main" id="{66ABCDDD-E80F-4966-952A-DB0CFAFA02CE}"/>
              </a:ext>
            </a:extLst>
          </p:cNvPr>
          <p:cNvSpPr txBox="1"/>
          <p:nvPr/>
        </p:nvSpPr>
        <p:spPr>
          <a:xfrm>
            <a:off x="558799" y="798826"/>
            <a:ext cx="10767291" cy="400110"/>
          </a:xfrm>
          <a:prstGeom prst="rect">
            <a:avLst/>
          </a:prstGeom>
          <a:noFill/>
        </p:spPr>
        <p:txBody>
          <a:bodyPr wrap="square" rtlCol="0">
            <a:spAutoFit/>
          </a:bodyPr>
          <a:lstStyle/>
          <a:p>
            <a:r>
              <a:rPr kumimoji="1" lang="ja-JP" altLang="en-US" sz="2000" dirty="0"/>
              <a:t>　　</a:t>
            </a:r>
          </a:p>
        </p:txBody>
      </p:sp>
      <p:pic>
        <p:nvPicPr>
          <p:cNvPr id="5" name="グラフィックス 4" descr="サイコロ 枠線">
            <a:extLst>
              <a:ext uri="{FF2B5EF4-FFF2-40B4-BE49-F238E27FC236}">
                <a16:creationId xmlns:a16="http://schemas.microsoft.com/office/drawing/2014/main" id="{66615F6C-2BBD-FB1E-B99E-95042B03271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88963" y="180265"/>
            <a:ext cx="914400" cy="914400"/>
          </a:xfrm>
          <a:prstGeom prst="rect">
            <a:avLst/>
          </a:prstGeom>
        </p:spPr>
      </p:pic>
      <p:sp>
        <p:nvSpPr>
          <p:cNvPr id="6" name="四角形: 角を丸くする 5">
            <a:extLst>
              <a:ext uri="{FF2B5EF4-FFF2-40B4-BE49-F238E27FC236}">
                <a16:creationId xmlns:a16="http://schemas.microsoft.com/office/drawing/2014/main" id="{DA04DFBA-7B80-F167-84C1-F1DE6C57B0AE}"/>
              </a:ext>
            </a:extLst>
          </p:cNvPr>
          <p:cNvSpPr/>
          <p:nvPr/>
        </p:nvSpPr>
        <p:spPr>
          <a:xfrm>
            <a:off x="11326090" y="5986611"/>
            <a:ext cx="568037" cy="547219"/>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2</a:t>
            </a:r>
            <a:r>
              <a:rPr lang="ja-JP" altLang="en-US" sz="2800" b="1" dirty="0"/>
              <a:t> </a:t>
            </a:r>
            <a:endParaRPr lang="en-US" altLang="ja-JP" sz="2800" b="1" dirty="0"/>
          </a:p>
        </p:txBody>
      </p:sp>
      <p:sp>
        <p:nvSpPr>
          <p:cNvPr id="11" name="テキスト ボックス 10">
            <a:extLst>
              <a:ext uri="{FF2B5EF4-FFF2-40B4-BE49-F238E27FC236}">
                <a16:creationId xmlns:a16="http://schemas.microsoft.com/office/drawing/2014/main" id="{71F177C1-76D2-90B9-2D76-92DA4F52BF36}"/>
              </a:ext>
            </a:extLst>
          </p:cNvPr>
          <p:cNvSpPr txBox="1"/>
          <p:nvPr/>
        </p:nvSpPr>
        <p:spPr>
          <a:xfrm>
            <a:off x="6430811" y="4572389"/>
            <a:ext cx="3056285" cy="1015663"/>
          </a:xfrm>
          <a:prstGeom prst="rect">
            <a:avLst/>
          </a:prstGeom>
          <a:noFill/>
        </p:spPr>
        <p:txBody>
          <a:bodyPr wrap="square" rtlCol="0">
            <a:spAutoFit/>
          </a:bodyPr>
          <a:lstStyle/>
          <a:p>
            <a:r>
              <a:rPr lang="en-US" altLang="ja-JP" sz="1200" dirty="0"/>
              <a:t>NPO</a:t>
            </a:r>
            <a:r>
              <a:rPr lang="ja-JP" altLang="en-US" sz="1200" dirty="0"/>
              <a:t>法人まち</a:t>
            </a:r>
            <a:r>
              <a:rPr lang="en-US" altLang="ja-JP" sz="1200" dirty="0"/>
              <a:t>×</a:t>
            </a:r>
            <a:r>
              <a:rPr lang="ja-JP" altLang="en-US" sz="1200" dirty="0"/>
              <a:t>学生プロジェクト</a:t>
            </a:r>
            <a:r>
              <a:rPr lang="en-US" altLang="ja-JP" sz="1200" dirty="0"/>
              <a:t>plus</a:t>
            </a:r>
          </a:p>
          <a:p>
            <a:r>
              <a:rPr lang="ja-JP" altLang="en-US" sz="1200" dirty="0"/>
              <a:t>　　　常務理事　原島隆行氏</a:t>
            </a:r>
            <a:endParaRPr lang="en-US" altLang="ja-JP" sz="1200" dirty="0"/>
          </a:p>
          <a:p>
            <a:r>
              <a:rPr lang="ja-JP" altLang="en-US" sz="1200" dirty="0"/>
              <a:t>学生、自治会、商店街等、世代や分野を超えたつながりをうみだす「すごろくワーク」の創案者</a:t>
            </a:r>
            <a:endParaRPr lang="en-US" altLang="ja-JP" sz="1200" dirty="0"/>
          </a:p>
        </p:txBody>
      </p:sp>
      <p:sp>
        <p:nvSpPr>
          <p:cNvPr id="23" name="正方形/長方形 22">
            <a:extLst>
              <a:ext uri="{FF2B5EF4-FFF2-40B4-BE49-F238E27FC236}">
                <a16:creationId xmlns:a16="http://schemas.microsoft.com/office/drawing/2014/main" id="{5687A273-96A4-565A-0308-8C9F207D3797}"/>
              </a:ext>
            </a:extLst>
          </p:cNvPr>
          <p:cNvSpPr/>
          <p:nvPr/>
        </p:nvSpPr>
        <p:spPr>
          <a:xfrm>
            <a:off x="558799" y="5668733"/>
            <a:ext cx="8530858" cy="86509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0F4D8D1-B225-0C1A-A9FF-574237CA2A4D}"/>
              </a:ext>
            </a:extLst>
          </p:cNvPr>
          <p:cNvSpPr txBox="1"/>
          <p:nvPr/>
        </p:nvSpPr>
        <p:spPr>
          <a:xfrm>
            <a:off x="518208" y="892111"/>
            <a:ext cx="5242983" cy="4708981"/>
          </a:xfrm>
          <a:prstGeom prst="rect">
            <a:avLst/>
          </a:prstGeom>
          <a:noFill/>
        </p:spPr>
        <p:txBody>
          <a:bodyPr wrap="square" rtlCol="0">
            <a:spAutoFit/>
          </a:bodyPr>
          <a:lstStyle/>
          <a:p>
            <a:r>
              <a:rPr lang="ja-JP" altLang="en-US" sz="2000" dirty="0"/>
              <a:t>　</a:t>
            </a:r>
            <a:r>
              <a:rPr kumimoji="1" lang="ja-JP" altLang="en-US" sz="2000" dirty="0"/>
              <a:t>初対面の人や立場・世代が違う相手と、いきなり日頃話題にすることが少ないテーマを話すのは不安なもの。</a:t>
            </a:r>
            <a:endParaRPr kumimoji="1" lang="en-US" altLang="ja-JP" sz="2000" dirty="0"/>
          </a:p>
          <a:p>
            <a:r>
              <a:rPr kumimoji="1" lang="ja-JP" altLang="en-US" sz="2000" dirty="0"/>
              <a:t>　そこで生まれたのが、昔あそびをヒントにしたファシリテーションが</a:t>
            </a:r>
            <a:r>
              <a:rPr kumimoji="1" lang="ja-JP" altLang="en-US" sz="2000" b="1" dirty="0"/>
              <a:t>「すごろくワーク」</a:t>
            </a:r>
            <a:r>
              <a:rPr kumimoji="1" lang="ja-JP" altLang="en-US" sz="2000" dirty="0"/>
              <a:t>です。サイコロでお題が決まるゲーム性があるため、参加者の</a:t>
            </a:r>
            <a:r>
              <a:rPr kumimoji="1" lang="ja-JP" altLang="en-US" sz="2000" b="1" dirty="0"/>
              <a:t>やらされ感・言わされ感を軽減</a:t>
            </a:r>
            <a:r>
              <a:rPr kumimoji="1" lang="ja-JP" altLang="en-US" sz="2000" dirty="0"/>
              <a:t>し、誰でも気軽に参加できます。</a:t>
            </a:r>
            <a:endParaRPr kumimoji="1" lang="en-US" altLang="ja-JP" sz="2000" dirty="0"/>
          </a:p>
          <a:p>
            <a:r>
              <a:rPr kumimoji="1" lang="ja-JP" altLang="en-US" sz="2000" dirty="0"/>
              <a:t>　また、マス目のお題を調整すれば、</a:t>
            </a:r>
            <a:r>
              <a:rPr kumimoji="1" lang="ja-JP" altLang="en-US" sz="2000" b="1" dirty="0"/>
              <a:t>事業の振り返りや関係づくりなど応用可能！</a:t>
            </a:r>
            <a:r>
              <a:rPr kumimoji="1" lang="ja-JP" altLang="en-US" sz="2000" dirty="0"/>
              <a:t>立場の違いを超えて、自然に対話が生まれる工夫が詰まったワークです。</a:t>
            </a:r>
            <a:endParaRPr kumimoji="1" lang="en-US" altLang="ja-JP" sz="2000" dirty="0"/>
          </a:p>
          <a:p>
            <a:r>
              <a:rPr kumimoji="1" lang="ja-JP" altLang="en-US" sz="2000" dirty="0"/>
              <a:t>　この手法を考案したのは、</a:t>
            </a:r>
            <a:r>
              <a:rPr kumimoji="1" lang="en-US" altLang="ja-JP" sz="2000" b="1" dirty="0"/>
              <a:t>NPO</a:t>
            </a:r>
            <a:r>
              <a:rPr kumimoji="1" lang="ja-JP" altLang="en-US" sz="2000" b="1" dirty="0"/>
              <a:t>法人まち</a:t>
            </a:r>
            <a:r>
              <a:rPr kumimoji="1" lang="en-US" altLang="ja-JP" sz="2000" b="1" dirty="0"/>
              <a:t>×</a:t>
            </a:r>
            <a:r>
              <a:rPr kumimoji="1" lang="ja-JP" altLang="en-US" sz="2000" b="1" dirty="0"/>
              <a:t>学生プロジェクト</a:t>
            </a:r>
            <a:r>
              <a:rPr kumimoji="1" lang="en-US" altLang="ja-JP" sz="2000" b="1" dirty="0"/>
              <a:t>plus</a:t>
            </a:r>
            <a:r>
              <a:rPr kumimoji="1" lang="ja-JP" altLang="en-US" sz="2000" b="1" dirty="0"/>
              <a:t>の原島さん</a:t>
            </a:r>
            <a:r>
              <a:rPr kumimoji="1" lang="ja-JP" altLang="en-US" sz="2000" dirty="0"/>
              <a:t>です。</a:t>
            </a:r>
          </a:p>
        </p:txBody>
      </p:sp>
      <p:pic>
        <p:nvPicPr>
          <p:cNvPr id="7" name="図 6">
            <a:extLst>
              <a:ext uri="{FF2B5EF4-FFF2-40B4-BE49-F238E27FC236}">
                <a16:creationId xmlns:a16="http://schemas.microsoft.com/office/drawing/2014/main" id="{D92FBB55-7703-2BFD-6BF5-780B0839A9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1135" y="4540652"/>
            <a:ext cx="1779234" cy="2186481"/>
          </a:xfrm>
          <a:prstGeom prst="rect">
            <a:avLst/>
          </a:prstGeom>
        </p:spPr>
      </p:pic>
      <p:sp>
        <p:nvSpPr>
          <p:cNvPr id="9" name="テキスト ボックス 8">
            <a:extLst>
              <a:ext uri="{FF2B5EF4-FFF2-40B4-BE49-F238E27FC236}">
                <a16:creationId xmlns:a16="http://schemas.microsoft.com/office/drawing/2014/main" id="{018BD8CB-0914-2AB6-718E-06DE42754500}"/>
              </a:ext>
            </a:extLst>
          </p:cNvPr>
          <p:cNvSpPr txBox="1"/>
          <p:nvPr/>
        </p:nvSpPr>
        <p:spPr>
          <a:xfrm>
            <a:off x="830277" y="5751976"/>
            <a:ext cx="7984955" cy="1015663"/>
          </a:xfrm>
          <a:prstGeom prst="rect">
            <a:avLst/>
          </a:prstGeom>
          <a:noFill/>
        </p:spPr>
        <p:txBody>
          <a:bodyPr wrap="square" rtlCol="0">
            <a:spAutoFit/>
          </a:bodyPr>
          <a:lstStyle/>
          <a:p>
            <a:r>
              <a:rPr lang="ja-JP" altLang="en-US" sz="1400" dirty="0"/>
              <a:t>すごろくワークについてのお問合せはこちらまで</a:t>
            </a:r>
            <a:endParaRPr lang="en-US" altLang="ja-JP" sz="1400" dirty="0"/>
          </a:p>
          <a:p>
            <a:pPr fontAlgn="base"/>
            <a:r>
              <a:rPr lang="en-US" altLang="ja-JP" sz="1400" b="1" dirty="0"/>
              <a:t>NPO</a:t>
            </a:r>
            <a:r>
              <a:rPr lang="ja-JP" altLang="en-US" sz="1400" b="1" dirty="0"/>
              <a:t>法人まち</a:t>
            </a:r>
            <a:r>
              <a:rPr lang="en-US" altLang="ja-JP" sz="1400" b="1" dirty="0"/>
              <a:t>×</a:t>
            </a:r>
            <a:r>
              <a:rPr lang="ja-JP" altLang="en-US" sz="1400" b="1" dirty="0"/>
              <a:t>学生プロジェクト</a:t>
            </a:r>
            <a:r>
              <a:rPr lang="en-US" altLang="ja-JP" sz="1400" b="1" dirty="0"/>
              <a:t>plus    </a:t>
            </a:r>
            <a:r>
              <a:rPr lang="ja-JP" altLang="en-US" sz="1400" b="1" dirty="0"/>
              <a:t>   横浜市神奈川区六角橋六丁目２８</a:t>
            </a:r>
            <a:r>
              <a:rPr lang="en-US" altLang="ja-JP" sz="1400" b="1" dirty="0"/>
              <a:t>-</a:t>
            </a:r>
            <a:r>
              <a:rPr lang="ja-JP" altLang="en-US" sz="1400" b="1" dirty="0"/>
              <a:t>２９</a:t>
            </a:r>
            <a:endParaRPr lang="ja-JP" altLang="en-US" sz="1400" dirty="0"/>
          </a:p>
          <a:p>
            <a:pPr fontAlgn="base"/>
            <a:r>
              <a:rPr lang="ja-JP" altLang="en-US" sz="1400" b="1" dirty="0"/>
              <a:t>　　　　　          　　　　　　　　　　　 メール：</a:t>
            </a:r>
            <a:r>
              <a:rPr lang="en-US" altLang="ja-JP" sz="1400" b="1" dirty="0">
                <a:hlinkClick r:id="rId5"/>
              </a:rPr>
              <a:t>mati00gakusei.plus@gmail.com</a:t>
            </a:r>
            <a:endParaRPr lang="en-US" altLang="ja-JP" sz="1400" dirty="0"/>
          </a:p>
          <a:p>
            <a:endParaRPr kumimoji="1" lang="ja-JP" altLang="en-US" dirty="0"/>
          </a:p>
        </p:txBody>
      </p:sp>
      <p:pic>
        <p:nvPicPr>
          <p:cNvPr id="19" name="図 18" descr="新聞の広告&#10;&#10;AI 生成コンテンツは誤りを含む可能性があります。">
            <a:extLst>
              <a:ext uri="{FF2B5EF4-FFF2-40B4-BE49-F238E27FC236}">
                <a16:creationId xmlns:a16="http://schemas.microsoft.com/office/drawing/2014/main" id="{C854854C-26CF-C7E4-B637-311C7B88FCD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84969" y="756232"/>
            <a:ext cx="5517343" cy="3767642"/>
          </a:xfrm>
          <a:prstGeom prst="rect">
            <a:avLst/>
          </a:prstGeom>
        </p:spPr>
      </p:pic>
      <p:pic>
        <p:nvPicPr>
          <p:cNvPr id="12" name="図 11" descr="QR コード&#10;&#10;AI 生成コンテンツは誤りを含む可能性があります。">
            <a:extLst>
              <a:ext uri="{FF2B5EF4-FFF2-40B4-BE49-F238E27FC236}">
                <a16:creationId xmlns:a16="http://schemas.microsoft.com/office/drawing/2014/main" id="{51A8E7EC-E817-65EA-B3A4-2CF6E96164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8004" y="5751976"/>
            <a:ext cx="788908" cy="788908"/>
          </a:xfrm>
          <a:prstGeom prst="rect">
            <a:avLst/>
          </a:prstGeom>
        </p:spPr>
      </p:pic>
      <p:sp>
        <p:nvSpPr>
          <p:cNvPr id="13" name="テキスト ボックス 12">
            <a:extLst>
              <a:ext uri="{FF2B5EF4-FFF2-40B4-BE49-F238E27FC236}">
                <a16:creationId xmlns:a16="http://schemas.microsoft.com/office/drawing/2014/main" id="{A456AAC8-FC39-6B48-5A30-4D3B94ABEDD4}"/>
              </a:ext>
            </a:extLst>
          </p:cNvPr>
          <p:cNvSpPr txBox="1"/>
          <p:nvPr/>
        </p:nvSpPr>
        <p:spPr>
          <a:xfrm>
            <a:off x="7742846" y="5775929"/>
            <a:ext cx="780983" cy="738664"/>
          </a:xfrm>
          <a:prstGeom prst="rect">
            <a:avLst/>
          </a:prstGeom>
          <a:noFill/>
        </p:spPr>
        <p:txBody>
          <a:bodyPr wrap="square" rtlCol="0">
            <a:spAutoFit/>
          </a:bodyPr>
          <a:lstStyle/>
          <a:p>
            <a:r>
              <a:rPr lang="en-US" altLang="ja-JP" sz="1200" dirty="0"/>
              <a:t>HP</a:t>
            </a:r>
            <a:r>
              <a:rPr lang="ja-JP" altLang="en-US" sz="1200" dirty="0"/>
              <a:t>は</a:t>
            </a:r>
            <a:endParaRPr lang="en-US" altLang="ja-JP" sz="1200" dirty="0"/>
          </a:p>
          <a:p>
            <a:r>
              <a:rPr lang="ja-JP" altLang="en-US" sz="1200" dirty="0"/>
              <a:t>こちら</a:t>
            </a:r>
            <a:endParaRPr lang="en-US" altLang="ja-JP" sz="1200" dirty="0"/>
          </a:p>
          <a:p>
            <a:endParaRPr kumimoji="1" lang="ja-JP" altLang="en-US" dirty="0"/>
          </a:p>
        </p:txBody>
      </p:sp>
    </p:spTree>
    <p:extLst>
      <p:ext uri="{BB962C8B-B14F-4D97-AF65-F5344CB8AC3E}">
        <p14:creationId xmlns:p14="http://schemas.microsoft.com/office/powerpoint/2010/main" val="361550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6B0A939-EFDF-AB4D-191E-551460FEE31E}"/>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7FD1C05-8D99-AD7F-F029-9C647FE658BE}"/>
              </a:ext>
            </a:extLst>
          </p:cNvPr>
          <p:cNvSpPr/>
          <p:nvPr/>
        </p:nvSpPr>
        <p:spPr>
          <a:xfrm>
            <a:off x="15345" y="688828"/>
            <a:ext cx="11976786" cy="593048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グラフィックス 10" descr="サイコロ 枠線">
            <a:extLst>
              <a:ext uri="{FF2B5EF4-FFF2-40B4-BE49-F238E27FC236}">
                <a16:creationId xmlns:a16="http://schemas.microsoft.com/office/drawing/2014/main" id="{24E1D469-9B03-EA85-ECE8-B21ADBBDE26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262255" y="87474"/>
            <a:ext cx="914400" cy="914400"/>
          </a:xfrm>
          <a:prstGeom prst="rect">
            <a:avLst/>
          </a:prstGeom>
        </p:spPr>
      </p:pic>
      <p:pic>
        <p:nvPicPr>
          <p:cNvPr id="13" name="図 12" descr="QR コード&#10;&#10;AI 生成コンテンツは誤りを含む可能性があります。">
            <a:extLst>
              <a:ext uri="{FF2B5EF4-FFF2-40B4-BE49-F238E27FC236}">
                <a16:creationId xmlns:a16="http://schemas.microsoft.com/office/drawing/2014/main" id="{DB04556E-7576-9A59-15C8-42A9F60FA0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471" y="1184398"/>
            <a:ext cx="3496959" cy="2457633"/>
          </a:xfrm>
          <a:prstGeom prst="rect">
            <a:avLst/>
          </a:prstGeom>
        </p:spPr>
      </p:pic>
      <p:sp>
        <p:nvSpPr>
          <p:cNvPr id="14" name="四角形: 角を丸くする 13">
            <a:extLst>
              <a:ext uri="{FF2B5EF4-FFF2-40B4-BE49-F238E27FC236}">
                <a16:creationId xmlns:a16="http://schemas.microsoft.com/office/drawing/2014/main" id="{A4467D67-49B4-5C31-C583-FB2325B8A02A}"/>
              </a:ext>
            </a:extLst>
          </p:cNvPr>
          <p:cNvSpPr/>
          <p:nvPr/>
        </p:nvSpPr>
        <p:spPr>
          <a:xfrm>
            <a:off x="11194472" y="5961334"/>
            <a:ext cx="568037" cy="564741"/>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3</a:t>
            </a:r>
            <a:r>
              <a:rPr lang="ja-JP" altLang="en-US" sz="2800" b="1" dirty="0"/>
              <a:t> </a:t>
            </a:r>
            <a:endParaRPr lang="en-US" altLang="ja-JP" sz="2800" b="1" dirty="0"/>
          </a:p>
        </p:txBody>
      </p:sp>
      <p:pic>
        <p:nvPicPr>
          <p:cNvPr id="17" name="図 16" descr="タイムライン&#10;&#10;AI 生成コンテンツは誤りを含む可能性があります。">
            <a:extLst>
              <a:ext uri="{FF2B5EF4-FFF2-40B4-BE49-F238E27FC236}">
                <a16:creationId xmlns:a16="http://schemas.microsoft.com/office/drawing/2014/main" id="{41326A87-25F4-96F4-3A23-92887C8248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471" y="4136987"/>
            <a:ext cx="3647197" cy="2587504"/>
          </a:xfrm>
          <a:prstGeom prst="rect">
            <a:avLst/>
          </a:prstGeom>
        </p:spPr>
      </p:pic>
      <p:sp>
        <p:nvSpPr>
          <p:cNvPr id="2" name="四角形: 角を丸くする 1">
            <a:extLst>
              <a:ext uri="{FF2B5EF4-FFF2-40B4-BE49-F238E27FC236}">
                <a16:creationId xmlns:a16="http://schemas.microsoft.com/office/drawing/2014/main" id="{42C8BF4E-2FA3-3C15-B2DD-5EA78E83C091}"/>
              </a:ext>
            </a:extLst>
          </p:cNvPr>
          <p:cNvSpPr/>
          <p:nvPr/>
        </p:nvSpPr>
        <p:spPr>
          <a:xfrm>
            <a:off x="276692" y="238691"/>
            <a:ext cx="4710944" cy="421839"/>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t>３</a:t>
            </a:r>
            <a:r>
              <a:rPr lang="en-US" altLang="ja-JP" sz="2800" b="1" dirty="0"/>
              <a:t>.</a:t>
            </a:r>
            <a:r>
              <a:rPr lang="ja-JP" altLang="en-US" sz="2800" b="1" dirty="0"/>
              <a:t>ジェンダーすごろく台紙</a:t>
            </a:r>
            <a:endParaRPr lang="en-US" altLang="ja-JP" sz="2800" b="1" dirty="0"/>
          </a:p>
        </p:txBody>
      </p:sp>
      <p:pic>
        <p:nvPicPr>
          <p:cNvPr id="19" name="図 18" descr="タイムライン&#10;&#10;AI 生成コンテンツは誤りを含む可能性があります。">
            <a:extLst>
              <a:ext uri="{FF2B5EF4-FFF2-40B4-BE49-F238E27FC236}">
                <a16:creationId xmlns:a16="http://schemas.microsoft.com/office/drawing/2014/main" id="{43E775AC-DE4A-3A4A-A018-60E051494D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9367" y="1232708"/>
            <a:ext cx="3579972" cy="2496222"/>
          </a:xfrm>
          <a:prstGeom prst="rect">
            <a:avLst/>
          </a:prstGeom>
        </p:spPr>
      </p:pic>
      <p:sp>
        <p:nvSpPr>
          <p:cNvPr id="4" name="四角形: 角を丸くする 3">
            <a:extLst>
              <a:ext uri="{FF2B5EF4-FFF2-40B4-BE49-F238E27FC236}">
                <a16:creationId xmlns:a16="http://schemas.microsoft.com/office/drawing/2014/main" id="{60DAD2E8-C3C1-4F74-564B-0A079D1A52C3}"/>
              </a:ext>
            </a:extLst>
          </p:cNvPr>
          <p:cNvSpPr/>
          <p:nvPr/>
        </p:nvSpPr>
        <p:spPr>
          <a:xfrm>
            <a:off x="5458652" y="238691"/>
            <a:ext cx="5517571" cy="481239"/>
          </a:xfrm>
          <a:prstGeom prst="roundRect">
            <a:avLst/>
          </a:prstGeom>
          <a:solidFill>
            <a:schemeClr val="accent1">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t>テーマにそってすごろくを選びます！</a:t>
            </a:r>
            <a:endParaRPr lang="en-US" altLang="ja-JP" sz="2400" b="1" dirty="0"/>
          </a:p>
        </p:txBody>
      </p:sp>
      <p:pic>
        <p:nvPicPr>
          <p:cNvPr id="6" name="図 5" descr="アイコン が含まれている画像&#10;&#10;AI 生成コンテンツは誤りを含む可能性があります。">
            <a:extLst>
              <a:ext uri="{FF2B5EF4-FFF2-40B4-BE49-F238E27FC236}">
                <a16:creationId xmlns:a16="http://schemas.microsoft.com/office/drawing/2014/main" id="{D6D1E404-872A-A22D-1B31-2F4C699C78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0176" y="1492969"/>
            <a:ext cx="1895205" cy="1213109"/>
          </a:xfrm>
          <a:prstGeom prst="rect">
            <a:avLst/>
          </a:prstGeom>
        </p:spPr>
      </p:pic>
      <p:graphicFrame>
        <p:nvGraphicFramePr>
          <p:cNvPr id="16" name="オブジェクト 15">
            <a:extLst>
              <a:ext uri="{FF2B5EF4-FFF2-40B4-BE49-F238E27FC236}">
                <a16:creationId xmlns:a16="http://schemas.microsoft.com/office/drawing/2014/main" id="{8DA1E3A8-7353-9B6E-2CE4-3D2C761B3220}"/>
              </a:ext>
            </a:extLst>
          </p:cNvPr>
          <p:cNvGraphicFramePr>
            <a:graphicFrameLocks noChangeAspect="1"/>
          </p:cNvGraphicFramePr>
          <p:nvPr>
            <p:extLst>
              <p:ext uri="{D42A27DB-BD31-4B8C-83A1-F6EECF244321}">
                <p14:modId xmlns:p14="http://schemas.microsoft.com/office/powerpoint/2010/main" val="4124017342"/>
              </p:ext>
            </p:extLst>
          </p:nvPr>
        </p:nvGraphicFramePr>
        <p:xfrm>
          <a:off x="6972920" y="4284828"/>
          <a:ext cx="3486419" cy="2464612"/>
        </p:xfrm>
        <a:graphic>
          <a:graphicData uri="http://schemas.openxmlformats.org/presentationml/2006/ole">
            <mc:AlternateContent xmlns:mc="http://schemas.openxmlformats.org/markup-compatibility/2006">
              <mc:Choice xmlns:v="urn:schemas-microsoft-com:vml" Requires="v">
                <p:oleObj name="Acrobat Document" r:id="rId7" imgW="11343907" imgH="8019809" progId="Acrobat.Document.DC">
                  <p:embed/>
                </p:oleObj>
              </mc:Choice>
              <mc:Fallback>
                <p:oleObj name="Acrobat Document" r:id="rId7" imgW="11343907" imgH="8019809" progId="Acrobat.Document.DC">
                  <p:embed/>
                  <p:pic>
                    <p:nvPicPr>
                      <p:cNvPr id="0" name=""/>
                      <p:cNvPicPr/>
                      <p:nvPr/>
                    </p:nvPicPr>
                    <p:blipFill>
                      <a:blip r:embed="rId8"/>
                      <a:stretch>
                        <a:fillRect/>
                      </a:stretch>
                    </p:blipFill>
                    <p:spPr>
                      <a:xfrm>
                        <a:off x="6972920" y="4284828"/>
                        <a:ext cx="3486419" cy="2464612"/>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7FBBC911-9D8C-B05D-F0F9-825195841ECC}"/>
              </a:ext>
            </a:extLst>
          </p:cNvPr>
          <p:cNvSpPr txBox="1"/>
          <p:nvPr/>
        </p:nvSpPr>
        <p:spPr>
          <a:xfrm>
            <a:off x="671869" y="762188"/>
            <a:ext cx="4786783" cy="461665"/>
          </a:xfrm>
          <a:prstGeom prst="rect">
            <a:avLst/>
          </a:prstGeom>
          <a:solidFill>
            <a:schemeClr val="bg1"/>
          </a:solidFill>
        </p:spPr>
        <p:txBody>
          <a:bodyPr wrap="square" rtlCol="0">
            <a:spAutoFit/>
          </a:bodyPr>
          <a:lstStyle/>
          <a:p>
            <a:r>
              <a:rPr lang="ja-JP" altLang="en-US" sz="2400" b="1" dirty="0"/>
              <a:t>１　ジェンダーすごろく</a:t>
            </a:r>
            <a:endParaRPr lang="en-US" altLang="ja-JP" sz="2400" b="1" dirty="0"/>
          </a:p>
        </p:txBody>
      </p:sp>
      <p:sp>
        <p:nvSpPr>
          <p:cNvPr id="9" name="テキスト ボックス 8">
            <a:extLst>
              <a:ext uri="{FF2B5EF4-FFF2-40B4-BE49-F238E27FC236}">
                <a16:creationId xmlns:a16="http://schemas.microsoft.com/office/drawing/2014/main" id="{D83CA4B1-ECAE-88CE-8578-5693465205B8}"/>
              </a:ext>
            </a:extLst>
          </p:cNvPr>
          <p:cNvSpPr txBox="1"/>
          <p:nvPr/>
        </p:nvSpPr>
        <p:spPr>
          <a:xfrm>
            <a:off x="515023" y="3658247"/>
            <a:ext cx="5100474" cy="461665"/>
          </a:xfrm>
          <a:prstGeom prst="rect">
            <a:avLst/>
          </a:prstGeom>
          <a:solidFill>
            <a:schemeClr val="bg1"/>
          </a:solidFill>
        </p:spPr>
        <p:txBody>
          <a:bodyPr wrap="square" rtlCol="0">
            <a:spAutoFit/>
          </a:bodyPr>
          <a:lstStyle/>
          <a:p>
            <a:r>
              <a:rPr lang="ja-JP" altLang="en-US" sz="2400" b="1" dirty="0"/>
              <a:t>３　職場版ジェンダーすごろく</a:t>
            </a:r>
            <a:endParaRPr lang="en-US" altLang="ja-JP" sz="2400" b="1" dirty="0"/>
          </a:p>
        </p:txBody>
      </p:sp>
      <p:sp>
        <p:nvSpPr>
          <p:cNvPr id="8" name="テキスト ボックス 7">
            <a:extLst>
              <a:ext uri="{FF2B5EF4-FFF2-40B4-BE49-F238E27FC236}">
                <a16:creationId xmlns:a16="http://schemas.microsoft.com/office/drawing/2014/main" id="{B397B81C-C4EE-14F0-B328-DA7F7F69685B}"/>
              </a:ext>
            </a:extLst>
          </p:cNvPr>
          <p:cNvSpPr txBox="1"/>
          <p:nvPr/>
        </p:nvSpPr>
        <p:spPr>
          <a:xfrm>
            <a:off x="6355778" y="771042"/>
            <a:ext cx="4593327" cy="461665"/>
          </a:xfrm>
          <a:prstGeom prst="rect">
            <a:avLst/>
          </a:prstGeom>
          <a:solidFill>
            <a:schemeClr val="bg1"/>
          </a:solidFill>
        </p:spPr>
        <p:txBody>
          <a:bodyPr wrap="square" rtlCol="0">
            <a:spAutoFit/>
          </a:bodyPr>
          <a:lstStyle/>
          <a:p>
            <a:r>
              <a:rPr lang="ja-JP" altLang="en-US" sz="2400" b="1" dirty="0"/>
              <a:t>２　防災版ジェンダーすごろく</a:t>
            </a:r>
            <a:endParaRPr lang="en-US" altLang="ja-JP" sz="2400" b="1" dirty="0"/>
          </a:p>
        </p:txBody>
      </p:sp>
      <p:sp>
        <p:nvSpPr>
          <p:cNvPr id="10" name="テキスト ボックス 9">
            <a:extLst>
              <a:ext uri="{FF2B5EF4-FFF2-40B4-BE49-F238E27FC236}">
                <a16:creationId xmlns:a16="http://schemas.microsoft.com/office/drawing/2014/main" id="{D595CD6A-1906-4689-D7F3-BB499E2B45C0}"/>
              </a:ext>
            </a:extLst>
          </p:cNvPr>
          <p:cNvSpPr txBox="1"/>
          <p:nvPr/>
        </p:nvSpPr>
        <p:spPr>
          <a:xfrm>
            <a:off x="6355778" y="3748328"/>
            <a:ext cx="5029160" cy="461665"/>
          </a:xfrm>
          <a:prstGeom prst="rect">
            <a:avLst/>
          </a:prstGeom>
          <a:solidFill>
            <a:schemeClr val="bg1"/>
          </a:solidFill>
        </p:spPr>
        <p:txBody>
          <a:bodyPr wrap="square" rtlCol="0">
            <a:spAutoFit/>
          </a:bodyPr>
          <a:lstStyle/>
          <a:p>
            <a:r>
              <a:rPr lang="ja-JP" altLang="en-US" sz="2400" b="1" dirty="0"/>
              <a:t>４　子育て版ジェンダーすごろく</a:t>
            </a:r>
            <a:endParaRPr lang="en-US" altLang="ja-JP" sz="2400" b="1" dirty="0"/>
          </a:p>
        </p:txBody>
      </p:sp>
      <p:sp>
        <p:nvSpPr>
          <p:cNvPr id="5" name="二等辺三角形 4">
            <a:extLst>
              <a:ext uri="{FF2B5EF4-FFF2-40B4-BE49-F238E27FC236}">
                <a16:creationId xmlns:a16="http://schemas.microsoft.com/office/drawing/2014/main" id="{D252B38F-2034-3203-D9DB-D510DDB3B7F6}"/>
              </a:ext>
            </a:extLst>
          </p:cNvPr>
          <p:cNvSpPr/>
          <p:nvPr/>
        </p:nvSpPr>
        <p:spPr>
          <a:xfrm rot="12328402">
            <a:off x="5723236" y="595765"/>
            <a:ext cx="197583" cy="624825"/>
          </a:xfrm>
          <a:prstGeom prst="triangle">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507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7657686A-70AB-E7E6-1B41-73131F16A403}"/>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F8ACD00E-2F3B-8188-F038-66A6B52C7E1C}"/>
              </a:ext>
            </a:extLst>
          </p:cNvPr>
          <p:cNvSpPr/>
          <p:nvPr/>
        </p:nvSpPr>
        <p:spPr>
          <a:xfrm>
            <a:off x="526473" y="238205"/>
            <a:ext cx="1901934" cy="475504"/>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t>４ </a:t>
            </a:r>
            <a:r>
              <a:rPr lang="en-US" altLang="ja-JP" sz="2800" b="1" dirty="0"/>
              <a:t>.</a:t>
            </a:r>
            <a:r>
              <a:rPr lang="ja-JP" altLang="en-US" sz="2800" b="1" dirty="0"/>
              <a:t>準備</a:t>
            </a:r>
            <a:endParaRPr lang="en-US" altLang="ja-JP" sz="2800" b="1" dirty="0"/>
          </a:p>
        </p:txBody>
      </p:sp>
      <p:sp>
        <p:nvSpPr>
          <p:cNvPr id="3" name="四角形: 角を丸くする 2">
            <a:extLst>
              <a:ext uri="{FF2B5EF4-FFF2-40B4-BE49-F238E27FC236}">
                <a16:creationId xmlns:a16="http://schemas.microsoft.com/office/drawing/2014/main" id="{84A74A36-4F7A-9461-AC37-61313ED67688}"/>
              </a:ext>
            </a:extLst>
          </p:cNvPr>
          <p:cNvSpPr/>
          <p:nvPr/>
        </p:nvSpPr>
        <p:spPr>
          <a:xfrm>
            <a:off x="526472" y="995180"/>
            <a:ext cx="11256817" cy="570317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1481563-2E9C-746D-35C1-58B12DBDE399}"/>
              </a:ext>
            </a:extLst>
          </p:cNvPr>
          <p:cNvSpPr/>
          <p:nvPr/>
        </p:nvSpPr>
        <p:spPr>
          <a:xfrm>
            <a:off x="1031177" y="1074046"/>
            <a:ext cx="2367803" cy="32387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t>用意するもの</a:t>
            </a:r>
            <a:endParaRPr lang="en-US" altLang="ja-JP" sz="2400" b="1" dirty="0"/>
          </a:p>
        </p:txBody>
      </p:sp>
      <p:sp>
        <p:nvSpPr>
          <p:cNvPr id="7" name="テキスト ボックス 6">
            <a:extLst>
              <a:ext uri="{FF2B5EF4-FFF2-40B4-BE49-F238E27FC236}">
                <a16:creationId xmlns:a16="http://schemas.microsoft.com/office/drawing/2014/main" id="{0214CA60-9D61-C378-E629-6866168234AD}"/>
              </a:ext>
            </a:extLst>
          </p:cNvPr>
          <p:cNvSpPr txBox="1"/>
          <p:nvPr/>
        </p:nvSpPr>
        <p:spPr>
          <a:xfrm>
            <a:off x="1089388" y="1492001"/>
            <a:ext cx="7629444" cy="1631216"/>
          </a:xfrm>
          <a:prstGeom prst="rect">
            <a:avLst/>
          </a:prstGeom>
          <a:noFill/>
          <a:ln>
            <a:solidFill>
              <a:schemeClr val="tx2"/>
            </a:solidFill>
          </a:ln>
        </p:spPr>
        <p:txBody>
          <a:bodyPr wrap="square" rtlCol="0">
            <a:spAutoFit/>
          </a:bodyPr>
          <a:lstStyle/>
          <a:p>
            <a:r>
              <a:rPr lang="ja-JP" altLang="en-US" sz="2000" dirty="0"/>
              <a:t>・サイコロ（会場で１つ）</a:t>
            </a:r>
            <a:endParaRPr lang="en-US" altLang="ja-JP" sz="2000" dirty="0"/>
          </a:p>
          <a:p>
            <a:r>
              <a:rPr lang="ja-JP" altLang="en-US" sz="2000" dirty="0"/>
              <a:t>・ジェンダーすごろく台紙（１枚</a:t>
            </a:r>
            <a:r>
              <a:rPr lang="en-US" altLang="ja-JP" sz="2000" dirty="0"/>
              <a:t>×</a:t>
            </a:r>
            <a:r>
              <a:rPr lang="ja-JP" altLang="en-US" sz="2000" dirty="0"/>
              <a:t>グループ）</a:t>
            </a:r>
            <a:endParaRPr lang="en-US" altLang="ja-JP" sz="2000" dirty="0"/>
          </a:p>
          <a:p>
            <a:r>
              <a:rPr lang="ja-JP" altLang="en-US" sz="2000" dirty="0"/>
              <a:t>・模造紙（１枚</a:t>
            </a:r>
            <a:r>
              <a:rPr lang="en-US" altLang="ja-JP" sz="2000" dirty="0"/>
              <a:t>×</a:t>
            </a:r>
            <a:r>
              <a:rPr lang="ja-JP" altLang="en-US" sz="2000" dirty="0"/>
              <a:t>グループ）</a:t>
            </a:r>
            <a:endParaRPr lang="en-US" altLang="ja-JP" sz="2000" dirty="0"/>
          </a:p>
          <a:p>
            <a:r>
              <a:rPr lang="ja-JP" altLang="en-US" sz="2000" dirty="0"/>
              <a:t>・太目のカラーマジック（１セット</a:t>
            </a:r>
            <a:r>
              <a:rPr lang="en-US" altLang="ja-JP" sz="2000" dirty="0"/>
              <a:t>×</a:t>
            </a:r>
            <a:r>
              <a:rPr lang="ja-JP" altLang="en-US" sz="2000" dirty="0"/>
              <a:t>グループ）</a:t>
            </a:r>
            <a:endParaRPr lang="en-US" altLang="ja-JP" sz="2000" dirty="0"/>
          </a:p>
          <a:p>
            <a:r>
              <a:rPr lang="ja-JP" altLang="en-US" sz="2000" dirty="0"/>
              <a:t>・すごろくのコマ（１つ</a:t>
            </a:r>
            <a:r>
              <a:rPr lang="en-US" altLang="ja-JP" sz="2000" dirty="0"/>
              <a:t>×</a:t>
            </a:r>
            <a:r>
              <a:rPr lang="ja-JP" altLang="en-US" sz="2000" dirty="0"/>
              <a:t>グループ：進行管理用</a:t>
            </a:r>
            <a:r>
              <a:rPr lang="ja-JP" altLang="en-US" sz="2000" b="1" dirty="0"/>
              <a:t>）</a:t>
            </a:r>
            <a:endParaRPr lang="en-US" altLang="ja-JP" sz="2000" b="1" dirty="0"/>
          </a:p>
        </p:txBody>
      </p:sp>
      <p:pic>
        <p:nvPicPr>
          <p:cNvPr id="8" name="グラフィックス 7" descr="サイコロ 枠線">
            <a:extLst>
              <a:ext uri="{FF2B5EF4-FFF2-40B4-BE49-F238E27FC236}">
                <a16:creationId xmlns:a16="http://schemas.microsoft.com/office/drawing/2014/main" id="{36110A65-14CB-84BA-B01B-C218B28F06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04884" y="159646"/>
            <a:ext cx="914400" cy="914400"/>
          </a:xfrm>
          <a:prstGeom prst="rect">
            <a:avLst/>
          </a:prstGeom>
        </p:spPr>
      </p:pic>
      <p:sp>
        <p:nvSpPr>
          <p:cNvPr id="11" name="テキスト ボックス 10">
            <a:extLst>
              <a:ext uri="{FF2B5EF4-FFF2-40B4-BE49-F238E27FC236}">
                <a16:creationId xmlns:a16="http://schemas.microsoft.com/office/drawing/2014/main" id="{B0B0497E-8800-DE37-0A8D-AF354C096646}"/>
              </a:ext>
            </a:extLst>
          </p:cNvPr>
          <p:cNvSpPr txBox="1"/>
          <p:nvPr/>
        </p:nvSpPr>
        <p:spPr>
          <a:xfrm>
            <a:off x="888914" y="3151268"/>
            <a:ext cx="9797244" cy="1015663"/>
          </a:xfrm>
          <a:prstGeom prst="rect">
            <a:avLst/>
          </a:prstGeom>
          <a:noFill/>
        </p:spPr>
        <p:txBody>
          <a:bodyPr wrap="square" rtlCol="0">
            <a:spAutoFit/>
          </a:bodyPr>
          <a:lstStyle/>
          <a:p>
            <a:r>
              <a:rPr lang="ja-JP" altLang="en-US" sz="2000" b="1" dirty="0"/>
              <a:t>１　４名～５名のグループ席をつくります。</a:t>
            </a:r>
            <a:endParaRPr lang="en-US" altLang="ja-JP" sz="2000" b="1" dirty="0"/>
          </a:p>
          <a:p>
            <a:r>
              <a:rPr lang="ja-JP" altLang="en-US" sz="2000" b="1" dirty="0"/>
              <a:t>２　すごろく台紙を</a:t>
            </a:r>
            <a:r>
              <a:rPr lang="en-US" altLang="ja-JP" sz="2000" b="1" dirty="0"/>
              <a:t>A3</a:t>
            </a:r>
            <a:r>
              <a:rPr lang="ja-JP" altLang="en-US" sz="2000" b="1" dirty="0"/>
              <a:t>判横の用紙に印刷し、模造紙の中央に貼ります。</a:t>
            </a:r>
            <a:endParaRPr lang="en-US" altLang="ja-JP" sz="2000" b="1" dirty="0"/>
          </a:p>
          <a:p>
            <a:r>
              <a:rPr lang="ja-JP" altLang="en-US" sz="2000" b="1" dirty="0"/>
              <a:t>３　各テーブルに、すごろく・マジック・コマを用意します。</a:t>
            </a:r>
            <a:endParaRPr lang="en-US" altLang="ja-JP" sz="2000" b="1" dirty="0"/>
          </a:p>
        </p:txBody>
      </p:sp>
      <p:pic>
        <p:nvPicPr>
          <p:cNvPr id="12" name="図 11" descr="文字が書かれている&#10;&#10;AI 生成コンテンツは誤りを含む可能性があります。">
            <a:extLst>
              <a:ext uri="{FF2B5EF4-FFF2-40B4-BE49-F238E27FC236}">
                <a16:creationId xmlns:a16="http://schemas.microsoft.com/office/drawing/2014/main" id="{DEE6A176-BC7F-991B-8EBE-C3170CFD3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863" y="1693870"/>
            <a:ext cx="944117" cy="918811"/>
          </a:xfrm>
          <a:prstGeom prst="rect">
            <a:avLst/>
          </a:prstGeom>
        </p:spPr>
      </p:pic>
      <p:pic>
        <p:nvPicPr>
          <p:cNvPr id="17" name="図 16" descr="ダイアグラム が含まれている画像&#10;&#10;AI 生成コンテンツは誤りを含む可能性があります。">
            <a:extLst>
              <a:ext uri="{FF2B5EF4-FFF2-40B4-BE49-F238E27FC236}">
                <a16:creationId xmlns:a16="http://schemas.microsoft.com/office/drawing/2014/main" id="{EB2F99DE-F269-0970-B043-7C90568310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913" y="4111960"/>
            <a:ext cx="3323372" cy="2492530"/>
          </a:xfrm>
          <a:prstGeom prst="rect">
            <a:avLst/>
          </a:prstGeom>
          <a:ln>
            <a:noFill/>
          </a:ln>
          <a:effectLst>
            <a:softEdge rad="112500"/>
          </a:effectLst>
        </p:spPr>
      </p:pic>
      <p:sp>
        <p:nvSpPr>
          <p:cNvPr id="22" name="テキスト ボックス 21">
            <a:extLst>
              <a:ext uri="{FF2B5EF4-FFF2-40B4-BE49-F238E27FC236}">
                <a16:creationId xmlns:a16="http://schemas.microsoft.com/office/drawing/2014/main" id="{2741010D-86E4-88CC-CE8A-853DBF82C6A4}"/>
              </a:ext>
            </a:extLst>
          </p:cNvPr>
          <p:cNvSpPr txBox="1"/>
          <p:nvPr/>
        </p:nvSpPr>
        <p:spPr>
          <a:xfrm>
            <a:off x="8200075" y="3895000"/>
            <a:ext cx="3906409" cy="307777"/>
          </a:xfrm>
          <a:prstGeom prst="rect">
            <a:avLst/>
          </a:prstGeom>
          <a:noFill/>
        </p:spPr>
        <p:txBody>
          <a:bodyPr wrap="square" rtlCol="0">
            <a:spAutoFit/>
          </a:bodyPr>
          <a:lstStyle/>
          <a:p>
            <a:r>
              <a:rPr kumimoji="1" lang="ja-JP" altLang="en-US" sz="1400" dirty="0"/>
              <a:t>＼大きいサイコロだと盛り上がる！／</a:t>
            </a:r>
            <a:endParaRPr kumimoji="1" lang="ja-JP" altLang="en-US" sz="1600" dirty="0"/>
          </a:p>
        </p:txBody>
      </p:sp>
      <p:pic>
        <p:nvPicPr>
          <p:cNvPr id="28" name="図 27" descr="挿絵 が含まれている画像&#10;&#10;AI 生成コンテンツは誤りを含む可能性があります。">
            <a:extLst>
              <a:ext uri="{FF2B5EF4-FFF2-40B4-BE49-F238E27FC236}">
                <a16:creationId xmlns:a16="http://schemas.microsoft.com/office/drawing/2014/main" id="{FE159739-9615-6802-0D41-495C0CBA39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7784" y="1205520"/>
            <a:ext cx="2645423" cy="1936476"/>
          </a:xfrm>
          <a:prstGeom prst="rect">
            <a:avLst/>
          </a:prstGeom>
        </p:spPr>
      </p:pic>
      <p:sp>
        <p:nvSpPr>
          <p:cNvPr id="9" name="四角形: 角を丸くする 8">
            <a:extLst>
              <a:ext uri="{FF2B5EF4-FFF2-40B4-BE49-F238E27FC236}">
                <a16:creationId xmlns:a16="http://schemas.microsoft.com/office/drawing/2014/main" id="{B8E1413F-620A-DA32-F504-39DEAB698550}"/>
              </a:ext>
            </a:extLst>
          </p:cNvPr>
          <p:cNvSpPr/>
          <p:nvPr/>
        </p:nvSpPr>
        <p:spPr>
          <a:xfrm>
            <a:off x="11215253" y="6077527"/>
            <a:ext cx="568037" cy="564741"/>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4</a:t>
            </a:r>
            <a:r>
              <a:rPr lang="ja-JP" altLang="en-US" sz="2800" b="1" dirty="0"/>
              <a:t> </a:t>
            </a:r>
            <a:endParaRPr lang="en-US" altLang="ja-JP" sz="2800" b="1" dirty="0"/>
          </a:p>
        </p:txBody>
      </p:sp>
      <p:pic>
        <p:nvPicPr>
          <p:cNvPr id="4" name="図 3" descr="ダイアグラム, 設計図&#10;&#10;AI 生成コンテンツは誤りを含む可能性があります。">
            <a:extLst>
              <a:ext uri="{FF2B5EF4-FFF2-40B4-BE49-F238E27FC236}">
                <a16:creationId xmlns:a16="http://schemas.microsoft.com/office/drawing/2014/main" id="{495D4163-44F9-6C97-70F3-F7DEBA42074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95266" y="4435235"/>
            <a:ext cx="3569044" cy="2234211"/>
          </a:xfrm>
          <a:prstGeom prst="rect">
            <a:avLst/>
          </a:prstGeom>
          <a:ln>
            <a:noFill/>
          </a:ln>
          <a:effectLst>
            <a:softEdge rad="112500"/>
          </a:effectLst>
        </p:spPr>
      </p:pic>
      <p:sp>
        <p:nvSpPr>
          <p:cNvPr id="5" name="テキスト ボックス 4">
            <a:extLst>
              <a:ext uri="{FF2B5EF4-FFF2-40B4-BE49-F238E27FC236}">
                <a16:creationId xmlns:a16="http://schemas.microsoft.com/office/drawing/2014/main" id="{74691DE9-1402-85B2-C17E-3F6B2D2287CC}"/>
              </a:ext>
            </a:extLst>
          </p:cNvPr>
          <p:cNvSpPr txBox="1"/>
          <p:nvPr/>
        </p:nvSpPr>
        <p:spPr>
          <a:xfrm>
            <a:off x="4535480" y="4120533"/>
            <a:ext cx="3906409" cy="523220"/>
          </a:xfrm>
          <a:prstGeom prst="rect">
            <a:avLst/>
          </a:prstGeom>
          <a:noFill/>
        </p:spPr>
        <p:txBody>
          <a:bodyPr wrap="square" rtlCol="0">
            <a:spAutoFit/>
          </a:bodyPr>
          <a:lstStyle/>
          <a:p>
            <a:r>
              <a:rPr kumimoji="1" lang="ja-JP" altLang="en-US" sz="1400" dirty="0"/>
              <a:t>＼</a:t>
            </a:r>
            <a:r>
              <a:rPr lang="ja-JP" altLang="en-US" sz="1400" dirty="0"/>
              <a:t>すごろくのコマを用意すると、</a:t>
            </a:r>
            <a:endParaRPr lang="en-US" altLang="ja-JP" sz="1400" dirty="0"/>
          </a:p>
          <a:p>
            <a:r>
              <a:rPr lang="ja-JP" altLang="en-US" sz="1400" dirty="0"/>
              <a:t>　　　どこまで進んだかわかりやすい！</a:t>
            </a:r>
            <a:r>
              <a:rPr kumimoji="1" lang="ja-JP" altLang="en-US" sz="1400" dirty="0"/>
              <a:t>／</a:t>
            </a:r>
            <a:endParaRPr kumimoji="1" lang="ja-JP" altLang="en-US" sz="1600" dirty="0"/>
          </a:p>
        </p:txBody>
      </p:sp>
      <p:sp>
        <p:nvSpPr>
          <p:cNvPr id="10" name="矢印: 下 9">
            <a:extLst>
              <a:ext uri="{FF2B5EF4-FFF2-40B4-BE49-F238E27FC236}">
                <a16:creationId xmlns:a16="http://schemas.microsoft.com/office/drawing/2014/main" id="{BE9FFBAA-9436-D76B-77D8-00AA27D59764}"/>
              </a:ext>
            </a:extLst>
          </p:cNvPr>
          <p:cNvSpPr/>
          <p:nvPr/>
        </p:nvSpPr>
        <p:spPr>
          <a:xfrm>
            <a:off x="5875480" y="4632203"/>
            <a:ext cx="279400" cy="4924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DCC14233-272A-4EA1-0C39-E839F44485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2763" y="4165579"/>
            <a:ext cx="3028090" cy="2269860"/>
          </a:xfrm>
          <a:prstGeom prst="rect">
            <a:avLst/>
          </a:prstGeom>
          <a:ln>
            <a:noFill/>
          </a:ln>
          <a:effectLst>
            <a:softEdge rad="112500"/>
          </a:effectLst>
        </p:spPr>
      </p:pic>
      <p:grpSp>
        <p:nvGrpSpPr>
          <p:cNvPr id="13" name="グループ化 12">
            <a:extLst>
              <a:ext uri="{FF2B5EF4-FFF2-40B4-BE49-F238E27FC236}">
                <a16:creationId xmlns:a16="http://schemas.microsoft.com/office/drawing/2014/main" id="{848D297F-68A6-A549-F53D-3300AED66F60}"/>
              </a:ext>
            </a:extLst>
          </p:cNvPr>
          <p:cNvGrpSpPr/>
          <p:nvPr/>
        </p:nvGrpSpPr>
        <p:grpSpPr>
          <a:xfrm rot="2483681">
            <a:off x="10571465" y="4241659"/>
            <a:ext cx="850582" cy="426040"/>
            <a:chOff x="10567252" y="4464120"/>
            <a:chExt cx="850582" cy="426040"/>
          </a:xfrm>
        </p:grpSpPr>
        <p:cxnSp>
          <p:nvCxnSpPr>
            <p:cNvPr id="14" name="直線コネクタ 13">
              <a:extLst>
                <a:ext uri="{FF2B5EF4-FFF2-40B4-BE49-F238E27FC236}">
                  <a16:creationId xmlns:a16="http://schemas.microsoft.com/office/drawing/2014/main" id="{7F0B74B6-78AF-FE71-64A3-21DD2CB82B88}"/>
                </a:ext>
              </a:extLst>
            </p:cNvPr>
            <p:cNvCxnSpPr>
              <a:cxnSpLocks/>
            </p:cNvCxnSpPr>
            <p:nvPr/>
          </p:nvCxnSpPr>
          <p:spPr>
            <a:xfrm>
              <a:off x="10567252" y="4666637"/>
              <a:ext cx="192037" cy="223523"/>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1C2C8A7C-94D9-D845-DB03-85B958D42F9E}"/>
                </a:ext>
              </a:extLst>
            </p:cNvPr>
            <p:cNvCxnSpPr>
              <a:cxnSpLocks/>
            </p:cNvCxnSpPr>
            <p:nvPr/>
          </p:nvCxnSpPr>
          <p:spPr>
            <a:xfrm flipH="1">
              <a:off x="11188340" y="4589430"/>
              <a:ext cx="229494" cy="210855"/>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63CB74CD-8485-CC3B-B1F7-59E7AA3CD379}"/>
                </a:ext>
              </a:extLst>
            </p:cNvPr>
            <p:cNvCxnSpPr>
              <a:cxnSpLocks/>
            </p:cNvCxnSpPr>
            <p:nvPr/>
          </p:nvCxnSpPr>
          <p:spPr>
            <a:xfrm>
              <a:off x="10963787" y="4464120"/>
              <a:ext cx="44687" cy="336165"/>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021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70D8347A-40AE-F60F-3C42-7D30C0ED6E36}"/>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1CCC8E8-E27C-F568-EB12-3BBDF1028E11}"/>
              </a:ext>
            </a:extLst>
          </p:cNvPr>
          <p:cNvSpPr/>
          <p:nvPr/>
        </p:nvSpPr>
        <p:spPr>
          <a:xfrm>
            <a:off x="317886" y="59524"/>
            <a:ext cx="5778114" cy="489384"/>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t>５ </a:t>
            </a:r>
            <a:r>
              <a:rPr lang="en-US" altLang="ja-JP" sz="2800" b="1" dirty="0"/>
              <a:t>.</a:t>
            </a:r>
            <a:r>
              <a:rPr lang="ja-JP" altLang="en-US" sz="2800" b="1" dirty="0"/>
              <a:t>ジェンダーすごろくの進め方</a:t>
            </a:r>
            <a:endParaRPr lang="en-US" altLang="ja-JP" sz="2800" b="1" dirty="0"/>
          </a:p>
        </p:txBody>
      </p:sp>
      <p:sp>
        <p:nvSpPr>
          <p:cNvPr id="3" name="四角形: 角を丸くする 2">
            <a:extLst>
              <a:ext uri="{FF2B5EF4-FFF2-40B4-BE49-F238E27FC236}">
                <a16:creationId xmlns:a16="http://schemas.microsoft.com/office/drawing/2014/main" id="{FBF33FCE-66D5-96FA-BB42-B721A296D42A}"/>
              </a:ext>
            </a:extLst>
          </p:cNvPr>
          <p:cNvSpPr/>
          <p:nvPr/>
        </p:nvSpPr>
        <p:spPr>
          <a:xfrm>
            <a:off x="291563" y="607676"/>
            <a:ext cx="11578937" cy="590157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A818112-0609-8CBF-B924-B4CD7C027A20}"/>
              </a:ext>
            </a:extLst>
          </p:cNvPr>
          <p:cNvSpPr txBox="1"/>
          <p:nvPr/>
        </p:nvSpPr>
        <p:spPr>
          <a:xfrm>
            <a:off x="717188" y="1051152"/>
            <a:ext cx="11153312" cy="4339650"/>
          </a:xfrm>
          <a:prstGeom prst="rect">
            <a:avLst/>
          </a:prstGeom>
          <a:noFill/>
        </p:spPr>
        <p:txBody>
          <a:bodyPr wrap="square" rtlCol="0">
            <a:spAutoFit/>
          </a:bodyPr>
          <a:lstStyle/>
          <a:p>
            <a:r>
              <a:rPr lang="ja-JP" altLang="en-US" sz="2000" dirty="0"/>
              <a:t>・</a:t>
            </a:r>
            <a:r>
              <a:rPr kumimoji="1" lang="ja-JP" altLang="en-US" sz="2000" dirty="0"/>
              <a:t>１グループは</a:t>
            </a:r>
            <a:r>
              <a:rPr lang="ja-JP" altLang="en-US" sz="2000" dirty="0"/>
              <a:t>４</a:t>
            </a:r>
            <a:r>
              <a:rPr kumimoji="1" lang="ja-JP" altLang="en-US" sz="2000" dirty="0"/>
              <a:t>～</a:t>
            </a:r>
            <a:r>
              <a:rPr lang="ja-JP" altLang="en-US" sz="2000" dirty="0"/>
              <a:t>５</a:t>
            </a:r>
            <a:r>
              <a:rPr kumimoji="1" lang="ja-JP" altLang="en-US" sz="2000" dirty="0"/>
              <a:t>人で編成します。</a:t>
            </a:r>
            <a:endParaRPr kumimoji="1" lang="en-US" altLang="ja-JP" sz="2000" dirty="0"/>
          </a:p>
          <a:p>
            <a:r>
              <a:rPr lang="ja-JP" altLang="en-US" sz="2000" dirty="0"/>
              <a:t>・会場全体で</a:t>
            </a:r>
            <a:r>
              <a:rPr lang="ja-JP" altLang="en-US" sz="2000" b="1" dirty="0"/>
              <a:t>１つのサイコロを使用</a:t>
            </a:r>
            <a:r>
              <a:rPr lang="ja-JP" altLang="en-US" sz="2000" dirty="0"/>
              <a:t>し、</a:t>
            </a:r>
            <a:r>
              <a:rPr lang="ja-JP" altLang="en-US" sz="2000" b="1" dirty="0">
                <a:highlight>
                  <a:srgbClr val="C9FFFF"/>
                </a:highlight>
              </a:rPr>
              <a:t>出た目のお題を各グループ全員で話します</a:t>
            </a:r>
            <a:r>
              <a:rPr lang="ja-JP" altLang="en-US" sz="2000" b="1" dirty="0"/>
              <a:t>。全員が話し終えたら、総合ファシリテーター（詳細は次頁参照）に指定された方がサイコロをふり、次のお題に移ります。</a:t>
            </a:r>
            <a:endParaRPr lang="en-US" altLang="ja-JP" sz="2000" dirty="0"/>
          </a:p>
          <a:p>
            <a:r>
              <a:rPr kumimoji="1" lang="ja-JP" altLang="en-US" sz="2000" dirty="0"/>
              <a:t>・メンバーがそれぞれ好きな色のマジックを使い、話した内容はそのマスの近くにある模造紙に書き、意見を見える化します</a:t>
            </a:r>
            <a:r>
              <a:rPr lang="ja-JP" altLang="en-US" sz="2000" dirty="0"/>
              <a:t>。</a:t>
            </a:r>
            <a:endParaRPr kumimoji="1" lang="en-US" altLang="ja-JP" sz="2000" dirty="0"/>
          </a:p>
          <a:p>
            <a:r>
              <a:rPr kumimoji="1" lang="ja-JP" altLang="en-US" sz="2000" dirty="0"/>
              <a:t>・「止」マスは通過せず、必ず</a:t>
            </a:r>
            <a:r>
              <a:rPr lang="ja-JP" altLang="en-US" sz="2000" dirty="0"/>
              <a:t>そのお題を話します</a:t>
            </a:r>
            <a:r>
              <a:rPr kumimoji="1" lang="ja-JP" altLang="en-US" sz="2000" dirty="0"/>
              <a:t>。</a:t>
            </a:r>
            <a:endParaRPr kumimoji="1" lang="en-US" altLang="ja-JP" sz="2000" dirty="0"/>
          </a:p>
          <a:p>
            <a:r>
              <a:rPr lang="ja-JP" altLang="en-US" sz="2000" dirty="0"/>
              <a:t>・ナマケモノ（動物）のイラストのマス目に当たったら、ゴール以外の好きなマスにスキップできます。</a:t>
            </a:r>
            <a:endParaRPr lang="en-US" altLang="ja-JP" sz="2000" dirty="0"/>
          </a:p>
          <a:p>
            <a:r>
              <a:rPr kumimoji="1" lang="ja-JP" altLang="en-US" sz="2000" dirty="0"/>
              <a:t>・</a:t>
            </a:r>
            <a:r>
              <a:rPr kumimoji="1" lang="ja-JP" altLang="en-US" sz="2000" b="1" dirty="0">
                <a:highlight>
                  <a:srgbClr val="C9FFFF"/>
                </a:highlight>
              </a:rPr>
              <a:t>どんな意見も否定しないでかならず聞き</a:t>
            </a:r>
            <a:r>
              <a:rPr lang="ja-JP" altLang="en-US" sz="2000" b="1" dirty="0">
                <a:highlight>
                  <a:srgbClr val="C9FFFF"/>
                </a:highlight>
              </a:rPr>
              <a:t>合いましょう。</a:t>
            </a:r>
            <a:endParaRPr kumimoji="1" lang="en-US" altLang="ja-JP" sz="2000" b="1" dirty="0">
              <a:highlight>
                <a:srgbClr val="C9FFFF"/>
              </a:highlight>
            </a:endParaRPr>
          </a:p>
          <a:p>
            <a:r>
              <a:rPr kumimoji="1" lang="ja-JP" altLang="en-US" sz="2000" b="1" dirty="0"/>
              <a:t>・</a:t>
            </a:r>
            <a:r>
              <a:rPr lang="ja-JP" altLang="en-US" sz="2000" b="1" dirty="0">
                <a:highlight>
                  <a:srgbClr val="C9FFFF"/>
                </a:highlight>
              </a:rPr>
              <a:t>ゴール後には、</a:t>
            </a:r>
            <a:r>
              <a:rPr kumimoji="1" lang="ja-JP" altLang="en-US" sz="2000" b="1" dirty="0">
                <a:highlight>
                  <a:srgbClr val="C9FFFF"/>
                </a:highlight>
              </a:rPr>
              <a:t>盛り上がったテーマ・気づき</a:t>
            </a:r>
            <a:r>
              <a:rPr lang="ja-JP" altLang="en-US" sz="2000" b="1" dirty="0">
                <a:highlight>
                  <a:srgbClr val="C9FFFF"/>
                </a:highlight>
              </a:rPr>
              <a:t>・</a:t>
            </a:r>
            <a:r>
              <a:rPr kumimoji="1" lang="ja-JP" altLang="en-US" sz="2000" b="1" dirty="0">
                <a:highlight>
                  <a:srgbClr val="C9FFFF"/>
                </a:highlight>
              </a:rPr>
              <a:t>感想を各グループで発表し、グループ間で</a:t>
            </a:r>
            <a:r>
              <a:rPr lang="ja-JP" altLang="en-US" sz="2000" b="1" dirty="0">
                <a:highlight>
                  <a:srgbClr val="C9FFFF"/>
                </a:highlight>
              </a:rPr>
              <a:t>意見</a:t>
            </a:r>
            <a:r>
              <a:rPr kumimoji="1" lang="ja-JP" altLang="en-US" sz="2000" b="1" dirty="0">
                <a:highlight>
                  <a:srgbClr val="C9FFFF"/>
                </a:highlight>
              </a:rPr>
              <a:t>を共有しましょう。</a:t>
            </a:r>
            <a:endParaRPr kumimoji="1" lang="en-US" altLang="ja-JP" sz="2000" b="1" dirty="0">
              <a:highlight>
                <a:srgbClr val="C9FFFF"/>
              </a:highlight>
            </a:endParaRPr>
          </a:p>
          <a:p>
            <a:endParaRPr kumimoji="1" lang="en-US" altLang="ja-JP" b="1" dirty="0"/>
          </a:p>
          <a:p>
            <a:endParaRPr kumimoji="1" lang="ja-JP" altLang="en-US" dirty="0"/>
          </a:p>
        </p:txBody>
      </p:sp>
      <p:sp>
        <p:nvSpPr>
          <p:cNvPr id="8" name="四角形: 角を丸くする 7">
            <a:extLst>
              <a:ext uri="{FF2B5EF4-FFF2-40B4-BE49-F238E27FC236}">
                <a16:creationId xmlns:a16="http://schemas.microsoft.com/office/drawing/2014/main" id="{D7150263-863F-403B-4DC8-CE171C7BB37B}"/>
              </a:ext>
            </a:extLst>
          </p:cNvPr>
          <p:cNvSpPr/>
          <p:nvPr/>
        </p:nvSpPr>
        <p:spPr>
          <a:xfrm>
            <a:off x="785894" y="727278"/>
            <a:ext cx="1644072" cy="32387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t>ルール</a:t>
            </a:r>
            <a:endParaRPr lang="en-US" altLang="ja-JP" sz="2400" b="1" dirty="0"/>
          </a:p>
        </p:txBody>
      </p:sp>
      <p:pic>
        <p:nvPicPr>
          <p:cNvPr id="12" name="グラフィックス 11" descr="サイコロ 枠線">
            <a:extLst>
              <a:ext uri="{FF2B5EF4-FFF2-40B4-BE49-F238E27FC236}">
                <a16:creationId xmlns:a16="http://schemas.microsoft.com/office/drawing/2014/main" id="{357090C5-FB9F-BEE8-6D50-558A32AD6F3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39143" y="23969"/>
            <a:ext cx="914400" cy="914400"/>
          </a:xfrm>
          <a:prstGeom prst="rect">
            <a:avLst/>
          </a:prstGeom>
        </p:spPr>
      </p:pic>
      <p:sp>
        <p:nvSpPr>
          <p:cNvPr id="13" name="四角形: 角を丸くする 12">
            <a:extLst>
              <a:ext uri="{FF2B5EF4-FFF2-40B4-BE49-F238E27FC236}">
                <a16:creationId xmlns:a16="http://schemas.microsoft.com/office/drawing/2014/main" id="{4FE79997-454A-D91A-E526-0BE70059293F}"/>
              </a:ext>
            </a:extLst>
          </p:cNvPr>
          <p:cNvSpPr/>
          <p:nvPr/>
        </p:nvSpPr>
        <p:spPr>
          <a:xfrm>
            <a:off x="11385506" y="6178558"/>
            <a:ext cx="568037" cy="547219"/>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5</a:t>
            </a:r>
            <a:r>
              <a:rPr lang="ja-JP" altLang="en-US" sz="2800" b="1" dirty="0"/>
              <a:t> </a:t>
            </a:r>
            <a:endParaRPr lang="en-US" altLang="ja-JP" sz="2800" b="1" dirty="0"/>
          </a:p>
        </p:txBody>
      </p:sp>
      <p:pic>
        <p:nvPicPr>
          <p:cNvPr id="7" name="図 6">
            <a:extLst>
              <a:ext uri="{FF2B5EF4-FFF2-40B4-BE49-F238E27FC236}">
                <a16:creationId xmlns:a16="http://schemas.microsoft.com/office/drawing/2014/main" id="{8055456A-6FED-BD4F-A8CE-1AADEF0F4AD6}"/>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6817041" y="4520802"/>
            <a:ext cx="3725731" cy="2265294"/>
          </a:xfrm>
          <a:prstGeom prst="rect">
            <a:avLst/>
          </a:prstGeom>
          <a:ln>
            <a:noFill/>
          </a:ln>
          <a:effectLst>
            <a:softEdge rad="112500"/>
          </a:effectLst>
        </p:spPr>
      </p:pic>
      <p:pic>
        <p:nvPicPr>
          <p:cNvPr id="6" name="図 5">
            <a:extLst>
              <a:ext uri="{FF2B5EF4-FFF2-40B4-BE49-F238E27FC236}">
                <a16:creationId xmlns:a16="http://schemas.microsoft.com/office/drawing/2014/main" id="{7684F5C1-F70F-3D56-8004-7948B3C9D3DA}"/>
              </a:ext>
            </a:extLst>
          </p:cNvPr>
          <p:cNvPicPr>
            <a:picLocks noChangeAspect="1"/>
          </p:cNvPicPr>
          <p:nvPr/>
        </p:nvPicPr>
        <p:blipFill>
          <a:blip r:embed="rId5"/>
          <a:stretch>
            <a:fillRect/>
          </a:stretch>
        </p:blipFill>
        <p:spPr>
          <a:xfrm>
            <a:off x="3162983" y="4536401"/>
            <a:ext cx="2811324" cy="2128889"/>
          </a:xfrm>
          <a:prstGeom prst="rect">
            <a:avLst/>
          </a:prstGeom>
        </p:spPr>
      </p:pic>
    </p:spTree>
    <p:extLst>
      <p:ext uri="{BB962C8B-B14F-4D97-AF65-F5344CB8AC3E}">
        <p14:creationId xmlns:p14="http://schemas.microsoft.com/office/powerpoint/2010/main" val="271087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4FA7A2C-81FC-7A38-8137-883F2616AB70}"/>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1F099EAB-4489-C4E8-7AA3-1E52F77C0DDC}"/>
              </a:ext>
            </a:extLst>
          </p:cNvPr>
          <p:cNvSpPr/>
          <p:nvPr/>
        </p:nvSpPr>
        <p:spPr>
          <a:xfrm>
            <a:off x="429967" y="1120194"/>
            <a:ext cx="11353323" cy="542143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0514DA30-F3F6-7791-0C97-2BB4C9B4C4B2}"/>
              </a:ext>
            </a:extLst>
          </p:cNvPr>
          <p:cNvSpPr/>
          <p:nvPr/>
        </p:nvSpPr>
        <p:spPr>
          <a:xfrm>
            <a:off x="690487" y="3415664"/>
            <a:ext cx="7763965" cy="43336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すごろくワークファシリテート</a:t>
            </a:r>
            <a:r>
              <a:rPr lang="ja-JP" altLang="en-US" sz="2400" b="1" dirty="0"/>
              <a:t>のワンポイント！</a:t>
            </a:r>
            <a:endParaRPr lang="en-US" altLang="ja-JP" sz="2400" b="1" dirty="0"/>
          </a:p>
        </p:txBody>
      </p:sp>
      <p:pic>
        <p:nvPicPr>
          <p:cNvPr id="12" name="グラフィックス 11" descr="サイコロ 枠線">
            <a:extLst>
              <a:ext uri="{FF2B5EF4-FFF2-40B4-BE49-F238E27FC236}">
                <a16:creationId xmlns:a16="http://schemas.microsoft.com/office/drawing/2014/main" id="{81309BC9-1D6F-E483-6D03-ED4FDA50695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05127" y="275089"/>
            <a:ext cx="914400" cy="914400"/>
          </a:xfrm>
          <a:prstGeom prst="rect">
            <a:avLst/>
          </a:prstGeom>
        </p:spPr>
      </p:pic>
      <p:sp>
        <p:nvSpPr>
          <p:cNvPr id="4" name="テキスト ボックス 3">
            <a:extLst>
              <a:ext uri="{FF2B5EF4-FFF2-40B4-BE49-F238E27FC236}">
                <a16:creationId xmlns:a16="http://schemas.microsoft.com/office/drawing/2014/main" id="{21C844FE-897A-E9D3-2A2F-C7E6805B3592}"/>
              </a:ext>
            </a:extLst>
          </p:cNvPr>
          <p:cNvSpPr txBox="1"/>
          <p:nvPr/>
        </p:nvSpPr>
        <p:spPr>
          <a:xfrm>
            <a:off x="729673" y="1732923"/>
            <a:ext cx="10935854" cy="646331"/>
          </a:xfrm>
          <a:prstGeom prst="rect">
            <a:avLst/>
          </a:prstGeom>
          <a:noFill/>
        </p:spPr>
        <p:txBody>
          <a:bodyPr wrap="square" rtlCol="0">
            <a:spAutoFit/>
          </a:bodyPr>
          <a:lstStyle/>
          <a:p>
            <a:endParaRPr kumimoji="1" lang="en-US" altLang="ja-JP" b="1" dirty="0"/>
          </a:p>
          <a:p>
            <a:endParaRPr kumimoji="1" lang="ja-JP" altLang="en-US" dirty="0"/>
          </a:p>
        </p:txBody>
      </p:sp>
      <p:sp>
        <p:nvSpPr>
          <p:cNvPr id="5" name="四角形: 角を丸くする 4">
            <a:extLst>
              <a:ext uri="{FF2B5EF4-FFF2-40B4-BE49-F238E27FC236}">
                <a16:creationId xmlns:a16="http://schemas.microsoft.com/office/drawing/2014/main" id="{13BE1689-DD92-31F5-1C57-BB874B4913A7}"/>
              </a:ext>
            </a:extLst>
          </p:cNvPr>
          <p:cNvSpPr/>
          <p:nvPr/>
        </p:nvSpPr>
        <p:spPr>
          <a:xfrm>
            <a:off x="729672" y="1372915"/>
            <a:ext cx="5327141" cy="428157"/>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t>ファシリテーターによる進行</a:t>
            </a:r>
            <a:endParaRPr lang="en-US" altLang="ja-JP" sz="2400" b="1" dirty="0"/>
          </a:p>
        </p:txBody>
      </p:sp>
      <p:sp>
        <p:nvSpPr>
          <p:cNvPr id="6" name="テキスト ボックス 5">
            <a:extLst>
              <a:ext uri="{FF2B5EF4-FFF2-40B4-BE49-F238E27FC236}">
                <a16:creationId xmlns:a16="http://schemas.microsoft.com/office/drawing/2014/main" id="{BBEE4B7B-269F-F308-5DC3-93D887FCCCE0}"/>
              </a:ext>
            </a:extLst>
          </p:cNvPr>
          <p:cNvSpPr txBox="1"/>
          <p:nvPr/>
        </p:nvSpPr>
        <p:spPr>
          <a:xfrm>
            <a:off x="388852" y="2011425"/>
            <a:ext cx="11617495" cy="1015663"/>
          </a:xfrm>
          <a:prstGeom prst="rect">
            <a:avLst/>
          </a:prstGeom>
          <a:noFill/>
        </p:spPr>
        <p:txBody>
          <a:bodyPr wrap="square" rtlCol="0">
            <a:spAutoFit/>
          </a:bodyPr>
          <a:lstStyle/>
          <a:p>
            <a:r>
              <a:rPr lang="ja-JP" altLang="en-US" sz="2000" dirty="0"/>
              <a:t>・</a:t>
            </a:r>
            <a:r>
              <a:rPr lang="ja-JP" altLang="en-US" sz="2000" b="1" dirty="0"/>
              <a:t>総合ファシリテーター</a:t>
            </a:r>
            <a:r>
              <a:rPr lang="ja-JP" altLang="en-US" sz="2000" dirty="0"/>
              <a:t>を１名決め、全体進行・時間管理・サイコロを振る人の指名を担当します。</a:t>
            </a:r>
            <a:endParaRPr lang="en-US" altLang="ja-JP" sz="2000" dirty="0"/>
          </a:p>
          <a:p>
            <a:r>
              <a:rPr lang="ja-JP" altLang="en-US" sz="2000" dirty="0"/>
              <a:t>・</a:t>
            </a:r>
            <a:r>
              <a:rPr lang="ja-JP" altLang="en-US" sz="2000" b="1" dirty="0"/>
              <a:t>各グループにもファシリテーター</a:t>
            </a:r>
            <a:r>
              <a:rPr lang="ja-JP" altLang="en-US" sz="2000" dirty="0"/>
              <a:t>を１名置き、トークが円滑に進むようにします。</a:t>
            </a:r>
            <a:endParaRPr lang="en-US" altLang="ja-JP" sz="2000" dirty="0"/>
          </a:p>
          <a:p>
            <a:r>
              <a:rPr lang="ja-JP" altLang="en-US" sz="2000" dirty="0"/>
              <a:t>・発言者が次の人の記録をしたり、自分で書くなど、記録方法をグループで決めて</a:t>
            </a:r>
            <a:r>
              <a:rPr lang="ja-JP" altLang="en-US" sz="2000" b="1" dirty="0"/>
              <a:t>見える化</a:t>
            </a:r>
            <a:r>
              <a:rPr lang="ja-JP" altLang="en-US" sz="2000" dirty="0"/>
              <a:t>します。</a:t>
            </a:r>
            <a:endParaRPr lang="en-US" altLang="ja-JP" sz="2000" dirty="0"/>
          </a:p>
        </p:txBody>
      </p:sp>
      <p:pic>
        <p:nvPicPr>
          <p:cNvPr id="7" name="図 6">
            <a:extLst>
              <a:ext uri="{FF2B5EF4-FFF2-40B4-BE49-F238E27FC236}">
                <a16:creationId xmlns:a16="http://schemas.microsoft.com/office/drawing/2014/main" id="{27F23FDC-3332-E8F6-EE46-F4A8DC48ED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4177" y="3323220"/>
            <a:ext cx="2518348" cy="3094770"/>
          </a:xfrm>
          <a:prstGeom prst="rect">
            <a:avLst/>
          </a:prstGeom>
        </p:spPr>
      </p:pic>
      <p:sp>
        <p:nvSpPr>
          <p:cNvPr id="13" name="四角形: 角を丸くする 12">
            <a:extLst>
              <a:ext uri="{FF2B5EF4-FFF2-40B4-BE49-F238E27FC236}">
                <a16:creationId xmlns:a16="http://schemas.microsoft.com/office/drawing/2014/main" id="{78776131-048A-D398-FCA8-7846D21488DF}"/>
              </a:ext>
            </a:extLst>
          </p:cNvPr>
          <p:cNvSpPr/>
          <p:nvPr/>
        </p:nvSpPr>
        <p:spPr>
          <a:xfrm>
            <a:off x="11215253" y="6095049"/>
            <a:ext cx="568037" cy="547219"/>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6</a:t>
            </a:r>
            <a:r>
              <a:rPr lang="ja-JP" altLang="en-US" sz="2800" b="1" dirty="0"/>
              <a:t> </a:t>
            </a:r>
            <a:endParaRPr lang="en-US" altLang="ja-JP" sz="2800" b="1" dirty="0"/>
          </a:p>
        </p:txBody>
      </p:sp>
      <p:sp>
        <p:nvSpPr>
          <p:cNvPr id="9" name="四角形: 角を丸くする 8">
            <a:extLst>
              <a:ext uri="{FF2B5EF4-FFF2-40B4-BE49-F238E27FC236}">
                <a16:creationId xmlns:a16="http://schemas.microsoft.com/office/drawing/2014/main" id="{B993E79F-98F3-FDA4-E32E-AA70D17C8C48}"/>
              </a:ext>
            </a:extLst>
          </p:cNvPr>
          <p:cNvSpPr/>
          <p:nvPr/>
        </p:nvSpPr>
        <p:spPr>
          <a:xfrm>
            <a:off x="408710" y="284812"/>
            <a:ext cx="5820310" cy="507903"/>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t>５ </a:t>
            </a:r>
            <a:r>
              <a:rPr lang="en-US" altLang="ja-JP" sz="2800" b="1" dirty="0"/>
              <a:t>.</a:t>
            </a:r>
            <a:r>
              <a:rPr lang="ja-JP" altLang="en-US" sz="2800" b="1" dirty="0"/>
              <a:t>ジェンダーすごろくの進め方</a:t>
            </a:r>
            <a:endParaRPr lang="en-US" altLang="ja-JP" sz="2800" b="1" dirty="0"/>
          </a:p>
        </p:txBody>
      </p:sp>
      <p:sp>
        <p:nvSpPr>
          <p:cNvPr id="11" name="吹き出し: 四角形 10">
            <a:extLst>
              <a:ext uri="{FF2B5EF4-FFF2-40B4-BE49-F238E27FC236}">
                <a16:creationId xmlns:a16="http://schemas.microsoft.com/office/drawing/2014/main" id="{9D4BFBA1-D721-088D-EB48-12CDAED3475B}"/>
              </a:ext>
            </a:extLst>
          </p:cNvPr>
          <p:cNvSpPr/>
          <p:nvPr/>
        </p:nvSpPr>
        <p:spPr>
          <a:xfrm>
            <a:off x="622679" y="4021147"/>
            <a:ext cx="8006124" cy="2217560"/>
          </a:xfrm>
          <a:prstGeom prst="wedgeRectCallout">
            <a:avLst>
              <a:gd name="adj1" fmla="val 55933"/>
              <a:gd name="adj2" fmla="val -30783"/>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7575720-C360-1E13-C940-B86AD45D63F2}"/>
              </a:ext>
            </a:extLst>
          </p:cNvPr>
          <p:cNvSpPr txBox="1"/>
          <p:nvPr/>
        </p:nvSpPr>
        <p:spPr>
          <a:xfrm>
            <a:off x="600363" y="4120192"/>
            <a:ext cx="8050757" cy="2585323"/>
          </a:xfrm>
          <a:prstGeom prst="rect">
            <a:avLst/>
          </a:prstGeom>
          <a:noFill/>
        </p:spPr>
        <p:txBody>
          <a:bodyPr wrap="square" rtlCol="0">
            <a:spAutoFit/>
          </a:bodyPr>
          <a:lstStyle/>
          <a:p>
            <a:r>
              <a:rPr lang="ja-JP" altLang="en-US" dirty="0"/>
              <a:t>「すごろく」という誰もが一度は遊んだことのあるゲームを活用しているため世代や立場を越えて</a:t>
            </a:r>
            <a:r>
              <a:rPr lang="en-US" altLang="ja-JP" dirty="0"/>
              <a:t>"</a:t>
            </a:r>
            <a:r>
              <a:rPr lang="ja-JP" altLang="en-US" dirty="0"/>
              <a:t>楽しく</a:t>
            </a:r>
            <a:r>
              <a:rPr lang="en-US" altLang="ja-JP" dirty="0"/>
              <a:t>""</a:t>
            </a:r>
            <a:r>
              <a:rPr lang="ja-JP" altLang="en-US" b="1" dirty="0"/>
              <a:t>誰もが</a:t>
            </a:r>
            <a:r>
              <a:rPr lang="en-US" altLang="ja-JP" dirty="0"/>
              <a:t>""</a:t>
            </a:r>
            <a:r>
              <a:rPr lang="ja-JP" altLang="en-US" b="1" dirty="0"/>
              <a:t>気軽に</a:t>
            </a:r>
            <a:r>
              <a:rPr lang="en-US" altLang="ja-JP" dirty="0"/>
              <a:t>"</a:t>
            </a:r>
            <a:r>
              <a:rPr lang="ja-JP" altLang="en-US" dirty="0"/>
              <a:t>参加できるツールです。</a:t>
            </a:r>
            <a:endParaRPr lang="en-US" altLang="ja-JP" dirty="0"/>
          </a:p>
          <a:p>
            <a:r>
              <a:rPr lang="ja-JP" altLang="en-US" dirty="0"/>
              <a:t>大きなサイコロを使用したり、サイコロを振る人にインタビューをしたりと会場全員で楽しむ雰囲気を作ること！（これが一番！！）楽しみながら自然と話せる雰囲気づくりがファシリテーションのポイントです。さらにマス目の配置や問いの作り方などを工夫する事でさまざまな場面で楽しみながら対話が進むツールになります！是非、体験してみてください。</a:t>
            </a:r>
            <a:r>
              <a:rPr lang="en-US" altLang="ja-JP" dirty="0"/>
              <a:t>		</a:t>
            </a:r>
            <a:endParaRPr lang="ja-JP" altLang="ja-JP" dirty="0"/>
          </a:p>
          <a:p>
            <a:endParaRPr lang="ja-JP" altLang="ja-JP" dirty="0"/>
          </a:p>
          <a:p>
            <a:endParaRPr lang="en-US" altLang="ja-JP" dirty="0"/>
          </a:p>
        </p:txBody>
      </p:sp>
    </p:spTree>
    <p:extLst>
      <p:ext uri="{BB962C8B-B14F-4D97-AF65-F5344CB8AC3E}">
        <p14:creationId xmlns:p14="http://schemas.microsoft.com/office/powerpoint/2010/main" val="194869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8F37CE80-1933-50F6-2129-F60632B90BD3}"/>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6822C47-8431-03FF-AA15-E1ECD2230468}"/>
              </a:ext>
            </a:extLst>
          </p:cNvPr>
          <p:cNvSpPr/>
          <p:nvPr/>
        </p:nvSpPr>
        <p:spPr>
          <a:xfrm>
            <a:off x="480388" y="176806"/>
            <a:ext cx="5615612" cy="495836"/>
          </a:xfrm>
          <a:prstGeom prst="roundRect">
            <a:avLst/>
          </a:prstGeom>
          <a:solidFill>
            <a:srgbClr val="1BB18A"/>
          </a:solidFill>
          <a:ln>
            <a:solidFill>
              <a:srgbClr val="1BB1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t>６</a:t>
            </a:r>
            <a:r>
              <a:rPr lang="en-US" altLang="ja-JP" sz="2800" b="1" dirty="0"/>
              <a:t>.</a:t>
            </a:r>
            <a:r>
              <a:rPr lang="ja-JP" altLang="en-US" sz="2800" b="1" dirty="0"/>
              <a:t>ジェンダーすごろくの進め方</a:t>
            </a:r>
            <a:endParaRPr lang="en-US" altLang="ja-JP" sz="2800" b="1" dirty="0"/>
          </a:p>
        </p:txBody>
      </p:sp>
      <p:sp>
        <p:nvSpPr>
          <p:cNvPr id="4" name="四角形: 角を丸くする 3">
            <a:extLst>
              <a:ext uri="{FF2B5EF4-FFF2-40B4-BE49-F238E27FC236}">
                <a16:creationId xmlns:a16="http://schemas.microsoft.com/office/drawing/2014/main" id="{7C92F429-DDDC-0CA1-6280-F1BEFE52C88E}"/>
              </a:ext>
            </a:extLst>
          </p:cNvPr>
          <p:cNvSpPr/>
          <p:nvPr/>
        </p:nvSpPr>
        <p:spPr>
          <a:xfrm>
            <a:off x="741333" y="876159"/>
            <a:ext cx="2916268" cy="44758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b="1" dirty="0"/>
              <a:t>タイムテーブル例</a:t>
            </a:r>
            <a:endParaRPr lang="en-US" altLang="ja-JP" sz="2400" b="1" dirty="0"/>
          </a:p>
        </p:txBody>
      </p:sp>
      <p:pic>
        <p:nvPicPr>
          <p:cNvPr id="17" name="グラフィックス 16" descr="サイコロ 枠線">
            <a:extLst>
              <a:ext uri="{FF2B5EF4-FFF2-40B4-BE49-F238E27FC236}">
                <a16:creationId xmlns:a16="http://schemas.microsoft.com/office/drawing/2014/main" id="{02962CB1-883E-AC8C-99D7-8AA64BFB41A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960267" y="211398"/>
            <a:ext cx="914400" cy="914400"/>
          </a:xfrm>
          <a:prstGeom prst="rect">
            <a:avLst/>
          </a:prstGeom>
        </p:spPr>
      </p:pic>
      <p:sp>
        <p:nvSpPr>
          <p:cNvPr id="18" name="四角形: 角を丸くする 17">
            <a:extLst>
              <a:ext uri="{FF2B5EF4-FFF2-40B4-BE49-F238E27FC236}">
                <a16:creationId xmlns:a16="http://schemas.microsoft.com/office/drawing/2014/main" id="{0C401DE7-B18F-859D-E249-475D9560DABF}"/>
              </a:ext>
            </a:extLst>
          </p:cNvPr>
          <p:cNvSpPr/>
          <p:nvPr/>
        </p:nvSpPr>
        <p:spPr>
          <a:xfrm>
            <a:off x="11215253" y="6077527"/>
            <a:ext cx="568037" cy="564741"/>
          </a:xfrm>
          <a:prstGeom prst="roundRect">
            <a:avLst/>
          </a:prstGeom>
          <a:solidFill>
            <a:srgbClr val="116D55"/>
          </a:solidFill>
          <a:ln>
            <a:solidFill>
              <a:srgbClr val="116D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7</a:t>
            </a:r>
            <a:r>
              <a:rPr lang="ja-JP" altLang="en-US" sz="2800" b="1" dirty="0"/>
              <a:t> </a:t>
            </a:r>
            <a:endParaRPr lang="en-US" altLang="ja-JP" sz="2800" b="1" dirty="0"/>
          </a:p>
        </p:txBody>
      </p:sp>
      <p:sp>
        <p:nvSpPr>
          <p:cNvPr id="8" name="テキスト ボックス 7">
            <a:extLst>
              <a:ext uri="{FF2B5EF4-FFF2-40B4-BE49-F238E27FC236}">
                <a16:creationId xmlns:a16="http://schemas.microsoft.com/office/drawing/2014/main" id="{86AAA470-563C-62B2-627E-CB53645735F2}"/>
              </a:ext>
            </a:extLst>
          </p:cNvPr>
          <p:cNvSpPr txBox="1"/>
          <p:nvPr/>
        </p:nvSpPr>
        <p:spPr>
          <a:xfrm>
            <a:off x="741332" y="4513238"/>
            <a:ext cx="8135968" cy="1846659"/>
          </a:xfrm>
          <a:prstGeom prst="rect">
            <a:avLst/>
          </a:prstGeom>
          <a:noFill/>
        </p:spPr>
        <p:txBody>
          <a:bodyPr wrap="square" rtlCol="0">
            <a:spAutoFit/>
          </a:bodyPr>
          <a:lstStyle/>
          <a:p>
            <a:endParaRPr lang="en-US" altLang="ja-JP" sz="2400" b="1" dirty="0"/>
          </a:p>
          <a:p>
            <a:r>
              <a:rPr lang="ja-JP" altLang="en-US" sz="2400" b="1" dirty="0"/>
              <a:t>☞ルールの説明の前に、ジェンダーについて理解を深める講義を入れるとさらに効果的！ホームページに参考資料を掲載していますので、ご活用ください。</a:t>
            </a:r>
          </a:p>
          <a:p>
            <a:endParaRPr lang="en-US" altLang="ja-JP" dirty="0"/>
          </a:p>
        </p:txBody>
      </p:sp>
      <p:graphicFrame>
        <p:nvGraphicFramePr>
          <p:cNvPr id="6" name="表 5">
            <a:extLst>
              <a:ext uri="{FF2B5EF4-FFF2-40B4-BE49-F238E27FC236}">
                <a16:creationId xmlns:a16="http://schemas.microsoft.com/office/drawing/2014/main" id="{5ED28A14-415F-B8AB-ABC8-185FC1AE1DBE}"/>
              </a:ext>
            </a:extLst>
          </p:cNvPr>
          <p:cNvGraphicFramePr>
            <a:graphicFrameLocks noGrp="1"/>
          </p:cNvGraphicFramePr>
          <p:nvPr>
            <p:extLst>
              <p:ext uri="{D42A27DB-BD31-4B8C-83A1-F6EECF244321}">
                <p14:modId xmlns:p14="http://schemas.microsoft.com/office/powerpoint/2010/main" val="1041161605"/>
              </p:ext>
            </p:extLst>
          </p:nvPr>
        </p:nvGraphicFramePr>
        <p:xfrm>
          <a:off x="741332" y="1383641"/>
          <a:ext cx="10417863" cy="2926080"/>
        </p:xfrm>
        <a:graphic>
          <a:graphicData uri="http://schemas.openxmlformats.org/drawingml/2006/table">
            <a:tbl>
              <a:tblPr firstRow="1" bandRow="1">
                <a:tableStyleId>{5940675A-B579-460E-94D1-54222C63F5DA}</a:tableStyleId>
              </a:tblPr>
              <a:tblGrid>
                <a:gridCol w="8438147">
                  <a:extLst>
                    <a:ext uri="{9D8B030D-6E8A-4147-A177-3AD203B41FA5}">
                      <a16:colId xmlns:a16="http://schemas.microsoft.com/office/drawing/2014/main" val="1603594587"/>
                    </a:ext>
                  </a:extLst>
                </a:gridCol>
                <a:gridCol w="1979716">
                  <a:extLst>
                    <a:ext uri="{9D8B030D-6E8A-4147-A177-3AD203B41FA5}">
                      <a16:colId xmlns:a16="http://schemas.microsoft.com/office/drawing/2014/main" val="2652245499"/>
                    </a:ext>
                  </a:extLst>
                </a:gridCol>
              </a:tblGrid>
              <a:tr h="2650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t>内容</a:t>
                      </a:r>
                    </a:p>
                  </a:txBody>
                  <a:tcPr>
                    <a:solidFill>
                      <a:schemeClr val="bg1"/>
                    </a:solidFill>
                  </a:tcPr>
                </a:tc>
                <a:tc>
                  <a:txBody>
                    <a:bodyPr/>
                    <a:lstStyle/>
                    <a:p>
                      <a:pPr algn="ctr"/>
                      <a:r>
                        <a:rPr kumimoji="1" lang="ja-JP" altLang="en-US" sz="2400" b="1" dirty="0"/>
                        <a:t>所要時間</a:t>
                      </a:r>
                    </a:p>
                  </a:txBody>
                  <a:tcPr>
                    <a:solidFill>
                      <a:schemeClr val="bg1"/>
                    </a:solidFill>
                  </a:tcPr>
                </a:tc>
                <a:extLst>
                  <a:ext uri="{0D108BD9-81ED-4DB2-BD59-A6C34878D82A}">
                    <a16:rowId xmlns:a16="http://schemas.microsoft.com/office/drawing/2014/main" val="94705025"/>
                  </a:ext>
                </a:extLst>
              </a:tr>
              <a:tr h="463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ジェンダーすごろくルール説明</a:t>
                      </a:r>
                      <a:endParaRPr kumimoji="1" lang="ja-JP" alt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５分　</a:t>
                      </a:r>
                      <a:endParaRPr lang="en-US" altLang="ja-JP" sz="2400" b="1" dirty="0"/>
                    </a:p>
                    <a:p>
                      <a:endParaRPr kumimoji="1" lang="ja-JP" altLang="en-US" sz="2400" b="1" dirty="0"/>
                    </a:p>
                  </a:txBody>
                  <a:tcPr/>
                </a:tc>
                <a:extLst>
                  <a:ext uri="{0D108BD9-81ED-4DB2-BD59-A6C34878D82A}">
                    <a16:rowId xmlns:a16="http://schemas.microsoft.com/office/drawing/2014/main" val="1913193578"/>
                  </a:ext>
                </a:extLst>
              </a:tr>
              <a:tr h="612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ジェンダーすごろくワークをやってみよう</a:t>
                      </a:r>
                      <a:endParaRPr kumimoji="1" lang="ja-JP" altLang="en-US" sz="2400" b="1" dirty="0"/>
                    </a:p>
                    <a:p>
                      <a:pPr algn="l"/>
                      <a:endParaRPr kumimoji="1" lang="ja-JP" alt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dirty="0"/>
                        <a:t>50</a:t>
                      </a:r>
                      <a:r>
                        <a:rPr lang="ja-JP" altLang="en-US" sz="2400" b="1" dirty="0"/>
                        <a:t>分</a:t>
                      </a:r>
                      <a:endParaRPr lang="en-US" altLang="ja-JP" sz="2400" b="1" dirty="0"/>
                    </a:p>
                    <a:p>
                      <a:endParaRPr kumimoji="1" lang="ja-JP" altLang="en-US" sz="2400" b="1" dirty="0"/>
                    </a:p>
                  </a:txBody>
                  <a:tcPr/>
                </a:tc>
                <a:extLst>
                  <a:ext uri="{0D108BD9-81ED-4DB2-BD59-A6C34878D82A}">
                    <a16:rowId xmlns:a16="http://schemas.microsoft.com/office/drawing/2014/main" val="2637754658"/>
                  </a:ext>
                </a:extLst>
              </a:tr>
              <a:tr h="612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ゴール後に、全グループで気づき・感想を共有</a:t>
                      </a:r>
                      <a:endParaRPr kumimoji="1" lang="ja-JP" altLang="en-US" sz="2400" b="1" dirty="0"/>
                    </a:p>
                    <a:p>
                      <a:pPr algn="l"/>
                      <a:endParaRPr kumimoji="1" lang="ja-JP" alt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５分</a:t>
                      </a:r>
                      <a:r>
                        <a:rPr lang="en-US" altLang="ja-JP" sz="2400" b="1" dirty="0"/>
                        <a:t> </a:t>
                      </a:r>
                      <a:r>
                        <a:rPr lang="ja-JP" altLang="en-US" sz="2400" b="1" dirty="0"/>
                        <a:t>　</a:t>
                      </a:r>
                      <a:endParaRPr lang="en-US" altLang="ja-JP" sz="2400" b="1" dirty="0"/>
                    </a:p>
                    <a:p>
                      <a:endParaRPr kumimoji="1" lang="ja-JP" altLang="en-US" sz="2400" b="1" dirty="0"/>
                    </a:p>
                  </a:txBody>
                  <a:tcPr/>
                </a:tc>
                <a:extLst>
                  <a:ext uri="{0D108BD9-81ED-4DB2-BD59-A6C34878D82A}">
                    <a16:rowId xmlns:a16="http://schemas.microsoft.com/office/drawing/2014/main" val="475158782"/>
                  </a:ext>
                </a:extLst>
              </a:tr>
            </a:tbl>
          </a:graphicData>
        </a:graphic>
      </p:graphicFrame>
      <p:sp>
        <p:nvSpPr>
          <p:cNvPr id="11" name="テキスト ボックス 10">
            <a:extLst>
              <a:ext uri="{FF2B5EF4-FFF2-40B4-BE49-F238E27FC236}">
                <a16:creationId xmlns:a16="http://schemas.microsoft.com/office/drawing/2014/main" id="{6ACAB504-075B-75CD-C5EA-61E0DDF4557D}"/>
              </a:ext>
            </a:extLst>
          </p:cNvPr>
          <p:cNvSpPr txBox="1"/>
          <p:nvPr/>
        </p:nvSpPr>
        <p:spPr>
          <a:xfrm>
            <a:off x="8711239" y="523752"/>
            <a:ext cx="2788032" cy="800219"/>
          </a:xfrm>
          <a:prstGeom prst="rect">
            <a:avLst/>
          </a:prstGeom>
          <a:noFill/>
        </p:spPr>
        <p:txBody>
          <a:bodyPr wrap="square" rtlCol="0">
            <a:spAutoFit/>
          </a:bodyPr>
          <a:lstStyle/>
          <a:p>
            <a:r>
              <a:rPr lang="en-US" altLang="ja-JP" sz="2800" b="1" dirty="0"/>
              <a:t>EXAMPLE</a:t>
            </a:r>
            <a:endParaRPr lang="ja-JP" altLang="en-US" sz="2800" b="1" dirty="0"/>
          </a:p>
          <a:p>
            <a:endParaRPr lang="en-US" altLang="ja-JP" dirty="0"/>
          </a:p>
        </p:txBody>
      </p:sp>
      <p:pic>
        <p:nvPicPr>
          <p:cNvPr id="16" name="図 15" descr="光 が含まれている画像&#10;&#10;AI 生成コンテンツは誤りを含む可能性があります。">
            <a:extLst>
              <a:ext uri="{FF2B5EF4-FFF2-40B4-BE49-F238E27FC236}">
                <a16:creationId xmlns:a16="http://schemas.microsoft.com/office/drawing/2014/main" id="{084B2B4F-388C-5A56-74C0-950247D84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1179" y="4369619"/>
            <a:ext cx="1589088" cy="1990278"/>
          </a:xfrm>
          <a:prstGeom prst="rect">
            <a:avLst/>
          </a:prstGeom>
        </p:spPr>
      </p:pic>
    </p:spTree>
    <p:extLst>
      <p:ext uri="{BB962C8B-B14F-4D97-AF65-F5344CB8AC3E}">
        <p14:creationId xmlns:p14="http://schemas.microsoft.com/office/powerpoint/2010/main" val="30820463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1607</Words>
  <Application>Microsoft Office PowerPoint</Application>
  <PresentationFormat>ワイド画面</PresentationFormat>
  <Paragraphs>136</Paragraphs>
  <Slides>10</Slides>
  <Notes>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7" baseType="lpstr">
      <vt:lpstr>Meiryo UI</vt:lpstr>
      <vt:lpstr>游ゴシック</vt:lpstr>
      <vt:lpstr>游ゴシック Light</vt:lpstr>
      <vt:lpstr>Arial</vt:lpstr>
      <vt:lpstr>Segoe UI</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2026-05-21T06:10:32Z</dcterms:created>
  <dcterms:modified xsi:type="dcterms:W3CDTF">2026-05-21T08:24:25Z</dcterms:modified>
</cp:coreProperties>
</file>