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60" r:id="rId4"/>
    <p:sldId id="268" r:id="rId5"/>
    <p:sldId id="266" r:id="rId6"/>
  </p:sldIdLst>
  <p:sldSz cx="6858000" cy="9906000" type="A4"/>
  <p:notesSz cx="6735763" cy="98694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340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5" d="100"/>
          <a:sy n="45" d="100"/>
        </p:scale>
        <p:origin x="242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1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188"/>
          </a:xfrm>
          <a:prstGeom prst="rect">
            <a:avLst/>
          </a:prstGeom>
        </p:spPr>
        <p:txBody>
          <a:bodyPr vert="horz" lIns="91440" tIns="45720" rIns="91440" bIns="45720" rtlCol="0"/>
          <a:lstStyle>
            <a:lvl1pPr algn="r">
              <a:defRPr sz="1200"/>
            </a:lvl1pPr>
          </a:lstStyle>
          <a:p>
            <a:fld id="{F3FDBEEC-91CD-491C-81C3-193B1BA6C605}" type="datetimeFigureOut">
              <a:rPr kumimoji="1" lang="ja-JP" altLang="en-US" smtClean="0"/>
              <a:t>2026/1/29</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305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9691"/>
            <a:ext cx="5388610" cy="388611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4301"/>
            <a:ext cx="2918831" cy="4951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4301"/>
            <a:ext cx="2918831" cy="495187"/>
          </a:xfrm>
          <a:prstGeom prst="rect">
            <a:avLst/>
          </a:prstGeom>
        </p:spPr>
        <p:txBody>
          <a:bodyPr vert="horz" lIns="91440" tIns="45720" rIns="91440" bIns="45720" rtlCol="0" anchor="b"/>
          <a:lstStyle>
            <a:lvl1pPr algn="r">
              <a:defRPr sz="1200"/>
            </a:lvl1pPr>
          </a:lstStyle>
          <a:p>
            <a:fld id="{FE706198-9ACF-40E2-9F17-0EBD1C008D5D}" type="slidenum">
              <a:rPr kumimoji="1" lang="ja-JP" altLang="en-US" smtClean="0"/>
              <a:t>‹#›</a:t>
            </a:fld>
            <a:endParaRPr kumimoji="1" lang="ja-JP" altLang="en-US"/>
          </a:p>
        </p:txBody>
      </p:sp>
    </p:spTree>
    <p:extLst>
      <p:ext uri="{BB962C8B-B14F-4D97-AF65-F5344CB8AC3E}">
        <p14:creationId xmlns:p14="http://schemas.microsoft.com/office/powerpoint/2010/main" val="144409956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99AD018-F363-4A92-9C36-2EB74105E7B9}" type="datetime1">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3BC7E43-FF70-4E24-94C2-D37E64675A29}" type="slidenum">
              <a:rPr kumimoji="1" lang="ja-JP" altLang="en-US" smtClean="0"/>
              <a:t>‹#›</a:t>
            </a:fld>
            <a:endParaRPr kumimoji="1" lang="ja-JP" altLang="en-US"/>
          </a:p>
        </p:txBody>
      </p:sp>
    </p:spTree>
    <p:extLst>
      <p:ext uri="{BB962C8B-B14F-4D97-AF65-F5344CB8AC3E}">
        <p14:creationId xmlns:p14="http://schemas.microsoft.com/office/powerpoint/2010/main" val="24203991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C84FF57-F2D6-444D-A71C-D8E61F66D8E1}" type="datetime1">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3BC7E43-FF70-4E24-94C2-D37E64675A29}" type="slidenum">
              <a:rPr kumimoji="1" lang="ja-JP" altLang="en-US" smtClean="0"/>
              <a:t>‹#›</a:t>
            </a:fld>
            <a:endParaRPr kumimoji="1" lang="ja-JP" altLang="en-US"/>
          </a:p>
        </p:txBody>
      </p:sp>
    </p:spTree>
    <p:extLst>
      <p:ext uri="{BB962C8B-B14F-4D97-AF65-F5344CB8AC3E}">
        <p14:creationId xmlns:p14="http://schemas.microsoft.com/office/powerpoint/2010/main" val="2810400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0CB256C-C230-473B-972D-9CC0BB7E5984}" type="datetime1">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3BC7E43-FF70-4E24-94C2-D37E64675A29}" type="slidenum">
              <a:rPr kumimoji="1" lang="ja-JP" altLang="en-US" smtClean="0"/>
              <a:t>‹#›</a:t>
            </a:fld>
            <a:endParaRPr kumimoji="1" lang="ja-JP" altLang="en-US"/>
          </a:p>
        </p:txBody>
      </p:sp>
    </p:spTree>
    <p:extLst>
      <p:ext uri="{BB962C8B-B14F-4D97-AF65-F5344CB8AC3E}">
        <p14:creationId xmlns:p14="http://schemas.microsoft.com/office/powerpoint/2010/main" val="3445651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1C65304-DEA9-4E02-B178-10055CB20215}" type="datetime1">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3BC7E43-FF70-4E24-94C2-D37E64675A29}" type="slidenum">
              <a:rPr kumimoji="1" lang="ja-JP" altLang="en-US" smtClean="0"/>
              <a:t>‹#›</a:t>
            </a:fld>
            <a:endParaRPr kumimoji="1" lang="ja-JP" altLang="en-US"/>
          </a:p>
        </p:txBody>
      </p:sp>
    </p:spTree>
    <p:extLst>
      <p:ext uri="{BB962C8B-B14F-4D97-AF65-F5344CB8AC3E}">
        <p14:creationId xmlns:p14="http://schemas.microsoft.com/office/powerpoint/2010/main" val="539879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03FE6E5-4893-4D1E-9FE0-CCC7237206DD}" type="datetime1">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3BC7E43-FF70-4E24-94C2-D37E64675A29}" type="slidenum">
              <a:rPr kumimoji="1" lang="ja-JP" altLang="en-US" smtClean="0"/>
              <a:t>‹#›</a:t>
            </a:fld>
            <a:endParaRPr kumimoji="1" lang="ja-JP" altLang="en-US"/>
          </a:p>
        </p:txBody>
      </p:sp>
    </p:spTree>
    <p:extLst>
      <p:ext uri="{BB962C8B-B14F-4D97-AF65-F5344CB8AC3E}">
        <p14:creationId xmlns:p14="http://schemas.microsoft.com/office/powerpoint/2010/main" val="2975836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D2C1CB8-E49B-4AF6-8D6C-8250617247BE}" type="datetime1">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3BC7E43-FF70-4E24-94C2-D37E64675A29}" type="slidenum">
              <a:rPr kumimoji="1" lang="ja-JP" altLang="en-US" smtClean="0"/>
              <a:t>‹#›</a:t>
            </a:fld>
            <a:endParaRPr kumimoji="1" lang="ja-JP" altLang="en-US"/>
          </a:p>
        </p:txBody>
      </p:sp>
    </p:spTree>
    <p:extLst>
      <p:ext uri="{BB962C8B-B14F-4D97-AF65-F5344CB8AC3E}">
        <p14:creationId xmlns:p14="http://schemas.microsoft.com/office/powerpoint/2010/main" val="86551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3CC41C4-DDEA-4602-BBEA-532D9A6927F4}" type="datetime1">
              <a:rPr kumimoji="1" lang="ja-JP" altLang="en-US" smtClean="0"/>
              <a:t>2026/1/29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3BC7E43-FF70-4E24-94C2-D37E64675A29}" type="slidenum">
              <a:rPr kumimoji="1" lang="ja-JP" altLang="en-US" smtClean="0"/>
              <a:t>‹#›</a:t>
            </a:fld>
            <a:endParaRPr kumimoji="1" lang="ja-JP" altLang="en-US"/>
          </a:p>
        </p:txBody>
      </p:sp>
    </p:spTree>
    <p:extLst>
      <p:ext uri="{BB962C8B-B14F-4D97-AF65-F5344CB8AC3E}">
        <p14:creationId xmlns:p14="http://schemas.microsoft.com/office/powerpoint/2010/main" val="2305847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9F39BE9-437D-4617-95BD-E154D07A243F}" type="datetime1">
              <a:rPr kumimoji="1" lang="ja-JP" altLang="en-US" smtClean="0"/>
              <a:t>2026/1/29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3BC7E43-FF70-4E24-94C2-D37E64675A29}" type="slidenum">
              <a:rPr kumimoji="1" lang="ja-JP" altLang="en-US" smtClean="0"/>
              <a:t>‹#›</a:t>
            </a:fld>
            <a:endParaRPr kumimoji="1" lang="ja-JP" altLang="en-US"/>
          </a:p>
        </p:txBody>
      </p:sp>
    </p:spTree>
    <p:extLst>
      <p:ext uri="{BB962C8B-B14F-4D97-AF65-F5344CB8AC3E}">
        <p14:creationId xmlns:p14="http://schemas.microsoft.com/office/powerpoint/2010/main" val="542396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8183FE-7E02-4158-92D7-1E342EED7C2A}" type="datetime1">
              <a:rPr kumimoji="1" lang="ja-JP" altLang="en-US" smtClean="0"/>
              <a:t>2026/1/29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3BC7E43-FF70-4E24-94C2-D37E64675A29}" type="slidenum">
              <a:rPr kumimoji="1" lang="ja-JP" altLang="en-US" smtClean="0"/>
              <a:t>‹#›</a:t>
            </a:fld>
            <a:endParaRPr kumimoji="1" lang="ja-JP" altLang="en-US"/>
          </a:p>
        </p:txBody>
      </p:sp>
    </p:spTree>
    <p:extLst>
      <p:ext uri="{BB962C8B-B14F-4D97-AF65-F5344CB8AC3E}">
        <p14:creationId xmlns:p14="http://schemas.microsoft.com/office/powerpoint/2010/main" val="222269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870A964-C43B-4CAB-BC24-1C33DA72E6F5}" type="datetime1">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3BC7E43-FF70-4E24-94C2-D37E64675A29}" type="slidenum">
              <a:rPr kumimoji="1" lang="ja-JP" altLang="en-US" smtClean="0"/>
              <a:t>‹#›</a:t>
            </a:fld>
            <a:endParaRPr kumimoji="1" lang="ja-JP" altLang="en-US"/>
          </a:p>
        </p:txBody>
      </p:sp>
    </p:spTree>
    <p:extLst>
      <p:ext uri="{BB962C8B-B14F-4D97-AF65-F5344CB8AC3E}">
        <p14:creationId xmlns:p14="http://schemas.microsoft.com/office/powerpoint/2010/main" val="425505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2B477EB-23B1-4B2F-8059-3BCEB8C4FC8D}" type="datetime1">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3BC7E43-FF70-4E24-94C2-D37E64675A29}" type="slidenum">
              <a:rPr kumimoji="1" lang="ja-JP" altLang="en-US" smtClean="0"/>
              <a:t>‹#›</a:t>
            </a:fld>
            <a:endParaRPr kumimoji="1" lang="ja-JP" altLang="en-US"/>
          </a:p>
        </p:txBody>
      </p:sp>
    </p:spTree>
    <p:extLst>
      <p:ext uri="{BB962C8B-B14F-4D97-AF65-F5344CB8AC3E}">
        <p14:creationId xmlns:p14="http://schemas.microsoft.com/office/powerpoint/2010/main" val="767734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576E25AC-7E6F-4158-8D7F-C6466434558B}" type="datetime1">
              <a:rPr kumimoji="1" lang="ja-JP" altLang="en-US" smtClean="0"/>
              <a:t>2026/1/29</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03BC7E43-FF70-4E24-94C2-D37E64675A29}" type="slidenum">
              <a:rPr kumimoji="1" lang="ja-JP" altLang="en-US" smtClean="0"/>
              <a:t>‹#›</a:t>
            </a:fld>
            <a:endParaRPr kumimoji="1" lang="ja-JP" altLang="en-US"/>
          </a:p>
        </p:txBody>
      </p:sp>
    </p:spTree>
    <p:extLst>
      <p:ext uri="{BB962C8B-B14F-4D97-AF65-F5344CB8AC3E}">
        <p14:creationId xmlns:p14="http://schemas.microsoft.com/office/powerpoint/2010/main" val="12801068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26764F9E-A159-A1A4-2909-F83C970550A0}"/>
              </a:ext>
            </a:extLst>
          </p:cNvPr>
          <p:cNvSpPr txBox="1"/>
          <p:nvPr/>
        </p:nvSpPr>
        <p:spPr>
          <a:xfrm>
            <a:off x="982183" y="2211571"/>
            <a:ext cx="4893634" cy="1446550"/>
          </a:xfrm>
          <a:prstGeom prst="rect">
            <a:avLst/>
          </a:prstGeom>
          <a:noFill/>
        </p:spPr>
        <p:txBody>
          <a:bodyPr wrap="square" rtlCol="0">
            <a:spAutoFit/>
          </a:bodyPr>
          <a:lstStyle/>
          <a:p>
            <a:pPr algn="ctr"/>
            <a:r>
              <a:rPr kumimoji="1" lang="ja-JP" altLang="en-US" sz="4400" dirty="0">
                <a:latin typeface="UD デジタル 教科書体 N-B" panose="02020700000000000000" pitchFamily="17" charset="-128"/>
                <a:ea typeface="UD デジタル 教科書体 N-B" panose="02020700000000000000" pitchFamily="17" charset="-128"/>
              </a:rPr>
              <a:t>クリエイティブの</a:t>
            </a:r>
            <a:endParaRPr kumimoji="1" lang="en-US" altLang="ja-JP" sz="4400" dirty="0">
              <a:latin typeface="UD デジタル 教科書体 N-B" panose="02020700000000000000" pitchFamily="17" charset="-128"/>
              <a:ea typeface="UD デジタル 教科書体 N-B" panose="02020700000000000000" pitchFamily="17" charset="-128"/>
            </a:endParaRPr>
          </a:p>
          <a:p>
            <a:pPr algn="ctr"/>
            <a:r>
              <a:rPr kumimoji="1" lang="ja-JP" altLang="en-US" sz="4400" dirty="0">
                <a:latin typeface="UD デジタル 教科書体 N-B" panose="02020700000000000000" pitchFamily="17" charset="-128"/>
                <a:ea typeface="UD デジタル 教科書体 N-B" panose="02020700000000000000" pitchFamily="17" charset="-128"/>
              </a:rPr>
              <a:t>改善提案</a:t>
            </a:r>
            <a:endParaRPr kumimoji="1" lang="en-US" altLang="ja-JP" sz="4400" dirty="0">
              <a:latin typeface="UD デジタル 教科書体 N-B" panose="02020700000000000000" pitchFamily="17" charset="-128"/>
              <a:ea typeface="UD デジタル 教科書体 N-B" panose="02020700000000000000" pitchFamily="17" charset="-128"/>
            </a:endParaRPr>
          </a:p>
        </p:txBody>
      </p:sp>
      <p:sp>
        <p:nvSpPr>
          <p:cNvPr id="5" name="テキスト ボックス 4">
            <a:extLst>
              <a:ext uri="{FF2B5EF4-FFF2-40B4-BE49-F238E27FC236}">
                <a16:creationId xmlns:a16="http://schemas.microsoft.com/office/drawing/2014/main" id="{2B46D360-87E8-C94A-13E7-5D0E7791AC23}"/>
              </a:ext>
            </a:extLst>
          </p:cNvPr>
          <p:cNvSpPr txBox="1"/>
          <p:nvPr/>
        </p:nvSpPr>
        <p:spPr>
          <a:xfrm>
            <a:off x="265814" y="4038585"/>
            <a:ext cx="6326372" cy="3416320"/>
          </a:xfrm>
          <a:prstGeom prst="rect">
            <a:avLst/>
          </a:prstGeom>
          <a:noFill/>
        </p:spPr>
        <p:txBody>
          <a:bodyPr wrap="square" rtlCol="0">
            <a:spAutoFit/>
          </a:bodyPr>
          <a:lstStyle/>
          <a:p>
            <a:pPr algn="just"/>
            <a:r>
              <a:rPr kumimoji="1" lang="en-US" altLang="ja-JP" sz="2400" dirty="0">
                <a:latin typeface="UD デジタル 教科書体 N-B" panose="02020700000000000000" pitchFamily="17" charset="-128"/>
                <a:ea typeface="UD デジタル 教科書体 N-B" panose="02020700000000000000" pitchFamily="17" charset="-128"/>
              </a:rPr>
              <a:t>【</a:t>
            </a:r>
            <a:r>
              <a:rPr kumimoji="1" lang="ja-JP" altLang="en-US" sz="2400" dirty="0">
                <a:latin typeface="UD デジタル 教科書体 N-B" panose="02020700000000000000" pitchFamily="17" charset="-128"/>
                <a:ea typeface="UD デジタル 教科書体 N-B" panose="02020700000000000000" pitchFamily="17" charset="-128"/>
              </a:rPr>
              <a:t>課題</a:t>
            </a:r>
            <a:r>
              <a:rPr kumimoji="1" lang="en-US" altLang="ja-JP" sz="2400" dirty="0">
                <a:latin typeface="UD デジタル 教科書体 N-B" panose="02020700000000000000" pitchFamily="17" charset="-128"/>
                <a:ea typeface="UD デジタル 教科書体 N-B" panose="02020700000000000000" pitchFamily="17" charset="-128"/>
              </a:rPr>
              <a:t>】</a:t>
            </a:r>
          </a:p>
          <a:p>
            <a:pPr algn="just"/>
            <a:r>
              <a:rPr kumimoji="1" lang="ja-JP" altLang="en-US" sz="1600" dirty="0">
                <a:latin typeface="UD デジタル 教科書体 N-B" panose="02020700000000000000" pitchFamily="17" charset="-128"/>
                <a:ea typeface="UD デジタル 教科書体 N-B" panose="02020700000000000000" pitchFamily="17" charset="-128"/>
              </a:rPr>
              <a:t>ある職員がページ２にある「クリエイティブブリーフ（５Ｗ２Ｈをまとめた設計書）」を記入し、それをもとにページ３のチラシを作成しました。しかし、うまくデザインができずに悩んでいます。</a:t>
            </a:r>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r>
              <a:rPr kumimoji="1" lang="ja-JP" altLang="en-US" sz="1600" dirty="0">
                <a:latin typeface="UD デジタル 教科書体 N-B" panose="02020700000000000000" pitchFamily="17" charset="-128"/>
                <a:ea typeface="UD デジタル 教科書体 N-B" panose="02020700000000000000" pitchFamily="17" charset="-128"/>
              </a:rPr>
              <a:t>あなたはデザイン相談を受けた立場として、より良い“伝わる”チラシになるように、クリエイティブブリーフ・職員案の内容を踏まえ、チラシの改善案を提案してください。あわせて職員の今後のスキル向上につながるよう、アドバイスをお願いします。</a:t>
            </a:r>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r>
              <a:rPr kumimoji="1" lang="ja-JP" altLang="en-US" sz="1600" dirty="0">
                <a:latin typeface="UD デジタル 教科書体 N-B" panose="02020700000000000000" pitchFamily="17" charset="-128"/>
                <a:ea typeface="UD デジタル 教科書体 N-B" panose="02020700000000000000" pitchFamily="17" charset="-128"/>
              </a:rPr>
              <a:t>チラシの改善案はページ４に作成し、改善したポイントとその理由及び職員へのアドバイスをページ５（各１枚）にまとめてください。</a:t>
            </a:r>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r>
              <a:rPr kumimoji="1" lang="en-US" altLang="ja-JP" sz="1600" dirty="0">
                <a:latin typeface="UD デジタル 教科書体 N-B" panose="02020700000000000000" pitchFamily="17" charset="-128"/>
                <a:ea typeface="UD デジタル 教科書体 N-B" panose="02020700000000000000" pitchFamily="17" charset="-128"/>
              </a:rPr>
              <a:t>※</a:t>
            </a:r>
            <a:r>
              <a:rPr kumimoji="1" lang="ja-JP" altLang="en-US" sz="1600" dirty="0">
                <a:latin typeface="UD デジタル 教科書体 N-B" panose="02020700000000000000" pitchFamily="17" charset="-128"/>
                <a:ea typeface="UD デジタル 教科書体 N-B" panose="02020700000000000000" pitchFamily="17" charset="-128"/>
              </a:rPr>
              <a:t>ページ４の改善案については、</a:t>
            </a:r>
            <a:r>
              <a:rPr kumimoji="1" lang="en-US" altLang="ja-JP" sz="1600" dirty="0">
                <a:latin typeface="UD デジタル 教科書体 N-B" panose="02020700000000000000" pitchFamily="17" charset="-128"/>
                <a:ea typeface="UD デジタル 教科書体 N-B" panose="02020700000000000000" pitchFamily="17" charset="-128"/>
              </a:rPr>
              <a:t>PowerPoint</a:t>
            </a:r>
            <a:r>
              <a:rPr kumimoji="1" lang="ja-JP" altLang="en-US" sz="1600" dirty="0">
                <a:latin typeface="UD デジタル 教科書体 N-B" panose="02020700000000000000" pitchFamily="17" charset="-128"/>
                <a:ea typeface="UD デジタル 教科書体 N-B" panose="02020700000000000000" pitchFamily="17" charset="-128"/>
              </a:rPr>
              <a:t>の機能を使い作成して</a:t>
            </a:r>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r>
              <a:rPr kumimoji="1" lang="ja-JP" altLang="en-US" sz="1600" dirty="0">
                <a:latin typeface="UD デジタル 教科書体 N-B" panose="02020700000000000000" pitchFamily="17" charset="-128"/>
                <a:ea typeface="UD デジタル 教科書体 N-B" panose="02020700000000000000" pitchFamily="17" charset="-128"/>
              </a:rPr>
              <a:t>　ください。使用する素材・データに制限はありません。</a:t>
            </a:r>
          </a:p>
        </p:txBody>
      </p:sp>
      <p:sp>
        <p:nvSpPr>
          <p:cNvPr id="2" name="スライド番号プレースホルダー 1">
            <a:extLst>
              <a:ext uri="{FF2B5EF4-FFF2-40B4-BE49-F238E27FC236}">
                <a16:creationId xmlns:a16="http://schemas.microsoft.com/office/drawing/2014/main" id="{2F67E322-72D9-5B08-E6B7-2D501F7996C6}"/>
              </a:ext>
            </a:extLst>
          </p:cNvPr>
          <p:cNvSpPr>
            <a:spLocks noGrp="1"/>
          </p:cNvSpPr>
          <p:nvPr>
            <p:ph type="sldNum" sz="quarter" idx="12"/>
          </p:nvPr>
        </p:nvSpPr>
        <p:spPr/>
        <p:txBody>
          <a:bodyPr/>
          <a:lstStyle/>
          <a:p>
            <a:fld id="{03BC7E43-FF70-4E24-94C2-D37E64675A29}" type="slidenum">
              <a:rPr kumimoji="1" lang="ja-JP" altLang="en-US" sz="2400" smtClean="0"/>
              <a:t>1</a:t>
            </a:fld>
            <a:endParaRPr kumimoji="1" lang="ja-JP" altLang="en-US" sz="2400" dirty="0"/>
          </a:p>
        </p:txBody>
      </p:sp>
      <p:sp>
        <p:nvSpPr>
          <p:cNvPr id="3" name="テキスト ボックス 2">
            <a:extLst>
              <a:ext uri="{FF2B5EF4-FFF2-40B4-BE49-F238E27FC236}">
                <a16:creationId xmlns:a16="http://schemas.microsoft.com/office/drawing/2014/main" id="{5E7ACC3E-0400-321C-B1A2-0D928B10DB9F}"/>
              </a:ext>
            </a:extLst>
          </p:cNvPr>
          <p:cNvSpPr txBox="1"/>
          <p:nvPr/>
        </p:nvSpPr>
        <p:spPr>
          <a:xfrm>
            <a:off x="265814" y="7694429"/>
            <a:ext cx="6326372" cy="707886"/>
          </a:xfrm>
          <a:prstGeom prst="rect">
            <a:avLst/>
          </a:prstGeom>
          <a:noFill/>
        </p:spPr>
        <p:txBody>
          <a:bodyPr wrap="square" rtlCol="0">
            <a:spAutoFit/>
          </a:bodyPr>
          <a:lstStyle/>
          <a:p>
            <a:pPr algn="just"/>
            <a:r>
              <a:rPr kumimoji="1" lang="en-US" altLang="ja-JP" sz="2400" dirty="0">
                <a:latin typeface="UD デジタル 教科書体 N-B" panose="02020700000000000000" pitchFamily="17" charset="-128"/>
                <a:ea typeface="UD デジタル 教科書体 N-B" panose="02020700000000000000" pitchFamily="17" charset="-128"/>
              </a:rPr>
              <a:t>【</a:t>
            </a:r>
            <a:r>
              <a:rPr kumimoji="1" lang="ja-JP" altLang="en-US" sz="2400" dirty="0">
                <a:latin typeface="UD デジタル 教科書体 N-B" panose="02020700000000000000" pitchFamily="17" charset="-128"/>
                <a:ea typeface="UD デジタル 教科書体 N-B" panose="02020700000000000000" pitchFamily="17" charset="-128"/>
              </a:rPr>
              <a:t>提出</a:t>
            </a:r>
            <a:r>
              <a:rPr kumimoji="1" lang="en-US" altLang="ja-JP" sz="2400" dirty="0">
                <a:latin typeface="UD デジタル 教科書体 N-B" panose="02020700000000000000" pitchFamily="17" charset="-128"/>
                <a:ea typeface="UD デジタル 教科書体 N-B" panose="02020700000000000000" pitchFamily="17" charset="-128"/>
              </a:rPr>
              <a:t>】</a:t>
            </a:r>
          </a:p>
          <a:p>
            <a:pPr algn="just"/>
            <a:r>
              <a:rPr kumimoji="1" lang="ja-JP" altLang="en-US" sz="1600" dirty="0">
                <a:latin typeface="UD デジタル 教科書体 N-B" panose="02020700000000000000" pitchFamily="17" charset="-128"/>
                <a:ea typeface="UD デジタル 教科書体 N-B" panose="02020700000000000000" pitchFamily="17" charset="-128"/>
              </a:rPr>
              <a:t>ページ４、５を片面カラー印刷し、提出してください。</a:t>
            </a:r>
            <a:endParaRPr kumimoji="1" lang="en-US" altLang="ja-JP" sz="1600" dirty="0">
              <a:latin typeface="UD デジタル 教科書体 N-B" panose="02020700000000000000" pitchFamily="17" charset="-128"/>
              <a:ea typeface="UD デジタル 教科書体 N-B" panose="02020700000000000000" pitchFamily="17" charset="-128"/>
            </a:endParaRPr>
          </a:p>
        </p:txBody>
      </p:sp>
    </p:spTree>
    <p:extLst>
      <p:ext uri="{BB962C8B-B14F-4D97-AF65-F5344CB8AC3E}">
        <p14:creationId xmlns:p14="http://schemas.microsoft.com/office/powerpoint/2010/main" val="31601807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7E3BC7-EBAF-80D7-4A06-F65541C5EF65}"/>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EF166F73-DDD1-F528-EB35-7959564EC376}"/>
              </a:ext>
            </a:extLst>
          </p:cNvPr>
          <p:cNvSpPr txBox="1"/>
          <p:nvPr/>
        </p:nvSpPr>
        <p:spPr>
          <a:xfrm>
            <a:off x="982183" y="279990"/>
            <a:ext cx="4893634" cy="461665"/>
          </a:xfrm>
          <a:prstGeom prst="rect">
            <a:avLst/>
          </a:prstGeom>
          <a:noFill/>
        </p:spPr>
        <p:txBody>
          <a:bodyPr wrap="square" rtlCol="0">
            <a:spAutoFit/>
          </a:bodyPr>
          <a:lstStyle/>
          <a:p>
            <a:pPr algn="ctr"/>
            <a:r>
              <a:rPr kumimoji="1" lang="ja-JP" altLang="en-US" sz="2400" dirty="0">
                <a:latin typeface="UD デジタル 教科書体 N-B" panose="02020700000000000000" pitchFamily="17" charset="-128"/>
                <a:ea typeface="UD デジタル 教科書体 N-B" panose="02020700000000000000" pitchFamily="17" charset="-128"/>
              </a:rPr>
              <a:t>クリエイティブブリーフ</a:t>
            </a:r>
          </a:p>
        </p:txBody>
      </p:sp>
      <p:sp>
        <p:nvSpPr>
          <p:cNvPr id="2" name="テキスト ボックス 1">
            <a:extLst>
              <a:ext uri="{FF2B5EF4-FFF2-40B4-BE49-F238E27FC236}">
                <a16:creationId xmlns:a16="http://schemas.microsoft.com/office/drawing/2014/main" id="{C95C1794-7EEE-280D-FEAC-330E8FADE8A1}"/>
              </a:ext>
            </a:extLst>
          </p:cNvPr>
          <p:cNvSpPr txBox="1"/>
          <p:nvPr/>
        </p:nvSpPr>
        <p:spPr>
          <a:xfrm>
            <a:off x="253631" y="741655"/>
            <a:ext cx="6350738" cy="9448740"/>
          </a:xfrm>
          <a:prstGeom prst="rect">
            <a:avLst/>
          </a:prstGeom>
          <a:noFill/>
        </p:spPr>
        <p:txBody>
          <a:bodyPr wrap="square" rtlCol="0">
            <a:spAutoFit/>
          </a:bodyPr>
          <a:lstStyle/>
          <a:p>
            <a:pPr algn="just"/>
            <a:r>
              <a:rPr kumimoji="1" lang="ja-JP" altLang="en-US" sz="1600" dirty="0">
                <a:latin typeface="UD デジタル 教科書体 N-B" panose="02020700000000000000" pitchFamily="17" charset="-128"/>
                <a:ea typeface="UD デジタル 教科書体 N-B" panose="02020700000000000000" pitchFamily="17" charset="-128"/>
              </a:rPr>
              <a:t>１　背景</a:t>
            </a:r>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r>
              <a:rPr kumimoji="1" lang="ja-JP" altLang="en-US" sz="1600" dirty="0">
                <a:latin typeface="UD デジタル 教科書体 N-B" panose="02020700000000000000" pitchFamily="17" charset="-128"/>
                <a:ea typeface="UD デジタル 教科書体 N-B" panose="02020700000000000000" pitchFamily="17" charset="-128"/>
              </a:rPr>
              <a:t>　　保育園では、保育園近隣の地域家庭への支援として、未就園児　</a:t>
            </a:r>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r>
              <a:rPr kumimoji="1" lang="ja-JP" altLang="en-US" sz="1600" dirty="0">
                <a:latin typeface="UD デジタル 教科書体 N-B" panose="02020700000000000000" pitchFamily="17" charset="-128"/>
                <a:ea typeface="UD デジタル 教科書体 N-B" panose="02020700000000000000" pitchFamily="17" charset="-128"/>
              </a:rPr>
              <a:t>　に園庭開放を実施しています。立地やニーズにもよりますが、　</a:t>
            </a:r>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r>
              <a:rPr kumimoji="1" lang="ja-JP" altLang="en-US" sz="1600" dirty="0">
                <a:latin typeface="UD デジタル 教科書体 N-B" panose="02020700000000000000" pitchFamily="17" charset="-128"/>
                <a:ea typeface="UD デジタル 教科書体 N-B" panose="02020700000000000000" pitchFamily="17" charset="-128"/>
              </a:rPr>
              <a:t>　○○保育園は利用者が少なく、○○区の市立園の中でも利用者数</a:t>
            </a:r>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r>
              <a:rPr kumimoji="1" lang="ja-JP" altLang="en-US" sz="1600" dirty="0">
                <a:latin typeface="UD デジタル 教科書体 N-B" panose="02020700000000000000" pitchFamily="17" charset="-128"/>
                <a:ea typeface="UD デジタル 教科書体 N-B" panose="02020700000000000000" pitchFamily="17" charset="-128"/>
              </a:rPr>
              <a:t>　が低い現状があります。広い園庭や豊富な遊具、多くの保育士と</a:t>
            </a:r>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r>
              <a:rPr kumimoji="1" lang="ja-JP" altLang="en-US" sz="1600" dirty="0">
                <a:latin typeface="UD デジタル 教科書体 N-B" panose="02020700000000000000" pitchFamily="17" charset="-128"/>
                <a:ea typeface="UD デジタル 教科書体 N-B" panose="02020700000000000000" pitchFamily="17" charset="-128"/>
              </a:rPr>
              <a:t>　の会話、保育園児との交流など、たくさんの資源を生かし切れて</a:t>
            </a:r>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r>
              <a:rPr kumimoji="1" lang="ja-JP" altLang="en-US" sz="1600" dirty="0">
                <a:latin typeface="UD デジタル 教科書体 N-B" panose="02020700000000000000" pitchFamily="17" charset="-128"/>
                <a:ea typeface="UD デジタル 教科書体 N-B" panose="02020700000000000000" pitchFamily="17" charset="-128"/>
              </a:rPr>
              <a:t>　いません。</a:t>
            </a:r>
          </a:p>
          <a:p>
            <a:pPr algn="just"/>
            <a:r>
              <a:rPr kumimoji="1" lang="ja-JP" altLang="en-US" sz="1600" dirty="0">
                <a:latin typeface="UD デジタル 教科書体 N-B" panose="02020700000000000000" pitchFamily="17" charset="-128"/>
                <a:ea typeface="UD デジタル 教科書体 N-B" panose="02020700000000000000" pitchFamily="17" charset="-128"/>
              </a:rPr>
              <a:t>　ぜひ、たくさんの方に来ていただきたい、遊びに来たくなるよう</a:t>
            </a:r>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r>
              <a:rPr kumimoji="1" lang="ja-JP" altLang="en-US" sz="1600" dirty="0">
                <a:latin typeface="UD デジタル 教科書体 N-B" panose="02020700000000000000" pitchFamily="17" charset="-128"/>
                <a:ea typeface="UD デジタル 教科書体 N-B" panose="02020700000000000000" pitchFamily="17" charset="-128"/>
              </a:rPr>
              <a:t>　なチラシを作成したいと考えています。</a:t>
            </a:r>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r>
              <a:rPr kumimoji="1" lang="ja-JP" altLang="en-US" sz="1600" dirty="0">
                <a:latin typeface="UD デジタル 教科書体 N-B" panose="02020700000000000000" pitchFamily="17" charset="-128"/>
                <a:ea typeface="UD デジタル 教科書体 N-B" panose="02020700000000000000" pitchFamily="17" charset="-128"/>
              </a:rPr>
              <a:t>２　目的</a:t>
            </a:r>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r>
              <a:rPr kumimoji="1" lang="ja-JP" altLang="en-US" sz="1600" dirty="0">
                <a:latin typeface="UD デジタル 教科書体 N-B" panose="02020700000000000000" pitchFamily="17" charset="-128"/>
                <a:ea typeface="UD デジタル 教科書体 N-B" panose="02020700000000000000" pitchFamily="17" charset="-128"/>
              </a:rPr>
              <a:t>　　交流保育（クリスマスツリー飾りづくり）に参加してほしい。　</a:t>
            </a:r>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r>
              <a:rPr kumimoji="1" lang="ja-JP" altLang="en-US" sz="1600" dirty="0">
                <a:latin typeface="UD デジタル 教科書体 N-B" panose="02020700000000000000" pitchFamily="17" charset="-128"/>
                <a:ea typeface="UD デジタル 教科書体 N-B" panose="02020700000000000000" pitchFamily="17" charset="-128"/>
              </a:rPr>
              <a:t>　それをきっかけに保育園の良さを知ってほしい。</a:t>
            </a:r>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r>
              <a:rPr kumimoji="1" lang="ja-JP" altLang="en-US" sz="1600" dirty="0">
                <a:latin typeface="UD デジタル 教科書体 N-B" panose="02020700000000000000" pitchFamily="17" charset="-128"/>
                <a:ea typeface="UD デジタル 教科書体 N-B" panose="02020700000000000000" pitchFamily="17" charset="-128"/>
              </a:rPr>
              <a:t>３　ターゲット</a:t>
            </a:r>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r>
              <a:rPr kumimoji="1" lang="ja-JP" altLang="en-US" sz="1600" dirty="0">
                <a:latin typeface="UD デジタル 教科書体 N-B" panose="02020700000000000000" pitchFamily="17" charset="-128"/>
                <a:ea typeface="UD デジタル 教科書体 N-B" panose="02020700000000000000" pitchFamily="17" charset="-128"/>
              </a:rPr>
              <a:t>　　地域の未就学児を持つ親御さん</a:t>
            </a:r>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r>
              <a:rPr lang="ja-JP" altLang="ja-JP" sz="1600" b="1" dirty="0">
                <a:latin typeface="UD デジタル 教科書体 N-B" panose="02020700000000000000" pitchFamily="17" charset="-128"/>
                <a:ea typeface="UD デジタル 教科書体 N-B" panose="02020700000000000000" pitchFamily="17" charset="-128"/>
              </a:rPr>
              <a:t>４　</a:t>
            </a:r>
            <a:r>
              <a:rPr lang="ja-JP" altLang="en-US" sz="1600" b="1" dirty="0">
                <a:latin typeface="UD デジタル 教科書体 N-B" panose="02020700000000000000" pitchFamily="17" charset="-128"/>
                <a:ea typeface="UD デジタル 教科書体 N-B" panose="02020700000000000000" pitchFamily="17" charset="-128"/>
              </a:rPr>
              <a:t>盛り込むべき要素</a:t>
            </a:r>
            <a:endParaRPr lang="en-US" altLang="ja-JP" sz="1600" b="1" dirty="0">
              <a:latin typeface="UD デジタル 教科書体 N-B" panose="02020700000000000000" pitchFamily="17" charset="-128"/>
              <a:ea typeface="UD デジタル 教科書体 N-B" panose="02020700000000000000" pitchFamily="17" charset="-128"/>
            </a:endParaRPr>
          </a:p>
          <a:p>
            <a:pPr algn="just"/>
            <a:r>
              <a:rPr lang="ja-JP" altLang="en-US" sz="1600" b="1" dirty="0">
                <a:latin typeface="UD デジタル 教科書体 N-B" panose="02020700000000000000" pitchFamily="17" charset="-128"/>
                <a:ea typeface="UD デジタル 教科書体 N-B" panose="02020700000000000000" pitchFamily="17" charset="-128"/>
              </a:rPr>
              <a:t>　　事前申し込みが必要</a:t>
            </a:r>
            <a:endParaRPr lang="en-US" altLang="ja-JP" sz="1600" b="1" dirty="0">
              <a:latin typeface="UD デジタル 教科書体 N-B" panose="02020700000000000000" pitchFamily="17" charset="-128"/>
              <a:ea typeface="UD デジタル 教科書体 N-B" panose="02020700000000000000" pitchFamily="17" charset="-128"/>
            </a:endParaRPr>
          </a:p>
          <a:p>
            <a:pPr algn="just"/>
            <a:endParaRPr kumimoji="1" lang="en-US" altLang="ja-JP" sz="1600" b="1" dirty="0">
              <a:latin typeface="UD デジタル 教科書体 N-B" panose="02020700000000000000" pitchFamily="17" charset="-128"/>
              <a:ea typeface="UD デジタル 教科書体 N-B" panose="02020700000000000000" pitchFamily="17" charset="-128"/>
            </a:endParaRPr>
          </a:p>
          <a:p>
            <a:pPr algn="just"/>
            <a:r>
              <a:rPr kumimoji="1" lang="ja-JP" altLang="en-US" sz="1600" dirty="0">
                <a:latin typeface="UD デジタル 教科書体 N-B" panose="02020700000000000000" pitchFamily="17" charset="-128"/>
                <a:ea typeface="UD デジタル 教科書体 N-B" panose="02020700000000000000" pitchFamily="17" charset="-128"/>
              </a:rPr>
              <a:t>５　トーン</a:t>
            </a:r>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r>
              <a:rPr kumimoji="1" lang="ja-JP" altLang="en-US" sz="1600" dirty="0">
                <a:latin typeface="UD デジタル 教科書体 N-B" panose="02020700000000000000" pitchFamily="17" charset="-128"/>
                <a:ea typeface="UD デジタル 教科書体 N-B" panose="02020700000000000000" pitchFamily="17" charset="-128"/>
              </a:rPr>
              <a:t>　　保育園が親しみやすい場所であることを伝えたいので、やさし</a:t>
            </a:r>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r>
              <a:rPr kumimoji="1" lang="ja-JP" altLang="en-US" sz="1600" dirty="0">
                <a:latin typeface="UD デジタル 教科書体 N-B" panose="02020700000000000000" pitchFamily="17" charset="-128"/>
                <a:ea typeface="UD デジタル 教科書体 N-B" panose="02020700000000000000" pitchFamily="17" charset="-128"/>
              </a:rPr>
              <a:t>　いトーンでありつつ、何のイベントかが一目でわかるデザインに</a:t>
            </a:r>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r>
              <a:rPr kumimoji="1" lang="ja-JP" altLang="en-US" sz="1600" dirty="0">
                <a:latin typeface="UD デジタル 教科書体 N-B" panose="02020700000000000000" pitchFamily="17" charset="-128"/>
                <a:ea typeface="UD デジタル 教科書体 N-B" panose="02020700000000000000" pitchFamily="17" charset="-128"/>
              </a:rPr>
              <a:t>　したい。</a:t>
            </a:r>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r>
              <a:rPr kumimoji="1" lang="ja-JP" altLang="en-US" sz="1600" dirty="0">
                <a:latin typeface="UD デジタル 教科書体 N-B" panose="02020700000000000000" pitchFamily="17" charset="-128"/>
                <a:ea typeface="UD デジタル 教科書体 N-B" panose="02020700000000000000" pitchFamily="17" charset="-128"/>
              </a:rPr>
              <a:t>６　規格</a:t>
            </a:r>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r>
              <a:rPr kumimoji="1" lang="ja-JP" altLang="en-US" sz="1600" dirty="0">
                <a:latin typeface="UD デジタル 教科書体 N-B" panose="02020700000000000000" pitchFamily="17" charset="-128"/>
                <a:ea typeface="UD デジタル 教科書体 N-B" panose="02020700000000000000" pitchFamily="17" charset="-128"/>
              </a:rPr>
              <a:t>　　Ａ４縦、カラー印刷（白黒印刷の可能性もあり）</a:t>
            </a:r>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r>
              <a:rPr kumimoji="1" lang="ja-JP" altLang="en-US" sz="1600" dirty="0">
                <a:latin typeface="UD デジタル 教科書体 N-B" panose="02020700000000000000" pitchFamily="17" charset="-128"/>
                <a:ea typeface="UD デジタル 教科書体 N-B" panose="02020700000000000000" pitchFamily="17" charset="-128"/>
              </a:rPr>
              <a:t>　　チラシ兼ポスター</a:t>
            </a:r>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r>
              <a:rPr kumimoji="1" lang="ja-JP" altLang="en-US" sz="1600" dirty="0">
                <a:latin typeface="UD デジタル 教科書体 N-B" panose="02020700000000000000" pitchFamily="17" charset="-128"/>
                <a:ea typeface="UD デジタル 教科書体 N-B" panose="02020700000000000000" pitchFamily="17" charset="-128"/>
              </a:rPr>
              <a:t>７　どこで（配布方法）・使用シーン・いつからか</a:t>
            </a:r>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r>
              <a:rPr kumimoji="1" lang="ja-JP" altLang="en-US" sz="1600" dirty="0">
                <a:latin typeface="UD デジタル 教科書体 N-B" panose="02020700000000000000" pitchFamily="17" charset="-128"/>
                <a:ea typeface="UD デジタル 教科書体 N-B" panose="02020700000000000000" pitchFamily="17" charset="-128"/>
              </a:rPr>
              <a:t>　　保育園周辺の施設に掲示、チラシとして地域のイベントで配布</a:t>
            </a:r>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r>
              <a:rPr kumimoji="1" lang="ja-JP" altLang="en-US" sz="1600" dirty="0">
                <a:latin typeface="UD デジタル 教科書体 N-B" panose="02020700000000000000" pitchFamily="17" charset="-128"/>
                <a:ea typeface="UD デジタル 教科書体 N-B" panose="02020700000000000000" pitchFamily="17" charset="-128"/>
              </a:rPr>
              <a:t>８　どのぐらいの期間使用するか</a:t>
            </a:r>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r>
              <a:rPr kumimoji="1" lang="ja-JP" altLang="en-US" sz="1600" dirty="0">
                <a:latin typeface="UD デジタル 教科書体 N-B" panose="02020700000000000000" pitchFamily="17" charset="-128"/>
                <a:ea typeface="UD デジタル 教科書体 N-B" panose="02020700000000000000" pitchFamily="17" charset="-128"/>
              </a:rPr>
              <a:t>　　開催の１か月ぐらい前から</a:t>
            </a:r>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r>
              <a:rPr kumimoji="1" lang="ja-JP" altLang="en-US" sz="1600" dirty="0">
                <a:latin typeface="UD デジタル 教科書体 N-B" panose="02020700000000000000" pitchFamily="17" charset="-128"/>
                <a:ea typeface="UD デジタル 教科書体 N-B" panose="02020700000000000000" pitchFamily="17" charset="-128"/>
              </a:rPr>
              <a:t>９　予算</a:t>
            </a:r>
            <a:endParaRPr kumimoji="1" lang="en-US" altLang="ja-JP" sz="1600" dirty="0">
              <a:latin typeface="UD デジタル 教科書体 N-B" panose="02020700000000000000" pitchFamily="17" charset="-128"/>
              <a:ea typeface="UD デジタル 教科書体 N-B" panose="02020700000000000000" pitchFamily="17" charset="-128"/>
            </a:endParaRPr>
          </a:p>
          <a:p>
            <a:pPr algn="just"/>
            <a:r>
              <a:rPr kumimoji="1" lang="ja-JP" altLang="en-US" sz="1600" dirty="0">
                <a:latin typeface="UD デジタル 教科書体 N-B" panose="02020700000000000000" pitchFamily="17" charset="-128"/>
                <a:ea typeface="UD デジタル 教科書体 N-B" panose="02020700000000000000" pitchFamily="17" charset="-128"/>
              </a:rPr>
              <a:t>　　印刷費のみ</a:t>
            </a:r>
          </a:p>
        </p:txBody>
      </p:sp>
      <p:sp>
        <p:nvSpPr>
          <p:cNvPr id="3" name="スライド番号プレースホルダー 2">
            <a:extLst>
              <a:ext uri="{FF2B5EF4-FFF2-40B4-BE49-F238E27FC236}">
                <a16:creationId xmlns:a16="http://schemas.microsoft.com/office/drawing/2014/main" id="{F540E016-2042-9AFB-59D9-B3E7619D0ACA}"/>
              </a:ext>
            </a:extLst>
          </p:cNvPr>
          <p:cNvSpPr>
            <a:spLocks noGrp="1"/>
          </p:cNvSpPr>
          <p:nvPr>
            <p:ph type="sldNum" sz="quarter" idx="12"/>
          </p:nvPr>
        </p:nvSpPr>
        <p:spPr/>
        <p:txBody>
          <a:bodyPr/>
          <a:lstStyle/>
          <a:p>
            <a:fld id="{03BC7E43-FF70-4E24-94C2-D37E64675A29}" type="slidenum">
              <a:rPr kumimoji="1" lang="ja-JP" altLang="en-US" sz="2400" smtClean="0"/>
              <a:t>2</a:t>
            </a:fld>
            <a:endParaRPr kumimoji="1" lang="ja-JP" altLang="en-US" sz="2400" dirty="0"/>
          </a:p>
        </p:txBody>
      </p:sp>
    </p:spTree>
    <p:extLst>
      <p:ext uri="{BB962C8B-B14F-4D97-AF65-F5344CB8AC3E}">
        <p14:creationId xmlns:p14="http://schemas.microsoft.com/office/powerpoint/2010/main" val="32505936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4B1F72-9C39-7735-0802-229E1B439E0F}"/>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0557EB0C-0360-EE60-455C-26F837FFB19A}"/>
              </a:ext>
            </a:extLst>
          </p:cNvPr>
          <p:cNvSpPr txBox="1"/>
          <p:nvPr/>
        </p:nvSpPr>
        <p:spPr>
          <a:xfrm>
            <a:off x="982183" y="370176"/>
            <a:ext cx="4893634" cy="461665"/>
          </a:xfrm>
          <a:prstGeom prst="rect">
            <a:avLst/>
          </a:prstGeom>
          <a:noFill/>
        </p:spPr>
        <p:txBody>
          <a:bodyPr wrap="square" rtlCol="0">
            <a:spAutoFit/>
          </a:bodyPr>
          <a:lstStyle/>
          <a:p>
            <a:pPr algn="ctr"/>
            <a:r>
              <a:rPr kumimoji="1" lang="ja-JP" altLang="en-US" sz="2400" dirty="0">
                <a:latin typeface="UD デジタル 教科書体 N-B" panose="02020700000000000000" pitchFamily="17" charset="-128"/>
                <a:ea typeface="UD デジタル 教科書体 N-B" panose="02020700000000000000" pitchFamily="17" charset="-128"/>
              </a:rPr>
              <a:t>職員案</a:t>
            </a:r>
          </a:p>
        </p:txBody>
      </p:sp>
      <p:sp>
        <p:nvSpPr>
          <p:cNvPr id="2" name="正方形/長方形 1">
            <a:extLst>
              <a:ext uri="{FF2B5EF4-FFF2-40B4-BE49-F238E27FC236}">
                <a16:creationId xmlns:a16="http://schemas.microsoft.com/office/drawing/2014/main" id="{44EEC8FE-500F-85AA-00F9-69F471B49380}"/>
              </a:ext>
            </a:extLst>
          </p:cNvPr>
          <p:cNvSpPr/>
          <p:nvPr/>
        </p:nvSpPr>
        <p:spPr>
          <a:xfrm>
            <a:off x="722650" y="1548236"/>
            <a:ext cx="5412700" cy="7818344"/>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endParaRPr kumimoji="1" lang="en-US" altLang="ja-JP" sz="1400" dirty="0">
              <a:solidFill>
                <a:sysClr val="windowText" lastClr="000000"/>
              </a:solidFill>
              <a:latin typeface="UD デジタル 教科書体 N-B" panose="02020700000000000000" pitchFamily="17" charset="-128"/>
              <a:ea typeface="UD デジタル 教科書体 N-B" panose="02020700000000000000" pitchFamily="17" charset="-128"/>
            </a:endParaRPr>
          </a:p>
        </p:txBody>
      </p:sp>
      <p:sp>
        <p:nvSpPr>
          <p:cNvPr id="3" name="スライド番号プレースホルダー 2">
            <a:extLst>
              <a:ext uri="{FF2B5EF4-FFF2-40B4-BE49-F238E27FC236}">
                <a16:creationId xmlns:a16="http://schemas.microsoft.com/office/drawing/2014/main" id="{31F48FCC-E6B1-DCAA-9C80-402FB838E322}"/>
              </a:ext>
            </a:extLst>
          </p:cNvPr>
          <p:cNvSpPr>
            <a:spLocks noGrp="1"/>
          </p:cNvSpPr>
          <p:nvPr>
            <p:ph type="sldNum" sz="quarter" idx="12"/>
          </p:nvPr>
        </p:nvSpPr>
        <p:spPr/>
        <p:txBody>
          <a:bodyPr/>
          <a:lstStyle/>
          <a:p>
            <a:fld id="{03BC7E43-FF70-4E24-94C2-D37E64675A29}" type="slidenum">
              <a:rPr kumimoji="1" lang="ja-JP" altLang="en-US" sz="2400" smtClean="0"/>
              <a:t>3</a:t>
            </a:fld>
            <a:endParaRPr kumimoji="1" lang="ja-JP" altLang="en-US" sz="2400" dirty="0"/>
          </a:p>
        </p:txBody>
      </p:sp>
      <p:sp>
        <p:nvSpPr>
          <p:cNvPr id="9" name="スクロール: 横 8">
            <a:extLst>
              <a:ext uri="{FF2B5EF4-FFF2-40B4-BE49-F238E27FC236}">
                <a16:creationId xmlns:a16="http://schemas.microsoft.com/office/drawing/2014/main" id="{6CE77A48-6C19-2938-55F8-913AA5381B67}"/>
              </a:ext>
            </a:extLst>
          </p:cNvPr>
          <p:cNvSpPr/>
          <p:nvPr/>
        </p:nvSpPr>
        <p:spPr>
          <a:xfrm>
            <a:off x="864428" y="1548236"/>
            <a:ext cx="5140587" cy="1585830"/>
          </a:xfrm>
          <a:prstGeom prst="horizontalScroll">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8">
            <a:extLst>
              <a:ext uri="{FF2B5EF4-FFF2-40B4-BE49-F238E27FC236}">
                <a16:creationId xmlns:a16="http://schemas.microsoft.com/office/drawing/2014/main" id="{69762902-E4F6-F5A5-721E-169FFB95290C}"/>
              </a:ext>
            </a:extLst>
          </p:cNvPr>
          <p:cNvSpPr txBox="1"/>
          <p:nvPr/>
        </p:nvSpPr>
        <p:spPr>
          <a:xfrm>
            <a:off x="228600" y="1872964"/>
            <a:ext cx="6400799" cy="1112967"/>
          </a:xfrm>
          <a:prstGeom prst="rect">
            <a:avLst/>
          </a:prstGeom>
          <a:noFill/>
          <a:ln>
            <a:noFill/>
          </a:ln>
        </p:spPr>
        <p:txBody>
          <a:bodyPr rot="0" spcFirstLastPara="0" vert="horz" wrap="square" lIns="74295" tIns="8890" rIns="74295" bIns="8890" numCol="1" spcCol="0" rtlCol="0" fromWordArt="0" anchor="t" anchorCtr="0" forceAA="0" compatLnSpc="1">
            <a:prstTxWarp prst="textNoShape">
              <a:avLst/>
            </a:prstTxWarp>
            <a:noAutofit/>
          </a:bodyPr>
          <a:lstStyle/>
          <a:p>
            <a:pPr algn="ctr">
              <a:buNone/>
            </a:pPr>
            <a:r>
              <a:rPr lang="ja-JP" altLang="en-US" sz="3200" b="1" kern="100" dirty="0">
                <a:ln w="9525" cap="flat" cmpd="sng" algn="ctr">
                  <a:solidFill>
                    <a:srgbClr val="FFFFFF"/>
                  </a:solidFill>
                  <a:prstDash val="solid"/>
                  <a:round/>
                </a:ln>
                <a:solidFill>
                  <a:schemeClr val="accent6">
                    <a:lumMod val="75000"/>
                  </a:schemeClr>
                </a:solidFill>
                <a:effectLst>
                  <a:outerShdw blurRad="12700" dist="38100" dir="2700000" algn="tl">
                    <a:schemeClr val="accent5">
                      <a:lumMod val="60000"/>
                      <a:lumOff val="40000"/>
                    </a:schemeClr>
                  </a:outerShdw>
                </a:effectLst>
                <a:latin typeface="HGS創英角ﾎﾟｯﾌﾟ体" panose="040B0A00000000000000" pitchFamily="50" charset="-128"/>
                <a:ea typeface="HGS創英角ﾎﾟｯﾌﾟ体" panose="040B0A00000000000000" pitchFamily="50" charset="-128"/>
                <a:cs typeface="Times New Roman" panose="02020603050405020304" pitchFamily="18" charset="0"/>
              </a:rPr>
              <a:t>クリスマスツリー飾り</a:t>
            </a:r>
            <a:r>
              <a:rPr lang="ja-JP" sz="3200" b="1" kern="100" dirty="0">
                <a:ln w="9525" cap="flat" cmpd="sng" algn="ctr">
                  <a:solidFill>
                    <a:srgbClr val="FFFFFF"/>
                  </a:solidFill>
                  <a:prstDash val="solid"/>
                  <a:round/>
                </a:ln>
                <a:effectLst>
                  <a:outerShdw blurRad="12700" dist="38100" dir="2700000" algn="tl">
                    <a:schemeClr val="accent5">
                      <a:lumMod val="60000"/>
                      <a:lumOff val="40000"/>
                    </a:schemeClr>
                  </a:outerShdw>
                </a:effectLst>
                <a:latin typeface="HGS創英角ﾎﾟｯﾌﾟ体" panose="040B0A00000000000000" pitchFamily="50" charset="-128"/>
                <a:ea typeface="HGS創英角ﾎﾟｯﾌﾟ体" panose="040B0A00000000000000" pitchFamily="50" charset="-128"/>
                <a:cs typeface="Times New Roman" panose="02020603050405020304" pitchFamily="18" charset="0"/>
              </a:rPr>
              <a:t>を</a:t>
            </a:r>
            <a:endParaRPr lang="en-US" altLang="ja-JP" sz="3200" b="1" kern="100" dirty="0">
              <a:ln w="9525" cap="flat" cmpd="sng" algn="ctr">
                <a:solidFill>
                  <a:srgbClr val="FFFFFF"/>
                </a:solidFill>
                <a:prstDash val="solid"/>
                <a:round/>
              </a:ln>
              <a:effectLst>
                <a:outerShdw blurRad="12700" dist="38100" dir="2700000" algn="tl">
                  <a:schemeClr val="accent5">
                    <a:lumMod val="60000"/>
                    <a:lumOff val="40000"/>
                  </a:schemeClr>
                </a:outerShdw>
              </a:effectLst>
              <a:latin typeface="HGS創英角ﾎﾟｯﾌﾟ体" panose="040B0A00000000000000" pitchFamily="50" charset="-128"/>
              <a:ea typeface="HGS創英角ﾎﾟｯﾌﾟ体" panose="040B0A00000000000000" pitchFamily="50" charset="-128"/>
              <a:cs typeface="Times New Roman" panose="02020603050405020304" pitchFamily="18" charset="0"/>
            </a:endParaRPr>
          </a:p>
          <a:p>
            <a:pPr algn="ctr">
              <a:buNone/>
            </a:pPr>
            <a:r>
              <a:rPr lang="ja-JP" sz="3200" b="1" kern="100" dirty="0">
                <a:ln w="9525" cap="flat" cmpd="sng" algn="ctr">
                  <a:solidFill>
                    <a:srgbClr val="FFFFFF"/>
                  </a:solidFill>
                  <a:prstDash val="solid"/>
                  <a:round/>
                </a:ln>
                <a:effectLst>
                  <a:outerShdw blurRad="12700" dist="38100" dir="2700000" algn="tl">
                    <a:schemeClr val="accent5">
                      <a:lumMod val="60000"/>
                      <a:lumOff val="40000"/>
                    </a:schemeClr>
                  </a:outerShdw>
                </a:effectLst>
                <a:latin typeface="HGS創英角ﾎﾟｯﾌﾟ体" panose="040B0A00000000000000" pitchFamily="50" charset="-128"/>
                <a:ea typeface="HGS創英角ﾎﾟｯﾌﾟ体" panose="040B0A00000000000000" pitchFamily="50" charset="-128"/>
                <a:cs typeface="Times New Roman" panose="02020603050405020304" pitchFamily="18" charset="0"/>
              </a:rPr>
              <a:t>作りましょう</a:t>
            </a:r>
            <a:r>
              <a:rPr lang="ja-JP" sz="2400" b="1" kern="100" dirty="0">
                <a:ln w="9525" cap="flat" cmpd="sng" algn="ctr">
                  <a:solidFill>
                    <a:srgbClr val="FFFFFF"/>
                  </a:solidFill>
                  <a:prstDash val="solid"/>
                  <a:round/>
                </a:ln>
                <a:effectLst>
                  <a:outerShdw blurRad="12700" dist="38100" dir="2700000" algn="tl">
                    <a:schemeClr val="accent5">
                      <a:lumMod val="60000"/>
                      <a:lumOff val="40000"/>
                    </a:schemeClr>
                  </a:outerShdw>
                </a:effectLst>
                <a:latin typeface="HGS創英角ﾎﾟｯﾌﾟ体" panose="040B0A00000000000000" pitchFamily="50" charset="-128"/>
                <a:ea typeface="HGS創英角ﾎﾟｯﾌﾟ体" panose="040B0A00000000000000" pitchFamily="50" charset="-128"/>
                <a:cs typeface="Times New Roman" panose="02020603050405020304" pitchFamily="18" charset="0"/>
              </a:rPr>
              <a:t>～交流保育～</a:t>
            </a:r>
            <a:endParaRPr lang="ja-JP" sz="1000" kern="100" dirty="0">
              <a:effectLst/>
              <a:latin typeface="HGS創英角ﾎﾟｯﾌﾟ体" panose="040B0A00000000000000" pitchFamily="50" charset="-128"/>
              <a:ea typeface="HGS創英角ﾎﾟｯﾌﾟ体" panose="040B0A00000000000000" pitchFamily="50" charset="-128"/>
              <a:cs typeface="Times New Roman" panose="02020603050405020304" pitchFamily="18" charset="0"/>
            </a:endParaRPr>
          </a:p>
        </p:txBody>
      </p:sp>
      <p:sp>
        <p:nvSpPr>
          <p:cNvPr id="11" name="正方形/長方形 10">
            <a:extLst>
              <a:ext uri="{FF2B5EF4-FFF2-40B4-BE49-F238E27FC236}">
                <a16:creationId xmlns:a16="http://schemas.microsoft.com/office/drawing/2014/main" id="{C7A45F88-F2A5-9895-678C-9AD64A1D2CC9}"/>
              </a:ext>
            </a:extLst>
          </p:cNvPr>
          <p:cNvSpPr/>
          <p:nvPr/>
        </p:nvSpPr>
        <p:spPr>
          <a:xfrm>
            <a:off x="682586" y="1248790"/>
            <a:ext cx="4455042" cy="31897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ja-JP" altLang="en-US" sz="1200" dirty="0">
                <a:solidFill>
                  <a:sysClr val="windowText" lastClr="000000"/>
                </a:solidFill>
                <a:latin typeface="UD デジタル 教科書体 N-B" panose="02020700000000000000" pitchFamily="17" charset="-128"/>
                <a:ea typeface="UD デジタル 教科書体 N-B" panose="02020700000000000000" pitchFamily="17" charset="-128"/>
              </a:rPr>
              <a:t>下記枠内をＡ４用紙と想定して作成。</a:t>
            </a:r>
            <a:endParaRPr kumimoji="1" lang="en-US" altLang="ja-JP" sz="1200" dirty="0">
              <a:solidFill>
                <a:sysClr val="windowText" lastClr="000000"/>
              </a:solidFill>
              <a:latin typeface="UD デジタル 教科書体 N-B" panose="02020700000000000000" pitchFamily="17" charset="-128"/>
              <a:ea typeface="UD デジタル 教科書体 N-B" panose="02020700000000000000" pitchFamily="17" charset="-128"/>
            </a:endParaRPr>
          </a:p>
        </p:txBody>
      </p:sp>
      <p:sp>
        <p:nvSpPr>
          <p:cNvPr id="12" name="テキスト ボックス 11">
            <a:extLst>
              <a:ext uri="{FF2B5EF4-FFF2-40B4-BE49-F238E27FC236}">
                <a16:creationId xmlns:a16="http://schemas.microsoft.com/office/drawing/2014/main" id="{806E8388-36DA-CED6-3E40-6DCEDD8F94D9}"/>
              </a:ext>
            </a:extLst>
          </p:cNvPr>
          <p:cNvSpPr txBox="1"/>
          <p:nvPr/>
        </p:nvSpPr>
        <p:spPr>
          <a:xfrm>
            <a:off x="1857928" y="3221040"/>
            <a:ext cx="2935703" cy="1323439"/>
          </a:xfrm>
          <a:prstGeom prst="rect">
            <a:avLst/>
          </a:prstGeom>
          <a:noFill/>
        </p:spPr>
        <p:txBody>
          <a:bodyPr wrap="square">
            <a:spAutoFit/>
          </a:bodyPr>
          <a:lstStyle/>
          <a:p>
            <a:pPr indent="560705" algn="just"/>
            <a:r>
              <a:rPr lang="ja-JP" altLang="ja-JP" sz="2000" b="1" kern="100" dirty="0">
                <a:solidFill>
                  <a:schemeClr val="accent2">
                    <a:lumMod val="75000"/>
                  </a:schemeClr>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園児と一緒</a:t>
            </a:r>
            <a:r>
              <a:rPr lang="ja-JP" altLang="en-US" sz="2000" b="1" kern="100" dirty="0">
                <a:solidFill>
                  <a:schemeClr val="accent2">
                    <a:lumMod val="75000"/>
                  </a:schemeClr>
                </a:solidFill>
                <a:latin typeface="HG丸ｺﾞｼｯｸM-PRO" panose="020F0600000000000000" pitchFamily="50" charset="-128"/>
                <a:ea typeface="HG丸ｺﾞｼｯｸM-PRO" panose="020F0600000000000000" pitchFamily="50" charset="-128"/>
                <a:cs typeface="Times New Roman" panose="02020603050405020304" pitchFamily="18" charset="0"/>
              </a:rPr>
              <a:t>に</a:t>
            </a:r>
            <a:endParaRPr lang="en-US" altLang="ja-JP" sz="2000" b="1" kern="100" dirty="0">
              <a:solidFill>
                <a:schemeClr val="accent2">
                  <a:lumMod val="75000"/>
                </a:schemeClr>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indent="560705" algn="just"/>
            <a:r>
              <a:rPr lang="ja-JP" altLang="en-US" sz="2000" b="1" kern="100" dirty="0">
                <a:solidFill>
                  <a:schemeClr val="accent2">
                    <a:lumMod val="75000"/>
                  </a:schemeClr>
                </a:solidFill>
                <a:latin typeface="HG丸ｺﾞｼｯｸM-PRO" panose="020F0600000000000000" pitchFamily="50" charset="-128"/>
                <a:ea typeface="HG丸ｺﾞｼｯｸM-PRO" panose="020F0600000000000000" pitchFamily="50" charset="-128"/>
                <a:cs typeface="Times New Roman" panose="02020603050405020304" pitchFamily="18" charset="0"/>
              </a:rPr>
              <a:t>クリスマスツリー</a:t>
            </a:r>
            <a:endParaRPr lang="en-US" altLang="ja-JP" sz="2000" b="1" kern="100" dirty="0">
              <a:solidFill>
                <a:schemeClr val="accent2">
                  <a:lumMod val="75000"/>
                </a:schemeClr>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indent="560705" algn="just"/>
            <a:r>
              <a:rPr lang="ja-JP" altLang="en-US" sz="2000" b="1" kern="100" dirty="0">
                <a:solidFill>
                  <a:schemeClr val="accent2">
                    <a:lumMod val="75000"/>
                  </a:schemeClr>
                </a:solidFill>
                <a:latin typeface="HG丸ｺﾞｼｯｸM-PRO" panose="020F0600000000000000" pitchFamily="50" charset="-128"/>
                <a:ea typeface="HG丸ｺﾞｼｯｸM-PRO" panose="020F0600000000000000" pitchFamily="50" charset="-128"/>
                <a:cs typeface="Times New Roman" panose="02020603050405020304" pitchFamily="18" charset="0"/>
              </a:rPr>
              <a:t>オーナメントを</a:t>
            </a:r>
            <a:endParaRPr lang="en-US" altLang="ja-JP" sz="2000" b="1" kern="100" dirty="0">
              <a:solidFill>
                <a:schemeClr val="accent2">
                  <a:lumMod val="75000"/>
                </a:schemeClr>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indent="560705" algn="just"/>
            <a:r>
              <a:rPr lang="ja-JP" altLang="ja-JP" sz="2000" b="1" kern="100" dirty="0">
                <a:solidFill>
                  <a:schemeClr val="accent2">
                    <a:lumMod val="75000"/>
                  </a:schemeClr>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作りましょう</a:t>
            </a:r>
          </a:p>
        </p:txBody>
      </p:sp>
      <p:pic>
        <p:nvPicPr>
          <p:cNvPr id="13" name="図 12" descr="食品, 消火栓 が含まれている画像&#10;&#10;AI 生成コンテンツは誤りを含む可能性があります。">
            <a:extLst>
              <a:ext uri="{FF2B5EF4-FFF2-40B4-BE49-F238E27FC236}">
                <a16:creationId xmlns:a16="http://schemas.microsoft.com/office/drawing/2014/main" id="{EB2A8CA0-E55D-6FC1-85B2-2A5FB1EAAC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4428" y="2997462"/>
            <a:ext cx="1484705" cy="1818934"/>
          </a:xfrm>
          <a:prstGeom prst="rect">
            <a:avLst/>
          </a:prstGeom>
        </p:spPr>
      </p:pic>
      <p:pic>
        <p:nvPicPr>
          <p:cNvPr id="14" name="図 13" descr="座る, カラフル, レゴ, 食品 が含まれている画像&#10;&#10;AI 生成コンテンツは誤りを含む可能性があります。">
            <a:extLst>
              <a:ext uri="{FF2B5EF4-FFF2-40B4-BE49-F238E27FC236}">
                <a16:creationId xmlns:a16="http://schemas.microsoft.com/office/drawing/2014/main" id="{5BC60851-A829-39D2-70C0-0FEA2D6C9184}"/>
              </a:ext>
            </a:extLst>
          </p:cNvPr>
          <p:cNvPicPr>
            <a:picLocks noChangeAspect="1"/>
          </p:cNvPicPr>
          <p:nvPr/>
        </p:nvPicPr>
        <p:blipFill>
          <a:blip r:embed="rId3">
            <a:extLst>
              <a:ext uri="{28A0092B-C50C-407E-A947-70E740481C1C}">
                <a14:useLocalDpi xmlns:a14="http://schemas.microsoft.com/office/drawing/2010/main" val="0"/>
              </a:ext>
            </a:extLst>
          </a:blip>
          <a:srcRect r="38973"/>
          <a:stretch>
            <a:fillRect/>
          </a:stretch>
        </p:blipFill>
        <p:spPr>
          <a:xfrm>
            <a:off x="4579152" y="2985931"/>
            <a:ext cx="1484705" cy="1824651"/>
          </a:xfrm>
          <a:prstGeom prst="rect">
            <a:avLst/>
          </a:prstGeom>
        </p:spPr>
      </p:pic>
      <p:sp>
        <p:nvSpPr>
          <p:cNvPr id="15" name="テキスト ボックス 14">
            <a:extLst>
              <a:ext uri="{FF2B5EF4-FFF2-40B4-BE49-F238E27FC236}">
                <a16:creationId xmlns:a16="http://schemas.microsoft.com/office/drawing/2014/main" id="{5D11F6AB-C731-BFBC-9471-DEDD38FEB72F}"/>
              </a:ext>
            </a:extLst>
          </p:cNvPr>
          <p:cNvSpPr txBox="1"/>
          <p:nvPr/>
        </p:nvSpPr>
        <p:spPr>
          <a:xfrm>
            <a:off x="982183" y="4944085"/>
            <a:ext cx="6918158" cy="2277547"/>
          </a:xfrm>
          <a:prstGeom prst="rect">
            <a:avLst/>
          </a:prstGeom>
          <a:noFill/>
        </p:spPr>
        <p:txBody>
          <a:bodyPr wrap="square" rtlCol="0">
            <a:spAutoFit/>
          </a:bodyPr>
          <a:lstStyle/>
          <a:p>
            <a:pPr marL="0" marR="0" lvl="0" algn="l" defTabSz="914400" rtl="0" eaLnBrk="0" fontAlgn="base" latinLnBrk="0" hangingPunct="0">
              <a:lnSpc>
                <a:spcPct val="100000"/>
              </a:lnSpc>
              <a:spcBef>
                <a:spcPct val="0"/>
              </a:spcBef>
              <a:spcAft>
                <a:spcPct val="0"/>
              </a:spcAft>
              <a:buClrTx/>
              <a:buSzTx/>
              <a:buFontTx/>
              <a:buNone/>
              <a:tabLst>
                <a:tab pos="781050" algn="l"/>
              </a:tabLst>
            </a:pPr>
            <a:r>
              <a:rPr kumimoji="0" lang="ja-JP" altLang="ja-JP" sz="14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日　時：令和</a:t>
            </a:r>
            <a:r>
              <a:rPr kumimoji="0" lang="ja-JP" altLang="en-US" sz="14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８</a:t>
            </a:r>
            <a:r>
              <a:rPr kumimoji="0" lang="ja-JP" altLang="ja-JP" sz="14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年</a:t>
            </a:r>
            <a:r>
              <a:rPr kumimoji="0" lang="en-US" altLang="ja-JP" sz="14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12</a:t>
            </a:r>
            <a:r>
              <a:rPr kumimoji="0" lang="ja-JP" altLang="ja-JP" sz="14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月</a:t>
            </a:r>
            <a:r>
              <a:rPr lang="en-US" altLang="ja-JP" sz="1400" dirty="0">
                <a:latin typeface="HG丸ｺﾞｼｯｸM-PRO" panose="020F0600000000000000" pitchFamily="50" charset="-128"/>
                <a:ea typeface="HG丸ｺﾞｼｯｸM-PRO" panose="020F0600000000000000" pitchFamily="50" charset="-128"/>
                <a:cs typeface="Times New Roman" panose="02020603050405020304" pitchFamily="18" charset="0"/>
              </a:rPr>
              <a:t>17</a:t>
            </a:r>
            <a:r>
              <a:rPr kumimoji="0" lang="ja-JP" altLang="ja-JP" sz="14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日（</a:t>
            </a:r>
            <a:r>
              <a:rPr lang="ja-JP" altLang="en-US" sz="1400" dirty="0">
                <a:latin typeface="HG丸ｺﾞｼｯｸM-PRO" panose="020F0600000000000000" pitchFamily="50" charset="-128"/>
                <a:ea typeface="HG丸ｺﾞｼｯｸM-PRO" panose="020F0600000000000000" pitchFamily="50" charset="-128"/>
                <a:cs typeface="Times New Roman" panose="02020603050405020304" pitchFamily="18" charset="0"/>
              </a:rPr>
              <a:t>木</a:t>
            </a:r>
            <a:r>
              <a:rPr kumimoji="0" lang="ja-JP" altLang="ja-JP" sz="14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kumimoji="0" lang="en-US" altLang="ja-JP" sz="14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marR="0" lvl="0" algn="l" defTabSz="914400" rtl="0" eaLnBrk="0" fontAlgn="base" latinLnBrk="0" hangingPunct="0">
              <a:lnSpc>
                <a:spcPct val="100000"/>
              </a:lnSpc>
              <a:spcBef>
                <a:spcPct val="0"/>
              </a:spcBef>
              <a:spcAft>
                <a:spcPct val="0"/>
              </a:spcAft>
              <a:buClrTx/>
              <a:buSzTx/>
              <a:buFontTx/>
              <a:buNone/>
              <a:tabLst>
                <a:tab pos="781050" algn="l"/>
              </a:tabLst>
            </a:pPr>
            <a:r>
              <a:rPr lang="ja-JP" altLang="en-US" sz="14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kumimoji="0" lang="en-US" altLang="ja-JP" sz="14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10</a:t>
            </a:r>
            <a:r>
              <a:rPr kumimoji="0" lang="ja-JP" altLang="en-US" sz="14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0" lang="en-US" altLang="ja-JP" sz="14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00</a:t>
            </a:r>
            <a:r>
              <a:rPr kumimoji="0" lang="ja-JP" altLang="en-US" sz="14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0" lang="en-US" altLang="ja-JP" sz="14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10</a:t>
            </a:r>
            <a:r>
              <a:rPr kumimoji="0" lang="ja-JP" altLang="en-US" sz="14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：４</a:t>
            </a:r>
            <a:r>
              <a:rPr kumimoji="0" lang="en-US" altLang="ja-JP" sz="14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0</a:t>
            </a:r>
            <a:r>
              <a:rPr kumimoji="0" lang="ja-JP" altLang="en-US" sz="14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0" lang="en-US" altLang="ja-JP" sz="14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9</a:t>
            </a:r>
            <a:r>
              <a:rPr kumimoji="0" lang="ja-JP" altLang="en-US" sz="14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0" lang="en-US" altLang="ja-JP" sz="14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45</a:t>
            </a:r>
            <a:r>
              <a:rPr kumimoji="0" lang="ja-JP" altLang="en-US" sz="14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～受付開始＞</a:t>
            </a:r>
            <a:endParaRPr kumimoji="0" lang="ja-JP" altLang="en-US" sz="6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endParaRPr>
          </a:p>
          <a:p>
            <a:pPr marL="0" marR="0" lvl="0" algn="l" defTabSz="914400" rtl="0" eaLnBrk="0" fontAlgn="base" latinLnBrk="0" hangingPunct="0">
              <a:lnSpc>
                <a:spcPct val="100000"/>
              </a:lnSpc>
              <a:spcBef>
                <a:spcPct val="0"/>
              </a:spcBef>
              <a:spcAft>
                <a:spcPct val="0"/>
              </a:spcAft>
              <a:buClrTx/>
              <a:buSzTx/>
              <a:buFontTx/>
              <a:buNone/>
              <a:tabLst>
                <a:tab pos="781050" algn="l"/>
              </a:tabLst>
            </a:pPr>
            <a:r>
              <a:rPr kumimoji="0" lang="ja-JP" altLang="en-US" sz="14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場　所：横浜市</a:t>
            </a:r>
            <a:r>
              <a:rPr lang="ja-JP" altLang="en-US" sz="14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0" lang="ja-JP" altLang="en-US" sz="14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保育園</a:t>
            </a:r>
            <a:endParaRPr kumimoji="0" lang="en-US" altLang="ja-JP" sz="14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marR="0" lvl="0" algn="l" defTabSz="914400" rtl="0" eaLnBrk="0" fontAlgn="base" latinLnBrk="0" hangingPunct="0">
              <a:lnSpc>
                <a:spcPct val="100000"/>
              </a:lnSpc>
              <a:spcBef>
                <a:spcPct val="0"/>
              </a:spcBef>
              <a:spcAft>
                <a:spcPct val="0"/>
              </a:spcAft>
              <a:buClrTx/>
              <a:buSzTx/>
              <a:buFontTx/>
              <a:buNone/>
              <a:tabLst>
                <a:tab pos="781050" algn="l"/>
              </a:tabLst>
            </a:pPr>
            <a:r>
              <a:rPr lang="ja-JP" altLang="en-US" sz="14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kumimoji="0" lang="ja-JP" altLang="en-US" sz="14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ホール（雨天時も室内で行います）　</a:t>
            </a:r>
            <a:endParaRPr kumimoji="0" lang="ja-JP" altLang="en-US" sz="6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endParaRPr>
          </a:p>
          <a:p>
            <a:pPr marL="0" marR="0" lvl="0" algn="l" defTabSz="914400" rtl="0" eaLnBrk="0" fontAlgn="base" latinLnBrk="0" hangingPunct="0">
              <a:lnSpc>
                <a:spcPct val="100000"/>
              </a:lnSpc>
              <a:spcBef>
                <a:spcPct val="0"/>
              </a:spcBef>
              <a:spcAft>
                <a:spcPct val="0"/>
              </a:spcAft>
              <a:buClrTx/>
              <a:buSzTx/>
              <a:buFontTx/>
              <a:buNone/>
              <a:tabLst>
                <a:tab pos="781050" algn="l"/>
              </a:tabLst>
            </a:pPr>
            <a:r>
              <a:rPr kumimoji="0" lang="ja-JP" altLang="en-US" sz="1400" b="1" i="0" u="sng" strike="noStrike" cap="none" normalizeH="0" baseline="0" dirty="0">
                <a:ln>
                  <a:noFill/>
                </a:ln>
                <a:solidFill>
                  <a:srgbClr val="FF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予約制</a:t>
            </a:r>
            <a:r>
              <a:rPr kumimoji="0" lang="ja-JP" altLang="en-US" sz="1400" b="1" i="0" u="sng" strike="noStrike" cap="none" normalizeH="0" baseline="0" dirty="0">
                <a:ln>
                  <a:noFill/>
                </a:ln>
                <a:solidFill>
                  <a:srgbClr val="00B05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0" lang="en-US" altLang="ja-JP" sz="1400" b="1" i="0" u="sng" strike="noStrike" cap="none" normalizeH="0" baseline="0" dirty="0">
                <a:ln>
                  <a:noFill/>
                </a:ln>
                <a:solidFill>
                  <a:srgbClr val="00B05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12</a:t>
            </a:r>
            <a:r>
              <a:rPr kumimoji="0" lang="ja-JP" altLang="en-US" sz="1400" b="1" i="0" u="sng" strike="noStrike" cap="none" normalizeH="0" baseline="0" dirty="0">
                <a:ln>
                  <a:noFill/>
                </a:ln>
                <a:solidFill>
                  <a:srgbClr val="00B05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／３（木）より電話にて受付開始</a:t>
            </a:r>
            <a:endParaRPr kumimoji="0" lang="en-US" altLang="ja-JP" sz="1400" b="1" i="0" u="sng" strike="noStrike" cap="none" normalizeH="0" baseline="0" dirty="0">
              <a:ln>
                <a:noFill/>
              </a:ln>
              <a:solidFill>
                <a:srgbClr val="00B05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marR="0" lvl="0" algn="l" defTabSz="914400" rtl="0" eaLnBrk="0" fontAlgn="base" latinLnBrk="0" hangingPunct="0">
              <a:lnSpc>
                <a:spcPct val="100000"/>
              </a:lnSpc>
              <a:spcBef>
                <a:spcPct val="0"/>
              </a:spcBef>
              <a:spcAft>
                <a:spcPct val="0"/>
              </a:spcAft>
              <a:buClrTx/>
              <a:buSzTx/>
              <a:buFontTx/>
              <a:buNone/>
              <a:tabLst>
                <a:tab pos="781050" algn="l"/>
              </a:tabLst>
            </a:pPr>
            <a:r>
              <a:rPr lang="ja-JP" altLang="en-US" sz="1400" b="1" dirty="0">
                <a:solidFill>
                  <a:srgbClr val="00B050"/>
                </a:solidFill>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en-US" sz="1400" b="1" u="sng" dirty="0">
                <a:solidFill>
                  <a:srgbClr val="00B050"/>
                </a:solidFill>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0" lang="ja-JP" altLang="en-US" sz="1400" b="1" i="0" u="sng" strike="noStrike" cap="none" normalizeH="0" baseline="0" dirty="0">
                <a:ln>
                  <a:noFill/>
                </a:ln>
                <a:solidFill>
                  <a:srgbClr val="00B05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９：</a:t>
            </a:r>
            <a:r>
              <a:rPr kumimoji="0" lang="en-US" altLang="ja-JP" sz="1400" b="1" i="0" u="sng" strike="noStrike" cap="none" normalizeH="0" baseline="0" dirty="0">
                <a:ln>
                  <a:noFill/>
                </a:ln>
                <a:solidFill>
                  <a:srgbClr val="00B05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30</a:t>
            </a:r>
            <a:r>
              <a:rPr kumimoji="0" lang="ja-JP" altLang="en-US" sz="1400" b="1" i="0" u="sng" strike="noStrike" cap="none" normalizeH="0" baseline="0" dirty="0">
                <a:ln>
                  <a:noFill/>
                </a:ln>
                <a:solidFill>
                  <a:srgbClr val="00B05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0" lang="en-US" altLang="ja-JP" sz="1400" b="1" i="0" u="sng" strike="noStrike" cap="none" normalizeH="0" baseline="0" dirty="0">
                <a:ln>
                  <a:noFill/>
                </a:ln>
                <a:solidFill>
                  <a:srgbClr val="00B05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16</a:t>
            </a:r>
            <a:r>
              <a:rPr kumimoji="0" lang="ja-JP" altLang="en-US" sz="1400" b="1" i="0" u="sng" strike="noStrike" cap="none" normalizeH="0" baseline="0" dirty="0">
                <a:ln>
                  <a:noFill/>
                </a:ln>
                <a:solidFill>
                  <a:srgbClr val="00B05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0" lang="en-US" altLang="ja-JP" sz="1400" b="1" i="0" u="sng" strike="noStrike" cap="none" normalizeH="0" baseline="0" dirty="0">
                <a:ln>
                  <a:noFill/>
                </a:ln>
                <a:solidFill>
                  <a:srgbClr val="00B05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00</a:t>
            </a:r>
            <a:r>
              <a:rPr kumimoji="0" lang="ja-JP" altLang="en-US" sz="1400" b="1" i="0" u="sng" strike="noStrike" cap="none" normalizeH="0" baseline="0" dirty="0">
                <a:ln>
                  <a:noFill/>
                </a:ln>
                <a:solidFill>
                  <a:srgbClr val="00B05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kumimoji="0" lang="ja-JP" altLang="en-US" sz="600" b="1"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endParaRPr>
          </a:p>
          <a:p>
            <a:pPr marL="0" marR="0" lvl="0" algn="l" defTabSz="914400" rtl="0" eaLnBrk="0" fontAlgn="base" latinLnBrk="0" hangingPunct="0">
              <a:lnSpc>
                <a:spcPct val="100000"/>
              </a:lnSpc>
              <a:spcBef>
                <a:spcPct val="0"/>
              </a:spcBef>
              <a:spcAft>
                <a:spcPct val="0"/>
              </a:spcAft>
              <a:buClrTx/>
              <a:buSzTx/>
              <a:buFontTx/>
              <a:buNone/>
              <a:tabLst>
                <a:tab pos="781050" algn="l"/>
              </a:tabLst>
            </a:pPr>
            <a:r>
              <a:rPr kumimoji="0" lang="ja-JP" altLang="en-US" sz="14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kumimoji="0" lang="ja-JP" altLang="en-US" sz="6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endParaRPr>
          </a:p>
          <a:p>
            <a:pPr marL="0" marR="0" lvl="0" algn="l" defTabSz="914400" rtl="0" eaLnBrk="0" fontAlgn="base" latinLnBrk="0" hangingPunct="0">
              <a:lnSpc>
                <a:spcPct val="100000"/>
              </a:lnSpc>
              <a:spcBef>
                <a:spcPct val="0"/>
              </a:spcBef>
              <a:spcAft>
                <a:spcPct val="0"/>
              </a:spcAft>
              <a:buClrTx/>
              <a:buSzTx/>
              <a:buFontTx/>
              <a:buNone/>
              <a:tabLst>
                <a:tab pos="781050" algn="l"/>
              </a:tabLst>
            </a:pPr>
            <a:r>
              <a:rPr kumimoji="0" lang="ja-JP" altLang="en-US" sz="14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対　象：未就学児の</a:t>
            </a:r>
            <a:r>
              <a:rPr kumimoji="0" lang="ja-JP" altLang="en-US" sz="1400" b="1" i="0" u="sng"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親子</a:t>
            </a:r>
            <a:r>
              <a:rPr kumimoji="0" lang="en-US" altLang="ja-JP" sz="1400" b="1" i="0" u="sng"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5</a:t>
            </a:r>
            <a:r>
              <a:rPr kumimoji="0" lang="ja-JP" altLang="en-US" sz="1400" b="1" i="0" u="sng"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組</a:t>
            </a:r>
            <a:r>
              <a:rPr kumimoji="0" lang="ja-JP" altLang="en-US" sz="14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程度</a:t>
            </a:r>
            <a:endParaRPr kumimoji="0" lang="ja-JP" altLang="en-US" sz="6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endParaRPr>
          </a:p>
          <a:p>
            <a:pPr marL="0" marR="0" lvl="0" algn="l" defTabSz="914400" rtl="0" eaLnBrk="0" fontAlgn="base" latinLnBrk="0" hangingPunct="0">
              <a:lnSpc>
                <a:spcPct val="100000"/>
              </a:lnSpc>
              <a:spcBef>
                <a:spcPct val="0"/>
              </a:spcBef>
              <a:spcAft>
                <a:spcPct val="0"/>
              </a:spcAft>
              <a:buClrTx/>
              <a:buSzTx/>
              <a:buFontTx/>
              <a:buNone/>
              <a:tabLst>
                <a:tab pos="781050" algn="l"/>
              </a:tabLst>
            </a:pPr>
            <a:r>
              <a:rPr kumimoji="0" lang="ja-JP" altLang="en-US" sz="14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☆水分補給用水筒等をご用意ください。</a:t>
            </a:r>
            <a:endParaRPr kumimoji="0" lang="ja-JP" altLang="en-US" sz="6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endParaRPr>
          </a:p>
          <a:p>
            <a:pPr marL="0" marR="0" lvl="0" algn="l" defTabSz="914400" rtl="0" eaLnBrk="0" fontAlgn="base" latinLnBrk="0" hangingPunct="0">
              <a:lnSpc>
                <a:spcPct val="100000"/>
              </a:lnSpc>
              <a:spcBef>
                <a:spcPct val="0"/>
              </a:spcBef>
              <a:spcAft>
                <a:spcPct val="0"/>
              </a:spcAft>
              <a:buClrTx/>
              <a:buSzTx/>
              <a:buFontTx/>
              <a:buNone/>
              <a:tabLst>
                <a:tab pos="781050" algn="l"/>
              </a:tabLst>
            </a:pPr>
            <a:r>
              <a:rPr kumimoji="0" lang="ja-JP" altLang="en-US" sz="14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☆親子で製作をします。作った飾りは持ち帰りできます。</a:t>
            </a:r>
            <a:endParaRPr kumimoji="0" lang="ja-JP" altLang="en-US" sz="6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endParaRPr>
          </a:p>
        </p:txBody>
      </p:sp>
      <p:sp>
        <p:nvSpPr>
          <p:cNvPr id="16" name="正方形/長方形 15">
            <a:extLst>
              <a:ext uri="{FF2B5EF4-FFF2-40B4-BE49-F238E27FC236}">
                <a16:creationId xmlns:a16="http://schemas.microsoft.com/office/drawing/2014/main" id="{B0154879-CA31-FBFD-4813-2EF2908D754B}"/>
              </a:ext>
            </a:extLst>
          </p:cNvPr>
          <p:cNvSpPr/>
          <p:nvPr/>
        </p:nvSpPr>
        <p:spPr>
          <a:xfrm>
            <a:off x="982183" y="7638581"/>
            <a:ext cx="1928718" cy="1438366"/>
          </a:xfrm>
          <a:prstGeom prst="rect">
            <a:avLst/>
          </a:prstGeom>
          <a:solidFill>
            <a:schemeClr val="bg2">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地図</a:t>
            </a:r>
          </a:p>
        </p:txBody>
      </p:sp>
      <p:sp>
        <p:nvSpPr>
          <p:cNvPr id="17" name="角丸四角形吹き出し 12">
            <a:extLst>
              <a:ext uri="{FF2B5EF4-FFF2-40B4-BE49-F238E27FC236}">
                <a16:creationId xmlns:a16="http://schemas.microsoft.com/office/drawing/2014/main" id="{CBDC3FB2-8F4C-5055-BCB3-4F21AB84333D}"/>
              </a:ext>
            </a:extLst>
          </p:cNvPr>
          <p:cNvSpPr/>
          <p:nvPr/>
        </p:nvSpPr>
        <p:spPr>
          <a:xfrm>
            <a:off x="2139009" y="7230089"/>
            <a:ext cx="1542197" cy="612140"/>
          </a:xfrm>
          <a:prstGeom prst="wedgeRoundRectCallout">
            <a:avLst>
              <a:gd name="adj1" fmla="val -34269"/>
              <a:gd name="adj2" fmla="val 71918"/>
              <a:gd name="adj3" fmla="val 16667"/>
            </a:avLst>
          </a:prstGeom>
          <a:solidFill>
            <a:sysClr val="window" lastClr="FFFFFF"/>
          </a:solidFill>
          <a:ln w="12700" cap="flat" cmpd="sng" algn="ctr">
            <a:solidFill>
              <a:sysClr val="window" lastClr="FFFFFF">
                <a:lumMod val="50000"/>
              </a:sys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indent="152400" algn="just"/>
            <a:r>
              <a:rPr lang="ja-JP" sz="1000" kern="100" dirty="0">
                <a:effectLst/>
                <a:latin typeface="HG正楷書体-PRO" panose="03000600000000000000" pitchFamily="66" charset="-128"/>
                <a:ea typeface="HG正楷書体-PRO" panose="03000600000000000000" pitchFamily="66" charset="-128"/>
                <a:cs typeface="Times New Roman" panose="02020603050405020304" pitchFamily="18" charset="0"/>
              </a:rPr>
              <a:t>駐車場はありません。</a:t>
            </a:r>
            <a:endParaRPr lang="ja-JP" sz="800" kern="100" dirty="0">
              <a:effectLst/>
              <a:latin typeface="HG正楷書体-PRO" panose="03000600000000000000" pitchFamily="66" charset="-128"/>
              <a:ea typeface="HG正楷書体-PRO" panose="03000600000000000000" pitchFamily="66" charset="-128"/>
              <a:cs typeface="Times New Roman" panose="02020603050405020304" pitchFamily="18" charset="0"/>
            </a:endParaRPr>
          </a:p>
          <a:p>
            <a:pPr indent="139700" algn="just"/>
            <a:r>
              <a:rPr lang="ja-JP" sz="900" kern="100" dirty="0">
                <a:effectLst/>
                <a:latin typeface="HG正楷書体-PRO" panose="03000600000000000000" pitchFamily="66" charset="-128"/>
                <a:ea typeface="HG正楷書体-PRO" panose="03000600000000000000" pitchFamily="66" charset="-128"/>
                <a:cs typeface="Times New Roman" panose="02020603050405020304" pitchFamily="18" charset="0"/>
              </a:rPr>
              <a:t>近隣のパーキングを</a:t>
            </a:r>
            <a:endParaRPr lang="en-US" altLang="ja-JP" sz="900" kern="100" dirty="0">
              <a:effectLst/>
              <a:latin typeface="HG正楷書体-PRO" panose="03000600000000000000" pitchFamily="66" charset="-128"/>
              <a:ea typeface="HG正楷書体-PRO" panose="03000600000000000000" pitchFamily="66" charset="-128"/>
              <a:cs typeface="Times New Roman" panose="02020603050405020304" pitchFamily="18" charset="0"/>
            </a:endParaRPr>
          </a:p>
          <a:p>
            <a:pPr indent="139700" algn="just"/>
            <a:r>
              <a:rPr lang="ja-JP" sz="900" kern="100" dirty="0">
                <a:effectLst/>
                <a:latin typeface="HG正楷書体-PRO" panose="03000600000000000000" pitchFamily="66" charset="-128"/>
                <a:ea typeface="HG正楷書体-PRO" panose="03000600000000000000" pitchFamily="66" charset="-128"/>
                <a:cs typeface="Times New Roman" panose="02020603050405020304" pitchFamily="18" charset="0"/>
              </a:rPr>
              <a:t>ご利用ください。</a:t>
            </a:r>
            <a:endParaRPr lang="ja-JP" sz="800" kern="100" dirty="0">
              <a:effectLst/>
              <a:latin typeface="HG正楷書体-PRO" panose="03000600000000000000" pitchFamily="66" charset="-128"/>
              <a:ea typeface="HG正楷書体-PRO" panose="03000600000000000000" pitchFamily="66" charset="-128"/>
              <a:cs typeface="Times New Roman" panose="02020603050405020304" pitchFamily="18" charset="0"/>
            </a:endParaRPr>
          </a:p>
        </p:txBody>
      </p:sp>
      <p:pic>
        <p:nvPicPr>
          <p:cNvPr id="18" name="図 17" descr="白いバックグラウンドの前に座っている人形&#10;&#10;AI 生成コンテンツは誤りを含む可能性があります。">
            <a:extLst>
              <a:ext uri="{FF2B5EF4-FFF2-40B4-BE49-F238E27FC236}">
                <a16:creationId xmlns:a16="http://schemas.microsoft.com/office/drawing/2014/main" id="{88707BF9-2F77-90F8-8E71-0674FDEC2FE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95199" y="7188834"/>
            <a:ext cx="1542197" cy="1322434"/>
          </a:xfrm>
          <a:prstGeom prst="rect">
            <a:avLst/>
          </a:prstGeom>
        </p:spPr>
      </p:pic>
      <p:sp>
        <p:nvSpPr>
          <p:cNvPr id="19" name="テキスト ボックス 18">
            <a:extLst>
              <a:ext uri="{FF2B5EF4-FFF2-40B4-BE49-F238E27FC236}">
                <a16:creationId xmlns:a16="http://schemas.microsoft.com/office/drawing/2014/main" id="{B0F620A8-E0E5-084C-DFCD-270D9BC08F61}"/>
              </a:ext>
            </a:extLst>
          </p:cNvPr>
          <p:cNvSpPr txBox="1"/>
          <p:nvPr/>
        </p:nvSpPr>
        <p:spPr>
          <a:xfrm>
            <a:off x="2318649" y="8585979"/>
            <a:ext cx="4095160" cy="523220"/>
          </a:xfrm>
          <a:prstGeom prst="rect">
            <a:avLst/>
          </a:prstGeom>
          <a:noFill/>
        </p:spPr>
        <p:txBody>
          <a:bodyPr wrap="square" rtlCol="0">
            <a:spAutoFit/>
          </a:bodyPr>
          <a:lstStyle/>
          <a:p>
            <a:pPr indent="765175" algn="just">
              <a:tabLst>
                <a:tab pos="781050" algn="l"/>
              </a:tabLst>
            </a:pPr>
            <a:r>
              <a:rPr lang="ja-JP" altLang="ja-JP" sz="14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申込</a:t>
            </a:r>
            <a:r>
              <a:rPr lang="ja-JP" altLang="en-US" sz="14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・問合せ</a:t>
            </a:r>
            <a:r>
              <a:rPr lang="ja-JP" altLang="ja-JP" sz="14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：横浜市</a:t>
            </a:r>
            <a:r>
              <a:rPr lang="ja-JP" altLang="en-US" sz="14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ja-JP" sz="14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保育園</a:t>
            </a:r>
            <a:endParaRPr lang="ja-JP" alt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indent="1019810" algn="just">
              <a:tabLst>
                <a:tab pos="781050" algn="l"/>
              </a:tabLst>
            </a:pPr>
            <a:r>
              <a:rPr lang="ja-JP" altLang="ja-JP" sz="1400" b="1" kern="100" dirty="0">
                <a:effectLst/>
                <a:latin typeface="HG丸ｺﾞｼｯｸM-PRO" panose="020F0600000000000000" pitchFamily="50" charset="-128"/>
                <a:ea typeface="HG丸ｺﾞｼｯｸM-PRO" panose="020F0600000000000000" pitchFamily="50" charset="-128"/>
                <a:cs typeface="ＭＳ 明朝" panose="02020609040205080304" pitchFamily="17" charset="-128"/>
              </a:rPr>
              <a:t>ＴＥＬ </a:t>
            </a:r>
            <a:r>
              <a:rPr lang="ja-JP" altLang="en-US" sz="1400" b="1" kern="100" dirty="0">
                <a:latin typeface="HG丸ｺﾞｼｯｸM-PRO" panose="020F0600000000000000" pitchFamily="50" charset="-128"/>
                <a:ea typeface="HG丸ｺﾞｼｯｸM-PRO" panose="020F0600000000000000" pitchFamily="50" charset="-128"/>
                <a:cs typeface="ＭＳ 明朝" panose="02020609040205080304" pitchFamily="17" charset="-128"/>
              </a:rPr>
              <a:t>□□□</a:t>
            </a:r>
            <a:r>
              <a:rPr lang="ja-JP" altLang="ja-JP" sz="1400" b="1" kern="100" dirty="0">
                <a:effectLst/>
                <a:latin typeface="HG丸ｺﾞｼｯｸM-PRO" panose="020F0600000000000000" pitchFamily="50" charset="-128"/>
                <a:ea typeface="HG丸ｺﾞｼｯｸM-PRO" panose="020F0600000000000000" pitchFamily="50" charset="-128"/>
                <a:cs typeface="ＭＳ 明朝" panose="02020609040205080304" pitchFamily="17" charset="-128"/>
              </a:rPr>
              <a:t>－</a:t>
            </a:r>
            <a:r>
              <a:rPr lang="en-US" altLang="ja-JP" sz="1400" b="1" kern="100" dirty="0">
                <a:effectLst/>
                <a:latin typeface="HG丸ｺﾞｼｯｸM-PRO" panose="020F0600000000000000" pitchFamily="50" charset="-128"/>
                <a:ea typeface="HG丸ｺﾞｼｯｸM-PRO" panose="020F0600000000000000" pitchFamily="50" charset="-128"/>
                <a:cs typeface="ＭＳ 明朝" panose="02020609040205080304" pitchFamily="17" charset="-128"/>
              </a:rPr>
              <a:t>××××</a:t>
            </a:r>
            <a:endParaRPr lang="ja-JP" alt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Tree>
    <p:extLst>
      <p:ext uri="{BB962C8B-B14F-4D97-AF65-F5344CB8AC3E}">
        <p14:creationId xmlns:p14="http://schemas.microsoft.com/office/powerpoint/2010/main" val="836288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A18357-D4C8-62C3-E482-FEA3FF976014}"/>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394B004-0294-47FA-98DA-7E4CF533B35C}"/>
              </a:ext>
            </a:extLst>
          </p:cNvPr>
          <p:cNvSpPr txBox="1"/>
          <p:nvPr/>
        </p:nvSpPr>
        <p:spPr>
          <a:xfrm>
            <a:off x="982183" y="370176"/>
            <a:ext cx="4893634" cy="461665"/>
          </a:xfrm>
          <a:prstGeom prst="rect">
            <a:avLst/>
          </a:prstGeom>
          <a:noFill/>
        </p:spPr>
        <p:txBody>
          <a:bodyPr wrap="square" rtlCol="0">
            <a:spAutoFit/>
          </a:bodyPr>
          <a:lstStyle/>
          <a:p>
            <a:pPr algn="ctr"/>
            <a:r>
              <a:rPr kumimoji="1" lang="ja-JP" altLang="en-US" sz="2400" dirty="0">
                <a:latin typeface="UD デジタル 教科書体 N-B" panose="02020700000000000000" pitchFamily="17" charset="-128"/>
                <a:ea typeface="UD デジタル 教科書体 N-B" panose="02020700000000000000" pitchFamily="17" charset="-128"/>
              </a:rPr>
              <a:t>改善案</a:t>
            </a:r>
          </a:p>
        </p:txBody>
      </p:sp>
      <p:sp>
        <p:nvSpPr>
          <p:cNvPr id="2" name="正方形/長方形 1">
            <a:extLst>
              <a:ext uri="{FF2B5EF4-FFF2-40B4-BE49-F238E27FC236}">
                <a16:creationId xmlns:a16="http://schemas.microsoft.com/office/drawing/2014/main" id="{ECB92C4E-EE4C-1C99-C7A4-7A6913403A33}"/>
              </a:ext>
            </a:extLst>
          </p:cNvPr>
          <p:cNvSpPr/>
          <p:nvPr/>
        </p:nvSpPr>
        <p:spPr>
          <a:xfrm>
            <a:off x="722650" y="1548236"/>
            <a:ext cx="5412700" cy="7818344"/>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endParaRPr kumimoji="1" lang="en-US" altLang="ja-JP" sz="1400" dirty="0">
              <a:solidFill>
                <a:sysClr val="windowText" lastClr="000000"/>
              </a:solidFill>
              <a:latin typeface="UD デジタル 教科書体 N-B" panose="02020700000000000000" pitchFamily="17" charset="-128"/>
              <a:ea typeface="UD デジタル 教科書体 N-B" panose="02020700000000000000" pitchFamily="17" charset="-128"/>
            </a:endParaRPr>
          </a:p>
        </p:txBody>
      </p:sp>
      <p:sp>
        <p:nvSpPr>
          <p:cNvPr id="3" name="スライド番号プレースホルダー 2">
            <a:extLst>
              <a:ext uri="{FF2B5EF4-FFF2-40B4-BE49-F238E27FC236}">
                <a16:creationId xmlns:a16="http://schemas.microsoft.com/office/drawing/2014/main" id="{20E6C052-123F-9A23-80CD-8A2C5B2CDD29}"/>
              </a:ext>
            </a:extLst>
          </p:cNvPr>
          <p:cNvSpPr>
            <a:spLocks noGrp="1"/>
          </p:cNvSpPr>
          <p:nvPr>
            <p:ph type="sldNum" sz="quarter" idx="12"/>
          </p:nvPr>
        </p:nvSpPr>
        <p:spPr/>
        <p:txBody>
          <a:bodyPr/>
          <a:lstStyle/>
          <a:p>
            <a:fld id="{03BC7E43-FF70-4E24-94C2-D37E64675A29}" type="slidenum">
              <a:rPr kumimoji="1" lang="ja-JP" altLang="en-US" sz="2400" smtClean="0"/>
              <a:t>4</a:t>
            </a:fld>
            <a:endParaRPr kumimoji="1" lang="ja-JP" altLang="en-US" sz="2400" dirty="0"/>
          </a:p>
        </p:txBody>
      </p:sp>
      <p:sp>
        <p:nvSpPr>
          <p:cNvPr id="6" name="正方形/長方形 5">
            <a:extLst>
              <a:ext uri="{FF2B5EF4-FFF2-40B4-BE49-F238E27FC236}">
                <a16:creationId xmlns:a16="http://schemas.microsoft.com/office/drawing/2014/main" id="{2BED44A2-BFE3-F772-092B-C7012E0AA718}"/>
              </a:ext>
            </a:extLst>
          </p:cNvPr>
          <p:cNvSpPr/>
          <p:nvPr/>
        </p:nvSpPr>
        <p:spPr>
          <a:xfrm>
            <a:off x="682587" y="1253026"/>
            <a:ext cx="6026312" cy="31897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ja-JP" altLang="en-US" sz="1200" dirty="0">
                <a:solidFill>
                  <a:sysClr val="windowText" lastClr="000000"/>
                </a:solidFill>
                <a:latin typeface="UD デジタル 教科書体 N-B" panose="02020700000000000000" pitchFamily="17" charset="-128"/>
                <a:ea typeface="UD デジタル 教科書体 N-B" panose="02020700000000000000" pitchFamily="17" charset="-128"/>
              </a:rPr>
              <a:t>１</a:t>
            </a:r>
            <a:r>
              <a:rPr kumimoji="1" lang="en-US" altLang="ja-JP" sz="1200" dirty="0">
                <a:solidFill>
                  <a:sysClr val="windowText" lastClr="000000"/>
                </a:solidFill>
                <a:latin typeface="UD デジタル 教科書体 N-B" panose="02020700000000000000" pitchFamily="17" charset="-128"/>
                <a:ea typeface="UD デジタル 教科書体 N-B" panose="02020700000000000000" pitchFamily="17" charset="-128"/>
              </a:rPr>
              <a:t>.</a:t>
            </a:r>
            <a:r>
              <a:rPr kumimoji="1" lang="ja-JP" altLang="en-US" sz="1200" dirty="0">
                <a:solidFill>
                  <a:sysClr val="windowText" lastClr="000000"/>
                </a:solidFill>
                <a:latin typeface="UD デジタル 教科書体 N-B" panose="02020700000000000000" pitchFamily="17" charset="-128"/>
                <a:ea typeface="UD デジタル 教科書体 N-B" panose="02020700000000000000" pitchFamily="17" charset="-128"/>
              </a:rPr>
              <a:t>下記枠内に改善後のチラシを作成してください。</a:t>
            </a:r>
            <a:endParaRPr kumimoji="1" lang="en-US" altLang="ja-JP" sz="1200" dirty="0">
              <a:solidFill>
                <a:sysClr val="windowText" lastClr="000000"/>
              </a:solidFill>
              <a:latin typeface="UD デジタル 教科書体 N-B" panose="02020700000000000000" pitchFamily="17" charset="-128"/>
              <a:ea typeface="UD デジタル 教科書体 N-B" panose="02020700000000000000" pitchFamily="17" charset="-128"/>
            </a:endParaRPr>
          </a:p>
        </p:txBody>
      </p:sp>
      <p:sp>
        <p:nvSpPr>
          <p:cNvPr id="7" name="正方形/長方形 6">
            <a:extLst>
              <a:ext uri="{FF2B5EF4-FFF2-40B4-BE49-F238E27FC236}">
                <a16:creationId xmlns:a16="http://schemas.microsoft.com/office/drawing/2014/main" id="{1B6A9B56-1CCD-F2AC-172B-DB6D060BFB42}"/>
              </a:ext>
            </a:extLst>
          </p:cNvPr>
          <p:cNvSpPr/>
          <p:nvPr/>
        </p:nvSpPr>
        <p:spPr>
          <a:xfrm>
            <a:off x="5232524" y="51043"/>
            <a:ext cx="1476375" cy="3429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buNone/>
            </a:pPr>
            <a:r>
              <a:rPr lang="ja-JP" sz="1050" kern="100" dirty="0">
                <a:ln w="6350" cap="rnd" cmpd="sng" algn="ctr">
                  <a:solidFill>
                    <a:srgbClr val="000000"/>
                  </a:solidFill>
                  <a:prstDash val="solid"/>
                  <a:bevel/>
                </a:ln>
                <a:solidFill>
                  <a:srgbClr val="000000"/>
                </a:solidFill>
                <a:effectLst/>
                <a:ea typeface="游明朝" panose="02020400000000000000" pitchFamily="18" charset="-128"/>
                <a:cs typeface="Times New Roman" panose="02020603050405020304" pitchFamily="18" charset="0"/>
              </a:rPr>
              <a:t>※整理番号　</a:t>
            </a:r>
            <a:r>
              <a:rPr lang="ja-JP" sz="1050" kern="100" dirty="0">
                <a:ln w="9525" cap="rnd" cmpd="sng" algn="ctr">
                  <a:solidFill>
                    <a:srgbClr val="000000"/>
                  </a:solidFill>
                  <a:prstDash val="solid"/>
                  <a:bevel/>
                </a:ln>
                <a:solidFill>
                  <a:srgbClr val="000000"/>
                </a:solidFill>
                <a:effectLst/>
                <a:ea typeface="游明朝" panose="02020400000000000000" pitchFamily="18" charset="-128"/>
                <a:cs typeface="Times New Roman" panose="02020603050405020304" pitchFamily="18" charset="0"/>
              </a:rPr>
              <a:t>　</a:t>
            </a:r>
            <a:endParaRPr lang="ja-JP" sz="1050" kern="100" dirty="0">
              <a:effectLst/>
              <a:ea typeface="游明朝" panose="02020400000000000000" pitchFamily="18" charset="-128"/>
              <a:cs typeface="Times New Roman" panose="02020603050405020304" pitchFamily="18" charset="0"/>
            </a:endParaRPr>
          </a:p>
        </p:txBody>
      </p:sp>
      <p:sp>
        <p:nvSpPr>
          <p:cNvPr id="8" name="正方形/長方形 7">
            <a:extLst>
              <a:ext uri="{FF2B5EF4-FFF2-40B4-BE49-F238E27FC236}">
                <a16:creationId xmlns:a16="http://schemas.microsoft.com/office/drawing/2014/main" id="{41133131-21F2-93E0-B70A-7945CA7442D5}"/>
              </a:ext>
            </a:extLst>
          </p:cNvPr>
          <p:cNvSpPr/>
          <p:nvPr/>
        </p:nvSpPr>
        <p:spPr>
          <a:xfrm>
            <a:off x="4540874" y="808073"/>
            <a:ext cx="1983354" cy="31897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ja-JP" altLang="en-US" sz="1400" dirty="0">
                <a:solidFill>
                  <a:sysClr val="windowText" lastClr="000000"/>
                </a:solidFill>
                <a:latin typeface="UD デジタル 教科書体 N-B" panose="02020700000000000000" pitchFamily="17" charset="-128"/>
                <a:ea typeface="UD デジタル 教科書体 N-B" panose="02020700000000000000" pitchFamily="17" charset="-128"/>
              </a:rPr>
              <a:t>氏名：</a:t>
            </a:r>
            <a:endParaRPr kumimoji="1" lang="en-US" altLang="ja-JP" sz="1400" dirty="0">
              <a:solidFill>
                <a:sysClr val="windowText" lastClr="000000"/>
              </a:solidFill>
              <a:latin typeface="UD デジタル 教科書体 N-B" panose="02020700000000000000" pitchFamily="17" charset="-128"/>
              <a:ea typeface="UD デジタル 教科書体 N-B" panose="02020700000000000000" pitchFamily="17" charset="-128"/>
            </a:endParaRPr>
          </a:p>
        </p:txBody>
      </p:sp>
    </p:spTree>
    <p:extLst>
      <p:ext uri="{BB962C8B-B14F-4D97-AF65-F5344CB8AC3E}">
        <p14:creationId xmlns:p14="http://schemas.microsoft.com/office/powerpoint/2010/main" val="28243402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4F11EB-7463-E6A0-2848-774994B11698}"/>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EF216FF3-2FCA-EC90-E27D-32380AE1B357}"/>
              </a:ext>
            </a:extLst>
          </p:cNvPr>
          <p:cNvSpPr/>
          <p:nvPr/>
        </p:nvSpPr>
        <p:spPr>
          <a:xfrm>
            <a:off x="722650" y="1548236"/>
            <a:ext cx="5412700" cy="7818344"/>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ja-JP" altLang="en-US" sz="1400" dirty="0">
                <a:solidFill>
                  <a:sysClr val="windowText" lastClr="000000"/>
                </a:solidFill>
                <a:latin typeface="UD デジタル 教科書体 N-B" panose="02020700000000000000" pitchFamily="17" charset="-128"/>
                <a:ea typeface="UD デジタル 教科書体 N-B" panose="02020700000000000000" pitchFamily="17" charset="-128"/>
              </a:rPr>
              <a:t>・</a:t>
            </a:r>
            <a:endParaRPr kumimoji="1" lang="en-US" altLang="ja-JP" sz="1400" dirty="0">
              <a:solidFill>
                <a:sysClr val="windowText" lastClr="000000"/>
              </a:solidFill>
              <a:latin typeface="UD デジタル 教科書体 N-B" panose="02020700000000000000" pitchFamily="17" charset="-128"/>
              <a:ea typeface="UD デジタル 教科書体 N-B" panose="02020700000000000000" pitchFamily="17" charset="-128"/>
            </a:endParaRPr>
          </a:p>
        </p:txBody>
      </p:sp>
      <p:sp>
        <p:nvSpPr>
          <p:cNvPr id="3" name="スライド番号プレースホルダー 2">
            <a:extLst>
              <a:ext uri="{FF2B5EF4-FFF2-40B4-BE49-F238E27FC236}">
                <a16:creationId xmlns:a16="http://schemas.microsoft.com/office/drawing/2014/main" id="{C609FDFB-B37F-4D02-E321-EA55C3E98645}"/>
              </a:ext>
            </a:extLst>
          </p:cNvPr>
          <p:cNvSpPr>
            <a:spLocks noGrp="1"/>
          </p:cNvSpPr>
          <p:nvPr>
            <p:ph type="sldNum" sz="quarter" idx="12"/>
          </p:nvPr>
        </p:nvSpPr>
        <p:spPr/>
        <p:txBody>
          <a:bodyPr/>
          <a:lstStyle/>
          <a:p>
            <a:fld id="{03BC7E43-FF70-4E24-94C2-D37E64675A29}" type="slidenum">
              <a:rPr kumimoji="1" lang="ja-JP" altLang="en-US" sz="2400" smtClean="0"/>
              <a:t>5</a:t>
            </a:fld>
            <a:endParaRPr kumimoji="1" lang="ja-JP" altLang="en-US" sz="2400" dirty="0"/>
          </a:p>
        </p:txBody>
      </p:sp>
      <p:sp>
        <p:nvSpPr>
          <p:cNvPr id="6" name="正方形/長方形 5">
            <a:extLst>
              <a:ext uri="{FF2B5EF4-FFF2-40B4-BE49-F238E27FC236}">
                <a16:creationId xmlns:a16="http://schemas.microsoft.com/office/drawing/2014/main" id="{E650830A-36AA-98B5-96AA-153B8A5086C9}"/>
              </a:ext>
            </a:extLst>
          </p:cNvPr>
          <p:cNvSpPr/>
          <p:nvPr/>
        </p:nvSpPr>
        <p:spPr>
          <a:xfrm>
            <a:off x="682587" y="1234739"/>
            <a:ext cx="5452763" cy="31897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ja-JP" altLang="en-US" sz="1200" dirty="0">
                <a:solidFill>
                  <a:sysClr val="windowText" lastClr="000000"/>
                </a:solidFill>
                <a:latin typeface="UD デジタル 教科書体 N-B" panose="02020700000000000000" pitchFamily="17" charset="-128"/>
                <a:ea typeface="UD デジタル 教科書体 N-B" panose="02020700000000000000" pitchFamily="17" charset="-128"/>
              </a:rPr>
              <a:t>２</a:t>
            </a:r>
            <a:r>
              <a:rPr kumimoji="1" lang="en-US" altLang="ja-JP" sz="1200" dirty="0">
                <a:solidFill>
                  <a:sysClr val="windowText" lastClr="000000"/>
                </a:solidFill>
                <a:latin typeface="UD デジタル 教科書体 N-B" panose="02020700000000000000" pitchFamily="17" charset="-128"/>
                <a:ea typeface="UD デジタル 教科書体 N-B" panose="02020700000000000000" pitchFamily="17" charset="-128"/>
              </a:rPr>
              <a:t>.</a:t>
            </a:r>
            <a:r>
              <a:rPr kumimoji="1" lang="ja-JP" altLang="en-US" sz="1200" dirty="0">
                <a:solidFill>
                  <a:sysClr val="windowText" lastClr="000000"/>
                </a:solidFill>
                <a:latin typeface="UD デジタル 教科書体 N-B" panose="02020700000000000000" pitchFamily="17" charset="-128"/>
                <a:ea typeface="UD デジタル 教科書体 N-B" panose="02020700000000000000" pitchFamily="17" charset="-128"/>
              </a:rPr>
              <a:t>改善したポイントとその理由及び職員へのアドバイスを記入してください。</a:t>
            </a:r>
            <a:endParaRPr kumimoji="1" lang="en-US" altLang="ja-JP" sz="1200" dirty="0">
              <a:solidFill>
                <a:sysClr val="windowText" lastClr="000000"/>
              </a:solidFill>
              <a:latin typeface="UD デジタル 教科書体 N-B" panose="02020700000000000000" pitchFamily="17" charset="-128"/>
              <a:ea typeface="UD デジタル 教科書体 N-B" panose="02020700000000000000" pitchFamily="17" charset="-128"/>
            </a:endParaRPr>
          </a:p>
        </p:txBody>
      </p:sp>
      <p:sp>
        <p:nvSpPr>
          <p:cNvPr id="8" name="正方形/長方形 7">
            <a:extLst>
              <a:ext uri="{FF2B5EF4-FFF2-40B4-BE49-F238E27FC236}">
                <a16:creationId xmlns:a16="http://schemas.microsoft.com/office/drawing/2014/main" id="{4FBCC0F1-6690-AAD1-BB44-54C71FD6A952}"/>
              </a:ext>
            </a:extLst>
          </p:cNvPr>
          <p:cNvSpPr/>
          <p:nvPr/>
        </p:nvSpPr>
        <p:spPr>
          <a:xfrm>
            <a:off x="4540874" y="808073"/>
            <a:ext cx="1983354" cy="31897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ja-JP" altLang="en-US" sz="1400" dirty="0">
                <a:solidFill>
                  <a:sysClr val="windowText" lastClr="000000"/>
                </a:solidFill>
                <a:latin typeface="UD デジタル 教科書体 N-B" panose="02020700000000000000" pitchFamily="17" charset="-128"/>
                <a:ea typeface="UD デジタル 教科書体 N-B" panose="02020700000000000000" pitchFamily="17" charset="-128"/>
              </a:rPr>
              <a:t>氏名：</a:t>
            </a:r>
            <a:endParaRPr kumimoji="1" lang="en-US" altLang="ja-JP" sz="1400" dirty="0">
              <a:solidFill>
                <a:sysClr val="windowText" lastClr="000000"/>
              </a:solidFill>
              <a:latin typeface="UD デジタル 教科書体 N-B" panose="02020700000000000000" pitchFamily="17" charset="-128"/>
              <a:ea typeface="UD デジタル 教科書体 N-B" panose="02020700000000000000" pitchFamily="17" charset="-128"/>
            </a:endParaRPr>
          </a:p>
        </p:txBody>
      </p:sp>
      <p:sp>
        <p:nvSpPr>
          <p:cNvPr id="4" name="正方形/長方形 3">
            <a:extLst>
              <a:ext uri="{FF2B5EF4-FFF2-40B4-BE49-F238E27FC236}">
                <a16:creationId xmlns:a16="http://schemas.microsoft.com/office/drawing/2014/main" id="{461A1010-BD9F-1056-CF60-4830D390869F}"/>
              </a:ext>
            </a:extLst>
          </p:cNvPr>
          <p:cNvSpPr/>
          <p:nvPr/>
        </p:nvSpPr>
        <p:spPr>
          <a:xfrm>
            <a:off x="5232524" y="51043"/>
            <a:ext cx="1476375" cy="3429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buNone/>
            </a:pPr>
            <a:r>
              <a:rPr lang="ja-JP" sz="1050" kern="100" dirty="0">
                <a:ln w="6350" cap="rnd" cmpd="sng" algn="ctr">
                  <a:solidFill>
                    <a:srgbClr val="000000"/>
                  </a:solidFill>
                  <a:prstDash val="solid"/>
                  <a:bevel/>
                </a:ln>
                <a:solidFill>
                  <a:srgbClr val="000000"/>
                </a:solidFill>
                <a:effectLst/>
                <a:ea typeface="游明朝" panose="02020400000000000000" pitchFamily="18" charset="-128"/>
                <a:cs typeface="Times New Roman" panose="02020603050405020304" pitchFamily="18" charset="0"/>
              </a:rPr>
              <a:t>※整理番号　</a:t>
            </a:r>
            <a:r>
              <a:rPr lang="ja-JP" sz="1050" kern="100" dirty="0">
                <a:ln w="9525" cap="rnd" cmpd="sng" algn="ctr">
                  <a:solidFill>
                    <a:srgbClr val="000000"/>
                  </a:solidFill>
                  <a:prstDash val="solid"/>
                  <a:bevel/>
                </a:ln>
                <a:solidFill>
                  <a:srgbClr val="000000"/>
                </a:solidFill>
                <a:effectLst/>
                <a:ea typeface="游明朝" panose="02020400000000000000" pitchFamily="18" charset="-128"/>
                <a:cs typeface="Times New Roman" panose="02020603050405020304" pitchFamily="18" charset="0"/>
              </a:rPr>
              <a:t>　</a:t>
            </a:r>
            <a:endParaRPr lang="ja-JP" sz="1050" kern="100" dirty="0">
              <a:effectLst/>
              <a:ea typeface="游明朝" panose="02020400000000000000" pitchFamily="18" charset="-128"/>
              <a:cs typeface="Times New Roman" panose="02020603050405020304" pitchFamily="18" charset="0"/>
            </a:endParaRPr>
          </a:p>
        </p:txBody>
      </p:sp>
      <p:sp>
        <p:nvSpPr>
          <p:cNvPr id="7" name="テキスト ボックス 6">
            <a:extLst>
              <a:ext uri="{FF2B5EF4-FFF2-40B4-BE49-F238E27FC236}">
                <a16:creationId xmlns:a16="http://schemas.microsoft.com/office/drawing/2014/main" id="{60E785A1-C14D-6103-D996-9BFBD15B83D1}"/>
              </a:ext>
            </a:extLst>
          </p:cNvPr>
          <p:cNvSpPr txBox="1"/>
          <p:nvPr/>
        </p:nvSpPr>
        <p:spPr>
          <a:xfrm>
            <a:off x="982183" y="370176"/>
            <a:ext cx="4893634" cy="461665"/>
          </a:xfrm>
          <a:prstGeom prst="rect">
            <a:avLst/>
          </a:prstGeom>
          <a:noFill/>
        </p:spPr>
        <p:txBody>
          <a:bodyPr wrap="square" rtlCol="0">
            <a:spAutoFit/>
          </a:bodyPr>
          <a:lstStyle/>
          <a:p>
            <a:pPr algn="ctr"/>
            <a:r>
              <a:rPr kumimoji="1" lang="ja-JP" altLang="en-US" sz="2400" dirty="0">
                <a:latin typeface="UD デジタル 教科書体 N-B" panose="02020700000000000000" pitchFamily="17" charset="-128"/>
                <a:ea typeface="UD デジタル 教科書体 N-B" panose="02020700000000000000" pitchFamily="17" charset="-128"/>
              </a:rPr>
              <a:t>改善案</a:t>
            </a:r>
          </a:p>
        </p:txBody>
      </p:sp>
    </p:spTree>
    <p:extLst>
      <p:ext uri="{BB962C8B-B14F-4D97-AF65-F5344CB8AC3E}">
        <p14:creationId xmlns:p14="http://schemas.microsoft.com/office/powerpoint/2010/main" val="333309454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270</TotalTime>
  <Words>654</Words>
  <Application>Microsoft Office PowerPoint</Application>
  <PresentationFormat>A4 210 x 297 mm</PresentationFormat>
  <Paragraphs>87</Paragraphs>
  <Slides>5</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5</vt:i4>
      </vt:variant>
    </vt:vector>
  </HeadingPairs>
  <TitlesOfParts>
    <vt:vector size="15" baseType="lpstr">
      <vt:lpstr>HGS創英角ﾎﾟｯﾌﾟ体</vt:lpstr>
      <vt:lpstr>HG丸ｺﾞｼｯｸM-PRO</vt:lpstr>
      <vt:lpstr>HG正楷書体-PRO</vt:lpstr>
      <vt:lpstr>UD デジタル 教科書体 N-B</vt:lpstr>
      <vt:lpstr>游ゴシック</vt:lpstr>
      <vt:lpstr>游明朝</vt:lpstr>
      <vt:lpstr>Aptos</vt:lpstr>
      <vt:lpstr>Aptos Display</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山田 勝海</cp:lastModifiedBy>
  <cp:revision>25</cp:revision>
  <cp:lastPrinted>2026-01-28T10:38:29Z</cp:lastPrinted>
  <dcterms:created xsi:type="dcterms:W3CDTF">2026-01-22T07:33:47Z</dcterms:created>
  <dcterms:modified xsi:type="dcterms:W3CDTF">2026-01-29T06:07:22Z</dcterms:modified>
</cp:coreProperties>
</file>