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9"/>
  </p:notesMasterIdLst>
  <p:handoutMasterIdLst>
    <p:handoutMasterId r:id="rId10"/>
  </p:handoutMasterIdLst>
  <p:sldIdLst>
    <p:sldId id="256" r:id="rId2"/>
    <p:sldId id="324" r:id="rId3"/>
    <p:sldId id="1602" r:id="rId4"/>
    <p:sldId id="1613" r:id="rId5"/>
    <p:sldId id="1616" r:id="rId6"/>
    <p:sldId id="1623" r:id="rId7"/>
    <p:sldId id="1622" r:id="rId8"/>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2" userDrawn="1">
          <p15:clr>
            <a:srgbClr val="A4A3A4"/>
          </p15:clr>
        </p15:guide>
        <p15:guide id="2" orient="horz" pos="1094" userDrawn="1">
          <p15:clr>
            <a:srgbClr val="A4A3A4"/>
          </p15:clr>
        </p15:guide>
        <p15:guide id="3" pos="2880">
          <p15:clr>
            <a:srgbClr val="A4A3A4"/>
          </p15:clr>
        </p15:guide>
        <p15:guide id="4" pos="1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6E59"/>
    <a:srgbClr val="E6E6E6"/>
    <a:srgbClr val="E0D5C5"/>
    <a:srgbClr val="7D6E5A"/>
    <a:srgbClr val="F2F2F2"/>
    <a:srgbClr val="F4F2EE"/>
    <a:srgbClr val="C8BEAA"/>
    <a:srgbClr val="F0EBE3"/>
    <a:srgbClr val="A9D08E"/>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4660"/>
  </p:normalViewPr>
  <p:slideViewPr>
    <p:cSldViewPr snapToGrid="0">
      <p:cViewPr varScale="1">
        <p:scale>
          <a:sx n="76" d="100"/>
          <a:sy n="76" d="100"/>
        </p:scale>
        <p:origin x="1184" y="56"/>
      </p:cViewPr>
      <p:guideLst>
        <p:guide orient="horz" pos="572"/>
        <p:guide orient="horz" pos="1094"/>
        <p:guide pos="2880"/>
        <p:guide pos="158"/>
      </p:guideLst>
    </p:cSldViewPr>
  </p:slideViewPr>
  <p:notesTextViewPr>
    <p:cViewPr>
      <p:scale>
        <a:sx n="1" d="1"/>
        <a:sy n="1" d="1"/>
      </p:scale>
      <p:origin x="0" y="0"/>
    </p:cViewPr>
  </p:notesTextViewPr>
  <p:sorterViewPr>
    <p:cViewPr>
      <p:scale>
        <a:sx n="100" d="100"/>
        <a:sy n="100" d="100"/>
      </p:scale>
      <p:origin x="0" y="-350"/>
    </p:cViewPr>
  </p:sorterViewPr>
  <p:notesViewPr>
    <p:cSldViewPr snapToGrid="0">
      <p:cViewPr varScale="1">
        <p:scale>
          <a:sx n="52" d="100"/>
          <a:sy n="52" d="100"/>
        </p:scale>
        <p:origin x="3389"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EAD4622-2811-4353-8174-6F3AE6354B90}"/>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C1DDE45-5E93-4EFF-86C2-94725FFB0F70}"/>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04F973AC-89F2-4E84-AD42-F817CFE90A80}" type="datetimeFigureOut">
              <a:rPr kumimoji="1" lang="ja-JP" altLang="en-US" smtClean="0"/>
              <a:t>2026/6/22</a:t>
            </a:fld>
            <a:endParaRPr kumimoji="1" lang="ja-JP" altLang="en-US"/>
          </a:p>
        </p:txBody>
      </p:sp>
      <p:sp>
        <p:nvSpPr>
          <p:cNvPr id="4" name="フッター プレースホルダー 3">
            <a:extLst>
              <a:ext uri="{FF2B5EF4-FFF2-40B4-BE49-F238E27FC236}">
                <a16:creationId xmlns:a16="http://schemas.microsoft.com/office/drawing/2014/main" id="{33906903-550A-49D6-8F38-884D7208ACF1}"/>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7403F0C-ABC5-4296-A211-A7CC1A5BEBFD}"/>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8F0BACB3-4B18-425B-9610-1A5D1A1D3E86}" type="slidenum">
              <a:rPr kumimoji="1" lang="ja-JP" altLang="en-US" smtClean="0"/>
              <a:t>‹#›</a:t>
            </a:fld>
            <a:endParaRPr kumimoji="1" lang="ja-JP" altLang="en-US"/>
          </a:p>
        </p:txBody>
      </p:sp>
    </p:spTree>
    <p:extLst>
      <p:ext uri="{BB962C8B-B14F-4D97-AF65-F5344CB8AC3E}">
        <p14:creationId xmlns:p14="http://schemas.microsoft.com/office/powerpoint/2010/main" val="1475318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1A5748F-5D5D-4066-BB65-F1BB8380C39C}" type="datetimeFigureOut">
              <a:rPr kumimoji="1" lang="ja-JP" altLang="en-US" smtClean="0"/>
              <a:t>2026/6/22</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09A1A9E-829B-4BD4-88FF-3F1FDC06B270}" type="slidenum">
              <a:rPr kumimoji="1" lang="ja-JP" altLang="en-US" smtClean="0"/>
              <a:t>‹#›</a:t>
            </a:fld>
            <a:endParaRPr kumimoji="1" lang="ja-JP" altLang="en-US"/>
          </a:p>
        </p:txBody>
      </p:sp>
    </p:spTree>
    <p:extLst>
      <p:ext uri="{BB962C8B-B14F-4D97-AF65-F5344CB8AC3E}">
        <p14:creationId xmlns:p14="http://schemas.microsoft.com/office/powerpoint/2010/main" val="7105834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bg>
      <p:bgPr>
        <a:solidFill>
          <a:srgbClr val="F0EBE3"/>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ctrTitle" hasCustomPrompt="1"/>
          </p:nvPr>
        </p:nvSpPr>
        <p:spPr bwMode="auto">
          <a:xfrm>
            <a:off x="1008222" y="1649507"/>
            <a:ext cx="3563779" cy="205320"/>
          </a:xfrm>
          <a:prstGeom prst="rect">
            <a:avLst/>
          </a:prstGeom>
        </p:spPr>
        <p:txBody>
          <a:bodyPr lIns="0" tIns="0" rIns="0" bIns="0" anchor="ctr" anchorCtr="0"/>
          <a:lstStyle>
            <a:lvl1pPr algn="l">
              <a:lnSpc>
                <a:spcPct val="100000"/>
              </a:lnSpc>
              <a:defRPr sz="2000" baseline="0">
                <a:solidFill>
                  <a:schemeClr val="tx1"/>
                </a:solidFill>
                <a:latin typeface="Segoe UI" panose="020B0502040204020203" pitchFamily="34" charset="0"/>
                <a:ea typeface="游ゴシック" panose="020B0400000000000000" pitchFamily="50" charset="-128"/>
              </a:defRPr>
            </a:lvl1pPr>
          </a:lstStyle>
          <a:p>
            <a:pPr lvl="0"/>
            <a:r>
              <a:rPr lang="ja-JP" altLang="en-US" noProof="0" dirty="0"/>
              <a:t>タイトルを入力して下さい</a:t>
            </a:r>
            <a:endParaRPr lang="ja-JP" altLang="ja-JP" noProof="0" dirty="0"/>
          </a:p>
        </p:txBody>
      </p:sp>
      <p:sp>
        <p:nvSpPr>
          <p:cNvPr id="139267" name="Rectangle 3"/>
          <p:cNvSpPr>
            <a:spLocks noGrp="1" noChangeArrowheads="1"/>
          </p:cNvSpPr>
          <p:nvPr>
            <p:ph type="subTitle" idx="1" hasCustomPrompt="1"/>
          </p:nvPr>
        </p:nvSpPr>
        <p:spPr>
          <a:xfrm>
            <a:off x="1008223" y="2083079"/>
            <a:ext cx="3563779" cy="205320"/>
          </a:xfrm>
          <a:prstGeom prst="rect">
            <a:avLst/>
          </a:prstGeom>
        </p:spPr>
        <p:txBody>
          <a:bodyPr lIns="0" tIns="0" rIns="0" bIns="0" anchor="ctr" anchorCtr="0"/>
          <a:lstStyle>
            <a:lvl1pPr marL="0" indent="0" algn="l">
              <a:lnSpc>
                <a:spcPct val="83000"/>
              </a:lnSpc>
              <a:defRPr sz="1651" b="0" i="0" baseline="0">
                <a:solidFill>
                  <a:schemeClr val="tx1"/>
                </a:solidFill>
                <a:latin typeface="Segoe UI" panose="020B0502040204020203" pitchFamily="34" charset="0"/>
                <a:ea typeface="游ゴシック Medium" panose="020B0500000000000000" pitchFamily="50" charset="-128"/>
              </a:defRPr>
            </a:lvl1pPr>
          </a:lstStyle>
          <a:p>
            <a:pPr lvl="0"/>
            <a:r>
              <a:rPr lang="ja-JP" altLang="en-US" noProof="0" dirty="0"/>
              <a:t>サブタイトルを入力して下さい</a:t>
            </a:r>
            <a:endParaRPr lang="ja-JP" altLang="ja-JP" noProof="0" dirty="0"/>
          </a:p>
        </p:txBody>
      </p:sp>
      <p:sp>
        <p:nvSpPr>
          <p:cNvPr id="19" name="正方形/長方形 18">
            <a:extLst>
              <a:ext uri="{FF2B5EF4-FFF2-40B4-BE49-F238E27FC236}">
                <a16:creationId xmlns:a16="http://schemas.microsoft.com/office/drawing/2014/main" id="{2B764280-3327-6B4E-89B4-4028B38942B3}"/>
              </a:ext>
            </a:extLst>
          </p:cNvPr>
          <p:cNvSpPr/>
          <p:nvPr userDrawn="1"/>
        </p:nvSpPr>
        <p:spPr bwMode="auto">
          <a:xfrm>
            <a:off x="800280" y="1616852"/>
            <a:ext cx="34289" cy="1259701"/>
          </a:xfrm>
          <a:prstGeom prst="rect">
            <a:avLst/>
          </a:prstGeom>
          <a:solidFill>
            <a:schemeClr val="accent4"/>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7131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bg>
      <p:bgPr>
        <a:solidFill>
          <a:srgbClr val="FFFFFF"/>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D9ED153-B006-F74D-980E-64C53313540E}"/>
              </a:ext>
            </a:extLst>
          </p:cNvPr>
          <p:cNvSpPr/>
          <p:nvPr userDrawn="1"/>
        </p:nvSpPr>
        <p:spPr bwMode="ltGray">
          <a:xfrm>
            <a:off x="0" y="6554792"/>
            <a:ext cx="9144000" cy="305076"/>
          </a:xfrm>
          <a:prstGeom prst="rect">
            <a:avLst/>
          </a:prstGeom>
          <a:solidFill>
            <a:schemeClr val="tx1"/>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a:extLst>
              <a:ext uri="{FF2B5EF4-FFF2-40B4-BE49-F238E27FC236}">
                <a16:creationId xmlns:a16="http://schemas.microsoft.com/office/drawing/2014/main" id="{163BD6B8-5A89-F34E-9290-D1B7621492F2}"/>
              </a:ext>
            </a:extLst>
          </p:cNvPr>
          <p:cNvSpPr>
            <a:spLocks noGrp="1" noChangeArrowheads="1"/>
          </p:cNvSpPr>
          <p:nvPr>
            <p:ph type="title" hasCustomPrompt="1"/>
          </p:nvPr>
        </p:nvSpPr>
        <p:spPr bwMode="gray">
          <a:xfrm>
            <a:off x="446278" y="104789"/>
            <a:ext cx="7559357" cy="554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baseline="0">
                <a:solidFill>
                  <a:schemeClr val="bg2"/>
                </a:solidFill>
                <a:latin typeface="Segoe UI" panose="020B0502040204020203" pitchFamily="34" charset="0"/>
              </a:defRPr>
            </a:lvl1pPr>
          </a:lstStyle>
          <a:p>
            <a:pPr lvl="0"/>
            <a:r>
              <a:rPr lang="ja-JP" altLang="en-US" dirty="0"/>
              <a:t>ページタイトルを入力して下さい</a:t>
            </a:r>
            <a:br>
              <a:rPr lang="en-US" altLang="ja-JP" dirty="0"/>
            </a:br>
            <a:r>
              <a:rPr lang="en-US" altLang="ja-JP" dirty="0"/>
              <a:t>Click to edit page title</a:t>
            </a:r>
            <a:endParaRPr lang="ja-JP" altLang="ja-JP" dirty="0"/>
          </a:p>
        </p:txBody>
      </p:sp>
      <p:sp>
        <p:nvSpPr>
          <p:cNvPr id="12" name="正方形/長方形 11">
            <a:extLst>
              <a:ext uri="{FF2B5EF4-FFF2-40B4-BE49-F238E27FC236}">
                <a16:creationId xmlns:a16="http://schemas.microsoft.com/office/drawing/2014/main" id="{4EF2AA17-4971-204E-BB8D-226B4B370A32}"/>
              </a:ext>
            </a:extLst>
          </p:cNvPr>
          <p:cNvSpPr/>
          <p:nvPr userDrawn="1"/>
        </p:nvSpPr>
        <p:spPr bwMode="auto">
          <a:xfrm>
            <a:off x="285253" y="83867"/>
            <a:ext cx="54000" cy="576000"/>
          </a:xfrm>
          <a:prstGeom prst="rect">
            <a:avLst/>
          </a:prstGeom>
          <a:solidFill>
            <a:schemeClr val="accent4"/>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a:extLst>
              <a:ext uri="{FF2B5EF4-FFF2-40B4-BE49-F238E27FC236}">
                <a16:creationId xmlns:a16="http://schemas.microsoft.com/office/drawing/2014/main" id="{D17C5232-3A91-E147-AF8A-FD29D3E4452E}"/>
              </a:ext>
            </a:extLst>
          </p:cNvPr>
          <p:cNvSpPr>
            <a:spLocks noGrp="1"/>
          </p:cNvSpPr>
          <p:nvPr>
            <p:ph idx="10" hasCustomPrompt="1"/>
          </p:nvPr>
        </p:nvSpPr>
        <p:spPr>
          <a:xfrm>
            <a:off x="446276" y="837656"/>
            <a:ext cx="7965000" cy="360000"/>
          </a:xfrm>
          <a:prstGeom prst="rect">
            <a:avLst/>
          </a:prstGeom>
        </p:spPr>
        <p:txBody>
          <a:bodyPr lIns="0" tIns="0" rIns="0" bIns="0"/>
          <a:lstStyle>
            <a:lvl1pPr marL="0" indent="0">
              <a:lnSpc>
                <a:spcPct val="100000"/>
              </a:lnSpc>
              <a:spcBef>
                <a:spcPts val="0"/>
              </a:spcBef>
              <a:defRPr sz="1800" baseline="0">
                <a:solidFill>
                  <a:schemeClr val="bg2"/>
                </a:solidFill>
                <a:latin typeface="Segoe UI" panose="020B0502040204020203" pitchFamily="34" charset="0"/>
                <a:ea typeface="游ゴシック Medium" panose="020B0500000000000000" pitchFamily="50" charset="-128"/>
              </a:defRPr>
            </a:lvl1pPr>
            <a:lvl2pPr>
              <a:lnSpc>
                <a:spcPct val="100000"/>
              </a:lnSpc>
              <a:defRPr>
                <a:solidFill>
                  <a:schemeClr val="bg2"/>
                </a:solidFill>
              </a:defRPr>
            </a:lvl2pPr>
            <a:lvl3pPr>
              <a:lnSpc>
                <a:spcPct val="100000"/>
              </a:lnSpc>
              <a:defRPr>
                <a:solidFill>
                  <a:schemeClr val="bg2"/>
                </a:solidFill>
              </a:defRPr>
            </a:lvl3pPr>
          </a:lstStyle>
          <a:p>
            <a:pPr lvl="0"/>
            <a:r>
              <a:rPr lang="ja-JP" altLang="en-US" dirty="0"/>
              <a:t>テキストを編集 </a:t>
            </a:r>
            <a:r>
              <a:rPr lang="en-US" altLang="ja-JP" dirty="0"/>
              <a:t>Click to edit Master text styles</a:t>
            </a:r>
          </a:p>
        </p:txBody>
      </p:sp>
      <p:sp>
        <p:nvSpPr>
          <p:cNvPr id="11" name="タイトル 1">
            <a:extLst>
              <a:ext uri="{FF2B5EF4-FFF2-40B4-BE49-F238E27FC236}">
                <a16:creationId xmlns:a16="http://schemas.microsoft.com/office/drawing/2014/main" id="{25F26C02-72C8-4DB9-A080-952E4C0FA6D9}"/>
              </a:ext>
            </a:extLst>
          </p:cNvPr>
          <p:cNvSpPr txBox="1">
            <a:spLocks/>
          </p:cNvSpPr>
          <p:nvPr userDrawn="1"/>
        </p:nvSpPr>
        <p:spPr>
          <a:xfrm>
            <a:off x="457200" y="236222"/>
            <a:ext cx="8229600" cy="445247"/>
          </a:xfrm>
          <a:prstGeom prst="rect">
            <a:avLst/>
          </a:prstGeom>
        </p:spPr>
        <p:txBody>
          <a:bodyPr/>
          <a:lstStyle>
            <a:lvl1pPr algn="l" rtl="0" fontAlgn="base">
              <a:lnSpc>
                <a:spcPct val="100000"/>
              </a:lnSpc>
              <a:spcBef>
                <a:spcPct val="0"/>
              </a:spcBef>
              <a:spcAft>
                <a:spcPct val="0"/>
              </a:spcAft>
              <a:defRPr sz="2000" b="1" i="0" baseline="0">
                <a:solidFill>
                  <a:schemeClr val="tx1"/>
                </a:solidFill>
                <a:latin typeface="Yu Gothic" panose="020B0400000000000000" pitchFamily="34" charset="-128"/>
                <a:ea typeface="Yu Gothic" panose="020B0400000000000000" pitchFamily="34" charset="-128"/>
                <a:cs typeface="+mj-cs"/>
              </a:defRPr>
            </a:lvl1pPr>
            <a:lvl2pPr algn="l" rtl="0" fontAlgn="base">
              <a:spcBef>
                <a:spcPct val="0"/>
              </a:spcBef>
              <a:spcAft>
                <a:spcPct val="0"/>
              </a:spcAft>
              <a:defRPr sz="2400">
                <a:solidFill>
                  <a:schemeClr val="tx2"/>
                </a:solidFill>
                <a:latin typeface="Arial" charset="0"/>
                <a:ea typeface="ＭＳ Ｐゴシック" pitchFamily="50" charset="-128"/>
              </a:defRPr>
            </a:lvl2pPr>
            <a:lvl3pPr algn="l" rtl="0" fontAlgn="base">
              <a:spcBef>
                <a:spcPct val="0"/>
              </a:spcBef>
              <a:spcAft>
                <a:spcPct val="0"/>
              </a:spcAft>
              <a:defRPr sz="2400">
                <a:solidFill>
                  <a:schemeClr val="tx2"/>
                </a:solidFill>
                <a:latin typeface="Arial" charset="0"/>
                <a:ea typeface="ＭＳ Ｐゴシック" pitchFamily="50" charset="-128"/>
              </a:defRPr>
            </a:lvl3pPr>
            <a:lvl4pPr algn="l" rtl="0" fontAlgn="base">
              <a:spcBef>
                <a:spcPct val="0"/>
              </a:spcBef>
              <a:spcAft>
                <a:spcPct val="0"/>
              </a:spcAft>
              <a:defRPr sz="2400">
                <a:solidFill>
                  <a:schemeClr val="tx2"/>
                </a:solidFill>
                <a:latin typeface="Arial" charset="0"/>
                <a:ea typeface="ＭＳ Ｐゴシック" pitchFamily="50" charset="-128"/>
              </a:defRPr>
            </a:lvl4pPr>
            <a:lvl5pPr algn="l" rtl="0" fontAlgn="base">
              <a:spcBef>
                <a:spcPct val="0"/>
              </a:spcBef>
              <a:spcAft>
                <a:spcPct val="0"/>
              </a:spcAft>
              <a:defRPr sz="2400">
                <a:solidFill>
                  <a:schemeClr val="tx2"/>
                </a:solidFill>
                <a:latin typeface="Arial" charset="0"/>
                <a:ea typeface="ＭＳ Ｐゴシック" pitchFamily="50" charset="-128"/>
              </a:defRPr>
            </a:lvl5pPr>
            <a:lvl6pPr marL="457200" algn="l" rtl="0" fontAlgn="base">
              <a:spcBef>
                <a:spcPct val="0"/>
              </a:spcBef>
              <a:spcAft>
                <a:spcPct val="0"/>
              </a:spcAft>
              <a:defRPr sz="2400">
                <a:solidFill>
                  <a:schemeClr val="tx2"/>
                </a:solidFill>
                <a:latin typeface="Arial" charset="0"/>
                <a:ea typeface="ＭＳ Ｐゴシック" pitchFamily="50" charset="-128"/>
              </a:defRPr>
            </a:lvl6pPr>
            <a:lvl7pPr marL="914400" algn="l" rtl="0" fontAlgn="base">
              <a:spcBef>
                <a:spcPct val="0"/>
              </a:spcBef>
              <a:spcAft>
                <a:spcPct val="0"/>
              </a:spcAft>
              <a:defRPr sz="2400">
                <a:solidFill>
                  <a:schemeClr val="tx2"/>
                </a:solidFill>
                <a:latin typeface="Arial" charset="0"/>
                <a:ea typeface="ＭＳ Ｐゴシック" pitchFamily="50" charset="-128"/>
              </a:defRPr>
            </a:lvl7pPr>
            <a:lvl8pPr marL="1371600" algn="l" rtl="0" fontAlgn="base">
              <a:spcBef>
                <a:spcPct val="0"/>
              </a:spcBef>
              <a:spcAft>
                <a:spcPct val="0"/>
              </a:spcAft>
              <a:defRPr sz="2400">
                <a:solidFill>
                  <a:schemeClr val="tx2"/>
                </a:solidFill>
                <a:latin typeface="Arial" charset="0"/>
                <a:ea typeface="ＭＳ Ｐゴシック" pitchFamily="50" charset="-128"/>
              </a:defRPr>
            </a:lvl8pPr>
            <a:lvl9pPr marL="1828800" algn="l" rtl="0" fontAlgn="base">
              <a:spcBef>
                <a:spcPct val="0"/>
              </a:spcBef>
              <a:spcAft>
                <a:spcPct val="0"/>
              </a:spcAft>
              <a:defRPr sz="2400">
                <a:solidFill>
                  <a:schemeClr val="tx2"/>
                </a:solidFill>
                <a:latin typeface="Arial" charset="0"/>
                <a:ea typeface="ＭＳ Ｐゴシック" pitchFamily="50" charset="-128"/>
              </a:defRPr>
            </a:lvl9pPr>
          </a:lstStyle>
          <a:p>
            <a:pPr eaLnBrk="1" hangingPunct="1"/>
            <a:endParaRPr kumimoji="1" lang="ja-JP" altLang="en-US" sz="2000" kern="0" dirty="0"/>
          </a:p>
        </p:txBody>
      </p:sp>
      <p:sp>
        <p:nvSpPr>
          <p:cNvPr id="17" name="Rectangle 5">
            <a:extLst>
              <a:ext uri="{FF2B5EF4-FFF2-40B4-BE49-F238E27FC236}">
                <a16:creationId xmlns:a16="http://schemas.microsoft.com/office/drawing/2014/main" id="{3BAEFE9A-E04E-4B7D-A7DD-5C3D62A52ADF}"/>
              </a:ext>
            </a:extLst>
          </p:cNvPr>
          <p:cNvSpPr txBox="1">
            <a:spLocks noChangeArrowheads="1"/>
          </p:cNvSpPr>
          <p:nvPr userDrawn="1"/>
        </p:nvSpPr>
        <p:spPr bwMode="auto">
          <a:xfrm>
            <a:off x="216000" y="6640773"/>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l" rtl="0" eaLnBrk="0" fontAlgn="base" hangingPunct="0">
              <a:lnSpc>
                <a:spcPct val="100000"/>
              </a:lnSpc>
              <a:spcBef>
                <a:spcPct val="0"/>
              </a:spcBef>
              <a:spcAft>
                <a:spcPct val="0"/>
              </a:spcAft>
              <a:defRPr sz="9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fld id="{53E59A0F-BB7A-4FFB-A1BA-8908693D5CBD}" type="slidenum">
              <a:rPr lang="ja-JP" altLang="en-US" sz="1000" b="0" i="0" baseline="0" smtClean="0">
                <a:solidFill>
                  <a:srgbClr val="FFFFFF"/>
                </a:solidFill>
                <a:latin typeface="+mn-ea"/>
                <a:ea typeface="+mn-ea"/>
              </a:rPr>
              <a:pPr/>
              <a:t>‹#›</a:t>
            </a:fld>
            <a:endParaRPr lang="en-US" altLang="ja-JP" sz="1000" b="0" i="0" baseline="0" dirty="0">
              <a:solidFill>
                <a:srgbClr val="FFFFFF"/>
              </a:solidFill>
              <a:latin typeface="+mn-ea"/>
              <a:ea typeface="+mn-ea"/>
            </a:endParaRPr>
          </a:p>
        </p:txBody>
      </p:sp>
    </p:spTree>
    <p:extLst>
      <p:ext uri="{BB962C8B-B14F-4D97-AF65-F5344CB8AC3E}">
        <p14:creationId xmlns:p14="http://schemas.microsoft.com/office/powerpoint/2010/main" val="27287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中扉">
    <p:bg>
      <p:bgPr>
        <a:solidFill>
          <a:srgbClr val="FFFFFF"/>
        </a:solidFill>
        <a:effectLst/>
      </p:bgPr>
    </p:bg>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57A34D3-EC07-426E-A564-C4C0C36A825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5347068" y="0"/>
            <a:ext cx="3796931" cy="6858000"/>
          </a:xfrm>
          <a:prstGeom prst="rect">
            <a:avLst/>
          </a:prstGeom>
        </p:spPr>
      </p:pic>
      <p:sp>
        <p:nvSpPr>
          <p:cNvPr id="9" name="Rectangle 3">
            <a:extLst>
              <a:ext uri="{FF2B5EF4-FFF2-40B4-BE49-F238E27FC236}">
                <a16:creationId xmlns:a16="http://schemas.microsoft.com/office/drawing/2014/main" id="{4A596544-D1C1-554A-9444-1CAFCDC94E10}"/>
              </a:ext>
            </a:extLst>
          </p:cNvPr>
          <p:cNvSpPr>
            <a:spLocks noGrp="1" noChangeArrowheads="1"/>
          </p:cNvSpPr>
          <p:nvPr>
            <p:ph type="title"/>
          </p:nvPr>
        </p:nvSpPr>
        <p:spPr bwMode="gray">
          <a:xfrm>
            <a:off x="1008222" y="3013851"/>
            <a:ext cx="3995579" cy="324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baseline="0">
                <a:latin typeface="Segoe UI" panose="020B0502040204020203" pitchFamily="34" charset="0"/>
                <a:ea typeface="游ゴシック" panose="020B0400000000000000" pitchFamily="50" charset="-128"/>
              </a:defRPr>
            </a:lvl1pPr>
          </a:lstStyle>
          <a:p>
            <a:pPr lvl="0"/>
            <a:r>
              <a:rPr lang="ja-JP" altLang="en-US"/>
              <a:t>マスター タイトルの書式設定</a:t>
            </a:r>
            <a:endParaRPr lang="ja-JP" altLang="ja-JP" dirty="0"/>
          </a:p>
        </p:txBody>
      </p:sp>
      <p:sp>
        <p:nvSpPr>
          <p:cNvPr id="10" name="正方形/長方形 9">
            <a:extLst>
              <a:ext uri="{FF2B5EF4-FFF2-40B4-BE49-F238E27FC236}">
                <a16:creationId xmlns:a16="http://schemas.microsoft.com/office/drawing/2014/main" id="{B53324B6-CD34-5940-AFFE-6D19C979726A}"/>
              </a:ext>
            </a:extLst>
          </p:cNvPr>
          <p:cNvSpPr/>
          <p:nvPr userDrawn="1"/>
        </p:nvSpPr>
        <p:spPr bwMode="auto">
          <a:xfrm>
            <a:off x="800280" y="3013852"/>
            <a:ext cx="34289" cy="827901"/>
          </a:xfrm>
          <a:prstGeom prst="rect">
            <a:avLst/>
          </a:prstGeom>
          <a:solidFill>
            <a:srgbClr val="333333"/>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2" name="Rectangle 3">
            <a:extLst>
              <a:ext uri="{FF2B5EF4-FFF2-40B4-BE49-F238E27FC236}">
                <a16:creationId xmlns:a16="http://schemas.microsoft.com/office/drawing/2014/main" id="{F685A9DB-EC76-CD45-985E-3580CDA0DBEE}"/>
              </a:ext>
            </a:extLst>
          </p:cNvPr>
          <p:cNvSpPr>
            <a:spLocks noGrp="1" noChangeArrowheads="1"/>
          </p:cNvSpPr>
          <p:nvPr>
            <p:ph type="subTitle" idx="1" hasCustomPrompt="1"/>
          </p:nvPr>
        </p:nvSpPr>
        <p:spPr>
          <a:xfrm>
            <a:off x="1008222" y="3564757"/>
            <a:ext cx="3995579" cy="324207"/>
          </a:xfrm>
          <a:prstGeom prst="rect">
            <a:avLst/>
          </a:prstGeom>
        </p:spPr>
        <p:txBody>
          <a:bodyPr lIns="0" tIns="0" rIns="0" bIns="0" anchor="ctr" anchorCtr="0"/>
          <a:lstStyle>
            <a:lvl1pPr marL="0" indent="0" algn="l">
              <a:lnSpc>
                <a:spcPct val="83000"/>
              </a:lnSpc>
              <a:defRPr sz="1651" b="0" i="0" baseline="0">
                <a:latin typeface="Segoe UI" panose="020B0502040204020203" pitchFamily="34" charset="0"/>
                <a:ea typeface="游ゴシック Medium" panose="020B0500000000000000" pitchFamily="50" charset="-128"/>
              </a:defRPr>
            </a:lvl1pPr>
          </a:lstStyle>
          <a:p>
            <a:pPr lvl="0"/>
            <a:r>
              <a:rPr lang="ja-JP" altLang="en-US" noProof="0" dirty="0"/>
              <a:t>サブタイトルを入力して下さい</a:t>
            </a:r>
            <a:endParaRPr lang="ja-JP" altLang="ja-JP" noProof="0" dirty="0"/>
          </a:p>
        </p:txBody>
      </p:sp>
      <p:sp>
        <p:nvSpPr>
          <p:cNvPr id="8" name="Rectangle 5">
            <a:extLst>
              <a:ext uri="{FF2B5EF4-FFF2-40B4-BE49-F238E27FC236}">
                <a16:creationId xmlns:a16="http://schemas.microsoft.com/office/drawing/2014/main" id="{D8A05484-7EFE-4A6E-505D-ED90A8AD3A54}"/>
              </a:ext>
            </a:extLst>
          </p:cNvPr>
          <p:cNvSpPr txBox="1">
            <a:spLocks noChangeArrowheads="1"/>
          </p:cNvSpPr>
          <p:nvPr userDrawn="1"/>
        </p:nvSpPr>
        <p:spPr bwMode="auto">
          <a:xfrm>
            <a:off x="216000" y="6649482"/>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l" rtl="0" eaLnBrk="0" fontAlgn="base" hangingPunct="0">
              <a:lnSpc>
                <a:spcPct val="100000"/>
              </a:lnSpc>
              <a:spcBef>
                <a:spcPct val="0"/>
              </a:spcBef>
              <a:spcAft>
                <a:spcPct val="0"/>
              </a:spcAft>
              <a:defRPr sz="9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fld id="{53E59A0F-BB7A-4FFB-A1BA-8908693D5CBD}" type="slidenum">
              <a:rPr lang="ja-JP" altLang="en-US" sz="1000" b="0" i="0" baseline="0" smtClean="0">
                <a:solidFill>
                  <a:schemeClr val="tx1"/>
                </a:solidFill>
                <a:latin typeface="Yu Gothic UI" panose="020B0500000000000000" pitchFamily="50" charset="-128"/>
                <a:ea typeface="Yu Gothic UI" panose="020B0500000000000000" pitchFamily="50" charset="-128"/>
              </a:rPr>
              <a:pPr/>
              <a:t>‹#›</a:t>
            </a:fld>
            <a:endParaRPr lang="en-US" altLang="ja-JP" sz="1000" b="0" i="0" baseline="0"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676046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裏表紙">
    <p:bg>
      <p:bgPr>
        <a:solidFill>
          <a:srgbClr val="F0EBE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85646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4625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p:txStyles>
    <p:titleStyle>
      <a:lvl1pPr algn="l" rtl="0" eaLnBrk="1" fontAlgn="base" hangingPunct="1">
        <a:lnSpc>
          <a:spcPct val="100000"/>
        </a:lnSpc>
        <a:spcBef>
          <a:spcPct val="0"/>
        </a:spcBef>
        <a:spcAft>
          <a:spcPct val="0"/>
        </a:spcAft>
        <a:defRPr kumimoji="1" sz="2000" b="1" i="0" baseline="0">
          <a:solidFill>
            <a:schemeClr val="tx1"/>
          </a:solidFill>
          <a:latin typeface="Yu Gothic" panose="020B0400000000000000" pitchFamily="34" charset="-128"/>
          <a:ea typeface="Yu Gothic" panose="020B0400000000000000" pitchFamily="34" charset="-128"/>
          <a:cs typeface="+mj-cs"/>
        </a:defRPr>
      </a:lvl1pPr>
      <a:lvl2pPr algn="l"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189" algn="l"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377" algn="l"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566" algn="l"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754" algn="l"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180970" indent="-180970" algn="l" rtl="0" eaLnBrk="1" fontAlgn="base" hangingPunct="1">
        <a:lnSpc>
          <a:spcPct val="100000"/>
        </a:lnSpc>
        <a:spcBef>
          <a:spcPct val="40000"/>
        </a:spcBef>
        <a:spcAft>
          <a:spcPct val="0"/>
        </a:spcAft>
        <a:defRPr kumimoji="1" sz="1651" b="0" i="0" baseline="0">
          <a:solidFill>
            <a:schemeClr val="tx1"/>
          </a:solidFill>
          <a:latin typeface="Yu Gothic Medium" panose="020B0400000000000000" pitchFamily="34" charset="-128"/>
          <a:ea typeface="Yu Gothic Medium" panose="020B0400000000000000" pitchFamily="34"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tx1"/>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tx1"/>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3">
            <a:extLst>
              <a:ext uri="{FF2B5EF4-FFF2-40B4-BE49-F238E27FC236}">
                <a16:creationId xmlns:a16="http://schemas.microsoft.com/office/drawing/2014/main" id="{6A20CBD2-A82A-723A-2196-EA2629A92FB6}"/>
              </a:ext>
            </a:extLst>
          </p:cNvPr>
          <p:cNvSpPr>
            <a:spLocks noGrp="1"/>
          </p:cNvSpPr>
          <p:nvPr>
            <p:ph type="ctrTitle"/>
          </p:nvPr>
        </p:nvSpPr>
        <p:spPr>
          <a:xfrm>
            <a:off x="902758" y="1652339"/>
            <a:ext cx="4931512" cy="1208786"/>
          </a:xfrm>
        </p:spPr>
        <p:txBody>
          <a:bodyPr anchor="ctr">
            <a:noAutofit/>
          </a:bodyPr>
          <a:lstStyle/>
          <a:p>
            <a:r>
              <a:rPr kumimoji="1" lang="ja-JP" altLang="en-US" dirty="0">
                <a:latin typeface="Yu Gothic UI" panose="020B0500000000000000" pitchFamily="50" charset="-128"/>
                <a:ea typeface="Yu Gothic UI" panose="020B0500000000000000" pitchFamily="50" charset="-128"/>
              </a:rPr>
              <a:t>補足資料３</a:t>
            </a:r>
            <a:r>
              <a:rPr kumimoji="1" lang="en-US" altLang="ja-JP" dirty="0">
                <a:latin typeface="Yu Gothic UI" panose="020B0500000000000000" pitchFamily="50" charset="-128"/>
                <a:ea typeface="Yu Gothic UI" panose="020B0500000000000000" pitchFamily="50" charset="-128"/>
              </a:rPr>
              <a:t>_</a:t>
            </a:r>
            <a:r>
              <a:rPr lang="ja-JP" altLang="en-US" dirty="0">
                <a:latin typeface="Yu Gothic UI" panose="020B0500000000000000" pitchFamily="50" charset="-128"/>
                <a:ea typeface="Yu Gothic UI" panose="020B0500000000000000" pitchFamily="50" charset="-128"/>
              </a:rPr>
              <a:t>基盤機能の機能要件の補足</a:t>
            </a:r>
            <a:endParaRPr kumimoji="1" lang="ja-JP" altLang="en-US"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97885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B3274-AE58-413C-A780-DCAFA0B0CAE5}"/>
              </a:ext>
            </a:extLst>
          </p:cNvPr>
          <p:cNvSpPr>
            <a:spLocks noGrp="1"/>
          </p:cNvSpPr>
          <p:nvPr>
            <p:ph type="title"/>
          </p:nvPr>
        </p:nvSpPr>
        <p:spPr/>
        <p:txBody>
          <a:bodyPr>
            <a:noAutofit/>
          </a:bodyPr>
          <a:lstStyle/>
          <a:p>
            <a:r>
              <a:rPr kumimoji="1" lang="ja-JP" altLang="en-US" dirty="0">
                <a:latin typeface="Yu Gothic UI" panose="020B0500000000000000" pitchFamily="50" charset="-128"/>
                <a:ea typeface="Yu Gothic UI" panose="020B0500000000000000" pitchFamily="50" charset="-128"/>
              </a:rPr>
              <a:t>目次</a:t>
            </a:r>
          </a:p>
        </p:txBody>
      </p:sp>
      <p:sp>
        <p:nvSpPr>
          <p:cNvPr id="4" name="Text Box 3">
            <a:extLst>
              <a:ext uri="{FF2B5EF4-FFF2-40B4-BE49-F238E27FC236}">
                <a16:creationId xmlns:a16="http://schemas.microsoft.com/office/drawing/2014/main" id="{1435019A-50EB-40F7-A1BF-624144500BA6}"/>
              </a:ext>
            </a:extLst>
          </p:cNvPr>
          <p:cNvSpPr txBox="1">
            <a:spLocks noChangeArrowheads="1"/>
          </p:cNvSpPr>
          <p:nvPr/>
        </p:nvSpPr>
        <p:spPr bwMode="auto">
          <a:xfrm>
            <a:off x="920640" y="965570"/>
            <a:ext cx="7408851" cy="3547766"/>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9pPr>
          </a:lstStyle>
          <a:p>
            <a:pPr>
              <a:lnSpc>
                <a:spcPct val="200000"/>
              </a:lnSpc>
              <a:spcBef>
                <a:spcPct val="5000"/>
              </a:spcBef>
              <a:buClrTx/>
              <a:buNone/>
              <a:defRPr/>
            </a:pPr>
            <a:r>
              <a:rPr lang="en-US" altLang="ja-JP" dirty="0">
                <a:latin typeface="Yu Gothic UI" panose="020B0500000000000000" pitchFamily="50" charset="-128"/>
                <a:ea typeface="Yu Gothic UI" panose="020B0500000000000000" pitchFamily="50" charset="-128"/>
              </a:rPr>
              <a:t>1</a:t>
            </a:r>
            <a:r>
              <a:rPr lang="ja-JP" altLang="en-US" dirty="0">
                <a:latin typeface="Yu Gothic UI" panose="020B0500000000000000" pitchFamily="50" charset="-128"/>
                <a:ea typeface="Yu Gothic UI" panose="020B0500000000000000" pitchFamily="50" charset="-128"/>
              </a:rPr>
              <a:t>．外付けシステムの位置付け及び想定構成</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a:t>
            </a:r>
            <a:r>
              <a:rPr lang="en-US" altLang="ja-JP" dirty="0">
                <a:latin typeface="Yu Gothic UI" panose="020B0500000000000000" pitchFamily="50" charset="-128"/>
                <a:ea typeface="Yu Gothic UI" panose="020B0500000000000000" pitchFamily="50" charset="-128"/>
              </a:rPr>
              <a:t>	2</a:t>
            </a:r>
          </a:p>
          <a:p>
            <a:pPr>
              <a:lnSpc>
                <a:spcPct val="200000"/>
              </a:lnSpc>
              <a:spcBef>
                <a:spcPct val="5000"/>
              </a:spcBef>
              <a:buClrTx/>
              <a:buNone/>
              <a:defRPr/>
            </a:pPr>
            <a:r>
              <a:rPr lang="en-US" altLang="ja-JP" dirty="0">
                <a:latin typeface="Yu Gothic UI" panose="020B0500000000000000" pitchFamily="50" charset="-128"/>
                <a:ea typeface="Yu Gothic UI" panose="020B0500000000000000" pitchFamily="50" charset="-128"/>
              </a:rPr>
              <a:t>2</a:t>
            </a:r>
            <a:r>
              <a:rPr lang="ja-JP" altLang="en-US" dirty="0">
                <a:latin typeface="Yu Gothic UI" panose="020B0500000000000000" pitchFamily="50" charset="-128"/>
                <a:ea typeface="Yu Gothic UI" panose="020B0500000000000000" pitchFamily="50" charset="-128"/>
              </a:rPr>
              <a:t>．</a:t>
            </a:r>
            <a:r>
              <a:rPr lang="ja-JP" altLang="en-US" sz="1400" dirty="0">
                <a:latin typeface="Yu Gothic UI" panose="020B0500000000000000" pitchFamily="50" charset="-128"/>
                <a:ea typeface="Yu Gothic UI" panose="020B0500000000000000" pitchFamily="50" charset="-128"/>
              </a:rPr>
              <a:t>外付けシステムの実現イメージ</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a:t>
            </a:r>
            <a:r>
              <a:rPr lang="en-US" altLang="ja-JP" dirty="0">
                <a:latin typeface="Yu Gothic UI" panose="020B0500000000000000" pitchFamily="50" charset="-128"/>
                <a:ea typeface="Yu Gothic UI" panose="020B0500000000000000" pitchFamily="50" charset="-128"/>
              </a:rPr>
              <a:t>	3</a:t>
            </a:r>
          </a:p>
        </p:txBody>
      </p:sp>
    </p:spTree>
    <p:extLst>
      <p:ext uri="{BB962C8B-B14F-4D97-AF65-F5344CB8AC3E}">
        <p14:creationId xmlns:p14="http://schemas.microsoft.com/office/powerpoint/2010/main" val="3956330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B3274-AE58-413C-A780-DCAFA0B0CAE5}"/>
              </a:ext>
            </a:extLst>
          </p:cNvPr>
          <p:cNvSpPr>
            <a:spLocks noGrp="1"/>
          </p:cNvSpPr>
          <p:nvPr>
            <p:ph type="title"/>
          </p:nvPr>
        </p:nvSpPr>
        <p:spPr/>
        <p:txBody>
          <a:bodyPr>
            <a:noAutofit/>
          </a:bodyPr>
          <a:lstStyle/>
          <a:p>
            <a:r>
              <a:rPr lang="en-US" altLang="ja-JP" sz="1600" dirty="0">
                <a:solidFill>
                  <a:schemeClr val="tx1"/>
                </a:solidFill>
                <a:latin typeface="Yu Gothic UI" panose="020B0500000000000000" pitchFamily="50" charset="-128"/>
                <a:ea typeface="Yu Gothic UI" panose="020B0500000000000000" pitchFamily="50" charset="-128"/>
              </a:rPr>
              <a:t>1</a:t>
            </a:r>
            <a:r>
              <a:rPr lang="ja-JP" altLang="en-US" sz="1600" dirty="0">
                <a:solidFill>
                  <a:schemeClr val="tx1"/>
                </a:solidFill>
                <a:latin typeface="Yu Gothic UI" panose="020B0500000000000000" pitchFamily="50" charset="-128"/>
                <a:ea typeface="Yu Gothic UI" panose="020B0500000000000000" pitchFamily="50" charset="-128"/>
              </a:rPr>
              <a:t>．外付けシステムの位置付け及び想定構成</a:t>
            </a:r>
          </a:p>
        </p:txBody>
      </p:sp>
      <p:sp>
        <p:nvSpPr>
          <p:cNvPr id="3" name="コンテンツ プレースホルダー 2">
            <a:extLst>
              <a:ext uri="{FF2B5EF4-FFF2-40B4-BE49-F238E27FC236}">
                <a16:creationId xmlns:a16="http://schemas.microsoft.com/office/drawing/2014/main" id="{162050B1-61E7-454D-B782-EA1E8FBBD294}"/>
              </a:ext>
            </a:extLst>
          </p:cNvPr>
          <p:cNvSpPr>
            <a:spLocks noGrp="1"/>
          </p:cNvSpPr>
          <p:nvPr>
            <p:ph idx="10"/>
          </p:nvPr>
        </p:nvSpPr>
        <p:spPr>
          <a:xfrm>
            <a:off x="251845" y="837654"/>
            <a:ext cx="8483782" cy="2230286"/>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本資料は、外付けシステム</a:t>
            </a:r>
            <a:r>
              <a:rPr lang="en-US" altLang="ja-JP" sz="1200" dirty="0">
                <a:solidFill>
                  <a:schemeClr val="tx1"/>
                </a:solidFill>
                <a:latin typeface="Yu Gothic UI" panose="020B0500000000000000" pitchFamily="50" charset="-128"/>
                <a:ea typeface="Yu Gothic UI" panose="020B0500000000000000" pitchFamily="50" charset="-128"/>
              </a:rPr>
              <a:t>RFI</a:t>
            </a:r>
            <a:r>
              <a:rPr lang="ja-JP" altLang="en-US" sz="1200" dirty="0">
                <a:solidFill>
                  <a:schemeClr val="tx1"/>
                </a:solidFill>
                <a:latin typeface="Yu Gothic UI" panose="020B0500000000000000" pitchFamily="50" charset="-128"/>
                <a:ea typeface="Yu Gothic UI" panose="020B0500000000000000" pitchFamily="50" charset="-128"/>
              </a:rPr>
              <a:t>に向けて作成する補足資料の一部として、外付けシステムの位置付け、想定する全体構成及び連携の考え方を整理するものです。</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外付けシステム</a:t>
            </a:r>
            <a:r>
              <a:rPr lang="en-US" altLang="ja-JP" sz="1200" dirty="0">
                <a:solidFill>
                  <a:schemeClr val="tx1"/>
                </a:solidFill>
                <a:latin typeface="Yu Gothic UI" panose="020B0500000000000000" pitchFamily="50" charset="-128"/>
                <a:ea typeface="Yu Gothic UI" panose="020B0500000000000000" pitchFamily="50" charset="-128"/>
              </a:rPr>
              <a:t>RFI</a:t>
            </a:r>
            <a:r>
              <a:rPr lang="ja-JP" altLang="en-US" sz="1200" dirty="0">
                <a:solidFill>
                  <a:schemeClr val="tx1"/>
                </a:solidFill>
                <a:latin typeface="Yu Gothic UI" panose="020B0500000000000000" pitchFamily="50" charset="-128"/>
                <a:ea typeface="Yu Gothic UI" panose="020B0500000000000000" pitchFamily="50" charset="-128"/>
              </a:rPr>
              <a:t>では、機能要件・非機能要件・連携要件に加え、補足資料としてシステムの全体像や連携一覧等を整理する方針としており、本資料はその前提理解を補うことを目的としています。</a:t>
            </a:r>
          </a:p>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地方公共団体情報システムの標準化では、標準化対象事務に利用する情報システムは、標準化基準に適合した標準準拠システムであることが基本とされています。</a:t>
            </a:r>
          </a:p>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一方で、国の資料では、標準準拠システムと業務データの連携等を行う関連システムや、独自施策システム等・外部システムとの連携が想定されています。</a:t>
            </a:r>
          </a:p>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本資料における外付けシステムは、こうした制度上の整理を踏まえ、標準準拠システムと連携しながら必要な業務を補完するシステムとして位置付け、その構成及び論点を整理するものです。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13" name="正方形/長方形 12">
            <a:extLst>
              <a:ext uri="{FF2B5EF4-FFF2-40B4-BE49-F238E27FC236}">
                <a16:creationId xmlns:a16="http://schemas.microsoft.com/office/drawing/2014/main" id="{DD816D73-A956-977B-79CC-05386EA49119}"/>
              </a:ext>
            </a:extLst>
          </p:cNvPr>
          <p:cNvSpPr/>
          <p:nvPr/>
        </p:nvSpPr>
        <p:spPr bwMode="auto">
          <a:xfrm>
            <a:off x="740087" y="3430769"/>
            <a:ext cx="2464586" cy="2741425"/>
          </a:xfrm>
          <a:prstGeom prst="rect">
            <a:avLst/>
          </a:prstGeom>
          <a:solidFill>
            <a:schemeClr val="accent3"/>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a:t>
            </a:r>
          </a:p>
        </p:txBody>
      </p:sp>
      <p:sp>
        <p:nvSpPr>
          <p:cNvPr id="18" name="正方形/長方形 17">
            <a:extLst>
              <a:ext uri="{FF2B5EF4-FFF2-40B4-BE49-F238E27FC236}">
                <a16:creationId xmlns:a16="http://schemas.microsoft.com/office/drawing/2014/main" id="{73DF64C1-130F-0A5F-541C-B8938B8482B7}"/>
              </a:ext>
            </a:extLst>
          </p:cNvPr>
          <p:cNvSpPr/>
          <p:nvPr/>
        </p:nvSpPr>
        <p:spPr bwMode="auto">
          <a:xfrm>
            <a:off x="1066972" y="3821020"/>
            <a:ext cx="1791160" cy="748208"/>
          </a:xfrm>
          <a:prstGeom prst="rect">
            <a:avLst/>
          </a:prstGeom>
          <a:solidFill>
            <a:schemeClr val="accent2"/>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lang="ja-JP" altLang="en-US" sz="1100" dirty="0">
                <a:solidFill>
                  <a:schemeClr val="bg1"/>
                </a:solidFill>
                <a:latin typeface="Yu Gothic UI" panose="020B0500000000000000" pitchFamily="50" charset="-128"/>
                <a:ea typeface="Yu Gothic UI" panose="020B0500000000000000" pitchFamily="50" charset="-128"/>
              </a:rPr>
              <a:t>標準化対象</a:t>
            </a:r>
            <a:br>
              <a:rPr lang="en-US" altLang="ja-JP" sz="1100" dirty="0">
                <a:solidFill>
                  <a:schemeClr val="bg1"/>
                </a:solidFill>
                <a:latin typeface="Yu Gothic UI" panose="020B0500000000000000" pitchFamily="50" charset="-128"/>
                <a:ea typeface="Yu Gothic UI" panose="020B0500000000000000" pitchFamily="50" charset="-128"/>
              </a:rPr>
            </a:br>
            <a:r>
              <a:rPr lang="ja-JP" altLang="en-US" sz="1100" dirty="0">
                <a:solidFill>
                  <a:schemeClr val="bg1"/>
                </a:solidFill>
                <a:latin typeface="Yu Gothic UI" panose="020B0500000000000000" pitchFamily="50" charset="-128"/>
                <a:ea typeface="Yu Gothic UI" panose="020B0500000000000000" pitchFamily="50" charset="-128"/>
              </a:rPr>
              <a:t>サブシステム</a:t>
            </a:r>
          </a:p>
        </p:txBody>
      </p:sp>
      <p:sp>
        <p:nvSpPr>
          <p:cNvPr id="38" name="正方形/長方形 37">
            <a:extLst>
              <a:ext uri="{FF2B5EF4-FFF2-40B4-BE49-F238E27FC236}">
                <a16:creationId xmlns:a16="http://schemas.microsoft.com/office/drawing/2014/main" id="{D483C633-E98B-4B6A-F720-BFE935BA9AB4}"/>
              </a:ext>
            </a:extLst>
          </p:cNvPr>
          <p:cNvSpPr/>
          <p:nvPr/>
        </p:nvSpPr>
        <p:spPr bwMode="auto">
          <a:xfrm>
            <a:off x="1066973" y="5584078"/>
            <a:ext cx="1791160" cy="413019"/>
          </a:xfrm>
          <a:prstGeom prst="rect">
            <a:avLst/>
          </a:prstGeom>
          <a:solidFill>
            <a:schemeClr val="bg1">
              <a:lumMod val="75000"/>
            </a:schemeClr>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基盤機能</a:t>
            </a:r>
          </a:p>
        </p:txBody>
      </p:sp>
      <p:sp>
        <p:nvSpPr>
          <p:cNvPr id="39" name="正方形/長方形 38">
            <a:extLst>
              <a:ext uri="{FF2B5EF4-FFF2-40B4-BE49-F238E27FC236}">
                <a16:creationId xmlns:a16="http://schemas.microsoft.com/office/drawing/2014/main" id="{F7892FEE-A5D8-CF35-456A-269CF2425ECC}"/>
              </a:ext>
            </a:extLst>
          </p:cNvPr>
          <p:cNvSpPr/>
          <p:nvPr/>
        </p:nvSpPr>
        <p:spPr bwMode="auto">
          <a:xfrm>
            <a:off x="1066972" y="4702549"/>
            <a:ext cx="1791160" cy="748208"/>
          </a:xfrm>
          <a:prstGeom prst="rect">
            <a:avLst/>
          </a:prstGeom>
          <a:solidFill>
            <a:schemeClr val="accent2"/>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lang="ja-JP" altLang="en-US" sz="1100" dirty="0">
                <a:solidFill>
                  <a:schemeClr val="bg1"/>
                </a:solidFill>
                <a:latin typeface="Yu Gothic UI" panose="020B0500000000000000" pitchFamily="50" charset="-128"/>
                <a:ea typeface="Yu Gothic UI" panose="020B0500000000000000" pitchFamily="50" charset="-128"/>
              </a:rPr>
              <a:t>標準化対象外</a:t>
            </a:r>
            <a:br>
              <a:rPr lang="en-US" altLang="ja-JP" sz="1100" dirty="0">
                <a:solidFill>
                  <a:schemeClr val="bg1"/>
                </a:solidFill>
                <a:latin typeface="Yu Gothic UI" panose="020B0500000000000000" pitchFamily="50" charset="-128"/>
                <a:ea typeface="Yu Gothic UI" panose="020B0500000000000000" pitchFamily="50" charset="-128"/>
              </a:rPr>
            </a:br>
            <a:r>
              <a:rPr lang="ja-JP" altLang="en-US" sz="1100" dirty="0">
                <a:solidFill>
                  <a:schemeClr val="bg1"/>
                </a:solidFill>
                <a:latin typeface="Yu Gothic UI" panose="020B0500000000000000" pitchFamily="50" charset="-128"/>
                <a:ea typeface="Yu Gothic UI" panose="020B0500000000000000" pitchFamily="50" charset="-128"/>
              </a:rPr>
              <a:t>サブシステム</a:t>
            </a:r>
          </a:p>
        </p:txBody>
      </p:sp>
      <p:sp>
        <p:nvSpPr>
          <p:cNvPr id="40" name="正方形/長方形 39">
            <a:extLst>
              <a:ext uri="{FF2B5EF4-FFF2-40B4-BE49-F238E27FC236}">
                <a16:creationId xmlns:a16="http://schemas.microsoft.com/office/drawing/2014/main" id="{AD8EF792-77E5-1539-0D1D-5A0EA70A0B06}"/>
              </a:ext>
            </a:extLst>
          </p:cNvPr>
          <p:cNvSpPr/>
          <p:nvPr/>
        </p:nvSpPr>
        <p:spPr bwMode="auto">
          <a:xfrm>
            <a:off x="5939327" y="3430769"/>
            <a:ext cx="2464586" cy="2741427"/>
          </a:xfrm>
          <a:prstGeom prst="rect">
            <a:avLst/>
          </a:prstGeom>
          <a:solidFill>
            <a:schemeClr val="accent3"/>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外付け</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システム</a:t>
            </a:r>
          </a:p>
        </p:txBody>
      </p:sp>
      <p:sp>
        <p:nvSpPr>
          <p:cNvPr id="41" name="正方形/長方形 40">
            <a:extLst>
              <a:ext uri="{FF2B5EF4-FFF2-40B4-BE49-F238E27FC236}">
                <a16:creationId xmlns:a16="http://schemas.microsoft.com/office/drawing/2014/main" id="{CA2CFF5F-535D-F631-19A5-C4E72FD93DF7}"/>
              </a:ext>
            </a:extLst>
          </p:cNvPr>
          <p:cNvSpPr/>
          <p:nvPr/>
        </p:nvSpPr>
        <p:spPr bwMode="auto">
          <a:xfrm>
            <a:off x="6266212" y="3821020"/>
            <a:ext cx="1791160" cy="748208"/>
          </a:xfrm>
          <a:prstGeom prst="rect">
            <a:avLst/>
          </a:prstGeom>
          <a:solidFill>
            <a:schemeClr val="accent2"/>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lang="ja-JP" altLang="en-US" sz="1100" dirty="0">
                <a:solidFill>
                  <a:schemeClr val="bg1"/>
                </a:solidFill>
                <a:latin typeface="Yu Gothic UI" panose="020B0500000000000000" pitchFamily="50" charset="-128"/>
                <a:ea typeface="Yu Gothic UI" panose="020B0500000000000000" pitchFamily="50" charset="-128"/>
              </a:rPr>
              <a:t>標準化対象</a:t>
            </a:r>
            <a:br>
              <a:rPr lang="en-US" altLang="ja-JP" sz="1100" dirty="0">
                <a:solidFill>
                  <a:schemeClr val="bg1"/>
                </a:solidFill>
                <a:latin typeface="Yu Gothic UI" panose="020B0500000000000000" pitchFamily="50" charset="-128"/>
                <a:ea typeface="Yu Gothic UI" panose="020B0500000000000000" pitchFamily="50" charset="-128"/>
              </a:rPr>
            </a:br>
            <a:r>
              <a:rPr lang="ja-JP" altLang="en-US" sz="1100" dirty="0">
                <a:solidFill>
                  <a:schemeClr val="bg1"/>
                </a:solidFill>
                <a:latin typeface="Yu Gothic UI" panose="020B0500000000000000" pitchFamily="50" charset="-128"/>
                <a:ea typeface="Yu Gothic UI" panose="020B0500000000000000" pitchFamily="50" charset="-128"/>
              </a:rPr>
              <a:t>補完サブシステム</a:t>
            </a:r>
            <a:endParaRPr lang="en-US" altLang="ja-JP" sz="1100" dirty="0">
              <a:solidFill>
                <a:schemeClr val="bg1"/>
              </a:solidFill>
              <a:latin typeface="Yu Gothic UI" panose="020B0500000000000000" pitchFamily="50" charset="-128"/>
              <a:ea typeface="Yu Gothic UI" panose="020B0500000000000000" pitchFamily="50" charset="-128"/>
            </a:endParaRPr>
          </a:p>
          <a:p>
            <a:pPr algn="ctr"/>
            <a:r>
              <a:rPr lang="ja-JP" altLang="en-US" sz="1100" dirty="0">
                <a:solidFill>
                  <a:schemeClr val="bg1"/>
                </a:solidFill>
                <a:latin typeface="Yu Gothic UI" panose="020B0500000000000000" pitchFamily="50" charset="-128"/>
                <a:ea typeface="Yu Gothic UI" panose="020B0500000000000000" pitchFamily="50" charset="-128"/>
              </a:rPr>
              <a:t>（子ども・子育て支援事務）</a:t>
            </a:r>
          </a:p>
        </p:txBody>
      </p:sp>
      <p:sp>
        <p:nvSpPr>
          <p:cNvPr id="42" name="正方形/長方形 41">
            <a:extLst>
              <a:ext uri="{FF2B5EF4-FFF2-40B4-BE49-F238E27FC236}">
                <a16:creationId xmlns:a16="http://schemas.microsoft.com/office/drawing/2014/main" id="{D9E669AA-2A33-EBA9-34DC-429B58239478}"/>
              </a:ext>
            </a:extLst>
          </p:cNvPr>
          <p:cNvSpPr/>
          <p:nvPr/>
        </p:nvSpPr>
        <p:spPr bwMode="auto">
          <a:xfrm>
            <a:off x="6266213" y="5584078"/>
            <a:ext cx="1791160" cy="413019"/>
          </a:xfrm>
          <a:prstGeom prst="rect">
            <a:avLst/>
          </a:prstGeom>
          <a:solidFill>
            <a:schemeClr val="bg1">
              <a:lumMod val="75000"/>
            </a:schemeClr>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基盤機能</a:t>
            </a:r>
          </a:p>
        </p:txBody>
      </p:sp>
      <p:cxnSp>
        <p:nvCxnSpPr>
          <p:cNvPr id="46" name="直線矢印コネクタ 45">
            <a:extLst>
              <a:ext uri="{FF2B5EF4-FFF2-40B4-BE49-F238E27FC236}">
                <a16:creationId xmlns:a16="http://schemas.microsoft.com/office/drawing/2014/main" id="{207E05D2-A17E-D20F-FDE9-0044B92203CC}"/>
              </a:ext>
            </a:extLst>
          </p:cNvPr>
          <p:cNvCxnSpPr>
            <a:cxnSpLocks/>
          </p:cNvCxnSpPr>
          <p:nvPr/>
        </p:nvCxnSpPr>
        <p:spPr bwMode="auto">
          <a:xfrm>
            <a:off x="3204673" y="4682378"/>
            <a:ext cx="2734654" cy="0"/>
          </a:xfrm>
          <a:prstGeom prst="straightConnector1">
            <a:avLst/>
          </a:prstGeom>
          <a:solidFill>
            <a:schemeClr val="accent1"/>
          </a:solidFill>
          <a:ln w="9525" cap="flat" cmpd="sng" algn="ctr">
            <a:solidFill>
              <a:srgbClr val="7D6E59"/>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50" name="グループ化 49">
            <a:extLst>
              <a:ext uri="{FF2B5EF4-FFF2-40B4-BE49-F238E27FC236}">
                <a16:creationId xmlns:a16="http://schemas.microsoft.com/office/drawing/2014/main" id="{2D63C05D-C517-51B1-A79E-1E6A8619FC2C}"/>
              </a:ext>
            </a:extLst>
          </p:cNvPr>
          <p:cNvGrpSpPr/>
          <p:nvPr/>
        </p:nvGrpSpPr>
        <p:grpSpPr>
          <a:xfrm>
            <a:off x="1279023" y="3049051"/>
            <a:ext cx="6585953" cy="192042"/>
            <a:chOff x="1585250" y="3174638"/>
            <a:chExt cx="6585953" cy="192042"/>
          </a:xfrm>
        </p:grpSpPr>
        <p:sp>
          <p:nvSpPr>
            <p:cNvPr id="47" name="正方形/長方形 46">
              <a:extLst>
                <a:ext uri="{FF2B5EF4-FFF2-40B4-BE49-F238E27FC236}">
                  <a16:creationId xmlns:a16="http://schemas.microsoft.com/office/drawing/2014/main" id="{D65EB835-E6C1-B7DC-588A-DF10DC038143}"/>
                </a:ext>
              </a:extLst>
            </p:cNvPr>
            <p:cNvSpPr/>
            <p:nvPr/>
          </p:nvSpPr>
          <p:spPr bwMode="auto">
            <a:xfrm>
              <a:off x="1585250" y="3174638"/>
              <a:ext cx="6585953" cy="192042"/>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外付けシステムの想定構成</a:t>
              </a:r>
            </a:p>
          </p:txBody>
        </p:sp>
        <p:cxnSp>
          <p:nvCxnSpPr>
            <p:cNvPr id="48" name="直線矢印コネクタ 47">
              <a:extLst>
                <a:ext uri="{FF2B5EF4-FFF2-40B4-BE49-F238E27FC236}">
                  <a16:creationId xmlns:a16="http://schemas.microsoft.com/office/drawing/2014/main" id="{42DA276F-7042-D986-DD22-10877FEC174A}"/>
                </a:ext>
              </a:extLst>
            </p:cNvPr>
            <p:cNvCxnSpPr>
              <a:cxnSpLocks/>
            </p:cNvCxnSpPr>
            <p:nvPr/>
          </p:nvCxnSpPr>
          <p:spPr bwMode="auto">
            <a:xfrm>
              <a:off x="2286825" y="3366680"/>
              <a:ext cx="5182802" cy="0"/>
            </a:xfrm>
            <a:prstGeom prst="straightConnector1">
              <a:avLst/>
            </a:prstGeom>
            <a:solidFill>
              <a:schemeClr val="accent1"/>
            </a:solidFill>
            <a:ln w="3175" cap="flat" cmpd="sng" algn="ctr">
              <a:solidFill>
                <a:schemeClr val="tx1"/>
              </a:solidFill>
              <a:prstDash val="solid"/>
              <a:round/>
              <a:headEnd type="non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 name="コンテンツ プレースホルダー 2">
            <a:extLst>
              <a:ext uri="{FF2B5EF4-FFF2-40B4-BE49-F238E27FC236}">
                <a16:creationId xmlns:a16="http://schemas.microsoft.com/office/drawing/2014/main" id="{344509EC-C1E0-E4E8-5C80-CECCF9033E7C}"/>
              </a:ext>
            </a:extLst>
          </p:cNvPr>
          <p:cNvSpPr txBox="1">
            <a:spLocks/>
          </p:cNvSpPr>
          <p:nvPr/>
        </p:nvSpPr>
        <p:spPr>
          <a:xfrm>
            <a:off x="6346891" y="6204760"/>
            <a:ext cx="2057022" cy="357687"/>
          </a:xfrm>
          <a:prstGeom prst="rect">
            <a:avLst/>
          </a:prstGeom>
          <a:noFill/>
          <a:ln>
            <a:solidFill>
              <a:schemeClr val="tx1"/>
            </a:solidFill>
          </a:ln>
        </p:spPr>
        <p:txBody>
          <a:bodyPr lIns="0" tIns="0" rIns="0" bIns="0" anchor="ctr">
            <a:noAutofit/>
          </a:bodyPr>
          <a:lstStyle>
            <a:lvl1pPr marL="0" indent="0" algn="l" rtl="0" eaLnBrk="1" fontAlgn="base" hangingPunct="1">
              <a:lnSpc>
                <a:spcPct val="100000"/>
              </a:lnSpc>
              <a:spcBef>
                <a:spcPts val="0"/>
              </a:spcBef>
              <a:spcAft>
                <a:spcPct val="0"/>
              </a:spcAft>
              <a:defRPr kumimoji="1" sz="1800" b="0" i="0" baseline="0">
                <a:solidFill>
                  <a:schemeClr val="bg2"/>
                </a:solidFill>
                <a:latin typeface="Segoe UI" panose="020B0502040204020203" pitchFamily="34" charset="0"/>
                <a:ea typeface="游ゴシック Medium" panose="020B0500000000000000" pitchFamily="50"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a:lstStyle>
          <a:p>
            <a:pPr>
              <a:lnSpc>
                <a:spcPct val="120000"/>
              </a:lnSpc>
            </a:pPr>
            <a:r>
              <a:rPr lang="en-US" altLang="ja-JP" sz="1200" kern="0" dirty="0">
                <a:solidFill>
                  <a:schemeClr val="tx1"/>
                </a:solidFill>
                <a:latin typeface="Yu Gothic UI" panose="020B0500000000000000" pitchFamily="50" charset="-128"/>
                <a:ea typeface="Yu Gothic UI" panose="020B0500000000000000" pitchFamily="50" charset="-128"/>
              </a:rPr>
              <a:t>【</a:t>
            </a:r>
            <a:r>
              <a:rPr lang="ja-JP" altLang="en-US" sz="1200" kern="0" dirty="0">
                <a:solidFill>
                  <a:schemeClr val="tx1"/>
                </a:solidFill>
                <a:latin typeface="Yu Gothic UI" panose="020B0500000000000000" pitchFamily="50" charset="-128"/>
                <a:ea typeface="Yu Gothic UI" panose="020B0500000000000000" pitchFamily="50" charset="-128"/>
              </a:rPr>
              <a:t>凡例</a:t>
            </a:r>
            <a:r>
              <a:rPr lang="en-US" altLang="ja-JP" sz="1200" kern="0" dirty="0">
                <a:solidFill>
                  <a:schemeClr val="tx1"/>
                </a:solidFill>
                <a:latin typeface="Yu Gothic UI" panose="020B0500000000000000" pitchFamily="50" charset="-128"/>
                <a:ea typeface="Yu Gothic UI" panose="020B0500000000000000" pitchFamily="50" charset="-128"/>
              </a:rPr>
              <a:t>】</a:t>
            </a:r>
          </a:p>
        </p:txBody>
      </p:sp>
      <p:cxnSp>
        <p:nvCxnSpPr>
          <p:cNvPr id="5" name="直線矢印コネクタ 4">
            <a:extLst>
              <a:ext uri="{FF2B5EF4-FFF2-40B4-BE49-F238E27FC236}">
                <a16:creationId xmlns:a16="http://schemas.microsoft.com/office/drawing/2014/main" id="{59EAA30A-BCCC-CDA7-8CC8-760C2A0248BC}"/>
              </a:ext>
            </a:extLst>
          </p:cNvPr>
          <p:cNvCxnSpPr>
            <a:cxnSpLocks/>
          </p:cNvCxnSpPr>
          <p:nvPr/>
        </p:nvCxnSpPr>
        <p:spPr bwMode="auto">
          <a:xfrm>
            <a:off x="6903050" y="6383603"/>
            <a:ext cx="429465"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コンテンツ プレースホルダー 2">
            <a:extLst>
              <a:ext uri="{FF2B5EF4-FFF2-40B4-BE49-F238E27FC236}">
                <a16:creationId xmlns:a16="http://schemas.microsoft.com/office/drawing/2014/main" id="{B9A49B6C-2B94-1F98-C448-A7C68C2C2B33}"/>
              </a:ext>
            </a:extLst>
          </p:cNvPr>
          <p:cNvSpPr txBox="1">
            <a:spLocks/>
          </p:cNvSpPr>
          <p:nvPr/>
        </p:nvSpPr>
        <p:spPr>
          <a:xfrm>
            <a:off x="7373437" y="6157439"/>
            <a:ext cx="1030475" cy="452328"/>
          </a:xfrm>
          <a:prstGeom prst="rect">
            <a:avLst/>
          </a:prstGeom>
          <a:noFill/>
          <a:ln>
            <a:noFill/>
          </a:ln>
        </p:spPr>
        <p:txBody>
          <a:bodyPr lIns="0" tIns="0" rIns="0" bIns="0" anchor="ctr">
            <a:noAutofit/>
          </a:bodyPr>
          <a:lstStyle>
            <a:lvl1pPr marL="0" indent="0" algn="l" rtl="0" eaLnBrk="1" fontAlgn="base" hangingPunct="1">
              <a:lnSpc>
                <a:spcPct val="100000"/>
              </a:lnSpc>
              <a:spcBef>
                <a:spcPts val="0"/>
              </a:spcBef>
              <a:spcAft>
                <a:spcPct val="0"/>
              </a:spcAft>
              <a:defRPr kumimoji="1" sz="1800" b="0" i="0" baseline="0">
                <a:solidFill>
                  <a:schemeClr val="bg2"/>
                </a:solidFill>
                <a:latin typeface="Segoe UI" panose="020B0502040204020203" pitchFamily="34" charset="0"/>
                <a:ea typeface="游ゴシック Medium" panose="020B0500000000000000" pitchFamily="50"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a:lstStyle>
          <a:p>
            <a:pPr>
              <a:lnSpc>
                <a:spcPct val="120000"/>
              </a:lnSpc>
            </a:pPr>
            <a:r>
              <a:rPr lang="ja-JP" altLang="en-US" sz="1200" kern="0" dirty="0">
                <a:solidFill>
                  <a:schemeClr val="tx1"/>
                </a:solidFill>
                <a:latin typeface="Yu Gothic UI" panose="020B0500000000000000" pitchFamily="50" charset="-128"/>
                <a:ea typeface="Yu Gothic UI" panose="020B0500000000000000" pitchFamily="50" charset="-128"/>
              </a:rPr>
              <a:t>：処理の流れ</a:t>
            </a:r>
            <a:endParaRPr lang="en-US" altLang="ja-JP" sz="1200" kern="0" dirty="0">
              <a:solidFill>
                <a:schemeClr val="tx1"/>
              </a:solidFill>
              <a:latin typeface="Yu Gothic UI" panose="020B0500000000000000" pitchFamily="50" charset="-128"/>
              <a:ea typeface="Yu Gothic UI" panose="020B0500000000000000" pitchFamily="50" charset="-128"/>
            </a:endParaRPr>
          </a:p>
        </p:txBody>
      </p:sp>
      <p:sp>
        <p:nvSpPr>
          <p:cNvPr id="7" name="正方形/長方形 6">
            <a:extLst>
              <a:ext uri="{FF2B5EF4-FFF2-40B4-BE49-F238E27FC236}">
                <a16:creationId xmlns:a16="http://schemas.microsoft.com/office/drawing/2014/main" id="{D12D5D32-4D9B-5016-3F03-8E70E2A94177}"/>
              </a:ext>
            </a:extLst>
          </p:cNvPr>
          <p:cNvSpPr/>
          <p:nvPr/>
        </p:nvSpPr>
        <p:spPr bwMode="auto">
          <a:xfrm>
            <a:off x="3395600" y="4333371"/>
            <a:ext cx="235279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業務データ連携</a:t>
            </a:r>
          </a:p>
        </p:txBody>
      </p:sp>
    </p:spTree>
    <p:extLst>
      <p:ext uri="{BB962C8B-B14F-4D97-AF65-F5344CB8AC3E}">
        <p14:creationId xmlns:p14="http://schemas.microsoft.com/office/powerpoint/2010/main" val="55372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FB965-E83D-9F9D-D5F5-8A5A43F7F83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883AA1C-7DB0-7D79-F24A-20A0EAE57D21}"/>
              </a:ext>
            </a:extLst>
          </p:cNvPr>
          <p:cNvSpPr>
            <a:spLocks noGrp="1"/>
          </p:cNvSpPr>
          <p:nvPr>
            <p:ph type="title"/>
          </p:nvPr>
        </p:nvSpPr>
        <p:spPr/>
        <p:txBody>
          <a:bodyPr>
            <a:noAutofit/>
          </a:bodyPr>
          <a:lstStyle/>
          <a:p>
            <a:r>
              <a:rPr lang="en-US" altLang="ja-JP" sz="1600" dirty="0">
                <a:latin typeface="Yu Gothic UI" panose="020B0500000000000000" pitchFamily="50" charset="-128"/>
                <a:ea typeface="Yu Gothic UI" panose="020B0500000000000000" pitchFamily="50" charset="-128"/>
              </a:rPr>
              <a:t>2</a:t>
            </a:r>
            <a:r>
              <a:rPr lang="ja-JP" altLang="en-US" sz="1600" dirty="0">
                <a:latin typeface="Yu Gothic UI" panose="020B0500000000000000" pitchFamily="50" charset="-128"/>
                <a:ea typeface="Yu Gothic UI" panose="020B0500000000000000" pitchFamily="50" charset="-128"/>
              </a:rPr>
              <a:t>．外付けシステムの実現イメージ</a:t>
            </a:r>
            <a:br>
              <a:rPr lang="en-US" altLang="ja-JP" sz="1600" dirty="0">
                <a:latin typeface="Yu Gothic UI" panose="020B0500000000000000" pitchFamily="50" charset="-128"/>
                <a:ea typeface="Yu Gothic UI" panose="020B0500000000000000" pitchFamily="50" charset="-128"/>
              </a:rPr>
            </a:br>
            <a:r>
              <a:rPr lang="en-US" altLang="ja-JP" sz="1600" dirty="0">
                <a:latin typeface="Yu Gothic UI" panose="020B0500000000000000" pitchFamily="50" charset="-128"/>
                <a:ea typeface="Yu Gothic UI" panose="020B0500000000000000" pitchFamily="50" charset="-128"/>
              </a:rPr>
              <a:t>2.1</a:t>
            </a:r>
            <a:r>
              <a:rPr lang="ja-JP" altLang="en-US" sz="1600" dirty="0">
                <a:latin typeface="Yu Gothic UI" panose="020B0500000000000000" pitchFamily="50" charset="-128"/>
                <a:ea typeface="Yu Gothic UI" panose="020B0500000000000000" pitchFamily="50" charset="-128"/>
              </a:rPr>
              <a:t>．福祉保健システムとのデータ連携</a:t>
            </a:r>
            <a:endParaRPr lang="ja-JP" altLang="en-US" sz="1600" dirty="0">
              <a:solidFill>
                <a:schemeClr val="tx1"/>
              </a:solidFill>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0F34E3E0-89A6-E844-37E2-9F17E2263766}"/>
              </a:ext>
            </a:extLst>
          </p:cNvPr>
          <p:cNvSpPr>
            <a:spLocks noGrp="1"/>
          </p:cNvSpPr>
          <p:nvPr>
            <p:ph idx="10"/>
          </p:nvPr>
        </p:nvSpPr>
        <p:spPr>
          <a:xfrm>
            <a:off x="251845" y="837654"/>
            <a:ext cx="8483782" cy="360043"/>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外付けシステムと福祉保健システムとのデータ連携の実現イメージは以下のとおりです。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grpSp>
        <p:nvGrpSpPr>
          <p:cNvPr id="15" name="グループ化 14">
            <a:extLst>
              <a:ext uri="{FF2B5EF4-FFF2-40B4-BE49-F238E27FC236}">
                <a16:creationId xmlns:a16="http://schemas.microsoft.com/office/drawing/2014/main" id="{4EF4230E-8E9C-BAFB-4200-E6FC047BB96C}"/>
              </a:ext>
            </a:extLst>
          </p:cNvPr>
          <p:cNvGrpSpPr/>
          <p:nvPr/>
        </p:nvGrpSpPr>
        <p:grpSpPr>
          <a:xfrm>
            <a:off x="251845" y="1475611"/>
            <a:ext cx="8640310" cy="4891006"/>
            <a:chOff x="251845" y="1475611"/>
            <a:chExt cx="8640310" cy="4891006"/>
          </a:xfrm>
        </p:grpSpPr>
        <p:sp>
          <p:nvSpPr>
            <p:cNvPr id="13" name="Rectangle 84">
              <a:extLst>
                <a:ext uri="{FF2B5EF4-FFF2-40B4-BE49-F238E27FC236}">
                  <a16:creationId xmlns:a16="http://schemas.microsoft.com/office/drawing/2014/main" id="{EAD5A6D8-CC7E-D0A5-657C-4C1BFCBCA15C}"/>
                </a:ext>
              </a:extLst>
            </p:cNvPr>
            <p:cNvSpPr>
              <a:spLocks noChangeArrowheads="1"/>
            </p:cNvSpPr>
            <p:nvPr/>
          </p:nvSpPr>
          <p:spPr bwMode="auto">
            <a:xfrm>
              <a:off x="251845" y="1475611"/>
              <a:ext cx="8640310" cy="4891006"/>
            </a:xfrm>
            <a:prstGeom prst="rect">
              <a:avLst/>
            </a:prstGeom>
            <a:no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nSpc>
                  <a:spcPct val="120000"/>
                </a:lnSpc>
              </a:pPr>
              <a:endParaRPr lang="en-US" altLang="ja-JP" sz="1200">
                <a:latin typeface="Yu Gothic UI" panose="020B0500000000000000" pitchFamily="50" charset="-128"/>
                <a:ea typeface="Yu Gothic UI" panose="020B0500000000000000" pitchFamily="50" charset="-128"/>
                <a:cs typeface="Segoe UI" panose="020B0502040204020203" pitchFamily="34" charset="0"/>
              </a:endParaRPr>
            </a:p>
          </p:txBody>
        </p:sp>
        <p:sp>
          <p:nvSpPr>
            <p:cNvPr id="14" name="Rectangle 84">
              <a:extLst>
                <a:ext uri="{FF2B5EF4-FFF2-40B4-BE49-F238E27FC236}">
                  <a16:creationId xmlns:a16="http://schemas.microsoft.com/office/drawing/2014/main" id="{41E1DAFB-2DAD-5E69-3180-550762CCA9E5}"/>
                </a:ext>
              </a:extLst>
            </p:cNvPr>
            <p:cNvSpPr>
              <a:spLocks noChangeArrowheads="1"/>
            </p:cNvSpPr>
            <p:nvPr/>
          </p:nvSpPr>
          <p:spPr bwMode="auto">
            <a:xfrm>
              <a:off x="251845" y="1475611"/>
              <a:ext cx="936000" cy="216000"/>
            </a:xfrm>
            <a:prstGeom prst="rect">
              <a:avLst/>
            </a:prstGeom>
            <a:solidFill>
              <a:schemeClr val="bg1">
                <a:lumMod val="85000"/>
              </a:schemeClr>
            </a:solid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lnSpc>
                  <a:spcPct val="120000"/>
                </a:lnSpc>
              </a:pPr>
              <a:r>
                <a:rPr lang="ja-JP" altLang="en-US" sz="1200" dirty="0">
                  <a:latin typeface="Yu Gothic UI" panose="020B0500000000000000" pitchFamily="50" charset="-128"/>
                  <a:ea typeface="Yu Gothic UI" panose="020B0500000000000000" pitchFamily="50" charset="-128"/>
                  <a:cs typeface="Segoe UI" panose="020B0502040204020203" pitchFamily="34" charset="0"/>
                </a:rPr>
                <a:t>概要</a:t>
              </a:r>
              <a:endParaRPr lang="en-US" altLang="ja-JP" sz="1200" dirty="0">
                <a:latin typeface="Yu Gothic UI" panose="020B0500000000000000" pitchFamily="50" charset="-128"/>
                <a:ea typeface="Yu Gothic UI" panose="020B0500000000000000" pitchFamily="50" charset="-128"/>
                <a:cs typeface="Segoe UI" panose="020B0502040204020203" pitchFamily="34" charset="0"/>
              </a:endParaRPr>
            </a:p>
          </p:txBody>
        </p:sp>
      </p:grpSp>
      <p:sp>
        <p:nvSpPr>
          <p:cNvPr id="21" name="Rectangle 84">
            <a:extLst>
              <a:ext uri="{FF2B5EF4-FFF2-40B4-BE49-F238E27FC236}">
                <a16:creationId xmlns:a16="http://schemas.microsoft.com/office/drawing/2014/main" id="{273E40A5-030A-3663-893E-ACC24D5EE87B}"/>
              </a:ext>
            </a:extLst>
          </p:cNvPr>
          <p:cNvSpPr>
            <a:spLocks noChangeArrowheads="1"/>
          </p:cNvSpPr>
          <p:nvPr/>
        </p:nvSpPr>
        <p:spPr bwMode="auto">
          <a:xfrm>
            <a:off x="251845" y="1698991"/>
            <a:ext cx="8640310" cy="1429779"/>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t" anchorCtr="0" forceAA="0" compatLnSpc="1">
            <a:prstTxWarp prst="textNoShape">
              <a:avLst/>
            </a:prstTxWarp>
            <a:noAutofit/>
          </a:bodyPr>
          <a:lstStyle/>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本資料では、福祉保健システムと外付けシステムとのデータ連携について、データベース（以下、</a:t>
            </a:r>
            <a:r>
              <a:rPr lang="en-US" altLang="ja-JP" sz="1050" dirty="0">
                <a:latin typeface="Segoe UI" panose="020B0502040204020203" pitchFamily="34" charset="0"/>
                <a:ea typeface="Yu Gothic UI" panose="020B0500000000000000" pitchFamily="50" charset="-128"/>
                <a:cs typeface="Segoe UI" panose="020B0502040204020203" pitchFamily="34" charset="0"/>
              </a:rPr>
              <a:t>DB</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）のインポート・参照、</a:t>
            </a:r>
            <a:r>
              <a:rPr lang="en-US" altLang="ja-JP" sz="1050" dirty="0">
                <a:latin typeface="Segoe UI" panose="020B0502040204020203" pitchFamily="34" charset="0"/>
                <a:ea typeface="Yu Gothic UI" panose="020B0500000000000000" pitchFamily="50" charset="-128"/>
                <a:cs typeface="Segoe UI" panose="020B0502040204020203" pitchFamily="34" charset="0"/>
              </a:rPr>
              <a:t>API</a:t>
            </a:r>
            <a:r>
              <a:rPr lang="ja-JP" altLang="en-US" sz="1050" dirty="0">
                <a:latin typeface="Segoe UI" panose="020B0502040204020203" pitchFamily="34" charset="0"/>
                <a:ea typeface="Yu Gothic UI" panose="020B0500000000000000" pitchFamily="50" charset="-128"/>
                <a:cs typeface="Segoe UI" panose="020B0502040204020203" pitchFamily="34" charset="0"/>
              </a:rPr>
              <a:t>連携、オブジェクトストレージを介したファイル共有を主な想定パターンとして整理しています。</a:t>
            </a:r>
            <a:endParaRPr lang="en-US" altLang="ja-JP" sz="1050" dirty="0">
              <a:latin typeface="Segoe UI" panose="020B0502040204020203" pitchFamily="34" charset="0"/>
              <a:ea typeface="Yu Gothic UI" panose="020B0500000000000000" pitchFamily="50" charset="-128"/>
              <a:cs typeface="Segoe UI" panose="020B0502040204020203" pitchFamily="34" charset="0"/>
            </a:endParaRPr>
          </a:p>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標準準拠システムと連携する関連システムの構成は制度上も想定されており、具体的な連携方式は採用製品の仕様や標準化基準との整合を踏まえて検討する必要があります。</a:t>
            </a:r>
          </a:p>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本</a:t>
            </a:r>
            <a:r>
              <a:rPr lang="en-US" altLang="ja-JP" sz="1050" dirty="0">
                <a:latin typeface="Segoe UI" panose="020B0502040204020203" pitchFamily="34" charset="0"/>
                <a:ea typeface="Yu Gothic UI" panose="020B0500000000000000" pitchFamily="50" charset="-128"/>
                <a:cs typeface="Segoe UI" panose="020B0502040204020203" pitchFamily="34" charset="0"/>
              </a:rPr>
              <a:t>RFI</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では、</a:t>
            </a:r>
            <a:r>
              <a:rPr lang="ja-JP" altLang="en-US" sz="1050" b="1" dirty="0">
                <a:latin typeface="Segoe UI" panose="020B0502040204020203" pitchFamily="34" charset="0"/>
                <a:ea typeface="Yu Gothic UI" panose="020B0500000000000000" pitchFamily="50" charset="-128"/>
                <a:cs typeface="Segoe UI" panose="020B0502040204020203" pitchFamily="34" charset="0"/>
              </a:rPr>
              <a:t>福祉保健システムのデータを可能な限り即時で反映</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できること、また</a:t>
            </a:r>
            <a:r>
              <a:rPr lang="ja-JP" altLang="en-US" sz="1050" b="1" dirty="0">
                <a:latin typeface="Segoe UI" panose="020B0502040204020203" pitchFamily="34" charset="0"/>
                <a:ea typeface="Yu Gothic UI" panose="020B0500000000000000" pitchFamily="50" charset="-128"/>
                <a:cs typeface="Segoe UI" panose="020B0502040204020203" pitchFamily="34" charset="0"/>
              </a:rPr>
              <a:t>外付けシステムで算定・加工した結果を必要に応じて福祉保健システムへ連携できること</a:t>
            </a:r>
            <a:r>
              <a:rPr lang="ja-JP" altLang="en-US" sz="1050" dirty="0">
                <a:latin typeface="Segoe UI" panose="020B0502040204020203" pitchFamily="34" charset="0"/>
                <a:ea typeface="Yu Gothic UI" panose="020B0500000000000000" pitchFamily="50" charset="-128"/>
                <a:cs typeface="Segoe UI" panose="020B0502040204020203" pitchFamily="34" charset="0"/>
              </a:rPr>
              <a:t>を重視し、これらを実現する上で最適なデータ連携方式をご提案いただくことを想定しています。</a:t>
            </a:r>
            <a:endParaRPr lang="en-US" altLang="ja-JP" sz="1050" dirty="0">
              <a:latin typeface="Segoe UI" panose="020B0502040204020203" pitchFamily="34" charset="0"/>
              <a:ea typeface="Yu Gothic UI" panose="020B0500000000000000" pitchFamily="50" charset="-128"/>
              <a:cs typeface="Segoe UI" panose="020B0502040204020203" pitchFamily="34" charset="0"/>
            </a:endParaRPr>
          </a:p>
        </p:txBody>
      </p:sp>
      <p:sp>
        <p:nvSpPr>
          <p:cNvPr id="22" name="正方形/長方形 21">
            <a:extLst>
              <a:ext uri="{FF2B5EF4-FFF2-40B4-BE49-F238E27FC236}">
                <a16:creationId xmlns:a16="http://schemas.microsoft.com/office/drawing/2014/main" id="{39752AEE-654A-AB46-2D48-0A21EA5181EE}"/>
              </a:ext>
            </a:extLst>
          </p:cNvPr>
          <p:cNvSpPr/>
          <p:nvPr/>
        </p:nvSpPr>
        <p:spPr bwMode="auto">
          <a:xfrm>
            <a:off x="740087" y="3430769"/>
            <a:ext cx="2464586" cy="2480247"/>
          </a:xfrm>
          <a:prstGeom prst="rect">
            <a:avLst/>
          </a:prstGeom>
          <a:solidFill>
            <a:schemeClr val="accent3"/>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a:t>
            </a:r>
          </a:p>
        </p:txBody>
      </p:sp>
      <p:sp>
        <p:nvSpPr>
          <p:cNvPr id="23" name="正方形/長方形 22">
            <a:extLst>
              <a:ext uri="{FF2B5EF4-FFF2-40B4-BE49-F238E27FC236}">
                <a16:creationId xmlns:a16="http://schemas.microsoft.com/office/drawing/2014/main" id="{37EF620E-EA9F-14F0-F5D8-DB78083179EA}"/>
              </a:ext>
            </a:extLst>
          </p:cNvPr>
          <p:cNvSpPr/>
          <p:nvPr/>
        </p:nvSpPr>
        <p:spPr bwMode="auto">
          <a:xfrm>
            <a:off x="1066972" y="3821020"/>
            <a:ext cx="1791160" cy="748208"/>
          </a:xfrm>
          <a:prstGeom prst="rect">
            <a:avLst/>
          </a:prstGeom>
          <a:solidFill>
            <a:schemeClr val="accent2"/>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t>アプリケーション</a:t>
            </a:r>
            <a:endParaRPr kumimoji="1"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26" name="正方形/長方形 25">
            <a:extLst>
              <a:ext uri="{FF2B5EF4-FFF2-40B4-BE49-F238E27FC236}">
                <a16:creationId xmlns:a16="http://schemas.microsoft.com/office/drawing/2014/main" id="{EC67E931-C152-6122-441C-7767CB7AE4FF}"/>
              </a:ext>
            </a:extLst>
          </p:cNvPr>
          <p:cNvSpPr/>
          <p:nvPr/>
        </p:nvSpPr>
        <p:spPr bwMode="auto">
          <a:xfrm>
            <a:off x="5939327" y="3430769"/>
            <a:ext cx="2464586" cy="2480246"/>
          </a:xfrm>
          <a:prstGeom prst="rect">
            <a:avLst/>
          </a:prstGeom>
          <a:solidFill>
            <a:schemeClr val="accent3"/>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外付け</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システム</a:t>
            </a:r>
          </a:p>
        </p:txBody>
      </p:sp>
      <p:sp>
        <p:nvSpPr>
          <p:cNvPr id="27" name="正方形/長方形 26">
            <a:extLst>
              <a:ext uri="{FF2B5EF4-FFF2-40B4-BE49-F238E27FC236}">
                <a16:creationId xmlns:a16="http://schemas.microsoft.com/office/drawing/2014/main" id="{FA9BD0FA-E81F-C7F3-D8C7-B54D3F408DBC}"/>
              </a:ext>
            </a:extLst>
          </p:cNvPr>
          <p:cNvSpPr/>
          <p:nvPr/>
        </p:nvSpPr>
        <p:spPr bwMode="auto">
          <a:xfrm>
            <a:off x="6266212" y="3821020"/>
            <a:ext cx="1791160" cy="748208"/>
          </a:xfrm>
          <a:prstGeom prst="rect">
            <a:avLst/>
          </a:prstGeom>
          <a:solidFill>
            <a:schemeClr val="accent2"/>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t>アプリケーション</a:t>
            </a:r>
          </a:p>
        </p:txBody>
      </p:sp>
      <p:cxnSp>
        <p:nvCxnSpPr>
          <p:cNvPr id="75" name="直線矢印コネクタ 74">
            <a:extLst>
              <a:ext uri="{FF2B5EF4-FFF2-40B4-BE49-F238E27FC236}">
                <a16:creationId xmlns:a16="http://schemas.microsoft.com/office/drawing/2014/main" id="{3954D7B4-859E-2B4E-84AC-8F13B9C1907E}"/>
              </a:ext>
            </a:extLst>
          </p:cNvPr>
          <p:cNvCxnSpPr>
            <a:cxnSpLocks/>
          </p:cNvCxnSpPr>
          <p:nvPr/>
        </p:nvCxnSpPr>
        <p:spPr bwMode="auto">
          <a:xfrm>
            <a:off x="3204673" y="5313898"/>
            <a:ext cx="639201"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76" name="グループ化 75">
            <a:extLst>
              <a:ext uri="{FF2B5EF4-FFF2-40B4-BE49-F238E27FC236}">
                <a16:creationId xmlns:a16="http://schemas.microsoft.com/office/drawing/2014/main" id="{4F7D1ED8-D158-39A9-83E3-9ABC3BA08775}"/>
              </a:ext>
            </a:extLst>
          </p:cNvPr>
          <p:cNvGrpSpPr/>
          <p:nvPr/>
        </p:nvGrpSpPr>
        <p:grpSpPr>
          <a:xfrm>
            <a:off x="1279023" y="3049051"/>
            <a:ext cx="6585953" cy="192042"/>
            <a:chOff x="1585250" y="3174638"/>
            <a:chExt cx="6585953" cy="192042"/>
          </a:xfrm>
        </p:grpSpPr>
        <p:sp>
          <p:nvSpPr>
            <p:cNvPr id="77" name="正方形/長方形 76">
              <a:extLst>
                <a:ext uri="{FF2B5EF4-FFF2-40B4-BE49-F238E27FC236}">
                  <a16:creationId xmlns:a16="http://schemas.microsoft.com/office/drawing/2014/main" id="{A9651CF5-F592-A8F8-C021-A866EA8CA41A}"/>
                </a:ext>
              </a:extLst>
            </p:cNvPr>
            <p:cNvSpPr/>
            <p:nvPr/>
          </p:nvSpPr>
          <p:spPr bwMode="auto">
            <a:xfrm>
              <a:off x="1585250" y="3174638"/>
              <a:ext cx="6585953" cy="192042"/>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福祉保健システムと外付けシステムとのデータ連携</a:t>
              </a:r>
            </a:p>
          </p:txBody>
        </p:sp>
        <p:cxnSp>
          <p:nvCxnSpPr>
            <p:cNvPr id="78" name="直線矢印コネクタ 77">
              <a:extLst>
                <a:ext uri="{FF2B5EF4-FFF2-40B4-BE49-F238E27FC236}">
                  <a16:creationId xmlns:a16="http://schemas.microsoft.com/office/drawing/2014/main" id="{506C9F2D-9CED-DB23-3193-B41F5B39BC9F}"/>
                </a:ext>
              </a:extLst>
            </p:cNvPr>
            <p:cNvCxnSpPr>
              <a:cxnSpLocks/>
            </p:cNvCxnSpPr>
            <p:nvPr/>
          </p:nvCxnSpPr>
          <p:spPr bwMode="auto">
            <a:xfrm>
              <a:off x="2286825" y="3366680"/>
              <a:ext cx="5182802" cy="0"/>
            </a:xfrm>
            <a:prstGeom prst="straightConnector1">
              <a:avLst/>
            </a:prstGeom>
            <a:solidFill>
              <a:schemeClr val="accent1"/>
            </a:solidFill>
            <a:ln w="3175" cap="flat" cmpd="sng" algn="ctr">
              <a:solidFill>
                <a:schemeClr val="tx1"/>
              </a:solidFill>
              <a:prstDash val="solid"/>
              <a:round/>
              <a:headEnd type="non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79" name="円柱 78">
            <a:extLst>
              <a:ext uri="{FF2B5EF4-FFF2-40B4-BE49-F238E27FC236}">
                <a16:creationId xmlns:a16="http://schemas.microsoft.com/office/drawing/2014/main" id="{53A52F4A-D780-83DA-E327-263FDA45CDE4}"/>
              </a:ext>
            </a:extLst>
          </p:cNvPr>
          <p:cNvSpPr/>
          <p:nvPr/>
        </p:nvSpPr>
        <p:spPr bwMode="auto">
          <a:xfrm>
            <a:off x="1301189" y="4980556"/>
            <a:ext cx="1322726" cy="671679"/>
          </a:xfrm>
          <a:prstGeom prst="can">
            <a:avLst/>
          </a:prstGeom>
          <a:solidFill>
            <a:schemeClr val="bg1"/>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a:t>
            </a: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DB</a:t>
            </a:r>
            <a:endPar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endParaRPr>
          </a:p>
        </p:txBody>
      </p:sp>
      <p:cxnSp>
        <p:nvCxnSpPr>
          <p:cNvPr id="80" name="直線矢印コネクタ 79">
            <a:extLst>
              <a:ext uri="{FF2B5EF4-FFF2-40B4-BE49-F238E27FC236}">
                <a16:creationId xmlns:a16="http://schemas.microsoft.com/office/drawing/2014/main" id="{5859703B-12E3-09F6-6F22-3DA0BC5C0E62}"/>
              </a:ext>
            </a:extLst>
          </p:cNvPr>
          <p:cNvCxnSpPr>
            <a:cxnSpLocks/>
            <a:stCxn id="23" idx="2"/>
            <a:endCxn id="79" idx="1"/>
          </p:cNvCxnSpPr>
          <p:nvPr/>
        </p:nvCxnSpPr>
        <p:spPr bwMode="auto">
          <a:xfrm>
            <a:off x="1962552" y="4569228"/>
            <a:ext cx="0" cy="411328"/>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3" name="円柱 82">
            <a:extLst>
              <a:ext uri="{FF2B5EF4-FFF2-40B4-BE49-F238E27FC236}">
                <a16:creationId xmlns:a16="http://schemas.microsoft.com/office/drawing/2014/main" id="{F8C0A70F-0045-7FA0-7894-748E6977B2BA}"/>
              </a:ext>
            </a:extLst>
          </p:cNvPr>
          <p:cNvSpPr/>
          <p:nvPr/>
        </p:nvSpPr>
        <p:spPr bwMode="auto">
          <a:xfrm>
            <a:off x="6500429" y="4980555"/>
            <a:ext cx="1322726" cy="671679"/>
          </a:xfrm>
          <a:prstGeom prst="can">
            <a:avLst/>
          </a:prstGeom>
          <a:solidFill>
            <a:schemeClr val="bg1"/>
          </a:solid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外付けシステム</a:t>
            </a: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DB</a:t>
            </a:r>
            <a:endPar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endParaRPr>
          </a:p>
        </p:txBody>
      </p:sp>
      <p:cxnSp>
        <p:nvCxnSpPr>
          <p:cNvPr id="84" name="直線矢印コネクタ 83">
            <a:extLst>
              <a:ext uri="{FF2B5EF4-FFF2-40B4-BE49-F238E27FC236}">
                <a16:creationId xmlns:a16="http://schemas.microsoft.com/office/drawing/2014/main" id="{AAB31639-F240-ADEF-A460-E93F8B25C3E8}"/>
              </a:ext>
            </a:extLst>
          </p:cNvPr>
          <p:cNvCxnSpPr>
            <a:cxnSpLocks/>
            <a:stCxn id="27" idx="2"/>
            <a:endCxn id="83" idx="1"/>
          </p:cNvCxnSpPr>
          <p:nvPr/>
        </p:nvCxnSpPr>
        <p:spPr bwMode="auto">
          <a:xfrm>
            <a:off x="7161792" y="4569228"/>
            <a:ext cx="0" cy="411327"/>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87" name="グループ化 86">
            <a:extLst>
              <a:ext uri="{FF2B5EF4-FFF2-40B4-BE49-F238E27FC236}">
                <a16:creationId xmlns:a16="http://schemas.microsoft.com/office/drawing/2014/main" id="{6A7DBFC7-3F24-9A3E-84B0-35C3526FB81E}"/>
              </a:ext>
            </a:extLst>
          </p:cNvPr>
          <p:cNvGrpSpPr/>
          <p:nvPr/>
        </p:nvGrpSpPr>
        <p:grpSpPr>
          <a:xfrm>
            <a:off x="3843874" y="5049680"/>
            <a:ext cx="1456250" cy="860760"/>
            <a:chOff x="5090086" y="4052194"/>
            <a:chExt cx="1616243" cy="860760"/>
          </a:xfrm>
        </p:grpSpPr>
        <p:sp>
          <p:nvSpPr>
            <p:cNvPr id="88" name="正方形/長方形 87">
              <a:extLst>
                <a:ext uri="{FF2B5EF4-FFF2-40B4-BE49-F238E27FC236}">
                  <a16:creationId xmlns:a16="http://schemas.microsoft.com/office/drawing/2014/main" id="{122CEC13-A933-1223-50F7-FFFC81138774}"/>
                </a:ext>
              </a:extLst>
            </p:cNvPr>
            <p:cNvSpPr/>
            <p:nvPr/>
          </p:nvSpPr>
          <p:spPr bwMode="auto">
            <a:xfrm>
              <a:off x="5090086" y="4052194"/>
              <a:ext cx="1616243" cy="860760"/>
            </a:xfrm>
            <a:prstGeom prst="rect">
              <a:avLst/>
            </a:prstGeom>
            <a:noFill/>
            <a:ln w="3175" cap="flat" cmpd="sng" algn="ctr">
              <a:solidFill>
                <a:schemeClr val="accent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オブジェクトストレージ</a:t>
              </a:r>
            </a:p>
          </p:txBody>
        </p:sp>
        <p:grpSp>
          <p:nvGrpSpPr>
            <p:cNvPr id="89" name="グループ化 88">
              <a:extLst>
                <a:ext uri="{FF2B5EF4-FFF2-40B4-BE49-F238E27FC236}">
                  <a16:creationId xmlns:a16="http://schemas.microsoft.com/office/drawing/2014/main" id="{DBFB758A-2D39-07F5-2274-6FCEA37566B0}"/>
                </a:ext>
              </a:extLst>
            </p:cNvPr>
            <p:cNvGrpSpPr/>
            <p:nvPr/>
          </p:nvGrpSpPr>
          <p:grpSpPr>
            <a:xfrm>
              <a:off x="5623527" y="4482574"/>
              <a:ext cx="549360" cy="377685"/>
              <a:chOff x="836237" y="2797732"/>
              <a:chExt cx="812800" cy="558800"/>
            </a:xfrm>
          </p:grpSpPr>
          <p:sp>
            <p:nvSpPr>
              <p:cNvPr id="90" name="フリーフォーム: 図形 89">
                <a:extLst>
                  <a:ext uri="{FF2B5EF4-FFF2-40B4-BE49-F238E27FC236}">
                    <a16:creationId xmlns:a16="http://schemas.microsoft.com/office/drawing/2014/main" id="{30B97200-B187-AE04-B768-C545F6E41C47}"/>
                  </a:ext>
                </a:extLst>
              </p:cNvPr>
              <p:cNvSpPr/>
              <p:nvPr/>
            </p:nvSpPr>
            <p:spPr>
              <a:xfrm>
                <a:off x="920210" y="2999889"/>
                <a:ext cx="728827" cy="356643"/>
              </a:xfrm>
              <a:custGeom>
                <a:avLst/>
                <a:gdLst>
                  <a:gd name="connsiteX0" fmla="*/ 504668 w 631758"/>
                  <a:gd name="connsiteY0" fmla="*/ 315648 h 315648"/>
                  <a:gd name="connsiteX1" fmla="*/ 10805 w 631758"/>
                  <a:gd name="connsiteY1" fmla="*/ 315648 h 315648"/>
                  <a:gd name="connsiteX2" fmla="*/ 1891 w 631758"/>
                  <a:gd name="connsiteY2" fmla="*/ 310680 h 315648"/>
                  <a:gd name="connsiteX3" fmla="*/ 741 w 631758"/>
                  <a:gd name="connsiteY3" fmla="*/ 300600 h 315648"/>
                  <a:gd name="connsiteX4" fmla="*/ 117054 w 631758"/>
                  <a:gd name="connsiteY4" fmla="*/ 6840 h 315648"/>
                  <a:gd name="connsiteX5" fmla="*/ 127046 w 631758"/>
                  <a:gd name="connsiteY5" fmla="*/ 0 h 315648"/>
                  <a:gd name="connsiteX6" fmla="*/ 620980 w 631758"/>
                  <a:gd name="connsiteY6" fmla="*/ 0 h 315648"/>
                  <a:gd name="connsiteX7" fmla="*/ 629894 w 631758"/>
                  <a:gd name="connsiteY7" fmla="*/ 4752 h 315648"/>
                  <a:gd name="connsiteX8" fmla="*/ 630973 w 631758"/>
                  <a:gd name="connsiteY8" fmla="*/ 14760 h 315648"/>
                  <a:gd name="connsiteX9" fmla="*/ 514732 w 631758"/>
                  <a:gd name="connsiteY9" fmla="*/ 308808 h 315648"/>
                  <a:gd name="connsiteX10" fmla="*/ 504668 w 631758"/>
                  <a:gd name="connsiteY10" fmla="*/ 315648 h 315648"/>
                  <a:gd name="connsiteX11" fmla="*/ 26620 w 631758"/>
                  <a:gd name="connsiteY11" fmla="*/ 294048 h 315648"/>
                  <a:gd name="connsiteX12" fmla="*/ 497335 w 631758"/>
                  <a:gd name="connsiteY12" fmla="*/ 294048 h 315648"/>
                  <a:gd name="connsiteX13" fmla="*/ 605165 w 631758"/>
                  <a:gd name="connsiteY13" fmla="*/ 21600 h 315648"/>
                  <a:gd name="connsiteX14" fmla="*/ 134379 w 631758"/>
                  <a:gd name="connsiteY14" fmla="*/ 21600 h 315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31758" h="315648">
                    <a:moveTo>
                      <a:pt x="504668" y="315648"/>
                    </a:moveTo>
                    <a:lnTo>
                      <a:pt x="10805" y="315648"/>
                    </a:lnTo>
                    <a:cubicBezTo>
                      <a:pt x="7186" y="315606"/>
                      <a:pt x="3834" y="313738"/>
                      <a:pt x="1891" y="310680"/>
                    </a:cubicBezTo>
                    <a:cubicBezTo>
                      <a:pt x="-130" y="307717"/>
                      <a:pt x="-560" y="303944"/>
                      <a:pt x="741" y="300600"/>
                    </a:cubicBezTo>
                    <a:lnTo>
                      <a:pt x="117054" y="6840"/>
                    </a:lnTo>
                    <a:cubicBezTo>
                      <a:pt x="118673" y="2726"/>
                      <a:pt x="122632" y="17"/>
                      <a:pt x="127046" y="0"/>
                    </a:cubicBezTo>
                    <a:lnTo>
                      <a:pt x="620980" y="0"/>
                    </a:lnTo>
                    <a:cubicBezTo>
                      <a:pt x="624555" y="6"/>
                      <a:pt x="627893" y="1786"/>
                      <a:pt x="629894" y="4752"/>
                    </a:cubicBezTo>
                    <a:cubicBezTo>
                      <a:pt x="631916" y="7692"/>
                      <a:pt x="632321" y="11455"/>
                      <a:pt x="630973" y="14760"/>
                    </a:cubicBezTo>
                    <a:lnTo>
                      <a:pt x="514732" y="308808"/>
                    </a:lnTo>
                    <a:cubicBezTo>
                      <a:pt x="513087" y="312933"/>
                      <a:pt x="509102" y="315641"/>
                      <a:pt x="504668" y="315648"/>
                    </a:cubicBezTo>
                    <a:close/>
                    <a:moveTo>
                      <a:pt x="26620" y="294048"/>
                    </a:moveTo>
                    <a:lnTo>
                      <a:pt x="497335" y="294048"/>
                    </a:lnTo>
                    <a:lnTo>
                      <a:pt x="605165" y="21600"/>
                    </a:lnTo>
                    <a:lnTo>
                      <a:pt x="134379" y="21600"/>
                    </a:lnTo>
                    <a:close/>
                  </a:path>
                </a:pathLst>
              </a:custGeom>
              <a:solidFill>
                <a:srgbClr val="7D6E5A"/>
              </a:solidFill>
              <a:ln w="7144" cap="flat">
                <a:noFill/>
                <a:prstDash val="solid"/>
                <a:miter/>
              </a:ln>
            </p:spPr>
            <p:txBody>
              <a:bodyPr rtlCol="0" anchor="ctr"/>
              <a:lstStyle/>
              <a:p>
                <a:endParaRPr lang="ja-JP" altLang="en-US" sz="800"/>
              </a:p>
            </p:txBody>
          </p:sp>
          <p:sp>
            <p:nvSpPr>
              <p:cNvPr id="91" name="フリーフォーム: 図形 90">
                <a:extLst>
                  <a:ext uri="{FF2B5EF4-FFF2-40B4-BE49-F238E27FC236}">
                    <a16:creationId xmlns:a16="http://schemas.microsoft.com/office/drawing/2014/main" id="{088C1C6C-CA38-E136-686C-B97D378F8E2E}"/>
                  </a:ext>
                </a:extLst>
              </p:cNvPr>
              <p:cNvSpPr/>
              <p:nvPr/>
            </p:nvSpPr>
            <p:spPr>
              <a:xfrm>
                <a:off x="836237" y="2797732"/>
                <a:ext cx="628283" cy="555790"/>
              </a:xfrm>
              <a:custGeom>
                <a:avLst/>
                <a:gdLst>
                  <a:gd name="connsiteX0" fmla="*/ 76550 w 544605"/>
                  <a:gd name="connsiteY0" fmla="*/ 491904 h 491903"/>
                  <a:gd name="connsiteX1" fmla="*/ 47795 w 544605"/>
                  <a:gd name="connsiteY1" fmla="*/ 467064 h 491903"/>
                  <a:gd name="connsiteX2" fmla="*/ 44129 w 544605"/>
                  <a:gd name="connsiteY2" fmla="*/ 459864 h 491903"/>
                  <a:gd name="connsiteX3" fmla="*/ 63 w 544605"/>
                  <a:gd name="connsiteY3" fmla="*/ 12096 h 491903"/>
                  <a:gd name="connsiteX4" fmla="*/ 2794 w 544605"/>
                  <a:gd name="connsiteY4" fmla="*/ 3744 h 491903"/>
                  <a:gd name="connsiteX5" fmla="*/ 10846 w 544605"/>
                  <a:gd name="connsiteY5" fmla="*/ 0 h 491903"/>
                  <a:gd name="connsiteX6" fmla="*/ 209541 w 544605"/>
                  <a:gd name="connsiteY6" fmla="*/ 0 h 491903"/>
                  <a:gd name="connsiteX7" fmla="*/ 217161 w 544605"/>
                  <a:gd name="connsiteY7" fmla="*/ 3168 h 491903"/>
                  <a:gd name="connsiteX8" fmla="*/ 264606 w 544605"/>
                  <a:gd name="connsiteY8" fmla="*/ 50688 h 491903"/>
                  <a:gd name="connsiteX9" fmla="*/ 513981 w 544605"/>
                  <a:gd name="connsiteY9" fmla="*/ 50688 h 491903"/>
                  <a:gd name="connsiteX10" fmla="*/ 524836 w 544605"/>
                  <a:gd name="connsiteY10" fmla="*/ 59976 h 491903"/>
                  <a:gd name="connsiteX11" fmla="*/ 544605 w 544605"/>
                  <a:gd name="connsiteY11" fmla="*/ 185472 h 491903"/>
                  <a:gd name="connsiteX12" fmla="*/ 523039 w 544605"/>
                  <a:gd name="connsiteY12" fmla="*/ 188856 h 491903"/>
                  <a:gd name="connsiteX13" fmla="*/ 504780 w 544605"/>
                  <a:gd name="connsiteY13" fmla="*/ 72504 h 491903"/>
                  <a:gd name="connsiteX14" fmla="*/ 260365 w 544605"/>
                  <a:gd name="connsiteY14" fmla="*/ 72504 h 491903"/>
                  <a:gd name="connsiteX15" fmla="*/ 252745 w 544605"/>
                  <a:gd name="connsiteY15" fmla="*/ 69336 h 491903"/>
                  <a:gd name="connsiteX16" fmla="*/ 205084 w 544605"/>
                  <a:gd name="connsiteY16" fmla="*/ 21600 h 491903"/>
                  <a:gd name="connsiteX17" fmla="*/ 22707 w 544605"/>
                  <a:gd name="connsiteY17" fmla="*/ 21600 h 491903"/>
                  <a:gd name="connsiteX18" fmla="*/ 64761 w 544605"/>
                  <a:gd name="connsiteY18" fmla="*/ 453600 h 491903"/>
                  <a:gd name="connsiteX19" fmla="*/ 90352 w 544605"/>
                  <a:gd name="connsiteY19" fmla="*/ 475632 h 49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44605" h="491903">
                    <a:moveTo>
                      <a:pt x="76550" y="491904"/>
                    </a:moveTo>
                    <a:lnTo>
                      <a:pt x="47795" y="467064"/>
                    </a:lnTo>
                    <a:cubicBezTo>
                      <a:pt x="45701" y="465221"/>
                      <a:pt x="44389" y="462645"/>
                      <a:pt x="44129" y="459864"/>
                    </a:cubicBezTo>
                    <a:lnTo>
                      <a:pt x="63" y="12096"/>
                    </a:lnTo>
                    <a:cubicBezTo>
                      <a:pt x="-269" y="9048"/>
                      <a:pt x="726" y="6005"/>
                      <a:pt x="2794" y="3744"/>
                    </a:cubicBezTo>
                    <a:cubicBezTo>
                      <a:pt x="4823" y="1404"/>
                      <a:pt x="7752" y="42"/>
                      <a:pt x="10846" y="0"/>
                    </a:cubicBezTo>
                    <a:lnTo>
                      <a:pt x="209541" y="0"/>
                    </a:lnTo>
                    <a:cubicBezTo>
                      <a:pt x="212400" y="2"/>
                      <a:pt x="215141" y="1142"/>
                      <a:pt x="217161" y="3168"/>
                    </a:cubicBezTo>
                    <a:lnTo>
                      <a:pt x="264606" y="50688"/>
                    </a:lnTo>
                    <a:lnTo>
                      <a:pt x="513981" y="50688"/>
                    </a:lnTo>
                    <a:cubicBezTo>
                      <a:pt x="519421" y="50598"/>
                      <a:pt x="524075" y="54581"/>
                      <a:pt x="524836" y="59976"/>
                    </a:cubicBezTo>
                    <a:lnTo>
                      <a:pt x="544605" y="185472"/>
                    </a:lnTo>
                    <a:lnTo>
                      <a:pt x="523039" y="188856"/>
                    </a:lnTo>
                    <a:lnTo>
                      <a:pt x="504780" y="72504"/>
                    </a:lnTo>
                    <a:lnTo>
                      <a:pt x="260365" y="72504"/>
                    </a:lnTo>
                    <a:cubicBezTo>
                      <a:pt x="257509" y="72486"/>
                      <a:pt x="254774" y="71348"/>
                      <a:pt x="252745" y="69336"/>
                    </a:cubicBezTo>
                    <a:lnTo>
                      <a:pt x="205084" y="21600"/>
                    </a:lnTo>
                    <a:lnTo>
                      <a:pt x="22707" y="21600"/>
                    </a:lnTo>
                    <a:lnTo>
                      <a:pt x="64761" y="453600"/>
                    </a:lnTo>
                    <a:lnTo>
                      <a:pt x="90352" y="475632"/>
                    </a:lnTo>
                    <a:close/>
                  </a:path>
                </a:pathLst>
              </a:custGeom>
              <a:solidFill>
                <a:srgbClr val="7D6E5A"/>
              </a:solidFill>
              <a:ln w="7144" cap="flat">
                <a:noFill/>
                <a:prstDash val="solid"/>
                <a:miter/>
              </a:ln>
            </p:spPr>
            <p:txBody>
              <a:bodyPr rtlCol="0" anchor="ctr"/>
              <a:lstStyle/>
              <a:p>
                <a:endParaRPr lang="ja-JP" altLang="en-US" sz="800"/>
              </a:p>
            </p:txBody>
          </p:sp>
          <p:sp>
            <p:nvSpPr>
              <p:cNvPr id="92" name="フリーフォーム: 図形 91">
                <a:extLst>
                  <a:ext uri="{FF2B5EF4-FFF2-40B4-BE49-F238E27FC236}">
                    <a16:creationId xmlns:a16="http://schemas.microsoft.com/office/drawing/2014/main" id="{F3106D30-817F-041B-78B5-D2F3356DD916}"/>
                  </a:ext>
                </a:extLst>
              </p:cNvPr>
              <p:cNvSpPr/>
              <p:nvPr/>
            </p:nvSpPr>
            <p:spPr>
              <a:xfrm>
                <a:off x="913463" y="2927892"/>
                <a:ext cx="473680" cy="357946"/>
              </a:xfrm>
              <a:custGeom>
                <a:avLst/>
                <a:gdLst>
                  <a:gd name="connsiteX0" fmla="*/ 26574 w 410593"/>
                  <a:gd name="connsiteY0" fmla="*/ 316802 h 316801"/>
                  <a:gd name="connsiteX1" fmla="*/ 48 w 410593"/>
                  <a:gd name="connsiteY1" fmla="*/ 11522 h 316801"/>
                  <a:gd name="connsiteX2" fmla="*/ 2852 w 410593"/>
                  <a:gd name="connsiteY2" fmla="*/ 3314 h 316801"/>
                  <a:gd name="connsiteX3" fmla="*/ 10759 w 410593"/>
                  <a:gd name="connsiteY3" fmla="*/ 2 h 316801"/>
                  <a:gd name="connsiteX4" fmla="*/ 390465 w 410593"/>
                  <a:gd name="connsiteY4" fmla="*/ 2 h 316801"/>
                  <a:gd name="connsiteX5" fmla="*/ 401105 w 410593"/>
                  <a:gd name="connsiteY5" fmla="*/ 9218 h 316801"/>
                  <a:gd name="connsiteX6" fmla="*/ 410594 w 410593"/>
                  <a:gd name="connsiteY6" fmla="*/ 73154 h 316801"/>
                  <a:gd name="connsiteX7" fmla="*/ 389028 w 410593"/>
                  <a:gd name="connsiteY7" fmla="*/ 76322 h 316801"/>
                  <a:gd name="connsiteX8" fmla="*/ 381192 w 410593"/>
                  <a:gd name="connsiteY8" fmla="*/ 21602 h 316801"/>
                  <a:gd name="connsiteX9" fmla="*/ 22549 w 410593"/>
                  <a:gd name="connsiteY9" fmla="*/ 21602 h 316801"/>
                  <a:gd name="connsiteX10" fmla="*/ 48140 w 410593"/>
                  <a:gd name="connsiteY10" fmla="*/ 314570 h 316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0593" h="316801">
                    <a:moveTo>
                      <a:pt x="26574" y="316802"/>
                    </a:moveTo>
                    <a:lnTo>
                      <a:pt x="48" y="11522"/>
                    </a:lnTo>
                    <a:cubicBezTo>
                      <a:pt x="-241" y="8509"/>
                      <a:pt x="781" y="5518"/>
                      <a:pt x="2852" y="3314"/>
                    </a:cubicBezTo>
                    <a:cubicBezTo>
                      <a:pt x="4908" y="1148"/>
                      <a:pt x="7777" y="-54"/>
                      <a:pt x="10759" y="2"/>
                    </a:cubicBezTo>
                    <a:lnTo>
                      <a:pt x="390465" y="2"/>
                    </a:lnTo>
                    <a:cubicBezTo>
                      <a:pt x="395799" y="16"/>
                      <a:pt x="400322" y="3933"/>
                      <a:pt x="401105" y="9218"/>
                    </a:cubicBezTo>
                    <a:lnTo>
                      <a:pt x="410594" y="73154"/>
                    </a:lnTo>
                    <a:lnTo>
                      <a:pt x="389028" y="76322"/>
                    </a:lnTo>
                    <a:lnTo>
                      <a:pt x="381192" y="21602"/>
                    </a:lnTo>
                    <a:lnTo>
                      <a:pt x="22549" y="21602"/>
                    </a:lnTo>
                    <a:lnTo>
                      <a:pt x="48140" y="314570"/>
                    </a:lnTo>
                    <a:close/>
                  </a:path>
                </a:pathLst>
              </a:custGeom>
              <a:solidFill>
                <a:srgbClr val="7D6E5A"/>
              </a:solidFill>
              <a:ln w="7144" cap="flat">
                <a:noFill/>
                <a:prstDash val="solid"/>
                <a:miter/>
              </a:ln>
            </p:spPr>
            <p:txBody>
              <a:bodyPr rtlCol="0" anchor="ctr"/>
              <a:lstStyle/>
              <a:p>
                <a:endParaRPr lang="ja-JP" altLang="en-US" sz="800"/>
              </a:p>
            </p:txBody>
          </p:sp>
        </p:grpSp>
      </p:grpSp>
      <p:cxnSp>
        <p:nvCxnSpPr>
          <p:cNvPr id="104" name="直線矢印コネクタ 103">
            <a:extLst>
              <a:ext uri="{FF2B5EF4-FFF2-40B4-BE49-F238E27FC236}">
                <a16:creationId xmlns:a16="http://schemas.microsoft.com/office/drawing/2014/main" id="{06FBACE8-B8FF-C60A-CA39-FCA42135D37E}"/>
              </a:ext>
            </a:extLst>
          </p:cNvPr>
          <p:cNvCxnSpPr>
            <a:cxnSpLocks/>
          </p:cNvCxnSpPr>
          <p:nvPr/>
        </p:nvCxnSpPr>
        <p:spPr bwMode="auto">
          <a:xfrm>
            <a:off x="5300061" y="5325840"/>
            <a:ext cx="639201"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5" name="直線矢印コネクタ 104">
            <a:extLst>
              <a:ext uri="{FF2B5EF4-FFF2-40B4-BE49-F238E27FC236}">
                <a16:creationId xmlns:a16="http://schemas.microsoft.com/office/drawing/2014/main" id="{40C7A428-A735-BE38-B619-7065A5CED031}"/>
              </a:ext>
            </a:extLst>
          </p:cNvPr>
          <p:cNvCxnSpPr>
            <a:cxnSpLocks/>
          </p:cNvCxnSpPr>
          <p:nvPr/>
        </p:nvCxnSpPr>
        <p:spPr bwMode="auto">
          <a:xfrm>
            <a:off x="3204673" y="5768510"/>
            <a:ext cx="639201" cy="0"/>
          </a:xfrm>
          <a:prstGeom prst="straightConnector1">
            <a:avLst/>
          </a:prstGeom>
          <a:solidFill>
            <a:schemeClr val="accent1"/>
          </a:solidFill>
          <a:ln w="9525" cap="flat" cmpd="sng" algn="ctr">
            <a:solidFill>
              <a:srgbClr val="7D6E59"/>
            </a:solidFill>
            <a:prstDash val="solid"/>
            <a:round/>
            <a:headEnd type="triangl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6" name="直線矢印コネクタ 105">
            <a:extLst>
              <a:ext uri="{FF2B5EF4-FFF2-40B4-BE49-F238E27FC236}">
                <a16:creationId xmlns:a16="http://schemas.microsoft.com/office/drawing/2014/main" id="{34A66AE8-E0B5-9B84-4ADC-5D2E9C8E207E}"/>
              </a:ext>
            </a:extLst>
          </p:cNvPr>
          <p:cNvCxnSpPr>
            <a:cxnSpLocks/>
          </p:cNvCxnSpPr>
          <p:nvPr/>
        </p:nvCxnSpPr>
        <p:spPr bwMode="auto">
          <a:xfrm>
            <a:off x="5300061" y="5780452"/>
            <a:ext cx="639201" cy="0"/>
          </a:xfrm>
          <a:prstGeom prst="straightConnector1">
            <a:avLst/>
          </a:prstGeom>
          <a:solidFill>
            <a:schemeClr val="accent1"/>
          </a:solidFill>
          <a:ln w="9525" cap="flat" cmpd="sng" algn="ctr">
            <a:solidFill>
              <a:srgbClr val="7D6E59"/>
            </a:solidFill>
            <a:prstDash val="solid"/>
            <a:round/>
            <a:headEnd type="triangl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7" name="直線矢印コネクタ 106">
            <a:extLst>
              <a:ext uri="{FF2B5EF4-FFF2-40B4-BE49-F238E27FC236}">
                <a16:creationId xmlns:a16="http://schemas.microsoft.com/office/drawing/2014/main" id="{12FAADA5-3567-AA3F-3E65-03AA8B1805F4}"/>
              </a:ext>
            </a:extLst>
          </p:cNvPr>
          <p:cNvCxnSpPr>
            <a:cxnSpLocks/>
          </p:cNvCxnSpPr>
          <p:nvPr/>
        </p:nvCxnSpPr>
        <p:spPr bwMode="auto">
          <a:xfrm>
            <a:off x="3204673" y="4004594"/>
            <a:ext cx="2734589" cy="0"/>
          </a:xfrm>
          <a:prstGeom prst="straightConnector1">
            <a:avLst/>
          </a:prstGeom>
          <a:solidFill>
            <a:schemeClr val="accent1"/>
          </a:solidFill>
          <a:ln w="9525" cap="flat" cmpd="sng" algn="ctr">
            <a:solidFill>
              <a:srgbClr val="7D6E59"/>
            </a:solidFill>
            <a:prstDash val="solid"/>
            <a:round/>
            <a:headEnd type="triangl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9" name="正方形/長方形 108">
            <a:extLst>
              <a:ext uri="{FF2B5EF4-FFF2-40B4-BE49-F238E27FC236}">
                <a16:creationId xmlns:a16="http://schemas.microsoft.com/office/drawing/2014/main" id="{15B37EF1-BCF3-E08D-6F5E-3247E2DF6C64}"/>
              </a:ext>
            </a:extLst>
          </p:cNvPr>
          <p:cNvSpPr/>
          <p:nvPr/>
        </p:nvSpPr>
        <p:spPr bwMode="auto">
          <a:xfrm>
            <a:off x="3395601" y="3671473"/>
            <a:ext cx="235279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a:t>
            </a: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DB</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の参照</a:t>
            </a:r>
          </a:p>
        </p:txBody>
      </p:sp>
      <p:cxnSp>
        <p:nvCxnSpPr>
          <p:cNvPr id="110" name="直線矢印コネクタ 109">
            <a:extLst>
              <a:ext uri="{FF2B5EF4-FFF2-40B4-BE49-F238E27FC236}">
                <a16:creationId xmlns:a16="http://schemas.microsoft.com/office/drawing/2014/main" id="{042A077D-CBB2-F996-18B2-E8AE99D79E73}"/>
              </a:ext>
            </a:extLst>
          </p:cNvPr>
          <p:cNvCxnSpPr>
            <a:cxnSpLocks/>
          </p:cNvCxnSpPr>
          <p:nvPr/>
        </p:nvCxnSpPr>
        <p:spPr bwMode="auto">
          <a:xfrm>
            <a:off x="3204673" y="4481737"/>
            <a:ext cx="2734589" cy="0"/>
          </a:xfrm>
          <a:prstGeom prst="straightConnector1">
            <a:avLst/>
          </a:prstGeom>
          <a:solidFill>
            <a:schemeClr val="accent1"/>
          </a:solidFill>
          <a:ln w="9525" cap="flat" cmpd="sng" algn="ctr">
            <a:solidFill>
              <a:srgbClr val="7D6E59"/>
            </a:solidFill>
            <a:prstDash val="solid"/>
            <a:round/>
            <a:headEnd type="triangl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1" name="正方形/長方形 110">
            <a:extLst>
              <a:ext uri="{FF2B5EF4-FFF2-40B4-BE49-F238E27FC236}">
                <a16:creationId xmlns:a16="http://schemas.microsoft.com/office/drawing/2014/main" id="{ED9702C8-BA6C-0C73-1013-20898F9ED6F9}"/>
              </a:ext>
            </a:extLst>
          </p:cNvPr>
          <p:cNvSpPr/>
          <p:nvPr/>
        </p:nvSpPr>
        <p:spPr bwMode="auto">
          <a:xfrm>
            <a:off x="3395601" y="4191694"/>
            <a:ext cx="235279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a:t>
            </a: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API</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の呼び出し</a:t>
            </a:r>
          </a:p>
        </p:txBody>
      </p:sp>
      <p:cxnSp>
        <p:nvCxnSpPr>
          <p:cNvPr id="112" name="直線矢印コネクタ 111">
            <a:extLst>
              <a:ext uri="{FF2B5EF4-FFF2-40B4-BE49-F238E27FC236}">
                <a16:creationId xmlns:a16="http://schemas.microsoft.com/office/drawing/2014/main" id="{328385EB-D761-DF3E-DE31-868F819F5DFC}"/>
              </a:ext>
            </a:extLst>
          </p:cNvPr>
          <p:cNvCxnSpPr>
            <a:cxnSpLocks/>
          </p:cNvCxnSpPr>
          <p:nvPr/>
        </p:nvCxnSpPr>
        <p:spPr bwMode="auto">
          <a:xfrm>
            <a:off x="3204705" y="4730948"/>
            <a:ext cx="2734589"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3" name="正方形/長方形 112">
            <a:extLst>
              <a:ext uri="{FF2B5EF4-FFF2-40B4-BE49-F238E27FC236}">
                <a16:creationId xmlns:a16="http://schemas.microsoft.com/office/drawing/2014/main" id="{B9E5D5A4-91F1-0424-046C-FBA440BBBCB0}"/>
              </a:ext>
            </a:extLst>
          </p:cNvPr>
          <p:cNvSpPr/>
          <p:nvPr/>
        </p:nvSpPr>
        <p:spPr bwMode="auto">
          <a:xfrm>
            <a:off x="3395633" y="4440905"/>
            <a:ext cx="235279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外付けシステム</a:t>
            </a: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API</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の呼び出し</a:t>
            </a:r>
          </a:p>
        </p:txBody>
      </p:sp>
      <p:sp>
        <p:nvSpPr>
          <p:cNvPr id="114" name="正方形/長方形 113">
            <a:extLst>
              <a:ext uri="{FF2B5EF4-FFF2-40B4-BE49-F238E27FC236}">
                <a16:creationId xmlns:a16="http://schemas.microsoft.com/office/drawing/2014/main" id="{5AB2F801-17C0-6586-BC29-6137D5ADC81C}"/>
              </a:ext>
            </a:extLst>
          </p:cNvPr>
          <p:cNvSpPr/>
          <p:nvPr/>
        </p:nvSpPr>
        <p:spPr bwMode="auto">
          <a:xfrm>
            <a:off x="3108783" y="4983032"/>
            <a:ext cx="830980"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業務データ</a:t>
            </a:r>
            <a:b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提供</a:t>
            </a:r>
          </a:p>
        </p:txBody>
      </p:sp>
      <p:sp>
        <p:nvSpPr>
          <p:cNvPr id="116" name="正方形/長方形 115">
            <a:extLst>
              <a:ext uri="{FF2B5EF4-FFF2-40B4-BE49-F238E27FC236}">
                <a16:creationId xmlns:a16="http://schemas.microsoft.com/office/drawing/2014/main" id="{19A47D52-703C-3A87-9B16-F9E0F2E12311}"/>
              </a:ext>
            </a:extLst>
          </p:cNvPr>
          <p:cNvSpPr/>
          <p:nvPr/>
        </p:nvSpPr>
        <p:spPr bwMode="auto">
          <a:xfrm>
            <a:off x="5204171" y="4983032"/>
            <a:ext cx="830980"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業務データ</a:t>
            </a:r>
            <a:b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受領</a:t>
            </a:r>
          </a:p>
        </p:txBody>
      </p:sp>
      <p:sp>
        <p:nvSpPr>
          <p:cNvPr id="117" name="正方形/長方形 116">
            <a:extLst>
              <a:ext uri="{FF2B5EF4-FFF2-40B4-BE49-F238E27FC236}">
                <a16:creationId xmlns:a16="http://schemas.microsoft.com/office/drawing/2014/main" id="{DFF3989C-01A2-AFBA-9D4F-CD90D1430C64}"/>
              </a:ext>
            </a:extLst>
          </p:cNvPr>
          <p:cNvSpPr/>
          <p:nvPr/>
        </p:nvSpPr>
        <p:spPr bwMode="auto">
          <a:xfrm>
            <a:off x="3108783" y="5406477"/>
            <a:ext cx="830980"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業務データ</a:t>
            </a:r>
            <a:b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受領</a:t>
            </a:r>
          </a:p>
        </p:txBody>
      </p:sp>
      <p:sp>
        <p:nvSpPr>
          <p:cNvPr id="118" name="正方形/長方形 117">
            <a:extLst>
              <a:ext uri="{FF2B5EF4-FFF2-40B4-BE49-F238E27FC236}">
                <a16:creationId xmlns:a16="http://schemas.microsoft.com/office/drawing/2014/main" id="{F81DD10D-D932-EA93-AADB-FC45A7A0B841}"/>
              </a:ext>
            </a:extLst>
          </p:cNvPr>
          <p:cNvSpPr/>
          <p:nvPr/>
        </p:nvSpPr>
        <p:spPr bwMode="auto">
          <a:xfrm>
            <a:off x="5204171" y="5406477"/>
            <a:ext cx="830980"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業務データ</a:t>
            </a:r>
            <a:b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提供</a:t>
            </a:r>
          </a:p>
        </p:txBody>
      </p:sp>
      <p:sp>
        <p:nvSpPr>
          <p:cNvPr id="5" name="コンテンツ プレースホルダー 2">
            <a:extLst>
              <a:ext uri="{FF2B5EF4-FFF2-40B4-BE49-F238E27FC236}">
                <a16:creationId xmlns:a16="http://schemas.microsoft.com/office/drawing/2014/main" id="{96CC7AC6-5C05-F36C-2ED0-6A589316FD6C}"/>
              </a:ext>
            </a:extLst>
          </p:cNvPr>
          <p:cNvSpPr txBox="1">
            <a:spLocks/>
          </p:cNvSpPr>
          <p:nvPr/>
        </p:nvSpPr>
        <p:spPr>
          <a:xfrm>
            <a:off x="6346891" y="5983323"/>
            <a:ext cx="2057022" cy="357687"/>
          </a:xfrm>
          <a:prstGeom prst="rect">
            <a:avLst/>
          </a:prstGeom>
          <a:noFill/>
          <a:ln>
            <a:solidFill>
              <a:schemeClr val="tx1"/>
            </a:solidFill>
          </a:ln>
        </p:spPr>
        <p:txBody>
          <a:bodyPr lIns="0" tIns="0" rIns="0" bIns="0" anchor="ctr">
            <a:noAutofit/>
          </a:bodyPr>
          <a:lstStyle>
            <a:lvl1pPr marL="0" indent="0" algn="l" rtl="0" eaLnBrk="1" fontAlgn="base" hangingPunct="1">
              <a:lnSpc>
                <a:spcPct val="100000"/>
              </a:lnSpc>
              <a:spcBef>
                <a:spcPts val="0"/>
              </a:spcBef>
              <a:spcAft>
                <a:spcPct val="0"/>
              </a:spcAft>
              <a:defRPr kumimoji="1" sz="1800" b="0" i="0" baseline="0">
                <a:solidFill>
                  <a:schemeClr val="bg2"/>
                </a:solidFill>
                <a:latin typeface="Segoe UI" panose="020B0502040204020203" pitchFamily="34" charset="0"/>
                <a:ea typeface="游ゴシック Medium" panose="020B0500000000000000" pitchFamily="50"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a:lstStyle>
          <a:p>
            <a:pPr>
              <a:lnSpc>
                <a:spcPct val="120000"/>
              </a:lnSpc>
            </a:pPr>
            <a:r>
              <a:rPr lang="en-US" altLang="ja-JP" sz="1200" kern="0" dirty="0">
                <a:solidFill>
                  <a:schemeClr val="tx1"/>
                </a:solidFill>
                <a:latin typeface="Yu Gothic UI" panose="020B0500000000000000" pitchFamily="50" charset="-128"/>
                <a:ea typeface="Yu Gothic UI" panose="020B0500000000000000" pitchFamily="50" charset="-128"/>
              </a:rPr>
              <a:t>【</a:t>
            </a:r>
            <a:r>
              <a:rPr lang="ja-JP" altLang="en-US" sz="1200" kern="0" dirty="0">
                <a:solidFill>
                  <a:schemeClr val="tx1"/>
                </a:solidFill>
                <a:latin typeface="Yu Gothic UI" panose="020B0500000000000000" pitchFamily="50" charset="-128"/>
                <a:ea typeface="Yu Gothic UI" panose="020B0500000000000000" pitchFamily="50" charset="-128"/>
              </a:rPr>
              <a:t>凡例</a:t>
            </a:r>
            <a:r>
              <a:rPr lang="en-US" altLang="ja-JP" sz="1200" kern="0" dirty="0">
                <a:solidFill>
                  <a:schemeClr val="tx1"/>
                </a:solidFill>
                <a:latin typeface="Yu Gothic UI" panose="020B0500000000000000" pitchFamily="50" charset="-128"/>
                <a:ea typeface="Yu Gothic UI" panose="020B0500000000000000" pitchFamily="50" charset="-128"/>
              </a:rPr>
              <a:t>】</a:t>
            </a:r>
          </a:p>
        </p:txBody>
      </p:sp>
      <p:cxnSp>
        <p:nvCxnSpPr>
          <p:cNvPr id="6" name="直線矢印コネクタ 5">
            <a:extLst>
              <a:ext uri="{FF2B5EF4-FFF2-40B4-BE49-F238E27FC236}">
                <a16:creationId xmlns:a16="http://schemas.microsoft.com/office/drawing/2014/main" id="{9408E690-72A0-80ED-1E07-074D4916964E}"/>
              </a:ext>
            </a:extLst>
          </p:cNvPr>
          <p:cNvCxnSpPr>
            <a:cxnSpLocks/>
          </p:cNvCxnSpPr>
          <p:nvPr/>
        </p:nvCxnSpPr>
        <p:spPr bwMode="auto">
          <a:xfrm>
            <a:off x="6903050" y="6162166"/>
            <a:ext cx="429465"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コンテンツ プレースホルダー 2">
            <a:extLst>
              <a:ext uri="{FF2B5EF4-FFF2-40B4-BE49-F238E27FC236}">
                <a16:creationId xmlns:a16="http://schemas.microsoft.com/office/drawing/2014/main" id="{6E563A52-8C1A-8A6D-5589-EEF78FFE7E1B}"/>
              </a:ext>
            </a:extLst>
          </p:cNvPr>
          <p:cNvSpPr txBox="1">
            <a:spLocks/>
          </p:cNvSpPr>
          <p:nvPr/>
        </p:nvSpPr>
        <p:spPr>
          <a:xfrm>
            <a:off x="7373437" y="5936002"/>
            <a:ext cx="1030475" cy="452328"/>
          </a:xfrm>
          <a:prstGeom prst="rect">
            <a:avLst/>
          </a:prstGeom>
          <a:noFill/>
          <a:ln>
            <a:noFill/>
          </a:ln>
        </p:spPr>
        <p:txBody>
          <a:bodyPr lIns="0" tIns="0" rIns="0" bIns="0" anchor="ctr">
            <a:noAutofit/>
          </a:bodyPr>
          <a:lstStyle>
            <a:lvl1pPr marL="0" indent="0" algn="l" rtl="0" eaLnBrk="1" fontAlgn="base" hangingPunct="1">
              <a:lnSpc>
                <a:spcPct val="100000"/>
              </a:lnSpc>
              <a:spcBef>
                <a:spcPts val="0"/>
              </a:spcBef>
              <a:spcAft>
                <a:spcPct val="0"/>
              </a:spcAft>
              <a:defRPr kumimoji="1" sz="1800" b="0" i="0" baseline="0">
                <a:solidFill>
                  <a:schemeClr val="bg2"/>
                </a:solidFill>
                <a:latin typeface="Segoe UI" panose="020B0502040204020203" pitchFamily="34" charset="0"/>
                <a:ea typeface="游ゴシック Medium" panose="020B0500000000000000" pitchFamily="50"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a:lstStyle>
          <a:p>
            <a:pPr>
              <a:lnSpc>
                <a:spcPct val="120000"/>
              </a:lnSpc>
            </a:pPr>
            <a:r>
              <a:rPr lang="ja-JP" altLang="en-US" sz="1200" kern="0" dirty="0">
                <a:solidFill>
                  <a:schemeClr val="tx1"/>
                </a:solidFill>
                <a:latin typeface="Yu Gothic UI" panose="020B0500000000000000" pitchFamily="50" charset="-128"/>
                <a:ea typeface="Yu Gothic UI" panose="020B0500000000000000" pitchFamily="50" charset="-128"/>
              </a:rPr>
              <a:t>：処理の流れ</a:t>
            </a:r>
            <a:endParaRPr lang="en-US" altLang="ja-JP" sz="1200" kern="0"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952896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D87DF-C91B-EFBF-B9CF-A376ACA26DC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73ECF2F-C4DB-29AF-6E99-24B8663B0047}"/>
              </a:ext>
            </a:extLst>
          </p:cNvPr>
          <p:cNvSpPr>
            <a:spLocks noGrp="1"/>
          </p:cNvSpPr>
          <p:nvPr>
            <p:ph type="title"/>
          </p:nvPr>
        </p:nvSpPr>
        <p:spPr/>
        <p:txBody>
          <a:bodyPr>
            <a:noAutofit/>
          </a:bodyPr>
          <a:lstStyle/>
          <a:p>
            <a:r>
              <a:rPr lang="en-US" altLang="ja-JP" sz="1600" dirty="0">
                <a:latin typeface="Yu Gothic UI" panose="020B0500000000000000" pitchFamily="50" charset="-128"/>
                <a:ea typeface="Yu Gothic UI" panose="020B0500000000000000" pitchFamily="50" charset="-128"/>
              </a:rPr>
              <a:t>2</a:t>
            </a:r>
            <a:r>
              <a:rPr lang="ja-JP" altLang="en-US" sz="1600" dirty="0">
                <a:latin typeface="Yu Gothic UI" panose="020B0500000000000000" pitchFamily="50" charset="-128"/>
                <a:ea typeface="Yu Gothic UI" panose="020B0500000000000000" pitchFamily="50" charset="-128"/>
              </a:rPr>
              <a:t>．外付けシステムの実現イメージ</a:t>
            </a:r>
            <a:br>
              <a:rPr lang="en-US" altLang="ja-JP" sz="1600" dirty="0">
                <a:latin typeface="Yu Gothic UI" panose="020B0500000000000000" pitchFamily="50" charset="-128"/>
                <a:ea typeface="Yu Gothic UI" panose="020B0500000000000000" pitchFamily="50" charset="-128"/>
              </a:rPr>
            </a:br>
            <a:r>
              <a:rPr lang="en-US" altLang="ja-JP" sz="1600" dirty="0">
                <a:latin typeface="Yu Gothic UI" panose="020B0500000000000000" pitchFamily="50" charset="-128"/>
                <a:ea typeface="Yu Gothic UI" panose="020B0500000000000000" pitchFamily="50" charset="-128"/>
              </a:rPr>
              <a:t>2.2</a:t>
            </a:r>
            <a:r>
              <a:rPr lang="ja-JP" altLang="en-US" sz="1600" dirty="0">
                <a:latin typeface="Yu Gothic UI" panose="020B0500000000000000" pitchFamily="50" charset="-128"/>
                <a:ea typeface="Yu Gothic UI" panose="020B0500000000000000" pitchFamily="50" charset="-128"/>
              </a:rPr>
              <a:t>．帳票管理機能</a:t>
            </a:r>
            <a:endParaRPr lang="ja-JP" altLang="en-US" sz="1600" dirty="0">
              <a:solidFill>
                <a:schemeClr val="tx1"/>
              </a:solidFill>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F641C951-D961-8476-B404-AF45C6D94C7F}"/>
              </a:ext>
            </a:extLst>
          </p:cNvPr>
          <p:cNvSpPr>
            <a:spLocks noGrp="1"/>
          </p:cNvSpPr>
          <p:nvPr>
            <p:ph idx="10"/>
          </p:nvPr>
        </p:nvSpPr>
        <p:spPr>
          <a:xfrm>
            <a:off x="251845" y="837654"/>
            <a:ext cx="8483782" cy="454433"/>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外付けシステムで構築する帳票管理機能の実現イメージは以下のとおりです。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pic>
        <p:nvPicPr>
          <p:cNvPr id="9" name="図 8">
            <a:extLst>
              <a:ext uri="{FF2B5EF4-FFF2-40B4-BE49-F238E27FC236}">
                <a16:creationId xmlns:a16="http://schemas.microsoft.com/office/drawing/2014/main" id="{F128C3FB-BD6A-071C-5CFC-EAB3541124F1}"/>
              </a:ext>
            </a:extLst>
          </p:cNvPr>
          <p:cNvPicPr>
            <a:picLocks noChangeAspect="1"/>
          </p:cNvPicPr>
          <p:nvPr/>
        </p:nvPicPr>
        <p:blipFill>
          <a:blip r:embed="rId2"/>
          <a:stretch>
            <a:fillRect/>
          </a:stretch>
        </p:blipFill>
        <p:spPr>
          <a:xfrm>
            <a:off x="114300" y="1392715"/>
            <a:ext cx="8892540" cy="5090213"/>
          </a:xfrm>
          <a:prstGeom prst="rect">
            <a:avLst/>
          </a:prstGeom>
        </p:spPr>
      </p:pic>
    </p:spTree>
    <p:extLst>
      <p:ext uri="{BB962C8B-B14F-4D97-AF65-F5344CB8AC3E}">
        <p14:creationId xmlns:p14="http://schemas.microsoft.com/office/powerpoint/2010/main" val="3308655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DB3EA-A5EA-96A8-1CC7-57B5D32579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A246B24-A353-ED8E-4156-715A5FCB0D87}"/>
              </a:ext>
            </a:extLst>
          </p:cNvPr>
          <p:cNvSpPr>
            <a:spLocks noGrp="1"/>
          </p:cNvSpPr>
          <p:nvPr>
            <p:ph type="title"/>
          </p:nvPr>
        </p:nvSpPr>
        <p:spPr/>
        <p:txBody>
          <a:bodyPr>
            <a:noAutofit/>
          </a:bodyPr>
          <a:lstStyle/>
          <a:p>
            <a:r>
              <a:rPr lang="en-US" altLang="ja-JP" sz="1600" dirty="0">
                <a:latin typeface="Yu Gothic UI" panose="020B0500000000000000" pitchFamily="50" charset="-128"/>
                <a:ea typeface="Yu Gothic UI" panose="020B0500000000000000" pitchFamily="50" charset="-128"/>
              </a:rPr>
              <a:t>2</a:t>
            </a:r>
            <a:r>
              <a:rPr lang="ja-JP" altLang="en-US" sz="1600" dirty="0">
                <a:latin typeface="Yu Gothic UI" panose="020B0500000000000000" pitchFamily="50" charset="-128"/>
                <a:ea typeface="Yu Gothic UI" panose="020B0500000000000000" pitchFamily="50" charset="-128"/>
              </a:rPr>
              <a:t>．外付けシステムの実現イメージ</a:t>
            </a:r>
            <a:br>
              <a:rPr lang="en-US" altLang="ja-JP" sz="1600" dirty="0">
                <a:latin typeface="Yu Gothic UI" panose="020B0500000000000000" pitchFamily="50" charset="-128"/>
                <a:ea typeface="Yu Gothic UI" panose="020B0500000000000000" pitchFamily="50" charset="-128"/>
              </a:rPr>
            </a:br>
            <a:r>
              <a:rPr lang="en-US" altLang="ja-JP" sz="1600" dirty="0">
                <a:latin typeface="Yu Gothic UI" panose="020B0500000000000000" pitchFamily="50" charset="-128"/>
                <a:ea typeface="Yu Gothic UI" panose="020B0500000000000000" pitchFamily="50" charset="-128"/>
              </a:rPr>
              <a:t>2.3</a:t>
            </a:r>
            <a:r>
              <a:rPr lang="ja-JP" altLang="en-US" sz="1600" dirty="0">
                <a:latin typeface="Yu Gothic UI" panose="020B0500000000000000" pitchFamily="50" charset="-128"/>
                <a:ea typeface="Yu Gothic UI" panose="020B0500000000000000" pitchFamily="50" charset="-128"/>
              </a:rPr>
              <a:t>．シングルサインオンの認証サーバ構築</a:t>
            </a:r>
            <a:endParaRPr lang="ja-JP" altLang="en-US" sz="1600" dirty="0">
              <a:solidFill>
                <a:schemeClr val="tx1"/>
              </a:solidFill>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3A4F67AB-9197-3C12-6931-9627E238AE34}"/>
              </a:ext>
            </a:extLst>
          </p:cNvPr>
          <p:cNvSpPr>
            <a:spLocks noGrp="1"/>
          </p:cNvSpPr>
          <p:nvPr>
            <p:ph idx="10"/>
          </p:nvPr>
        </p:nvSpPr>
        <p:spPr>
          <a:xfrm>
            <a:off x="251845" y="837654"/>
            <a:ext cx="8483782" cy="561107"/>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外付けシステムと福祉保健システムで利用するシングルサインオンの実現イメージは以下のとおりです。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grpSp>
        <p:nvGrpSpPr>
          <p:cNvPr id="15" name="グループ化 14">
            <a:extLst>
              <a:ext uri="{FF2B5EF4-FFF2-40B4-BE49-F238E27FC236}">
                <a16:creationId xmlns:a16="http://schemas.microsoft.com/office/drawing/2014/main" id="{2A777942-79ED-6DC4-9371-D754620A5DED}"/>
              </a:ext>
            </a:extLst>
          </p:cNvPr>
          <p:cNvGrpSpPr/>
          <p:nvPr/>
        </p:nvGrpSpPr>
        <p:grpSpPr>
          <a:xfrm>
            <a:off x="251845" y="1475611"/>
            <a:ext cx="8640310" cy="4891006"/>
            <a:chOff x="251845" y="1475611"/>
            <a:chExt cx="8640310" cy="4891006"/>
          </a:xfrm>
        </p:grpSpPr>
        <p:sp>
          <p:nvSpPr>
            <p:cNvPr id="13" name="Rectangle 84">
              <a:extLst>
                <a:ext uri="{FF2B5EF4-FFF2-40B4-BE49-F238E27FC236}">
                  <a16:creationId xmlns:a16="http://schemas.microsoft.com/office/drawing/2014/main" id="{D418A9F6-1DC6-6F4C-490F-E70FF65D0438}"/>
                </a:ext>
              </a:extLst>
            </p:cNvPr>
            <p:cNvSpPr>
              <a:spLocks noChangeArrowheads="1"/>
            </p:cNvSpPr>
            <p:nvPr/>
          </p:nvSpPr>
          <p:spPr bwMode="auto">
            <a:xfrm>
              <a:off x="251845" y="1475611"/>
              <a:ext cx="8640310" cy="4891006"/>
            </a:xfrm>
            <a:prstGeom prst="rect">
              <a:avLst/>
            </a:prstGeom>
            <a:no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nSpc>
                  <a:spcPct val="120000"/>
                </a:lnSpc>
              </a:pPr>
              <a:endParaRPr lang="en-US" altLang="ja-JP" sz="1200">
                <a:latin typeface="Yu Gothic UI" panose="020B0500000000000000" pitchFamily="50" charset="-128"/>
                <a:ea typeface="Yu Gothic UI" panose="020B0500000000000000" pitchFamily="50" charset="-128"/>
                <a:cs typeface="Segoe UI" panose="020B0502040204020203" pitchFamily="34" charset="0"/>
              </a:endParaRPr>
            </a:p>
          </p:txBody>
        </p:sp>
        <p:sp>
          <p:nvSpPr>
            <p:cNvPr id="14" name="Rectangle 84">
              <a:extLst>
                <a:ext uri="{FF2B5EF4-FFF2-40B4-BE49-F238E27FC236}">
                  <a16:creationId xmlns:a16="http://schemas.microsoft.com/office/drawing/2014/main" id="{8AFD7F6A-2ED0-EF15-3F3D-A9F5F2FBD396}"/>
                </a:ext>
              </a:extLst>
            </p:cNvPr>
            <p:cNvSpPr>
              <a:spLocks noChangeArrowheads="1"/>
            </p:cNvSpPr>
            <p:nvPr/>
          </p:nvSpPr>
          <p:spPr bwMode="auto">
            <a:xfrm>
              <a:off x="251845" y="1475611"/>
              <a:ext cx="936000" cy="216000"/>
            </a:xfrm>
            <a:prstGeom prst="rect">
              <a:avLst/>
            </a:prstGeom>
            <a:solidFill>
              <a:schemeClr val="bg1">
                <a:lumMod val="85000"/>
              </a:schemeClr>
            </a:solid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lnSpc>
                  <a:spcPct val="120000"/>
                </a:lnSpc>
              </a:pPr>
              <a:r>
                <a:rPr lang="ja-JP" altLang="en-US" sz="1200" dirty="0">
                  <a:latin typeface="Yu Gothic UI" panose="020B0500000000000000" pitchFamily="50" charset="-128"/>
                  <a:ea typeface="Yu Gothic UI" panose="020B0500000000000000" pitchFamily="50" charset="-128"/>
                  <a:cs typeface="Segoe UI" panose="020B0502040204020203" pitchFamily="34" charset="0"/>
                </a:rPr>
                <a:t>概要</a:t>
              </a:r>
              <a:endParaRPr lang="en-US" altLang="ja-JP" sz="1200" dirty="0">
                <a:latin typeface="Yu Gothic UI" panose="020B0500000000000000" pitchFamily="50" charset="-128"/>
                <a:ea typeface="Yu Gothic UI" panose="020B0500000000000000" pitchFamily="50" charset="-128"/>
                <a:cs typeface="Segoe UI" panose="020B0502040204020203" pitchFamily="34" charset="0"/>
              </a:endParaRPr>
            </a:p>
          </p:txBody>
        </p:sp>
      </p:grpSp>
      <p:sp>
        <p:nvSpPr>
          <p:cNvPr id="21" name="Rectangle 84">
            <a:extLst>
              <a:ext uri="{FF2B5EF4-FFF2-40B4-BE49-F238E27FC236}">
                <a16:creationId xmlns:a16="http://schemas.microsoft.com/office/drawing/2014/main" id="{4CAC1DA0-73B9-2419-24A6-90D8041217AB}"/>
              </a:ext>
            </a:extLst>
          </p:cNvPr>
          <p:cNvSpPr>
            <a:spLocks noChangeArrowheads="1"/>
          </p:cNvSpPr>
          <p:nvPr/>
        </p:nvSpPr>
        <p:spPr bwMode="auto">
          <a:xfrm>
            <a:off x="251845" y="1698991"/>
            <a:ext cx="8640310" cy="1429779"/>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t" anchorCtr="0" forceAA="0" compatLnSpc="1">
            <a:prstTxWarp prst="textNoShape">
              <a:avLst/>
            </a:prstTxWarp>
            <a:noAutofit/>
          </a:bodyPr>
          <a:lstStyle/>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本資料では、外付け</a:t>
            </a:r>
            <a:r>
              <a:rPr lang="ja-JP" altLang="en-US" sz="1050" dirty="0">
                <a:latin typeface="Yu Gothic UI" panose="020B0500000000000000" pitchFamily="50" charset="-128"/>
                <a:ea typeface="Yu Gothic UI" panose="020B0500000000000000" pitchFamily="50" charset="-128"/>
              </a:rPr>
              <a:t>システム</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においてシングルサインオン（以下、</a:t>
            </a:r>
            <a:r>
              <a:rPr lang="en-US" altLang="ja-JP" sz="1050" dirty="0">
                <a:latin typeface="Segoe UI" panose="020B0502040204020203" pitchFamily="34" charset="0"/>
                <a:ea typeface="Yu Gothic UI" panose="020B0500000000000000" pitchFamily="50" charset="-128"/>
                <a:cs typeface="Segoe UI" panose="020B0502040204020203" pitchFamily="34" charset="0"/>
              </a:rPr>
              <a:t>SSO</a:t>
            </a:r>
            <a:r>
              <a:rPr lang="ja-JP" altLang="en-US" sz="1050" dirty="0">
                <a:latin typeface="Segoe UI" panose="020B0502040204020203" pitchFamily="34" charset="0"/>
                <a:ea typeface="Yu Gothic UI" panose="020B0500000000000000" pitchFamily="50" charset="-128"/>
                <a:cs typeface="Segoe UI" panose="020B0502040204020203" pitchFamily="34" charset="0"/>
              </a:rPr>
              <a:t>）を実現するための認証サーバを構築することを前提に、福祉保健システムとの認証連携の考え方を補足するものです。</a:t>
            </a:r>
            <a:endParaRPr lang="en-US" altLang="ja-JP" sz="1050" dirty="0">
              <a:latin typeface="Segoe UI" panose="020B0502040204020203" pitchFamily="34" charset="0"/>
              <a:ea typeface="Yu Gothic UI" panose="020B0500000000000000" pitchFamily="50" charset="-128"/>
              <a:cs typeface="Segoe UI" panose="020B0502040204020203" pitchFamily="34" charset="0"/>
            </a:endParaRPr>
          </a:p>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外付け</a:t>
            </a:r>
            <a:r>
              <a:rPr lang="ja-JP" altLang="en-US" sz="1050" dirty="0">
                <a:latin typeface="Yu Gothic UI" panose="020B0500000000000000" pitchFamily="50" charset="-128"/>
                <a:ea typeface="Yu Gothic UI" panose="020B0500000000000000" pitchFamily="50" charset="-128"/>
              </a:rPr>
              <a:t>システム</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は当該認証サーバと連携するクライアントとして動作し、外付け</a:t>
            </a:r>
            <a:r>
              <a:rPr lang="ja-JP" altLang="en-US" sz="1050" dirty="0">
                <a:latin typeface="Yu Gothic UI" panose="020B0500000000000000" pitchFamily="50" charset="-128"/>
                <a:ea typeface="Yu Gothic UI" panose="020B0500000000000000" pitchFamily="50" charset="-128"/>
              </a:rPr>
              <a:t>システム</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へのログインに利用することを想定しています。</a:t>
            </a:r>
          </a:p>
        </p:txBody>
      </p:sp>
      <p:sp>
        <p:nvSpPr>
          <p:cNvPr id="5" name="正方形/長方形 4">
            <a:extLst>
              <a:ext uri="{FF2B5EF4-FFF2-40B4-BE49-F238E27FC236}">
                <a16:creationId xmlns:a16="http://schemas.microsoft.com/office/drawing/2014/main" id="{AADFA1B3-F881-64B6-A1E6-8620172A8778}"/>
              </a:ext>
            </a:extLst>
          </p:cNvPr>
          <p:cNvSpPr/>
          <p:nvPr/>
        </p:nvSpPr>
        <p:spPr bwMode="auto">
          <a:xfrm>
            <a:off x="3622124" y="4042158"/>
            <a:ext cx="1926201" cy="613158"/>
          </a:xfrm>
          <a:prstGeom prst="rect">
            <a:avLst/>
          </a:prstGeom>
          <a:solidFill>
            <a:schemeClr val="accent2"/>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100" dirty="0">
                <a:solidFill>
                  <a:schemeClr val="bg1"/>
                </a:solidFill>
                <a:latin typeface="Segoe UI" panose="020B0502040204020203" pitchFamily="34" charset="0"/>
                <a:ea typeface="Yu Gothic UI" panose="020B0500000000000000" pitchFamily="50" charset="-128"/>
                <a:cs typeface="Segoe UI" panose="020B0502040204020203" pitchFamily="34" charset="0"/>
              </a:rPr>
              <a:t>外付け</a:t>
            </a:r>
            <a:r>
              <a:rPr lang="ja-JP" altLang="en-US" sz="1100" dirty="0">
                <a:solidFill>
                  <a:schemeClr val="bg1"/>
                </a:solidFill>
                <a:latin typeface="Yu Gothic UI" panose="020B0500000000000000" pitchFamily="50" charset="-128"/>
                <a:ea typeface="Yu Gothic UI" panose="020B0500000000000000" pitchFamily="50" charset="-128"/>
              </a:rPr>
              <a:t>システム</a:t>
            </a:r>
            <a:endParaRPr lang="en-US" altLang="ja-JP" sz="1100"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t>（同認証を利用）</a:t>
            </a:r>
          </a:p>
        </p:txBody>
      </p:sp>
      <p:sp>
        <p:nvSpPr>
          <p:cNvPr id="6" name="正方形/長方形 5">
            <a:extLst>
              <a:ext uri="{FF2B5EF4-FFF2-40B4-BE49-F238E27FC236}">
                <a16:creationId xmlns:a16="http://schemas.microsoft.com/office/drawing/2014/main" id="{7A596BF7-1D65-E834-E494-15EC6488A8AF}"/>
              </a:ext>
            </a:extLst>
          </p:cNvPr>
          <p:cNvSpPr/>
          <p:nvPr/>
        </p:nvSpPr>
        <p:spPr bwMode="auto">
          <a:xfrm>
            <a:off x="571317" y="4142228"/>
            <a:ext cx="1445491" cy="413019"/>
          </a:xfrm>
          <a:prstGeom prst="rect">
            <a:avLst/>
          </a:prstGeom>
          <a:solidFill>
            <a:schemeClr val="bg1">
              <a:lumMod val="75000"/>
            </a:schemeClr>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端末</a:t>
            </a:r>
          </a:p>
        </p:txBody>
      </p:sp>
      <p:sp>
        <p:nvSpPr>
          <p:cNvPr id="7" name="正方形/長方形 6">
            <a:extLst>
              <a:ext uri="{FF2B5EF4-FFF2-40B4-BE49-F238E27FC236}">
                <a16:creationId xmlns:a16="http://schemas.microsoft.com/office/drawing/2014/main" id="{AE1A3C3D-89F4-1035-B490-9159C5F81193}"/>
              </a:ext>
            </a:extLst>
          </p:cNvPr>
          <p:cNvSpPr/>
          <p:nvPr/>
        </p:nvSpPr>
        <p:spPr bwMode="auto">
          <a:xfrm>
            <a:off x="6805512" y="4042158"/>
            <a:ext cx="1926201" cy="613158"/>
          </a:xfrm>
          <a:prstGeom prst="rect">
            <a:avLst/>
          </a:prstGeom>
          <a:solidFill>
            <a:schemeClr val="bg1">
              <a:lumMod val="85000"/>
            </a:schemeClr>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SSO</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認証サーバ</a:t>
            </a:r>
            <a:endPar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endParaRPr>
          </a:p>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市側で調達予定</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a:t>
            </a:r>
          </a:p>
        </p:txBody>
      </p:sp>
      <p:cxnSp>
        <p:nvCxnSpPr>
          <p:cNvPr id="11" name="直線矢印コネクタ 10">
            <a:extLst>
              <a:ext uri="{FF2B5EF4-FFF2-40B4-BE49-F238E27FC236}">
                <a16:creationId xmlns:a16="http://schemas.microsoft.com/office/drawing/2014/main" id="{6D7C5E5A-58D3-2CC4-15CA-5CDF7FD0F0CA}"/>
              </a:ext>
            </a:extLst>
          </p:cNvPr>
          <p:cNvCxnSpPr>
            <a:cxnSpLocks/>
            <a:stCxn id="6" idx="3"/>
            <a:endCxn id="5" idx="1"/>
          </p:cNvCxnSpPr>
          <p:nvPr/>
        </p:nvCxnSpPr>
        <p:spPr bwMode="auto">
          <a:xfrm flipV="1">
            <a:off x="2016808" y="4348737"/>
            <a:ext cx="1605316" cy="1"/>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直線矢印コネクタ 19">
            <a:extLst>
              <a:ext uri="{FF2B5EF4-FFF2-40B4-BE49-F238E27FC236}">
                <a16:creationId xmlns:a16="http://schemas.microsoft.com/office/drawing/2014/main" id="{B32D1C58-EB3C-332B-62C3-ACCFD1CBCFEE}"/>
              </a:ext>
            </a:extLst>
          </p:cNvPr>
          <p:cNvCxnSpPr>
            <a:cxnSpLocks/>
            <a:stCxn id="5" idx="3"/>
            <a:endCxn id="7" idx="1"/>
          </p:cNvCxnSpPr>
          <p:nvPr/>
        </p:nvCxnSpPr>
        <p:spPr bwMode="auto">
          <a:xfrm>
            <a:off x="5548325" y="4348737"/>
            <a:ext cx="1257187"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正方形/長方形 37">
            <a:extLst>
              <a:ext uri="{FF2B5EF4-FFF2-40B4-BE49-F238E27FC236}">
                <a16:creationId xmlns:a16="http://schemas.microsoft.com/office/drawing/2014/main" id="{2A68F5E3-3A5C-572D-4E60-51F9B7541720}"/>
              </a:ext>
            </a:extLst>
          </p:cNvPr>
          <p:cNvSpPr/>
          <p:nvPr/>
        </p:nvSpPr>
        <p:spPr bwMode="auto">
          <a:xfrm>
            <a:off x="2238352" y="4047965"/>
            <a:ext cx="1162228"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認証要求</a:t>
            </a:r>
          </a:p>
        </p:txBody>
      </p:sp>
      <p:sp>
        <p:nvSpPr>
          <p:cNvPr id="40" name="正方形/長方形 39">
            <a:extLst>
              <a:ext uri="{FF2B5EF4-FFF2-40B4-BE49-F238E27FC236}">
                <a16:creationId xmlns:a16="http://schemas.microsoft.com/office/drawing/2014/main" id="{E90882D4-6921-26CD-48B2-D0E6F58EE5A8}"/>
              </a:ext>
            </a:extLst>
          </p:cNvPr>
          <p:cNvSpPr/>
          <p:nvPr/>
        </p:nvSpPr>
        <p:spPr bwMode="auto">
          <a:xfrm>
            <a:off x="5595804" y="4047965"/>
            <a:ext cx="1162228"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認証連携</a:t>
            </a:r>
          </a:p>
        </p:txBody>
      </p:sp>
      <p:sp>
        <p:nvSpPr>
          <p:cNvPr id="41" name="正方形/長方形 40">
            <a:extLst>
              <a:ext uri="{FF2B5EF4-FFF2-40B4-BE49-F238E27FC236}">
                <a16:creationId xmlns:a16="http://schemas.microsoft.com/office/drawing/2014/main" id="{AE99D912-3ED7-CD49-C231-FE5EE948E0BE}"/>
              </a:ext>
            </a:extLst>
          </p:cNvPr>
          <p:cNvSpPr/>
          <p:nvPr/>
        </p:nvSpPr>
        <p:spPr bwMode="auto">
          <a:xfrm>
            <a:off x="472588" y="5997439"/>
            <a:ext cx="5198552"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ja-JP" sz="11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本図はイメージ図であり、認証プロトコルや通信仕様の詳細を規定するものではありません。</a:t>
            </a:r>
            <a:endPar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3033D15D-E421-1E93-EC60-EC7306639276}"/>
              </a:ext>
            </a:extLst>
          </p:cNvPr>
          <p:cNvSpPr/>
          <p:nvPr/>
        </p:nvSpPr>
        <p:spPr bwMode="auto">
          <a:xfrm>
            <a:off x="751758" y="5696666"/>
            <a:ext cx="206103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100" dirty="0">
                <a:latin typeface="Segoe UI" panose="020B0502040204020203" pitchFamily="34" charset="0"/>
                <a:ea typeface="Yu Gothic UI" panose="020B0500000000000000" pitchFamily="50" charset="-128"/>
                <a:cs typeface="Segoe UI" panose="020B0502040204020203" pitchFamily="34" charset="0"/>
              </a:rPr>
              <a:t>外付け</a:t>
            </a:r>
            <a:r>
              <a:rPr lang="ja-JP" altLang="en-US" sz="1100" dirty="0">
                <a:latin typeface="Yu Gothic UI" panose="020B0500000000000000" pitchFamily="50" charset="-128"/>
                <a:ea typeface="Yu Gothic UI" panose="020B0500000000000000" pitchFamily="50" charset="-128"/>
              </a:rPr>
              <a:t>システム</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調達範囲</a:t>
            </a:r>
          </a:p>
        </p:txBody>
      </p:sp>
      <p:sp>
        <p:nvSpPr>
          <p:cNvPr id="12" name="正方形/長方形 11">
            <a:extLst>
              <a:ext uri="{FF2B5EF4-FFF2-40B4-BE49-F238E27FC236}">
                <a16:creationId xmlns:a16="http://schemas.microsoft.com/office/drawing/2014/main" id="{C3DCB254-B4FC-9219-7261-8BF27821FCD4}"/>
              </a:ext>
            </a:extLst>
          </p:cNvPr>
          <p:cNvSpPr/>
          <p:nvPr/>
        </p:nvSpPr>
        <p:spPr bwMode="auto">
          <a:xfrm>
            <a:off x="571317" y="5803832"/>
            <a:ext cx="400017" cy="154179"/>
          </a:xfrm>
          <a:prstGeom prst="rect">
            <a:avLst/>
          </a:prstGeom>
          <a:solidFill>
            <a:schemeClr val="accent2"/>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endParaRPr>
          </a:p>
        </p:txBody>
      </p:sp>
    </p:spTree>
    <p:extLst>
      <p:ext uri="{BB962C8B-B14F-4D97-AF65-F5344CB8AC3E}">
        <p14:creationId xmlns:p14="http://schemas.microsoft.com/office/powerpoint/2010/main" val="120361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50E05-4308-81CA-BEC5-F7B853E3DF1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C885D9C-6465-13F4-0B21-F7CB3B1FBBDE}"/>
              </a:ext>
            </a:extLst>
          </p:cNvPr>
          <p:cNvSpPr>
            <a:spLocks noGrp="1"/>
          </p:cNvSpPr>
          <p:nvPr>
            <p:ph type="title"/>
          </p:nvPr>
        </p:nvSpPr>
        <p:spPr/>
        <p:txBody>
          <a:bodyPr>
            <a:noAutofit/>
          </a:bodyPr>
          <a:lstStyle/>
          <a:p>
            <a:r>
              <a:rPr lang="en-US" altLang="ja-JP" sz="1600" dirty="0">
                <a:latin typeface="Yu Gothic UI" panose="020B0500000000000000" pitchFamily="50" charset="-128"/>
                <a:ea typeface="Yu Gothic UI" panose="020B0500000000000000" pitchFamily="50" charset="-128"/>
              </a:rPr>
              <a:t>2</a:t>
            </a:r>
            <a:r>
              <a:rPr lang="ja-JP" altLang="en-US" sz="1600" dirty="0">
                <a:latin typeface="Yu Gothic UI" panose="020B0500000000000000" pitchFamily="50" charset="-128"/>
                <a:ea typeface="Yu Gothic UI" panose="020B0500000000000000" pitchFamily="50" charset="-128"/>
              </a:rPr>
              <a:t>．外付けシステムの実現イメージ</a:t>
            </a:r>
            <a:br>
              <a:rPr lang="en-US" altLang="ja-JP" sz="1600" dirty="0">
                <a:latin typeface="Yu Gothic UI" panose="020B0500000000000000" pitchFamily="50" charset="-128"/>
                <a:ea typeface="Yu Gothic UI" panose="020B0500000000000000" pitchFamily="50" charset="-128"/>
              </a:rPr>
            </a:br>
            <a:r>
              <a:rPr lang="en-US" altLang="ja-JP" sz="1600" dirty="0">
                <a:latin typeface="Yu Gothic UI" panose="020B0500000000000000" pitchFamily="50" charset="-128"/>
                <a:ea typeface="Yu Gothic UI" panose="020B0500000000000000" pitchFamily="50" charset="-128"/>
              </a:rPr>
              <a:t>2.</a:t>
            </a:r>
            <a:r>
              <a:rPr lang="en-US" altLang="ja-JP" sz="1600" dirty="0">
                <a:solidFill>
                  <a:schemeClr val="tx1"/>
                </a:solidFill>
                <a:latin typeface="Yu Gothic UI" panose="020B0500000000000000" pitchFamily="50" charset="-128"/>
                <a:ea typeface="Yu Gothic UI" panose="020B0500000000000000" pitchFamily="50" charset="-128"/>
              </a:rPr>
              <a:t>4</a:t>
            </a:r>
            <a:r>
              <a:rPr lang="ja-JP" altLang="en-US" sz="1600" dirty="0">
                <a:latin typeface="Yu Gothic UI" panose="020B0500000000000000" pitchFamily="50" charset="-128"/>
                <a:ea typeface="Yu Gothic UI" panose="020B0500000000000000" pitchFamily="50" charset="-128"/>
              </a:rPr>
              <a:t>．</a:t>
            </a:r>
            <a:r>
              <a:rPr lang="en-US" altLang="ja-JP" sz="1600" dirty="0">
                <a:latin typeface="Yu Gothic UI" panose="020B0500000000000000" pitchFamily="50" charset="-128"/>
                <a:ea typeface="Yu Gothic UI" panose="020B0500000000000000" pitchFamily="50" charset="-128"/>
              </a:rPr>
              <a:t>RPA</a:t>
            </a:r>
            <a:endParaRPr lang="ja-JP" altLang="en-US" sz="1600" dirty="0">
              <a:solidFill>
                <a:schemeClr val="tx1"/>
              </a:solidFill>
              <a:latin typeface="Yu Gothic UI" panose="020B0500000000000000" pitchFamily="50" charset="-128"/>
              <a:ea typeface="Yu Gothic UI" panose="020B0500000000000000" pitchFamily="50" charset="-128"/>
            </a:endParaRPr>
          </a:p>
        </p:txBody>
      </p:sp>
      <p:sp>
        <p:nvSpPr>
          <p:cNvPr id="3" name="コンテンツ プレースホルダー 2">
            <a:extLst>
              <a:ext uri="{FF2B5EF4-FFF2-40B4-BE49-F238E27FC236}">
                <a16:creationId xmlns:a16="http://schemas.microsoft.com/office/drawing/2014/main" id="{E983CB73-74AB-A9B0-7993-556FA512E10E}"/>
              </a:ext>
            </a:extLst>
          </p:cNvPr>
          <p:cNvSpPr>
            <a:spLocks noGrp="1"/>
          </p:cNvSpPr>
          <p:nvPr>
            <p:ph idx="10"/>
          </p:nvPr>
        </p:nvSpPr>
        <p:spPr>
          <a:xfrm>
            <a:off x="251845" y="837654"/>
            <a:ext cx="8483782" cy="384859"/>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外付けシステムで構築する</a:t>
            </a:r>
            <a:r>
              <a:rPr lang="en-US" altLang="ja-JP" sz="1200" dirty="0">
                <a:solidFill>
                  <a:schemeClr val="tx1"/>
                </a:solidFill>
                <a:latin typeface="Yu Gothic UI" panose="020B0500000000000000" pitchFamily="50" charset="-128"/>
                <a:ea typeface="Yu Gothic UI" panose="020B0500000000000000" pitchFamily="50" charset="-128"/>
              </a:rPr>
              <a:t>RPA</a:t>
            </a:r>
            <a:r>
              <a:rPr lang="ja-JP" altLang="en-US" sz="1200" dirty="0">
                <a:solidFill>
                  <a:schemeClr val="tx1"/>
                </a:solidFill>
                <a:latin typeface="Yu Gothic UI" panose="020B0500000000000000" pitchFamily="50" charset="-128"/>
                <a:ea typeface="Yu Gothic UI" panose="020B0500000000000000" pitchFamily="50" charset="-128"/>
              </a:rPr>
              <a:t>の実現イメージは以下のとおりです。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grpSp>
        <p:nvGrpSpPr>
          <p:cNvPr id="15" name="グループ化 14">
            <a:extLst>
              <a:ext uri="{FF2B5EF4-FFF2-40B4-BE49-F238E27FC236}">
                <a16:creationId xmlns:a16="http://schemas.microsoft.com/office/drawing/2014/main" id="{A36E848E-2514-27D5-4756-490A772B2BFC}"/>
              </a:ext>
            </a:extLst>
          </p:cNvPr>
          <p:cNvGrpSpPr/>
          <p:nvPr/>
        </p:nvGrpSpPr>
        <p:grpSpPr>
          <a:xfrm>
            <a:off x="251845" y="1475611"/>
            <a:ext cx="8640310" cy="4891006"/>
            <a:chOff x="251845" y="1475611"/>
            <a:chExt cx="8640310" cy="4891006"/>
          </a:xfrm>
        </p:grpSpPr>
        <p:sp>
          <p:nvSpPr>
            <p:cNvPr id="13" name="Rectangle 84">
              <a:extLst>
                <a:ext uri="{FF2B5EF4-FFF2-40B4-BE49-F238E27FC236}">
                  <a16:creationId xmlns:a16="http://schemas.microsoft.com/office/drawing/2014/main" id="{935CE795-332A-D883-564C-AF26067C2F56}"/>
                </a:ext>
              </a:extLst>
            </p:cNvPr>
            <p:cNvSpPr>
              <a:spLocks noChangeArrowheads="1"/>
            </p:cNvSpPr>
            <p:nvPr/>
          </p:nvSpPr>
          <p:spPr bwMode="auto">
            <a:xfrm>
              <a:off x="251845" y="1475611"/>
              <a:ext cx="8640310" cy="4891006"/>
            </a:xfrm>
            <a:prstGeom prst="rect">
              <a:avLst/>
            </a:prstGeom>
            <a:no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nSpc>
                  <a:spcPct val="120000"/>
                </a:lnSpc>
              </a:pPr>
              <a:endParaRPr lang="en-US" altLang="ja-JP" sz="1200">
                <a:latin typeface="Yu Gothic UI" panose="020B0500000000000000" pitchFamily="50" charset="-128"/>
                <a:ea typeface="Yu Gothic UI" panose="020B0500000000000000" pitchFamily="50" charset="-128"/>
                <a:cs typeface="Segoe UI" panose="020B0502040204020203" pitchFamily="34" charset="0"/>
              </a:endParaRPr>
            </a:p>
          </p:txBody>
        </p:sp>
        <p:sp>
          <p:nvSpPr>
            <p:cNvPr id="14" name="Rectangle 84">
              <a:extLst>
                <a:ext uri="{FF2B5EF4-FFF2-40B4-BE49-F238E27FC236}">
                  <a16:creationId xmlns:a16="http://schemas.microsoft.com/office/drawing/2014/main" id="{803DBB5F-26D6-42AB-D32F-B235F1C0E25A}"/>
                </a:ext>
              </a:extLst>
            </p:cNvPr>
            <p:cNvSpPr>
              <a:spLocks noChangeArrowheads="1"/>
            </p:cNvSpPr>
            <p:nvPr/>
          </p:nvSpPr>
          <p:spPr bwMode="auto">
            <a:xfrm>
              <a:off x="251845" y="1475611"/>
              <a:ext cx="936000" cy="216000"/>
            </a:xfrm>
            <a:prstGeom prst="rect">
              <a:avLst/>
            </a:prstGeom>
            <a:solidFill>
              <a:schemeClr val="bg1">
                <a:lumMod val="85000"/>
              </a:schemeClr>
            </a:solid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lnSpc>
                  <a:spcPct val="120000"/>
                </a:lnSpc>
              </a:pPr>
              <a:r>
                <a:rPr lang="ja-JP" altLang="en-US" sz="1200" dirty="0">
                  <a:latin typeface="Yu Gothic UI" panose="020B0500000000000000" pitchFamily="50" charset="-128"/>
                  <a:ea typeface="Yu Gothic UI" panose="020B0500000000000000" pitchFamily="50" charset="-128"/>
                  <a:cs typeface="Segoe UI" panose="020B0502040204020203" pitchFamily="34" charset="0"/>
                </a:rPr>
                <a:t>概要</a:t>
              </a:r>
              <a:endParaRPr lang="en-US" altLang="ja-JP" sz="1200" dirty="0">
                <a:latin typeface="Yu Gothic UI" panose="020B0500000000000000" pitchFamily="50" charset="-128"/>
                <a:ea typeface="Yu Gothic UI" panose="020B0500000000000000" pitchFamily="50" charset="-128"/>
                <a:cs typeface="Segoe UI" panose="020B0502040204020203" pitchFamily="34" charset="0"/>
              </a:endParaRPr>
            </a:p>
          </p:txBody>
        </p:sp>
      </p:grpSp>
      <p:sp>
        <p:nvSpPr>
          <p:cNvPr id="21" name="Rectangle 84">
            <a:extLst>
              <a:ext uri="{FF2B5EF4-FFF2-40B4-BE49-F238E27FC236}">
                <a16:creationId xmlns:a16="http://schemas.microsoft.com/office/drawing/2014/main" id="{21F348F3-1177-8AAA-338D-35BC0235A820}"/>
              </a:ext>
            </a:extLst>
          </p:cNvPr>
          <p:cNvSpPr>
            <a:spLocks noChangeArrowheads="1"/>
          </p:cNvSpPr>
          <p:nvPr/>
        </p:nvSpPr>
        <p:spPr bwMode="auto">
          <a:xfrm>
            <a:off x="251845" y="1698991"/>
            <a:ext cx="8640310" cy="2343170"/>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t" anchorCtr="0" forceAA="0" compatLnSpc="1">
            <a:prstTxWarp prst="textNoShape">
              <a:avLst/>
            </a:prstTxWarp>
            <a:noAutofit/>
          </a:bodyPr>
          <a:lstStyle/>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外付けシステムにおける</a:t>
            </a:r>
            <a:r>
              <a:rPr lang="en-US" altLang="ja-JP" sz="1050" dirty="0">
                <a:latin typeface="Segoe UI" panose="020B0502040204020203" pitchFamily="34" charset="0"/>
                <a:ea typeface="Yu Gothic UI" panose="020B0500000000000000" pitchFamily="50" charset="-128"/>
                <a:cs typeface="Segoe UI" panose="020B0502040204020203" pitchFamily="34" charset="0"/>
              </a:rPr>
              <a:t>RPA</a:t>
            </a:r>
            <a:r>
              <a:rPr lang="ja-JP" altLang="en-US" sz="1050" dirty="0">
                <a:latin typeface="Segoe UI" panose="020B0502040204020203" pitchFamily="34" charset="0"/>
                <a:ea typeface="Yu Gothic UI" panose="020B0500000000000000" pitchFamily="50" charset="-128"/>
                <a:cs typeface="Segoe UI" panose="020B0502040204020203" pitchFamily="34" charset="0"/>
              </a:rPr>
              <a:t>機能は、福祉保健システムと外付けシステム間において、システム間の連携が実現できない場合において、業務処理の自動化を実現するための補完手段として活用することを想定しています。</a:t>
            </a:r>
          </a:p>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具体的には、画面操作等を通じて、データの転記、登録、更新、帳票出力等の定型的な処理を自動化することで、人手による作業負荷の軽減及び処理の正確性向上を図ることを想定しています。</a:t>
            </a:r>
          </a:p>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なお、本機能は一般的に</a:t>
            </a:r>
            <a:r>
              <a:rPr lang="en-US" altLang="ja-JP" sz="1050" dirty="0">
                <a:latin typeface="Segoe UI" panose="020B0502040204020203" pitchFamily="34" charset="0"/>
                <a:ea typeface="Yu Gothic UI" panose="020B0500000000000000" pitchFamily="50" charset="-128"/>
                <a:cs typeface="Segoe UI" panose="020B0502040204020203" pitchFamily="34" charset="0"/>
              </a:rPr>
              <a:t>RPA</a:t>
            </a:r>
            <a:r>
              <a:rPr lang="ja-JP" altLang="en-US" sz="1050" dirty="0">
                <a:latin typeface="Segoe UI" panose="020B0502040204020203" pitchFamily="34" charset="0"/>
                <a:ea typeface="Yu Gothic UI" panose="020B0500000000000000" pitchFamily="50" charset="-128"/>
                <a:cs typeface="Segoe UI" panose="020B0502040204020203" pitchFamily="34" charset="0"/>
              </a:rPr>
              <a:t>ツールの活用を想定した記載としていますが、当該目的（システム間連携が困難な場合の代替的な自動化手段の提供）を実現可能であれば、実装手段は</a:t>
            </a:r>
            <a:r>
              <a:rPr lang="en-US" altLang="ja-JP" sz="1050" dirty="0">
                <a:latin typeface="Segoe UI" panose="020B0502040204020203" pitchFamily="34" charset="0"/>
                <a:ea typeface="Yu Gothic UI" panose="020B0500000000000000" pitchFamily="50" charset="-128"/>
                <a:cs typeface="Segoe UI" panose="020B0502040204020203" pitchFamily="34" charset="0"/>
              </a:rPr>
              <a:t>RPA</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に限定するものではありません。その他の自動化手段による実現も含め、最適な方式での提案を求めます。</a:t>
            </a:r>
          </a:p>
          <a:p>
            <a:pPr marL="171450" indent="-171450">
              <a:lnSpc>
                <a:spcPct val="120000"/>
              </a:lnSpc>
              <a:buFont typeface="Segoe UI" panose="020B0502040204020203" pitchFamily="34" charset="0"/>
              <a:buChar char="–"/>
            </a:pPr>
            <a:r>
              <a:rPr lang="ja-JP" altLang="en-US" sz="1050" dirty="0">
                <a:latin typeface="Segoe UI" panose="020B0502040204020203" pitchFamily="34" charset="0"/>
                <a:ea typeface="Yu Gothic UI" panose="020B0500000000000000" pitchFamily="50" charset="-128"/>
                <a:cs typeface="Segoe UI" panose="020B0502040204020203" pitchFamily="34" charset="0"/>
              </a:rPr>
              <a:t>また、本機能はあくまでシステム連携の代替または補完的な位置付けであることから、他システムへの影響や保守性、運用負荷等を十分に考慮した上で、適用範囲及び利用方法を整理することを前提とします。</a:t>
            </a:r>
          </a:p>
          <a:p>
            <a:pPr marL="171450" indent="-171450">
              <a:lnSpc>
                <a:spcPct val="120000"/>
              </a:lnSpc>
              <a:buFont typeface="Segoe UI" panose="020B0502040204020203" pitchFamily="34" charset="0"/>
              <a:buChar char="–"/>
            </a:pPr>
            <a:r>
              <a:rPr lang="en-US" altLang="ja-JP" sz="1050" dirty="0">
                <a:latin typeface="Segoe UI" panose="020B0502040204020203" pitchFamily="34" charset="0"/>
                <a:ea typeface="Yu Gothic UI" panose="020B0500000000000000" pitchFamily="50" charset="-128"/>
                <a:cs typeface="Segoe UI" panose="020B0502040204020203" pitchFamily="34" charset="0"/>
              </a:rPr>
              <a:t>RFI</a:t>
            </a:r>
            <a:r>
              <a:rPr lang="ja-JP" altLang="en-US" sz="1050" dirty="0">
                <a:latin typeface="Segoe UI" panose="020B0502040204020203" pitchFamily="34" charset="0"/>
                <a:ea typeface="Yu Gothic UI" panose="020B0500000000000000" pitchFamily="50" charset="-128"/>
                <a:cs typeface="Segoe UI" panose="020B0502040204020203" pitchFamily="34" charset="0"/>
              </a:rPr>
              <a:t>においては、上記を踏まえ、適用可能な自動化手段の種類、適用対象業務の考え方（どのような処理に適するか）、及び運用・保守の観点（障害時対応、変更影響、実行管理等）を含め、貴社としての実現方式及び前提条件をご提案ください。</a:t>
            </a:r>
            <a:endParaRPr lang="en-US" altLang="ja-JP" sz="1050" dirty="0">
              <a:latin typeface="Segoe UI" panose="020B0502040204020203" pitchFamily="34" charset="0"/>
              <a:ea typeface="Yu Gothic UI" panose="020B0500000000000000" pitchFamily="50" charset="-128"/>
              <a:cs typeface="Segoe UI" panose="020B0502040204020203" pitchFamily="34" charset="0"/>
            </a:endParaRPr>
          </a:p>
        </p:txBody>
      </p:sp>
      <p:sp>
        <p:nvSpPr>
          <p:cNvPr id="4" name="正方形/長方形 3">
            <a:extLst>
              <a:ext uri="{FF2B5EF4-FFF2-40B4-BE49-F238E27FC236}">
                <a16:creationId xmlns:a16="http://schemas.microsoft.com/office/drawing/2014/main" id="{F78B656B-7876-23B2-7B85-BC2B4B182ABF}"/>
              </a:ext>
            </a:extLst>
          </p:cNvPr>
          <p:cNvSpPr/>
          <p:nvPr/>
        </p:nvSpPr>
        <p:spPr bwMode="auto">
          <a:xfrm>
            <a:off x="4346759" y="4845462"/>
            <a:ext cx="2464586" cy="922947"/>
          </a:xfrm>
          <a:prstGeom prst="rect">
            <a:avLst/>
          </a:prstGeom>
          <a:solidFill>
            <a:srgbClr val="7D6E59"/>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t>外付け</a:t>
            </a:r>
            <a:r>
              <a:rPr kumimoji="1"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t>システム</a:t>
            </a:r>
          </a:p>
        </p:txBody>
      </p:sp>
      <p:sp>
        <p:nvSpPr>
          <p:cNvPr id="5" name="正方形/長方形 4">
            <a:extLst>
              <a:ext uri="{FF2B5EF4-FFF2-40B4-BE49-F238E27FC236}">
                <a16:creationId xmlns:a16="http://schemas.microsoft.com/office/drawing/2014/main" id="{B2449975-578E-5130-92F2-5F97B3F333F5}"/>
              </a:ext>
            </a:extLst>
          </p:cNvPr>
          <p:cNvSpPr/>
          <p:nvPr/>
        </p:nvSpPr>
        <p:spPr bwMode="auto">
          <a:xfrm>
            <a:off x="4683472" y="5246619"/>
            <a:ext cx="1791160" cy="349954"/>
          </a:xfrm>
          <a:prstGeom prst="rect">
            <a:avLst/>
          </a:prstGeom>
          <a:solidFill>
            <a:schemeClr val="bg1"/>
          </a:solidFill>
          <a:ln w="3175" cap="flat" cmpd="sng" algn="ctr">
            <a:solidFill>
              <a:schemeClr val="bg1"/>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RPA</a:t>
            </a:r>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等管理ツール</a:t>
            </a:r>
            <a:endPar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7620B3C1-78B3-B393-53DA-BF29E99A204A}"/>
              </a:ext>
            </a:extLst>
          </p:cNvPr>
          <p:cNvSpPr/>
          <p:nvPr/>
        </p:nvSpPr>
        <p:spPr bwMode="auto">
          <a:xfrm>
            <a:off x="1577552" y="5100895"/>
            <a:ext cx="1443500" cy="436298"/>
          </a:xfrm>
          <a:prstGeom prst="rect">
            <a:avLst/>
          </a:prstGeom>
          <a:solidFill>
            <a:schemeClr val="accent3"/>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福祉保健システム</a:t>
            </a:r>
          </a:p>
        </p:txBody>
      </p:sp>
      <p:cxnSp>
        <p:nvCxnSpPr>
          <p:cNvPr id="8" name="直線矢印コネクタ 7">
            <a:extLst>
              <a:ext uri="{FF2B5EF4-FFF2-40B4-BE49-F238E27FC236}">
                <a16:creationId xmlns:a16="http://schemas.microsoft.com/office/drawing/2014/main" id="{CE5FAEF4-7FB5-2BB0-A403-E4653F5266A2}"/>
              </a:ext>
            </a:extLst>
          </p:cNvPr>
          <p:cNvCxnSpPr>
            <a:cxnSpLocks/>
            <a:stCxn id="6" idx="3"/>
            <a:endCxn id="4" idx="1"/>
          </p:cNvCxnSpPr>
          <p:nvPr/>
        </p:nvCxnSpPr>
        <p:spPr bwMode="auto">
          <a:xfrm flipV="1">
            <a:off x="3021052" y="5306936"/>
            <a:ext cx="1325707" cy="0"/>
          </a:xfrm>
          <a:prstGeom prst="straightConnector1">
            <a:avLst/>
          </a:prstGeom>
          <a:solidFill>
            <a:schemeClr val="accent1"/>
          </a:solidFill>
          <a:ln w="9525" cap="flat" cmpd="sng" algn="ctr">
            <a:solidFill>
              <a:srgbClr val="7D6E59"/>
            </a:solidFill>
            <a:prstDash val="solid"/>
            <a:round/>
            <a:headEnd type="triangl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正方形/長方形 9">
            <a:extLst>
              <a:ext uri="{FF2B5EF4-FFF2-40B4-BE49-F238E27FC236}">
                <a16:creationId xmlns:a16="http://schemas.microsoft.com/office/drawing/2014/main" id="{A18EC218-94F3-6E26-C871-62822F9FACD9}"/>
              </a:ext>
            </a:extLst>
          </p:cNvPr>
          <p:cNvSpPr/>
          <p:nvPr/>
        </p:nvSpPr>
        <p:spPr bwMode="auto">
          <a:xfrm>
            <a:off x="3138435" y="5066486"/>
            <a:ext cx="1090941" cy="237053"/>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画面操作</a:t>
            </a:r>
          </a:p>
        </p:txBody>
      </p:sp>
      <p:grpSp>
        <p:nvGrpSpPr>
          <p:cNvPr id="17" name="グループ化 16">
            <a:extLst>
              <a:ext uri="{FF2B5EF4-FFF2-40B4-BE49-F238E27FC236}">
                <a16:creationId xmlns:a16="http://schemas.microsoft.com/office/drawing/2014/main" id="{57346D48-7565-6BF7-06F3-2935D4D126D2}"/>
              </a:ext>
            </a:extLst>
          </p:cNvPr>
          <p:cNvGrpSpPr/>
          <p:nvPr/>
        </p:nvGrpSpPr>
        <p:grpSpPr>
          <a:xfrm>
            <a:off x="1279023" y="4276466"/>
            <a:ext cx="6585953" cy="192042"/>
            <a:chOff x="1585250" y="3174638"/>
            <a:chExt cx="6585953" cy="192042"/>
          </a:xfrm>
        </p:grpSpPr>
        <p:sp>
          <p:nvSpPr>
            <p:cNvPr id="18" name="正方形/長方形 17">
              <a:extLst>
                <a:ext uri="{FF2B5EF4-FFF2-40B4-BE49-F238E27FC236}">
                  <a16:creationId xmlns:a16="http://schemas.microsoft.com/office/drawing/2014/main" id="{8F5ED623-4F46-5AA8-DC23-89E440AA603C}"/>
                </a:ext>
              </a:extLst>
            </p:cNvPr>
            <p:cNvSpPr/>
            <p:nvPr/>
          </p:nvSpPr>
          <p:spPr bwMode="auto">
            <a:xfrm>
              <a:off x="1585250" y="3174638"/>
              <a:ext cx="6585953" cy="192042"/>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100" dirty="0">
                  <a:latin typeface="Yu Gothic UI" panose="020B0500000000000000" pitchFamily="50" charset="-128"/>
                  <a:ea typeface="Yu Gothic UI" panose="020B0500000000000000" pitchFamily="50" charset="-128"/>
                  <a:cs typeface="Meiryo UI" panose="020B0604030504040204" pitchFamily="50" charset="-128"/>
                </a:rPr>
                <a:t>RPA</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の想定構成</a:t>
              </a:r>
            </a:p>
          </p:txBody>
        </p:sp>
        <p:cxnSp>
          <p:nvCxnSpPr>
            <p:cNvPr id="19" name="直線矢印コネクタ 18">
              <a:extLst>
                <a:ext uri="{FF2B5EF4-FFF2-40B4-BE49-F238E27FC236}">
                  <a16:creationId xmlns:a16="http://schemas.microsoft.com/office/drawing/2014/main" id="{AA5FA6E2-8C7E-CC61-D79A-8C2E9A33682D}"/>
                </a:ext>
              </a:extLst>
            </p:cNvPr>
            <p:cNvCxnSpPr>
              <a:cxnSpLocks/>
            </p:cNvCxnSpPr>
            <p:nvPr/>
          </p:nvCxnSpPr>
          <p:spPr bwMode="auto">
            <a:xfrm>
              <a:off x="2286825" y="3366680"/>
              <a:ext cx="5182802" cy="0"/>
            </a:xfrm>
            <a:prstGeom prst="straightConnector1">
              <a:avLst/>
            </a:prstGeom>
            <a:solidFill>
              <a:schemeClr val="accent1"/>
            </a:solidFill>
            <a:ln w="3175" cap="flat" cmpd="sng" algn="ctr">
              <a:solidFill>
                <a:schemeClr val="tx1"/>
              </a:solidFill>
              <a:prstDash val="solid"/>
              <a:round/>
              <a:headEnd type="non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0" name="コンテンツ プレースホルダー 2">
            <a:extLst>
              <a:ext uri="{FF2B5EF4-FFF2-40B4-BE49-F238E27FC236}">
                <a16:creationId xmlns:a16="http://schemas.microsoft.com/office/drawing/2014/main" id="{BDDD30E2-1C9E-4317-4557-6002FEDD67CB}"/>
              </a:ext>
            </a:extLst>
          </p:cNvPr>
          <p:cNvSpPr txBox="1">
            <a:spLocks/>
          </p:cNvSpPr>
          <p:nvPr/>
        </p:nvSpPr>
        <p:spPr>
          <a:xfrm>
            <a:off x="6346891" y="5983323"/>
            <a:ext cx="2057022" cy="357687"/>
          </a:xfrm>
          <a:prstGeom prst="rect">
            <a:avLst/>
          </a:prstGeom>
          <a:noFill/>
          <a:ln>
            <a:solidFill>
              <a:schemeClr val="tx1"/>
            </a:solidFill>
          </a:ln>
        </p:spPr>
        <p:txBody>
          <a:bodyPr lIns="0" tIns="0" rIns="0" bIns="0" anchor="ctr">
            <a:noAutofit/>
          </a:bodyPr>
          <a:lstStyle>
            <a:lvl1pPr marL="0" indent="0" algn="l" rtl="0" eaLnBrk="1" fontAlgn="base" hangingPunct="1">
              <a:lnSpc>
                <a:spcPct val="100000"/>
              </a:lnSpc>
              <a:spcBef>
                <a:spcPts val="0"/>
              </a:spcBef>
              <a:spcAft>
                <a:spcPct val="0"/>
              </a:spcAft>
              <a:defRPr kumimoji="1" sz="1800" b="0" i="0" baseline="0">
                <a:solidFill>
                  <a:schemeClr val="bg2"/>
                </a:solidFill>
                <a:latin typeface="Segoe UI" panose="020B0502040204020203" pitchFamily="34" charset="0"/>
                <a:ea typeface="游ゴシック Medium" panose="020B0500000000000000" pitchFamily="50"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a:lstStyle>
          <a:p>
            <a:pPr>
              <a:lnSpc>
                <a:spcPct val="120000"/>
              </a:lnSpc>
            </a:pPr>
            <a:r>
              <a:rPr lang="en-US" altLang="ja-JP" sz="1200" kern="0" dirty="0">
                <a:solidFill>
                  <a:schemeClr val="tx1"/>
                </a:solidFill>
                <a:latin typeface="Yu Gothic UI" panose="020B0500000000000000" pitchFamily="50" charset="-128"/>
                <a:ea typeface="Yu Gothic UI" panose="020B0500000000000000" pitchFamily="50" charset="-128"/>
              </a:rPr>
              <a:t>【</a:t>
            </a:r>
            <a:r>
              <a:rPr lang="ja-JP" altLang="en-US" sz="1200" kern="0" dirty="0">
                <a:solidFill>
                  <a:schemeClr val="tx1"/>
                </a:solidFill>
                <a:latin typeface="Yu Gothic UI" panose="020B0500000000000000" pitchFamily="50" charset="-128"/>
                <a:ea typeface="Yu Gothic UI" panose="020B0500000000000000" pitchFamily="50" charset="-128"/>
              </a:rPr>
              <a:t>凡例</a:t>
            </a:r>
            <a:r>
              <a:rPr lang="en-US" altLang="ja-JP" sz="1200" kern="0" dirty="0">
                <a:solidFill>
                  <a:schemeClr val="tx1"/>
                </a:solidFill>
                <a:latin typeface="Yu Gothic UI" panose="020B0500000000000000" pitchFamily="50" charset="-128"/>
                <a:ea typeface="Yu Gothic UI" panose="020B0500000000000000" pitchFamily="50" charset="-128"/>
              </a:rPr>
              <a:t>】</a:t>
            </a:r>
          </a:p>
        </p:txBody>
      </p:sp>
      <p:cxnSp>
        <p:nvCxnSpPr>
          <p:cNvPr id="22" name="直線矢印コネクタ 21">
            <a:extLst>
              <a:ext uri="{FF2B5EF4-FFF2-40B4-BE49-F238E27FC236}">
                <a16:creationId xmlns:a16="http://schemas.microsoft.com/office/drawing/2014/main" id="{A60C03A3-A435-F19B-439F-8C7B8B54CF2F}"/>
              </a:ext>
            </a:extLst>
          </p:cNvPr>
          <p:cNvCxnSpPr>
            <a:cxnSpLocks/>
          </p:cNvCxnSpPr>
          <p:nvPr/>
        </p:nvCxnSpPr>
        <p:spPr bwMode="auto">
          <a:xfrm>
            <a:off x="6903050" y="6162166"/>
            <a:ext cx="429465"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コンテンツ プレースホルダー 2">
            <a:extLst>
              <a:ext uri="{FF2B5EF4-FFF2-40B4-BE49-F238E27FC236}">
                <a16:creationId xmlns:a16="http://schemas.microsoft.com/office/drawing/2014/main" id="{24BDFF69-6634-4360-29FE-3D575E57E4D0}"/>
              </a:ext>
            </a:extLst>
          </p:cNvPr>
          <p:cNvSpPr txBox="1">
            <a:spLocks/>
          </p:cNvSpPr>
          <p:nvPr/>
        </p:nvSpPr>
        <p:spPr>
          <a:xfrm>
            <a:off x="7373437" y="5936002"/>
            <a:ext cx="1030475" cy="452328"/>
          </a:xfrm>
          <a:prstGeom prst="rect">
            <a:avLst/>
          </a:prstGeom>
          <a:noFill/>
          <a:ln>
            <a:noFill/>
          </a:ln>
        </p:spPr>
        <p:txBody>
          <a:bodyPr lIns="0" tIns="0" rIns="0" bIns="0" anchor="ctr">
            <a:noAutofit/>
          </a:bodyPr>
          <a:lstStyle>
            <a:lvl1pPr marL="0" indent="0" algn="l" rtl="0" eaLnBrk="1" fontAlgn="base" hangingPunct="1">
              <a:lnSpc>
                <a:spcPct val="100000"/>
              </a:lnSpc>
              <a:spcBef>
                <a:spcPts val="0"/>
              </a:spcBef>
              <a:spcAft>
                <a:spcPct val="0"/>
              </a:spcAft>
              <a:defRPr kumimoji="1" sz="1800" b="0" i="0" baseline="0">
                <a:solidFill>
                  <a:schemeClr val="bg2"/>
                </a:solidFill>
                <a:latin typeface="Segoe UI" panose="020B0502040204020203" pitchFamily="34" charset="0"/>
                <a:ea typeface="游ゴシック Medium" panose="020B0500000000000000" pitchFamily="50"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bg2"/>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a:lstStyle>
          <a:p>
            <a:pPr>
              <a:lnSpc>
                <a:spcPct val="120000"/>
              </a:lnSpc>
            </a:pPr>
            <a:r>
              <a:rPr lang="ja-JP" altLang="en-US" sz="1200" kern="0" dirty="0">
                <a:solidFill>
                  <a:schemeClr val="tx1"/>
                </a:solidFill>
                <a:latin typeface="Yu Gothic UI" panose="020B0500000000000000" pitchFamily="50" charset="-128"/>
                <a:ea typeface="Yu Gothic UI" panose="020B0500000000000000" pitchFamily="50" charset="-128"/>
              </a:rPr>
              <a:t>：処理の流れ</a:t>
            </a:r>
            <a:endParaRPr lang="en-US" altLang="ja-JP" sz="1200" kern="0" dirty="0">
              <a:solidFill>
                <a:schemeClr val="tx1"/>
              </a:solidFill>
              <a:latin typeface="Yu Gothic UI" panose="020B0500000000000000" pitchFamily="50" charset="-128"/>
              <a:ea typeface="Yu Gothic UI" panose="020B0500000000000000" pitchFamily="50" charset="-128"/>
            </a:endParaRPr>
          </a:p>
        </p:txBody>
      </p:sp>
      <p:sp>
        <p:nvSpPr>
          <p:cNvPr id="24" name="正方形/長方形 23">
            <a:extLst>
              <a:ext uri="{FF2B5EF4-FFF2-40B4-BE49-F238E27FC236}">
                <a16:creationId xmlns:a16="http://schemas.microsoft.com/office/drawing/2014/main" id="{D0F07167-DB49-BC0D-419C-42587D24CA5C}"/>
              </a:ext>
            </a:extLst>
          </p:cNvPr>
          <p:cNvSpPr/>
          <p:nvPr/>
        </p:nvSpPr>
        <p:spPr bwMode="auto">
          <a:xfrm>
            <a:off x="555629" y="5990960"/>
            <a:ext cx="4078151"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en-US" altLang="ja-JP" sz="11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100" dirty="0">
                <a:latin typeface="Yu Gothic UI" panose="020B0500000000000000" pitchFamily="50" charset="-128"/>
                <a:ea typeface="Yu Gothic UI" panose="020B0500000000000000" pitchFamily="50" charset="-128"/>
                <a:cs typeface="Meiryo UI" panose="020B0604030504040204" pitchFamily="50" charset="-128"/>
              </a:rPr>
              <a:t>本図の「福祉保健システム」は外付けシステム調達範囲外</a:t>
            </a:r>
            <a:endPar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A82AC857-F3DF-892C-E049-07E53BA23DC2}"/>
              </a:ext>
            </a:extLst>
          </p:cNvPr>
          <p:cNvSpPr/>
          <p:nvPr/>
        </p:nvSpPr>
        <p:spPr bwMode="auto">
          <a:xfrm>
            <a:off x="736071" y="5728481"/>
            <a:ext cx="206103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100" dirty="0">
                <a:latin typeface="Segoe UI" panose="020B0502040204020203" pitchFamily="34" charset="0"/>
                <a:ea typeface="Yu Gothic UI" panose="020B0500000000000000" pitchFamily="50" charset="-128"/>
                <a:cs typeface="Segoe UI" panose="020B0502040204020203" pitchFamily="34" charset="0"/>
              </a:rPr>
              <a:t>外付け</a:t>
            </a:r>
            <a:r>
              <a:rPr lang="ja-JP" altLang="en-US" sz="1100" dirty="0">
                <a:latin typeface="Yu Gothic UI" panose="020B0500000000000000" pitchFamily="50" charset="-128"/>
                <a:ea typeface="Yu Gothic UI" panose="020B0500000000000000" pitchFamily="50" charset="-128"/>
              </a:rPr>
              <a:t>システム</a:t>
            </a:r>
            <a:r>
              <a:rPr kumimoji="1" lang="ja-JP" altLang="en-US" sz="1100" dirty="0">
                <a:latin typeface="Yu Gothic UI" panose="020B0500000000000000" pitchFamily="50" charset="-128"/>
                <a:ea typeface="Yu Gothic UI" panose="020B0500000000000000" pitchFamily="50" charset="-128"/>
                <a:cs typeface="Meiryo UI" panose="020B0604030504040204" pitchFamily="50" charset="-128"/>
              </a:rPr>
              <a:t>調達範囲</a:t>
            </a:r>
          </a:p>
        </p:txBody>
      </p:sp>
      <p:sp>
        <p:nvSpPr>
          <p:cNvPr id="9" name="正方形/長方形 8">
            <a:extLst>
              <a:ext uri="{FF2B5EF4-FFF2-40B4-BE49-F238E27FC236}">
                <a16:creationId xmlns:a16="http://schemas.microsoft.com/office/drawing/2014/main" id="{A098B47E-13F8-C1C4-58C8-D7076536A471}"/>
              </a:ext>
            </a:extLst>
          </p:cNvPr>
          <p:cNvSpPr/>
          <p:nvPr/>
        </p:nvSpPr>
        <p:spPr bwMode="auto">
          <a:xfrm>
            <a:off x="555630" y="5835647"/>
            <a:ext cx="400017" cy="154179"/>
          </a:xfrm>
          <a:prstGeom prst="rect">
            <a:avLst/>
          </a:prstGeom>
          <a:solidFill>
            <a:schemeClr val="accent2"/>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1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endParaRPr>
          </a:p>
        </p:txBody>
      </p:sp>
    </p:spTree>
    <p:extLst>
      <p:ext uri="{BB962C8B-B14F-4D97-AF65-F5344CB8AC3E}">
        <p14:creationId xmlns:p14="http://schemas.microsoft.com/office/powerpoint/2010/main" val="718107980"/>
      </p:ext>
    </p:extLst>
  </p:cSld>
  <p:clrMapOvr>
    <a:masterClrMapping/>
  </p:clrMapOvr>
</p:sld>
</file>

<file path=ppt/theme/theme1.xml><?xml version="1.0" encoding="utf-8"?>
<a:theme xmlns:a="http://schemas.openxmlformats.org/drawingml/2006/main" name="ABeam_Basic">
  <a:themeElements>
    <a:clrScheme name="ユーザー定義 8">
      <a:dk1>
        <a:srgbClr val="000000"/>
      </a:dk1>
      <a:lt1>
        <a:srgbClr val="FFFFFF"/>
      </a:lt1>
      <a:dk2>
        <a:srgbClr val="FFFFFF"/>
      </a:dk2>
      <a:lt2>
        <a:srgbClr val="000000"/>
      </a:lt2>
      <a:accent1>
        <a:srgbClr val="001964"/>
      </a:accent1>
      <a:accent2>
        <a:srgbClr val="7D6E59"/>
      </a:accent2>
      <a:accent3>
        <a:srgbClr val="F0EBE3"/>
      </a:accent3>
      <a:accent4>
        <a:srgbClr val="333333"/>
      </a:accent4>
      <a:accent5>
        <a:srgbClr val="C8BEAA"/>
      </a:accent5>
      <a:accent6>
        <a:srgbClr val="FFFFFF"/>
      </a:accent6>
      <a:hlink>
        <a:srgbClr val="001964"/>
      </a:hlink>
      <a:folHlink>
        <a:srgbClr val="001964"/>
      </a:folHlink>
    </a:clrScheme>
    <a:fontScheme name="ABeam">
      <a:majorFont>
        <a:latin typeface="Segoe UI"/>
        <a:ea typeface="游ゴシック"/>
        <a:cs typeface=""/>
      </a:majorFont>
      <a:minorFont>
        <a:latin typeface="Segoe UI"/>
        <a:ea typeface="游ゴシック Mediu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0EBE3"/>
        </a:solidFill>
        <a:ln w="3175" cap="flat" cmpd="sng" algn="ctr">
          <a:noFill/>
          <a:prstDash val="solid"/>
          <a:round/>
          <a:headEnd type="none" w="med" len="med"/>
          <a:tailEnd type="none" w="med" len="med"/>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600" dirty="0" err="1" smtClean="0">
            <a:cs typeface="Meiryo UI" panose="020B0604030504040204" pitchFamily="50" charset="-128"/>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0" fontAlgn="base" latinLnBrk="0" hangingPunct="0">
          <a:lnSpc>
            <a:spcPct val="120000"/>
          </a:lnSpc>
          <a:spcBef>
            <a:spcPct val="4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ea typeface="ＭＳ Ｐゴシック" pitchFamily="50" charset="-128"/>
          </a:defRPr>
        </a:defPPr>
      </a:lstStyle>
    </a:lnDef>
    <a:txDef>
      <a:spPr>
        <a:noFill/>
      </a:spPr>
      <a:bodyPr wrap="none" rtlCol="0">
        <a:spAutoFit/>
      </a:bodyPr>
      <a:lstStyle>
        <a:defPPr algn="l">
          <a:defRPr kumimoji="1" sz="1650" dirty="0" smtClean="0">
            <a:latin typeface="Segoe UI" panose="020B0502040204020203" pitchFamily="34" charset="0"/>
            <a:cs typeface="Meiryo UI" panose="020B0604030504040204" pitchFamily="50" charset="-128"/>
          </a:defRPr>
        </a:defPPr>
      </a:lstStyle>
    </a:txDef>
  </a:objectDefaults>
  <a:extraClrSchemeLst>
    <a:extraClrScheme>
      <a:clrScheme name="ABeam_Basic 1">
        <a:dk1>
          <a:srgbClr val="000000"/>
        </a:dk1>
        <a:lt1>
          <a:srgbClr val="FFFFFF"/>
        </a:lt1>
        <a:dk2>
          <a:srgbClr val="FFFFFF"/>
        </a:dk2>
        <a:lt2>
          <a:srgbClr val="363636"/>
        </a:lt2>
        <a:accent1>
          <a:srgbClr val="D9E5EC"/>
        </a:accent1>
        <a:accent2>
          <a:srgbClr val="3FA6CC"/>
        </a:accent2>
        <a:accent3>
          <a:srgbClr val="FFFFFF"/>
        </a:accent3>
        <a:accent4>
          <a:srgbClr val="000000"/>
        </a:accent4>
        <a:accent5>
          <a:srgbClr val="E9F0F4"/>
        </a:accent5>
        <a:accent6>
          <a:srgbClr val="3896B9"/>
        </a:accent6>
        <a:hlink>
          <a:srgbClr val="4589AF"/>
        </a:hlink>
        <a:folHlink>
          <a:srgbClr val="8FB5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Beam_PPT-template_WH_JP_4-3_2021019.potx" id="{6AB3E234-9C09-4AE3-89CF-2DBDBBDB4FE7}" vid="{A938745A-3AE1-4D54-9F69-81FB0A7D46E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otalTime>0</TotalTime>
  <Words>1100</Words>
  <PresentationFormat>画面に合わせる (4:3)</PresentationFormat>
  <Paragraphs>78</Paragraphs>
  <Slides>7</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Meiryo UI</vt:lpstr>
      <vt:lpstr>Yu Gothic UI</vt:lpstr>
      <vt:lpstr>游ゴシック</vt:lpstr>
      <vt:lpstr>游ゴシック</vt:lpstr>
      <vt:lpstr>Yu Gothic Medium</vt:lpstr>
      <vt:lpstr>Arial</vt:lpstr>
      <vt:lpstr>Segoe UI</vt:lpstr>
      <vt:lpstr>Wingdings</vt:lpstr>
      <vt:lpstr>ABeam_Basic</vt:lpstr>
      <vt:lpstr>補足資料３_基盤機能の機能要件の補足</vt:lpstr>
      <vt:lpstr>目次</vt:lpstr>
      <vt:lpstr>1．外付けシステムの位置付け及び想定構成</vt:lpstr>
      <vt:lpstr>2．外付けシステムの実現イメージ 2.1．福祉保健システムとのデータ連携</vt:lpstr>
      <vt:lpstr>2．外付けシステムの実現イメージ 2.2．帳票管理機能</vt:lpstr>
      <vt:lpstr>2．外付けシステムの実現イメージ 2.3．シングルサインオンの認証サーバ構築</vt:lpstr>
      <vt:lpstr>2．外付けシステムの実現イメージ 2.4．RPA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dcterms:modified xsi:type="dcterms:W3CDTF">2026-06-21T22:58:38Z</dcterms:modified>
</cp:coreProperties>
</file>