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92" r:id="rId4"/>
  </p:sldMasterIdLst>
  <p:notesMasterIdLst>
    <p:notesMasterId r:id="rId23"/>
  </p:notesMasterIdLst>
  <p:sldIdLst>
    <p:sldId id="12355" r:id="rId5"/>
    <p:sldId id="12396" r:id="rId6"/>
    <p:sldId id="12398" r:id="rId7"/>
    <p:sldId id="12389" r:id="rId8"/>
    <p:sldId id="12380" r:id="rId9"/>
    <p:sldId id="12370" r:id="rId10"/>
    <p:sldId id="12394" r:id="rId11"/>
    <p:sldId id="12395" r:id="rId12"/>
    <p:sldId id="12371" r:id="rId13"/>
    <p:sldId id="12384" r:id="rId14"/>
    <p:sldId id="12386" r:id="rId15"/>
    <p:sldId id="12388" r:id="rId16"/>
    <p:sldId id="12385" r:id="rId17"/>
    <p:sldId id="12397" r:id="rId18"/>
    <p:sldId id="12387" r:id="rId19"/>
    <p:sldId id="12376" r:id="rId20"/>
    <p:sldId id="12393" r:id="rId21"/>
    <p:sldId id="12378" r:id="rId22"/>
  </p:sldIdLst>
  <p:sldSz cx="9906000" cy="6858000" type="A4"/>
  <p:notesSz cx="6770688" cy="9350375"/>
  <p:custDataLst>
    <p:tags r:id="rId24"/>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1" clrIdx="1">
    <p:extLst>
      <p:ext uri="{19B8F6BF-5375-455C-9EA6-DF929625EA0E}">
        <p15:presenceInfo xmlns:p15="http://schemas.microsoft.com/office/powerpoint/2012/main" userId="Administrator" providerId="None"/>
      </p:ext>
    </p:extLst>
  </p:cmAuthor>
  <p:cmAuthor id="3" name="後藤 歩" initials="後藤" lastIdx="1" clrIdx="2">
    <p:extLst>
      <p:ext uri="{19B8F6BF-5375-455C-9EA6-DF929625EA0E}">
        <p15:presenceInfo xmlns:p15="http://schemas.microsoft.com/office/powerpoint/2012/main" userId="S-1-5-21-1886169037-697132945-400449928-7563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6600FF"/>
    <a:srgbClr val="F8F8F8"/>
    <a:srgbClr val="EBF5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2" autoAdjust="0"/>
    <p:restoredTop sz="93386" autoAdjust="0"/>
  </p:normalViewPr>
  <p:slideViewPr>
    <p:cSldViewPr snapToGrid="0" showGuides="1">
      <p:cViewPr varScale="1">
        <p:scale>
          <a:sx n="85" d="100"/>
          <a:sy n="85" d="100"/>
        </p:scale>
        <p:origin x="660" y="60"/>
      </p:cViewPr>
      <p:guideLst>
        <p:guide pos="3120"/>
        <p:guide orient="horz" pos="2183"/>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34550" cy="469399"/>
          </a:xfrm>
          <a:prstGeom prst="rect">
            <a:avLst/>
          </a:prstGeom>
        </p:spPr>
        <p:txBody>
          <a:bodyPr vert="horz" lIns="88786" tIns="44393" rIns="88786" bIns="44393"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34543" y="0"/>
            <a:ext cx="2934549" cy="469399"/>
          </a:xfrm>
          <a:prstGeom prst="rect">
            <a:avLst/>
          </a:prstGeom>
        </p:spPr>
        <p:txBody>
          <a:bodyPr vert="horz" lIns="88786" tIns="44393" rIns="88786" bIns="44393"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2024/5/23</a:t>
            </a:fld>
            <a:endParaRPr kumimoji="1" lang="ja-JP" altLang="en-US"/>
          </a:p>
        </p:txBody>
      </p:sp>
      <p:sp>
        <p:nvSpPr>
          <p:cNvPr id="4" name="スライド イメージ プレースホルダー 3"/>
          <p:cNvSpPr>
            <a:spLocks noGrp="1" noRot="1" noChangeAspect="1"/>
          </p:cNvSpPr>
          <p:nvPr>
            <p:ph type="sldImg" idx="2"/>
          </p:nvPr>
        </p:nvSpPr>
        <p:spPr>
          <a:xfrm>
            <a:off x="1108075" y="1169988"/>
            <a:ext cx="4554538" cy="3152775"/>
          </a:xfrm>
          <a:prstGeom prst="rect">
            <a:avLst/>
          </a:prstGeom>
          <a:noFill/>
          <a:ln w="12700">
            <a:solidFill>
              <a:prstClr val="black"/>
            </a:solidFill>
          </a:ln>
        </p:spPr>
        <p:txBody>
          <a:bodyPr vert="horz" lIns="88786" tIns="44393" rIns="88786" bIns="44393" rtlCol="0" anchor="ctr"/>
          <a:lstStyle/>
          <a:p>
            <a:endParaRPr lang="ja-JP" altLang="en-US" dirty="0"/>
          </a:p>
        </p:txBody>
      </p:sp>
      <p:sp>
        <p:nvSpPr>
          <p:cNvPr id="5" name="ノート プレースホルダー 4"/>
          <p:cNvSpPr>
            <a:spLocks noGrp="1"/>
          </p:cNvSpPr>
          <p:nvPr>
            <p:ph type="body" sz="quarter" idx="3"/>
          </p:nvPr>
        </p:nvSpPr>
        <p:spPr>
          <a:xfrm>
            <a:off x="676591" y="4499915"/>
            <a:ext cx="5417508" cy="3681475"/>
          </a:xfrm>
          <a:prstGeom prst="rect">
            <a:avLst/>
          </a:prstGeom>
        </p:spPr>
        <p:txBody>
          <a:bodyPr vert="horz" lIns="88786" tIns="44393" rIns="88786" bIns="44393"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8880976"/>
            <a:ext cx="2934550" cy="469399"/>
          </a:xfrm>
          <a:prstGeom prst="rect">
            <a:avLst/>
          </a:prstGeom>
        </p:spPr>
        <p:txBody>
          <a:bodyPr vert="horz" lIns="88786" tIns="44393" rIns="88786" bIns="44393"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34543" y="8880976"/>
            <a:ext cx="2934549" cy="469399"/>
          </a:xfrm>
          <a:prstGeom prst="rect">
            <a:avLst/>
          </a:prstGeom>
        </p:spPr>
        <p:txBody>
          <a:bodyPr vert="horz" lIns="88786" tIns="44393" rIns="88786" bIns="44393"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39326826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207"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7024485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vmlDrawing" Target="../drawings/vmlDrawing1.vm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oleObject" Target="../embeddings/oleObject1.bin"/><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4"/>
            </p:custDataLst>
            <p:extLst>
              <p:ext uri="{D42A27DB-BD31-4B8C-83A1-F6EECF244321}">
                <p14:modId xmlns:p14="http://schemas.microsoft.com/office/powerpoint/2010/main" val="31224320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83" name="think-cell スライド" r:id="rId5" imgW="563" imgH="564" progId="TCLayout.ActiveDocument.1">
                  <p:embed/>
                </p:oleObj>
              </mc:Choice>
              <mc:Fallback>
                <p:oleObj name="think-cell スライド" r:id="rId5" imgW="563" imgH="564" progId="TCLayout.ActiveDocument.1">
                  <p:embed/>
                  <p:pic>
                    <p:nvPicPr>
                      <p:cNvPr id="4" name="オブジェクト 3" hidden="1"/>
                      <p:cNvPicPr/>
                      <p:nvPr/>
                    </p:nvPicPr>
                    <p:blipFill>
                      <a:blip/>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172187055"/>
      </p:ext>
    </p:extLst>
  </p:cSld>
  <p:clrMap bg1="lt1" tx1="dk1" bg2="lt2" tx2="dk2" accent1="accent1" accent2="accent2" accent3="accent3" accent4="accent4" accent5="accent5" accent6="accent6" hlink="hlink" folHlink="folHlink"/>
  <p:sldLayoutIdLst>
    <p:sldLayoutId id="2147484000" r:id="rId1"/>
  </p:sldLayoutIdLst>
  <p:timing>
    <p:tnLst>
      <p:par>
        <p:cTn id="1" dur="indefinite" restart="never" nodeType="tmRoot"/>
      </p:par>
    </p:tnLst>
  </p:timing>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A20886E-93F1-44D3-A80F-6C68E8301DE6}"/>
              </a:ext>
            </a:extLst>
          </p:cNvPr>
          <p:cNvSpPr>
            <a:spLocks noGrp="1"/>
          </p:cNvSpPr>
          <p:nvPr>
            <p:ph type="title" idx="4294967295"/>
          </p:nvPr>
        </p:nvSpPr>
        <p:spPr>
          <a:xfrm>
            <a:off x="403936" y="273990"/>
            <a:ext cx="9072000" cy="658601"/>
          </a:xfrm>
          <a:prstGeom prst="rect">
            <a:avLst/>
          </a:prstGeom>
        </p:spPr>
        <p:txBody>
          <a:bodyPr anchor="ctr"/>
          <a:lstStyle/>
          <a:p>
            <a:pPr algn="ctr">
              <a:lnSpc>
                <a:spcPts val="1800"/>
              </a:lnSpc>
            </a:pPr>
            <a:r>
              <a:rPr lang="en-US" altLang="ja-JP" sz="2800" dirty="0"/>
              <a:t/>
            </a:r>
            <a:br>
              <a:rPr lang="en-US" altLang="ja-JP" sz="2800" dirty="0"/>
            </a:br>
            <a:r>
              <a:rPr lang="ja-JP" altLang="en-US" sz="2800" dirty="0">
                <a:solidFill>
                  <a:schemeClr val="accent5"/>
                </a:solidFill>
              </a:rPr>
              <a:t>実証実験</a:t>
            </a:r>
            <a:r>
              <a:rPr lang="ja-JP" altLang="en-US" sz="2800" dirty="0" smtClean="0">
                <a:solidFill>
                  <a:schemeClr val="accent5"/>
                </a:solidFill>
              </a:rPr>
              <a:t>等実施計画書</a:t>
            </a:r>
            <a:endParaRPr lang="ja-JP" altLang="en-US" sz="2800" dirty="0">
              <a:solidFill>
                <a:schemeClr val="accent5"/>
              </a:solidFill>
            </a:endParaRPr>
          </a:p>
        </p:txBody>
      </p:sp>
      <p:sp>
        <p:nvSpPr>
          <p:cNvPr id="2" name="正方形/長方形 1">
            <a:extLst>
              <a:ext uri="{FF2B5EF4-FFF2-40B4-BE49-F238E27FC236}">
                <a16:creationId xmlns:a16="http://schemas.microsoft.com/office/drawing/2014/main" id="{7B399AFC-180B-4836-9AD8-D7AD34B4C6B6}"/>
              </a:ext>
            </a:extLst>
          </p:cNvPr>
          <p:cNvSpPr/>
          <p:nvPr/>
        </p:nvSpPr>
        <p:spPr bwMode="gray">
          <a:xfrm>
            <a:off x="1098092" y="1475325"/>
            <a:ext cx="7683689" cy="4713951"/>
          </a:xfrm>
          <a:prstGeom prst="rect">
            <a:avLst/>
          </a:prstGeom>
          <a:noFill/>
          <a:ln w="5715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n-lt"/>
                <a:cs typeface="+mn-cs"/>
              </a:rPr>
              <a:t>各スライドの説明文、審査目線を理解の上、内容に漏れの無いよう記載ください（記載の無い箇所は評価ができなくなる点、ご承知おきください）</a:t>
            </a:r>
            <a:endParaRPr kumimoji="1" lang="en-US" altLang="ja-JP" sz="1800" dirty="0">
              <a:latin typeface="+mn-lt"/>
              <a:cs typeface="+mn-cs"/>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n-lt"/>
                <a:cs typeface="+mn-cs"/>
              </a:rPr>
              <a:t>各スライドは必要があれば枚数を追加ください</a:t>
            </a:r>
            <a:endParaRPr kumimoji="1" lang="en-US" altLang="ja-JP" sz="1800" dirty="0">
              <a:latin typeface="+mn-lt"/>
              <a:cs typeface="+mn-cs"/>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smtClean="0">
                <a:latin typeface="+mn-lt"/>
                <a:cs typeface="+mn-cs"/>
              </a:rPr>
              <a:t>適宜</a:t>
            </a:r>
            <a:r>
              <a:rPr kumimoji="1" lang="ja-JP" altLang="en-US" sz="1800" dirty="0">
                <a:latin typeface="+mn-lt"/>
                <a:cs typeface="+mn-cs"/>
              </a:rPr>
              <a:t>、内容が伝わりやすいように図や写真等をご使用ください</a:t>
            </a:r>
            <a:endParaRPr kumimoji="1" lang="en-US" altLang="ja-JP" sz="1800" dirty="0">
              <a:latin typeface="+mn-lt"/>
              <a:cs typeface="+mn-cs"/>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smtClean="0">
                <a:latin typeface="+mn-lt"/>
                <a:cs typeface="+mn-cs"/>
              </a:rPr>
              <a:t>申請時に提出</a:t>
            </a:r>
            <a:r>
              <a:rPr kumimoji="1" lang="ja-JP" altLang="en-US" sz="1800" dirty="0">
                <a:latin typeface="+mn-lt"/>
                <a:cs typeface="+mn-cs"/>
              </a:rPr>
              <a:t>いただく資料のみで審査を行いますので、本資料を見ただけで内容が理解できるように文字での説明も充実させてください</a:t>
            </a:r>
            <a:endParaRPr kumimoji="1" lang="en-US" altLang="ja-JP" sz="1800" dirty="0">
              <a:latin typeface="+mn-lt"/>
              <a:cs typeface="+mn-cs"/>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n-lt"/>
                <a:cs typeface="+mn-cs"/>
              </a:rPr>
              <a:t>なお、スライドの見栄え（レイアウトや図・写真等の使用）は審査員が審査をする上で内容の理解のしやすさには影響しますが、審査の評点には直接影響</a:t>
            </a:r>
            <a:r>
              <a:rPr kumimoji="1" lang="ja-JP" altLang="en-US" sz="1800" dirty="0" smtClean="0">
                <a:latin typeface="+mn-lt"/>
                <a:cs typeface="+mn-cs"/>
              </a:rPr>
              <a:t>しません</a:t>
            </a:r>
            <a:endParaRPr kumimoji="1" lang="en-US" altLang="ja-JP" sz="1800" dirty="0">
              <a:latin typeface="+mn-lt"/>
              <a:cs typeface="+mn-cs"/>
            </a:endParaRPr>
          </a:p>
        </p:txBody>
      </p:sp>
      <p:sp>
        <p:nvSpPr>
          <p:cNvPr id="4" name="タイトル 4">
            <a:extLst>
              <a:ext uri="{FF2B5EF4-FFF2-40B4-BE49-F238E27FC236}">
                <a16:creationId xmlns:a16="http://schemas.microsoft.com/office/drawing/2014/main" id="{6E8A5655-0D69-472C-8850-FA80B6E73CC1}"/>
              </a:ext>
            </a:extLst>
          </p:cNvPr>
          <p:cNvSpPr txBox="1">
            <a:spLocks/>
          </p:cNvSpPr>
          <p:nvPr/>
        </p:nvSpPr>
        <p:spPr bwMode="gray">
          <a:xfrm>
            <a:off x="3016230" y="915690"/>
            <a:ext cx="3847414" cy="559636"/>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algn="ctr" fontAlgn="auto">
              <a:spcAft>
                <a:spcPts val="0"/>
              </a:spcAft>
            </a:pPr>
            <a:r>
              <a:rPr lang="ja-JP" altLang="en-US" sz="2400" dirty="0">
                <a:solidFill>
                  <a:srgbClr val="FF0000"/>
                </a:solidFill>
              </a:rPr>
              <a:t>記載にあたっての注意事項</a:t>
            </a:r>
          </a:p>
        </p:txBody>
      </p:sp>
      <p:sp>
        <p:nvSpPr>
          <p:cNvPr id="6" name="タイトル 4">
            <a:extLst>
              <a:ext uri="{FF2B5EF4-FFF2-40B4-BE49-F238E27FC236}">
                <a16:creationId xmlns:a16="http://schemas.microsoft.com/office/drawing/2014/main" id="{BA20886E-93F1-44D3-A80F-6C68E8301DE6}"/>
              </a:ext>
            </a:extLst>
          </p:cNvPr>
          <p:cNvSpPr txBox="1">
            <a:spLocks/>
          </p:cNvSpPr>
          <p:nvPr/>
        </p:nvSpPr>
        <p:spPr bwMode="gray">
          <a:xfrm>
            <a:off x="294354" y="145283"/>
            <a:ext cx="9072000" cy="467367"/>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lnSpc>
                <a:spcPts val="1800"/>
              </a:lnSpc>
              <a:spcAft>
                <a:spcPts val="0"/>
              </a:spcAft>
            </a:pPr>
            <a:r>
              <a:rPr lang="ja-JP" altLang="en-US" sz="1200" dirty="0" smtClean="0"/>
              <a:t>横浜市技術系スタートアップ実証実験等助成金</a:t>
            </a:r>
            <a:endParaRPr lang="en-US" altLang="ja-JP" sz="1200" dirty="0" smtClean="0"/>
          </a:p>
          <a:p>
            <a:pPr fontAlgn="auto">
              <a:lnSpc>
                <a:spcPts val="1800"/>
              </a:lnSpc>
              <a:spcAft>
                <a:spcPts val="0"/>
              </a:spcAft>
            </a:pPr>
            <a:r>
              <a:rPr lang="ja-JP" altLang="en-US" sz="1200" smtClean="0"/>
              <a:t>第１号</a:t>
            </a:r>
            <a:r>
              <a:rPr lang="ja-JP" altLang="en-US" sz="1200" dirty="0" smtClean="0"/>
              <a:t>様式（第７条）</a:t>
            </a:r>
            <a:endParaRPr lang="en-US" altLang="ja-JP" sz="1200" dirty="0" smtClean="0"/>
          </a:p>
        </p:txBody>
      </p:sp>
      <p:sp>
        <p:nvSpPr>
          <p:cNvPr id="7" name="スライド番号プレースホルダー 2">
            <a:extLst>
              <a:ext uri="{FF2B5EF4-FFF2-40B4-BE49-F238E27FC236}">
                <a16:creationId xmlns:a16="http://schemas.microsoft.com/office/drawing/2014/main" id="{B47773AE-6CA3-4948-A9DE-5A32EE42CBA2}"/>
              </a:ext>
            </a:extLst>
          </p:cNvPr>
          <p:cNvSpPr txBox="1">
            <a:spLocks/>
          </p:cNvSpPr>
          <p:nvPr/>
        </p:nvSpPr>
        <p:spPr>
          <a:xfrm>
            <a:off x="4773000" y="6340839"/>
            <a:ext cx="683420" cy="169200"/>
          </a:xfrm>
          <a:prstGeom prst="rect">
            <a:avLst/>
          </a:prstGeom>
        </p:spPr>
        <p:txBody>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A5FCFE5-FE56-4EF1-80A8-07776887C2A1}" type="slidenum">
              <a:rPr lang="ja-JP" altLang="en-US" smtClean="0"/>
              <a:pPr/>
              <a:t>1</a:t>
            </a:fld>
            <a:endParaRPr lang="ja-JP" altLang="en-US" dirty="0"/>
          </a:p>
        </p:txBody>
      </p:sp>
    </p:spTree>
    <p:extLst>
      <p:ext uri="{BB962C8B-B14F-4D97-AF65-F5344CB8AC3E}">
        <p14:creationId xmlns:p14="http://schemas.microsoft.com/office/powerpoint/2010/main" val="35199174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773000" y="6390011"/>
            <a:ext cx="788292" cy="157574"/>
          </a:xfrm>
          <a:prstGeom prst="rect">
            <a:avLst/>
          </a:prstGeom>
        </p:spPr>
        <p:txBody>
          <a:bodyPr/>
          <a:lstStyle/>
          <a:p>
            <a:fld id="{AA5FCFE5-FE56-4EF1-80A8-07776887C2A1}" type="slidenum">
              <a:rPr lang="ja-JP" altLang="en-US" smtClean="0"/>
              <a:pPr/>
              <a:t>10</a:t>
            </a:fld>
            <a:endParaRPr lang="ja-JP" altLang="en-US" dirty="0"/>
          </a:p>
        </p:txBody>
      </p:sp>
      <p:sp>
        <p:nvSpPr>
          <p:cNvPr id="15" name="タイトル 3">
            <a:extLst>
              <a:ext uri="{FF2B5EF4-FFF2-40B4-BE49-F238E27FC236}">
                <a16:creationId xmlns:a16="http://schemas.microsoft.com/office/drawing/2014/main" id="{084493B5-F2B9-4F05-B5EC-5DF74AFD6A55}"/>
              </a:ext>
            </a:extLst>
          </p:cNvPr>
          <p:cNvSpPr>
            <a:spLocks noGrp="1"/>
          </p:cNvSpPr>
          <p:nvPr>
            <p:ph type="title" idx="4294967295"/>
          </p:nvPr>
        </p:nvSpPr>
        <p:spPr>
          <a:xfrm>
            <a:off x="378038" y="180000"/>
            <a:ext cx="9072000" cy="615600"/>
          </a:xfrm>
          <a:prstGeom prst="rect">
            <a:avLst/>
          </a:prstGeom>
        </p:spPr>
        <p:txBody>
          <a:bodyPr/>
          <a:lstStyle/>
          <a:p>
            <a:r>
              <a:rPr lang="ja-JP" altLang="en-US" dirty="0"/>
              <a:t>８</a:t>
            </a:r>
            <a:r>
              <a:rPr kumimoji="1" lang="ja-JP" altLang="en-US" dirty="0" smtClean="0"/>
              <a:t>．</a:t>
            </a:r>
            <a:r>
              <a:rPr kumimoji="1" lang="ja-JP" altLang="en-US" dirty="0"/>
              <a:t>競合優位性</a:t>
            </a:r>
          </a:p>
        </p:txBody>
      </p:sp>
      <p:sp>
        <p:nvSpPr>
          <p:cNvPr id="16" name="テキスト プレースホルダー 3">
            <a:extLst>
              <a:ext uri="{FF2B5EF4-FFF2-40B4-BE49-F238E27FC236}">
                <a16:creationId xmlns:a16="http://schemas.microsoft.com/office/drawing/2014/main" id="{10C1CE59-B5B4-470C-9343-E71375653AEB}"/>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solidFill>
                  <a:schemeClr val="tx1"/>
                </a:solidFill>
              </a:rPr>
              <a:t>「貴社と同じ課題に取り組む競合他社のサービス名」を挙げた上で、「それらのサービスと比較しての優位性」を詳細に記載ください</a:t>
            </a:r>
          </a:p>
        </p:txBody>
      </p:sp>
      <p:graphicFrame>
        <p:nvGraphicFramePr>
          <p:cNvPr id="2" name="表 3">
            <a:extLst>
              <a:ext uri="{FF2B5EF4-FFF2-40B4-BE49-F238E27FC236}">
                <a16:creationId xmlns:a16="http://schemas.microsoft.com/office/drawing/2014/main" id="{4F6D32C0-2B3A-4C00-A1A5-AFDC4A4920BE}"/>
              </a:ext>
            </a:extLst>
          </p:cNvPr>
          <p:cNvGraphicFramePr>
            <a:graphicFrameLocks noGrp="1"/>
          </p:cNvGraphicFramePr>
          <p:nvPr>
            <p:extLst>
              <p:ext uri="{D42A27DB-BD31-4B8C-83A1-F6EECF244321}">
                <p14:modId xmlns:p14="http://schemas.microsoft.com/office/powerpoint/2010/main" val="3536453081"/>
              </p:ext>
            </p:extLst>
          </p:nvPr>
        </p:nvGraphicFramePr>
        <p:xfrm>
          <a:off x="378038" y="1668400"/>
          <a:ext cx="9110964" cy="4579998"/>
        </p:xfrm>
        <a:graphic>
          <a:graphicData uri="http://schemas.openxmlformats.org/drawingml/2006/table">
            <a:tbl>
              <a:tblPr firstRow="1" bandRow="1">
                <a:tableStyleId>{5C22544A-7EE6-4342-B048-85BDC9FD1C3A}</a:tableStyleId>
              </a:tblPr>
              <a:tblGrid>
                <a:gridCol w="2136562">
                  <a:extLst>
                    <a:ext uri="{9D8B030D-6E8A-4147-A177-3AD203B41FA5}">
                      <a16:colId xmlns:a16="http://schemas.microsoft.com/office/drawing/2014/main" val="3777617729"/>
                    </a:ext>
                  </a:extLst>
                </a:gridCol>
                <a:gridCol w="1866900">
                  <a:extLst>
                    <a:ext uri="{9D8B030D-6E8A-4147-A177-3AD203B41FA5}">
                      <a16:colId xmlns:a16="http://schemas.microsoft.com/office/drawing/2014/main" val="2896273610"/>
                    </a:ext>
                  </a:extLst>
                </a:gridCol>
                <a:gridCol w="2457450">
                  <a:extLst>
                    <a:ext uri="{9D8B030D-6E8A-4147-A177-3AD203B41FA5}">
                      <a16:colId xmlns:a16="http://schemas.microsoft.com/office/drawing/2014/main" val="1947368740"/>
                    </a:ext>
                  </a:extLst>
                </a:gridCol>
                <a:gridCol w="2650052">
                  <a:extLst>
                    <a:ext uri="{9D8B030D-6E8A-4147-A177-3AD203B41FA5}">
                      <a16:colId xmlns:a16="http://schemas.microsoft.com/office/drawing/2014/main" val="3343906962"/>
                    </a:ext>
                  </a:extLst>
                </a:gridCol>
              </a:tblGrid>
              <a:tr h="294538">
                <a:tc>
                  <a:txBody>
                    <a:bodyPr/>
                    <a:lstStyle/>
                    <a:p>
                      <a:pPr algn="ctr"/>
                      <a:r>
                        <a:rPr kumimoji="1" lang="ja-JP" altLang="en-US" sz="1200" dirty="0"/>
                        <a:t>競合の製品・サービス名</a:t>
                      </a:r>
                      <a:r>
                        <a:rPr kumimoji="1" lang="en-US" altLang="ja-JP" sz="1200" dirty="0"/>
                        <a:t>or</a:t>
                      </a:r>
                      <a:r>
                        <a:rPr kumimoji="1" lang="ja-JP" altLang="en-US" sz="1200" dirty="0"/>
                        <a:t>社名</a:t>
                      </a:r>
                      <a:endParaRPr kumimoji="1" lang="en-US" altLang="ja-JP" sz="1200" dirty="0"/>
                    </a:p>
                  </a:txBody>
                  <a:tcPr marL="121706" marR="121706" anchor="ctr" anchorCtr="1">
                    <a:lnB w="3175"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200" dirty="0"/>
                        <a:t>競合製品・サービスの</a:t>
                      </a:r>
                      <a:r>
                        <a:rPr kumimoji="1" lang="en-US" altLang="ja-JP" sz="1200" dirty="0"/>
                        <a:t>URL</a:t>
                      </a:r>
                      <a:endParaRPr kumimoji="1" lang="ja-JP" altLang="en-US" sz="1200" dirty="0"/>
                    </a:p>
                  </a:txBody>
                  <a:tcPr marL="121706" marR="121706" anchor="ctr" anchorCtr="1">
                    <a:lnB w="3175"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200" dirty="0"/>
                        <a:t>競合の製品・サービスの特長</a:t>
                      </a:r>
                    </a:p>
                  </a:txBody>
                  <a:tcPr marL="121706" marR="121706" anchor="ctr" anchorCtr="1">
                    <a:lnB w="3175"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200" dirty="0"/>
                        <a:t>自社の製品・サービスの優位性</a:t>
                      </a:r>
                    </a:p>
                  </a:txBody>
                  <a:tcPr marL="121706" marR="121706" anchor="ctr" anchorCtr="1">
                    <a:lnB w="3175"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606434681"/>
                  </a:ext>
                </a:extLst>
              </a:tr>
              <a:tr h="857092">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2948034"/>
                  </a:ext>
                </a:extLst>
              </a:tr>
              <a:tr h="857092">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8031212"/>
                  </a:ext>
                </a:extLst>
              </a:tr>
              <a:tr h="857092">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79474426"/>
                  </a:ext>
                </a:extLst>
              </a:tr>
              <a:tr h="857092">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50141823"/>
                  </a:ext>
                </a:extLst>
              </a:tr>
              <a:tr h="857092">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dirty="0"/>
                    </a:p>
                  </a:txBody>
                  <a:tcPr marL="121706" marR="121706">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99305715"/>
                  </a:ext>
                </a:extLst>
              </a:tr>
            </a:tbl>
          </a:graphicData>
        </a:graphic>
      </p:graphicFrame>
    </p:spTree>
    <p:extLst>
      <p:ext uri="{BB962C8B-B14F-4D97-AF65-F5344CB8AC3E}">
        <p14:creationId xmlns:p14="http://schemas.microsoft.com/office/powerpoint/2010/main" val="3234813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773000" y="6477482"/>
            <a:ext cx="758311" cy="142584"/>
          </a:xfrm>
          <a:prstGeom prst="rect">
            <a:avLst/>
          </a:prstGeom>
        </p:spPr>
        <p:txBody>
          <a:bodyPr/>
          <a:lstStyle/>
          <a:p>
            <a:fld id="{AA5FCFE5-FE56-4EF1-80A8-07776887C2A1}" type="slidenum">
              <a:rPr lang="ja-JP" altLang="en-US" smtClean="0"/>
              <a:pPr/>
              <a:t>11</a:t>
            </a:fld>
            <a:endParaRPr lang="ja-JP" altLang="en-US" dirty="0"/>
          </a:p>
        </p:txBody>
      </p:sp>
      <p:sp>
        <p:nvSpPr>
          <p:cNvPr id="15" name="タイトル 3">
            <a:extLst>
              <a:ext uri="{FF2B5EF4-FFF2-40B4-BE49-F238E27FC236}">
                <a16:creationId xmlns:a16="http://schemas.microsoft.com/office/drawing/2014/main" id="{084493B5-F2B9-4F05-B5EC-5DF74AFD6A55}"/>
              </a:ext>
            </a:extLst>
          </p:cNvPr>
          <p:cNvSpPr>
            <a:spLocks noGrp="1"/>
          </p:cNvSpPr>
          <p:nvPr>
            <p:ph type="title" idx="4294967295"/>
          </p:nvPr>
        </p:nvSpPr>
        <p:spPr>
          <a:xfrm>
            <a:off x="299877" y="155236"/>
            <a:ext cx="9072000" cy="615600"/>
          </a:xfrm>
          <a:prstGeom prst="rect">
            <a:avLst/>
          </a:prstGeom>
        </p:spPr>
        <p:txBody>
          <a:bodyPr/>
          <a:lstStyle/>
          <a:p>
            <a:r>
              <a:rPr lang="ja-JP" altLang="en-US" dirty="0"/>
              <a:t>９</a:t>
            </a:r>
            <a:r>
              <a:rPr kumimoji="1" lang="ja-JP" altLang="en-US" dirty="0" smtClean="0"/>
              <a:t>．</a:t>
            </a:r>
            <a:r>
              <a:rPr kumimoji="1" lang="ja-JP" altLang="en-US" dirty="0"/>
              <a:t>市場規模</a:t>
            </a:r>
          </a:p>
        </p:txBody>
      </p:sp>
      <p:sp>
        <p:nvSpPr>
          <p:cNvPr id="16" name="テキスト プレースホルダー 3">
            <a:extLst>
              <a:ext uri="{FF2B5EF4-FFF2-40B4-BE49-F238E27FC236}">
                <a16:creationId xmlns:a16="http://schemas.microsoft.com/office/drawing/2014/main" id="{10C1CE59-B5B4-470C-9343-E71375653AEB}"/>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solidFill>
                  <a:schemeClr val="tx1"/>
                </a:solidFill>
              </a:rPr>
              <a:t>「</a:t>
            </a:r>
            <a:r>
              <a:rPr lang="en-US" altLang="ja-JP" i="0" dirty="0">
                <a:solidFill>
                  <a:schemeClr val="tx1"/>
                </a:solidFill>
              </a:rPr>
              <a:t>TAM</a:t>
            </a:r>
            <a:r>
              <a:rPr lang="ja-JP" altLang="en-US" i="0" dirty="0">
                <a:solidFill>
                  <a:schemeClr val="tx1"/>
                </a:solidFill>
              </a:rPr>
              <a:t>」「</a:t>
            </a:r>
            <a:r>
              <a:rPr lang="en-US" altLang="ja-JP" i="0" dirty="0">
                <a:solidFill>
                  <a:schemeClr val="tx1"/>
                </a:solidFill>
              </a:rPr>
              <a:t>SAM</a:t>
            </a:r>
            <a:r>
              <a:rPr lang="ja-JP" altLang="en-US" i="0" dirty="0">
                <a:solidFill>
                  <a:schemeClr val="tx1"/>
                </a:solidFill>
              </a:rPr>
              <a:t>」「</a:t>
            </a:r>
            <a:r>
              <a:rPr lang="en-US" altLang="ja-JP" i="0" dirty="0">
                <a:solidFill>
                  <a:schemeClr val="tx1"/>
                </a:solidFill>
              </a:rPr>
              <a:t>SOM」</a:t>
            </a:r>
            <a:r>
              <a:rPr lang="ja-JP" altLang="en-US" i="0" dirty="0">
                <a:solidFill>
                  <a:schemeClr val="tx1"/>
                </a:solidFill>
              </a:rPr>
              <a:t>を、それぞれ対象顧客を明確にした上で算定根拠（数式など）も含めて詳細に記載</a:t>
            </a:r>
            <a:r>
              <a:rPr lang="ja-JP" altLang="en-US" i="0" dirty="0" smtClean="0">
                <a:solidFill>
                  <a:schemeClr val="tx1"/>
                </a:solidFill>
              </a:rPr>
              <a:t>ください</a:t>
            </a:r>
            <a:endParaRPr lang="en-US" altLang="ja-JP" i="0" dirty="0" smtClean="0">
              <a:solidFill>
                <a:schemeClr val="tx1"/>
              </a:solidFill>
            </a:endParaRPr>
          </a:p>
        </p:txBody>
      </p:sp>
      <p:sp>
        <p:nvSpPr>
          <p:cNvPr id="7" name="フッター プレースホルダー 4">
            <a:extLst>
              <a:ext uri="{FF2B5EF4-FFF2-40B4-BE49-F238E27FC236}">
                <a16:creationId xmlns:a16="http://schemas.microsoft.com/office/drawing/2014/main" id="{3CCB4954-CD37-426C-93A2-58D26FE79795}"/>
              </a:ext>
            </a:extLst>
          </p:cNvPr>
          <p:cNvSpPr txBox="1">
            <a:spLocks/>
          </p:cNvSpPr>
          <p:nvPr/>
        </p:nvSpPr>
        <p:spPr bwMode="gray">
          <a:xfrm>
            <a:off x="190722" y="1737008"/>
            <a:ext cx="3074540" cy="57499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en-US" altLang="ja-JP" dirty="0"/>
              <a:t>TAM</a:t>
            </a:r>
          </a:p>
          <a:p>
            <a:r>
              <a:rPr lang="ja-JP" altLang="en-US" dirty="0"/>
              <a:t>（獲得できる可能性のある最大の市場規模）</a:t>
            </a:r>
            <a:endParaRPr lang="en-GB" altLang="en-GB" dirty="0"/>
          </a:p>
        </p:txBody>
      </p:sp>
      <p:sp>
        <p:nvSpPr>
          <p:cNvPr id="9" name="正方形/長方形 8">
            <a:extLst>
              <a:ext uri="{FF2B5EF4-FFF2-40B4-BE49-F238E27FC236}">
                <a16:creationId xmlns:a16="http://schemas.microsoft.com/office/drawing/2014/main" id="{01854554-D62C-492A-A960-511B013C72E9}"/>
              </a:ext>
            </a:extLst>
          </p:cNvPr>
          <p:cNvSpPr/>
          <p:nvPr/>
        </p:nvSpPr>
        <p:spPr bwMode="gray">
          <a:xfrm>
            <a:off x="3415729" y="2312000"/>
            <a:ext cx="3074541" cy="4065651"/>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11" name="正方形/長方形 10">
            <a:extLst>
              <a:ext uri="{FF2B5EF4-FFF2-40B4-BE49-F238E27FC236}">
                <a16:creationId xmlns:a16="http://schemas.microsoft.com/office/drawing/2014/main" id="{9839A401-FC2E-482A-838D-7F0096655A2A}"/>
              </a:ext>
            </a:extLst>
          </p:cNvPr>
          <p:cNvSpPr/>
          <p:nvPr/>
        </p:nvSpPr>
        <p:spPr bwMode="gray">
          <a:xfrm>
            <a:off x="6640737" y="2312000"/>
            <a:ext cx="3074541" cy="4065651"/>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12" name="正方形/長方形 11">
            <a:extLst>
              <a:ext uri="{FF2B5EF4-FFF2-40B4-BE49-F238E27FC236}">
                <a16:creationId xmlns:a16="http://schemas.microsoft.com/office/drawing/2014/main" id="{F7B67C29-BFD9-454A-B866-2EF66279C391}"/>
              </a:ext>
            </a:extLst>
          </p:cNvPr>
          <p:cNvSpPr/>
          <p:nvPr/>
        </p:nvSpPr>
        <p:spPr bwMode="gray">
          <a:xfrm>
            <a:off x="190722" y="2311999"/>
            <a:ext cx="3074541" cy="4065651"/>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13" name="フッター プレースホルダー 4">
            <a:extLst>
              <a:ext uri="{FF2B5EF4-FFF2-40B4-BE49-F238E27FC236}">
                <a16:creationId xmlns:a16="http://schemas.microsoft.com/office/drawing/2014/main" id="{CB1FA36B-DB48-40E4-A0FE-EE94A3FA3649}"/>
              </a:ext>
            </a:extLst>
          </p:cNvPr>
          <p:cNvSpPr txBox="1">
            <a:spLocks/>
          </p:cNvSpPr>
          <p:nvPr/>
        </p:nvSpPr>
        <p:spPr bwMode="gray">
          <a:xfrm>
            <a:off x="3415728" y="1737007"/>
            <a:ext cx="3074540" cy="57499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en-US" altLang="ja-JP" dirty="0"/>
              <a:t>SAM</a:t>
            </a:r>
          </a:p>
          <a:p>
            <a:r>
              <a:rPr lang="ja-JP" altLang="en-US" dirty="0"/>
              <a:t>（顧客としてアプローチできる最大の市場規模）</a:t>
            </a:r>
            <a:endParaRPr lang="en-GB" altLang="en-GB" dirty="0"/>
          </a:p>
        </p:txBody>
      </p:sp>
      <p:sp>
        <p:nvSpPr>
          <p:cNvPr id="14" name="フッター プレースホルダー 4">
            <a:extLst>
              <a:ext uri="{FF2B5EF4-FFF2-40B4-BE49-F238E27FC236}">
                <a16:creationId xmlns:a16="http://schemas.microsoft.com/office/drawing/2014/main" id="{44649872-5236-48E8-8C07-B1E4DD8D74A2}"/>
              </a:ext>
            </a:extLst>
          </p:cNvPr>
          <p:cNvSpPr txBox="1">
            <a:spLocks/>
          </p:cNvSpPr>
          <p:nvPr/>
        </p:nvSpPr>
        <p:spPr bwMode="gray">
          <a:xfrm>
            <a:off x="6640738" y="1737007"/>
            <a:ext cx="3074540" cy="57499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en-US" altLang="ja-JP" dirty="0"/>
              <a:t>SOM</a:t>
            </a:r>
          </a:p>
          <a:p>
            <a:r>
              <a:rPr lang="ja-JP" altLang="en-US" dirty="0"/>
              <a:t>（実獲にアプローチして獲得できる市場規模）</a:t>
            </a:r>
            <a:endParaRPr lang="en-GB" altLang="en-GB" dirty="0"/>
          </a:p>
        </p:txBody>
      </p:sp>
      <p:sp>
        <p:nvSpPr>
          <p:cNvPr id="17" name="正方形/長方形 16">
            <a:extLst>
              <a:ext uri="{FF2B5EF4-FFF2-40B4-BE49-F238E27FC236}">
                <a16:creationId xmlns:a16="http://schemas.microsoft.com/office/drawing/2014/main" id="{F31DE6CC-36CC-42A9-A21E-FF35C1D0C937}"/>
              </a:ext>
            </a:extLst>
          </p:cNvPr>
          <p:cNvSpPr/>
          <p:nvPr/>
        </p:nvSpPr>
        <p:spPr bwMode="gray">
          <a:xfrm>
            <a:off x="299877" y="2464808"/>
            <a:ext cx="2856230" cy="711192"/>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200" dirty="0" smtClean="0"/>
              <a:t>（どの</a:t>
            </a:r>
            <a:r>
              <a:rPr kumimoji="1" lang="ja-JP" altLang="en-US" sz="1200" dirty="0"/>
              <a:t>ような市場</a:t>
            </a:r>
            <a:r>
              <a:rPr kumimoji="1" lang="ja-JP" altLang="en-US" sz="1200" dirty="0" smtClean="0"/>
              <a:t>か）</a:t>
            </a:r>
            <a:endParaRPr kumimoji="1" lang="en-US" altLang="ja-JP" sz="1200" dirty="0"/>
          </a:p>
        </p:txBody>
      </p:sp>
      <p:sp>
        <p:nvSpPr>
          <p:cNvPr id="18" name="正方形/長方形 17">
            <a:extLst>
              <a:ext uri="{FF2B5EF4-FFF2-40B4-BE49-F238E27FC236}">
                <a16:creationId xmlns:a16="http://schemas.microsoft.com/office/drawing/2014/main" id="{DF6E2572-F868-48C5-9AC9-F8B648F1D9D5}"/>
              </a:ext>
            </a:extLst>
          </p:cNvPr>
          <p:cNvSpPr/>
          <p:nvPr/>
        </p:nvSpPr>
        <p:spPr bwMode="gray">
          <a:xfrm>
            <a:off x="299877" y="5332763"/>
            <a:ext cx="2856230" cy="946596"/>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200" dirty="0" smtClean="0"/>
              <a:t>（算定根拠）</a:t>
            </a:r>
            <a:endParaRPr kumimoji="1" lang="en-US" altLang="ja-JP" sz="1200" dirty="0"/>
          </a:p>
        </p:txBody>
      </p:sp>
      <p:sp>
        <p:nvSpPr>
          <p:cNvPr id="23" name="フローチャート: 結合子 22">
            <a:extLst>
              <a:ext uri="{FF2B5EF4-FFF2-40B4-BE49-F238E27FC236}">
                <a16:creationId xmlns:a16="http://schemas.microsoft.com/office/drawing/2014/main" id="{F3B7C01E-E22B-401B-9574-1A4421B0D3C8}"/>
              </a:ext>
            </a:extLst>
          </p:cNvPr>
          <p:cNvSpPr/>
          <p:nvPr/>
        </p:nvSpPr>
        <p:spPr bwMode="gray">
          <a:xfrm>
            <a:off x="7182014" y="3313218"/>
            <a:ext cx="2037144" cy="1863524"/>
          </a:xfrm>
          <a:prstGeom prst="flowChartConnector">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5" name="正方形/長方形 24">
            <a:extLst>
              <a:ext uri="{FF2B5EF4-FFF2-40B4-BE49-F238E27FC236}">
                <a16:creationId xmlns:a16="http://schemas.microsoft.com/office/drawing/2014/main" id="{F31DE6CC-36CC-42A9-A21E-FF35C1D0C937}"/>
              </a:ext>
            </a:extLst>
          </p:cNvPr>
          <p:cNvSpPr/>
          <p:nvPr/>
        </p:nvSpPr>
        <p:spPr bwMode="gray">
          <a:xfrm>
            <a:off x="3524883" y="2462306"/>
            <a:ext cx="2856230" cy="711192"/>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200" dirty="0" smtClean="0"/>
              <a:t>（どの</a:t>
            </a:r>
            <a:r>
              <a:rPr kumimoji="1" lang="ja-JP" altLang="en-US" sz="1200" dirty="0"/>
              <a:t>ような市場</a:t>
            </a:r>
            <a:r>
              <a:rPr kumimoji="1" lang="ja-JP" altLang="en-US" sz="1200" dirty="0" smtClean="0"/>
              <a:t>か）</a:t>
            </a:r>
            <a:endParaRPr kumimoji="1" lang="en-US" altLang="ja-JP" sz="1200" dirty="0"/>
          </a:p>
        </p:txBody>
      </p:sp>
      <p:sp>
        <p:nvSpPr>
          <p:cNvPr id="26" name="正方形/長方形 25">
            <a:extLst>
              <a:ext uri="{FF2B5EF4-FFF2-40B4-BE49-F238E27FC236}">
                <a16:creationId xmlns:a16="http://schemas.microsoft.com/office/drawing/2014/main" id="{F31DE6CC-36CC-42A9-A21E-FF35C1D0C937}"/>
              </a:ext>
            </a:extLst>
          </p:cNvPr>
          <p:cNvSpPr/>
          <p:nvPr/>
        </p:nvSpPr>
        <p:spPr bwMode="gray">
          <a:xfrm>
            <a:off x="6749893" y="2457013"/>
            <a:ext cx="2856230" cy="711192"/>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200" dirty="0" smtClean="0"/>
              <a:t>（どの</a:t>
            </a:r>
            <a:r>
              <a:rPr kumimoji="1" lang="ja-JP" altLang="en-US" sz="1200" dirty="0"/>
              <a:t>ような市場</a:t>
            </a:r>
            <a:r>
              <a:rPr kumimoji="1" lang="ja-JP" altLang="en-US" sz="1200" dirty="0" smtClean="0"/>
              <a:t>か）</a:t>
            </a:r>
            <a:endParaRPr kumimoji="1" lang="en-US" altLang="ja-JP" sz="1200" dirty="0"/>
          </a:p>
        </p:txBody>
      </p:sp>
      <p:sp>
        <p:nvSpPr>
          <p:cNvPr id="27" name="正方形/長方形 26">
            <a:extLst>
              <a:ext uri="{FF2B5EF4-FFF2-40B4-BE49-F238E27FC236}">
                <a16:creationId xmlns:a16="http://schemas.microsoft.com/office/drawing/2014/main" id="{DF6E2572-F868-48C5-9AC9-F8B648F1D9D5}"/>
              </a:ext>
            </a:extLst>
          </p:cNvPr>
          <p:cNvSpPr/>
          <p:nvPr/>
        </p:nvSpPr>
        <p:spPr bwMode="gray">
          <a:xfrm>
            <a:off x="3524883" y="5332763"/>
            <a:ext cx="2856230" cy="946596"/>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200" dirty="0" smtClean="0"/>
              <a:t>（算定根拠）</a:t>
            </a:r>
            <a:endParaRPr kumimoji="1" lang="en-US" altLang="ja-JP" sz="1200" dirty="0"/>
          </a:p>
        </p:txBody>
      </p:sp>
      <p:sp>
        <p:nvSpPr>
          <p:cNvPr id="28" name="正方形/長方形 27">
            <a:extLst>
              <a:ext uri="{FF2B5EF4-FFF2-40B4-BE49-F238E27FC236}">
                <a16:creationId xmlns:a16="http://schemas.microsoft.com/office/drawing/2014/main" id="{DF6E2572-F868-48C5-9AC9-F8B648F1D9D5}"/>
              </a:ext>
            </a:extLst>
          </p:cNvPr>
          <p:cNvSpPr/>
          <p:nvPr/>
        </p:nvSpPr>
        <p:spPr bwMode="gray">
          <a:xfrm>
            <a:off x="6749892" y="5332763"/>
            <a:ext cx="2856230" cy="946596"/>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200" dirty="0" smtClean="0"/>
              <a:t>（算定根拠）</a:t>
            </a:r>
            <a:endParaRPr kumimoji="1" lang="en-US" altLang="ja-JP" sz="1200" dirty="0"/>
          </a:p>
        </p:txBody>
      </p:sp>
      <p:sp>
        <p:nvSpPr>
          <p:cNvPr id="30" name="テキスト ボックス 29"/>
          <p:cNvSpPr txBox="1"/>
          <p:nvPr/>
        </p:nvSpPr>
        <p:spPr bwMode="gray">
          <a:xfrm>
            <a:off x="8240267" y="4327212"/>
            <a:ext cx="661263" cy="369332"/>
          </a:xfrm>
          <a:prstGeom prst="rect">
            <a:avLst/>
          </a:prstGeom>
          <a:noFill/>
        </p:spPr>
        <p:txBody>
          <a:bodyPr wrap="square" lIns="0" tIns="0" rIns="0" bIns="0" rtlCol="0" anchor="ctr">
            <a:spAutoFit/>
          </a:bodyPr>
          <a:lstStyle/>
          <a:p>
            <a:pPr algn="r" defTabSz="990564" fontAlgn="auto">
              <a:spcBef>
                <a:spcPts val="0"/>
              </a:spcBef>
              <a:spcAft>
                <a:spcPts val="0"/>
              </a:spcAft>
              <a:buSzPct val="100000"/>
            </a:pPr>
            <a:r>
              <a:rPr kumimoji="1" lang="ja-JP" altLang="en-US" sz="1200" dirty="0" smtClean="0">
                <a:solidFill>
                  <a:prstClr val="black"/>
                </a:solidFill>
              </a:rPr>
              <a:t>（億円）</a:t>
            </a:r>
            <a:endParaRPr kumimoji="1" lang="ja-JP" altLang="en-US" sz="1200" dirty="0">
              <a:solidFill>
                <a:prstClr val="black"/>
              </a:solidFill>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31" name="フローチャート: 結合子 30">
            <a:extLst>
              <a:ext uri="{FF2B5EF4-FFF2-40B4-BE49-F238E27FC236}">
                <a16:creationId xmlns:a16="http://schemas.microsoft.com/office/drawing/2014/main" id="{F3B7C01E-E22B-401B-9574-1A4421B0D3C8}"/>
              </a:ext>
            </a:extLst>
          </p:cNvPr>
          <p:cNvSpPr/>
          <p:nvPr/>
        </p:nvSpPr>
        <p:spPr bwMode="gray">
          <a:xfrm>
            <a:off x="3922959" y="3317808"/>
            <a:ext cx="2037144" cy="1863524"/>
          </a:xfrm>
          <a:prstGeom prst="flowChartConnector">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2" name="テキスト ボックス 31"/>
          <p:cNvSpPr txBox="1"/>
          <p:nvPr/>
        </p:nvSpPr>
        <p:spPr bwMode="gray">
          <a:xfrm>
            <a:off x="4981212" y="4331802"/>
            <a:ext cx="661263" cy="369332"/>
          </a:xfrm>
          <a:prstGeom prst="rect">
            <a:avLst/>
          </a:prstGeom>
          <a:noFill/>
        </p:spPr>
        <p:txBody>
          <a:bodyPr wrap="square" lIns="0" tIns="0" rIns="0" bIns="0" rtlCol="0" anchor="ctr">
            <a:spAutoFit/>
          </a:bodyPr>
          <a:lstStyle/>
          <a:p>
            <a:pPr algn="r" defTabSz="990564" fontAlgn="auto">
              <a:spcBef>
                <a:spcPts val="0"/>
              </a:spcBef>
              <a:spcAft>
                <a:spcPts val="0"/>
              </a:spcAft>
              <a:buSzPct val="100000"/>
            </a:pPr>
            <a:r>
              <a:rPr kumimoji="1" lang="ja-JP" altLang="en-US" sz="1200" dirty="0" smtClean="0">
                <a:solidFill>
                  <a:prstClr val="black"/>
                </a:solidFill>
              </a:rPr>
              <a:t>（億円）</a:t>
            </a:r>
            <a:endParaRPr kumimoji="1" lang="ja-JP" altLang="en-US" sz="1200" dirty="0">
              <a:solidFill>
                <a:prstClr val="black"/>
              </a:solidFill>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33" name="フローチャート: 結合子 32">
            <a:extLst>
              <a:ext uri="{FF2B5EF4-FFF2-40B4-BE49-F238E27FC236}">
                <a16:creationId xmlns:a16="http://schemas.microsoft.com/office/drawing/2014/main" id="{F3B7C01E-E22B-401B-9574-1A4421B0D3C8}"/>
              </a:ext>
            </a:extLst>
          </p:cNvPr>
          <p:cNvSpPr/>
          <p:nvPr/>
        </p:nvSpPr>
        <p:spPr bwMode="gray">
          <a:xfrm>
            <a:off x="626607" y="3317808"/>
            <a:ext cx="2037144" cy="1863524"/>
          </a:xfrm>
          <a:prstGeom prst="flowChartConnector">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4" name="テキスト ボックス 33"/>
          <p:cNvSpPr txBox="1"/>
          <p:nvPr/>
        </p:nvSpPr>
        <p:spPr bwMode="gray">
          <a:xfrm>
            <a:off x="1684860" y="4331802"/>
            <a:ext cx="661263" cy="369332"/>
          </a:xfrm>
          <a:prstGeom prst="rect">
            <a:avLst/>
          </a:prstGeom>
          <a:noFill/>
        </p:spPr>
        <p:txBody>
          <a:bodyPr wrap="square" lIns="0" tIns="0" rIns="0" bIns="0" rtlCol="0" anchor="ctr">
            <a:spAutoFit/>
          </a:bodyPr>
          <a:lstStyle/>
          <a:p>
            <a:pPr algn="r" defTabSz="990564" fontAlgn="auto">
              <a:spcBef>
                <a:spcPts val="0"/>
              </a:spcBef>
              <a:spcAft>
                <a:spcPts val="0"/>
              </a:spcAft>
              <a:buSzPct val="100000"/>
            </a:pPr>
            <a:r>
              <a:rPr kumimoji="1" lang="ja-JP" altLang="en-US" sz="1200" dirty="0" smtClean="0">
                <a:solidFill>
                  <a:prstClr val="black"/>
                </a:solidFill>
              </a:rPr>
              <a:t>（億円）</a:t>
            </a:r>
            <a:endParaRPr kumimoji="1" lang="ja-JP" altLang="en-US" sz="1200" dirty="0">
              <a:solidFill>
                <a:prstClr val="black"/>
              </a:solidFill>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smtClean="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173977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803040" y="6333168"/>
            <a:ext cx="833262" cy="270000"/>
          </a:xfrm>
          <a:prstGeom prst="rect">
            <a:avLst/>
          </a:prstGeom>
        </p:spPr>
        <p:txBody>
          <a:bodyPr/>
          <a:lstStyle/>
          <a:p>
            <a:fld id="{AA5FCFE5-FE56-4EF1-80A8-07776887C2A1}" type="slidenum">
              <a:rPr lang="ja-JP" altLang="en-US" smtClean="0"/>
              <a:pPr/>
              <a:t>12</a:t>
            </a:fld>
            <a:endParaRPr lang="ja-JP" altLang="en-US" dirty="0"/>
          </a:p>
        </p:txBody>
      </p:sp>
      <p:sp>
        <p:nvSpPr>
          <p:cNvPr id="15" name="タイトル 3">
            <a:extLst>
              <a:ext uri="{FF2B5EF4-FFF2-40B4-BE49-F238E27FC236}">
                <a16:creationId xmlns:a16="http://schemas.microsoft.com/office/drawing/2014/main" id="{084493B5-F2B9-4F05-B5EC-5DF74AFD6A55}"/>
              </a:ext>
            </a:extLst>
          </p:cNvPr>
          <p:cNvSpPr>
            <a:spLocks noGrp="1"/>
          </p:cNvSpPr>
          <p:nvPr>
            <p:ph type="title" idx="4294967295"/>
          </p:nvPr>
        </p:nvSpPr>
        <p:spPr>
          <a:xfrm>
            <a:off x="417000" y="180000"/>
            <a:ext cx="9072000" cy="615600"/>
          </a:xfrm>
          <a:prstGeom prst="rect">
            <a:avLst/>
          </a:prstGeom>
        </p:spPr>
        <p:txBody>
          <a:bodyPr/>
          <a:lstStyle/>
          <a:p>
            <a:r>
              <a:rPr lang="ja-JP" altLang="en-US" dirty="0"/>
              <a:t>９</a:t>
            </a:r>
            <a:r>
              <a:rPr lang="en-US" altLang="ja-JP" dirty="0" smtClean="0"/>
              <a:t>-</a:t>
            </a:r>
            <a:r>
              <a:rPr lang="ja-JP" altLang="en-US" dirty="0" smtClean="0"/>
              <a:t>２</a:t>
            </a:r>
            <a:r>
              <a:rPr kumimoji="1" lang="ja-JP" altLang="en-US" dirty="0" smtClean="0"/>
              <a:t>．市場規模（海外展開）</a:t>
            </a:r>
            <a:endParaRPr kumimoji="1" lang="ja-JP" altLang="en-US" dirty="0"/>
          </a:p>
        </p:txBody>
      </p:sp>
      <p:sp>
        <p:nvSpPr>
          <p:cNvPr id="25" name="フッター プレースホルダー 4">
            <a:extLst>
              <a:ext uri="{FF2B5EF4-FFF2-40B4-BE49-F238E27FC236}">
                <a16:creationId xmlns:a16="http://schemas.microsoft.com/office/drawing/2014/main" id="{577402AE-B84E-4C29-A773-BAB5F83B6CE3}"/>
              </a:ext>
            </a:extLst>
          </p:cNvPr>
          <p:cNvSpPr txBox="1">
            <a:spLocks/>
          </p:cNvSpPr>
          <p:nvPr/>
        </p:nvSpPr>
        <p:spPr bwMode="gray">
          <a:xfrm>
            <a:off x="209796" y="1024072"/>
            <a:ext cx="1985033" cy="135470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ct val="100000"/>
              </a:lnSpc>
              <a:spcBef>
                <a:spcPts val="0"/>
              </a:spcBef>
            </a:pPr>
            <a:r>
              <a:rPr lang="ja-JP" altLang="en-US" dirty="0"/>
              <a:t>想定して</a:t>
            </a:r>
            <a:r>
              <a:rPr lang="ja-JP" altLang="en-US" dirty="0" smtClean="0"/>
              <a:t>いる国・エリアと</a:t>
            </a:r>
            <a:endParaRPr lang="en-US" altLang="ja-JP" dirty="0" smtClean="0"/>
          </a:p>
          <a:p>
            <a:pPr>
              <a:lnSpc>
                <a:spcPct val="100000"/>
              </a:lnSpc>
              <a:spcBef>
                <a:spcPts val="0"/>
              </a:spcBef>
            </a:pPr>
            <a:r>
              <a:rPr lang="ja-JP" altLang="en-US" dirty="0" smtClean="0"/>
              <a:t>その理由</a:t>
            </a:r>
            <a:endParaRPr lang="en-GB" altLang="en-GB" dirty="0"/>
          </a:p>
        </p:txBody>
      </p:sp>
      <p:sp>
        <p:nvSpPr>
          <p:cNvPr id="26" name="正方形/長方形 25">
            <a:extLst>
              <a:ext uri="{FF2B5EF4-FFF2-40B4-BE49-F238E27FC236}">
                <a16:creationId xmlns:a16="http://schemas.microsoft.com/office/drawing/2014/main" id="{616CAA86-C010-4AC7-9C0D-53B66CFBC921}"/>
              </a:ext>
            </a:extLst>
          </p:cNvPr>
          <p:cNvSpPr/>
          <p:nvPr/>
        </p:nvSpPr>
        <p:spPr bwMode="gray">
          <a:xfrm>
            <a:off x="2230492" y="1003480"/>
            <a:ext cx="7258508" cy="135470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27" name="フッター プレースホルダー 4">
            <a:extLst>
              <a:ext uri="{FF2B5EF4-FFF2-40B4-BE49-F238E27FC236}">
                <a16:creationId xmlns:a16="http://schemas.microsoft.com/office/drawing/2014/main" id="{3B805C1D-6E73-4865-9FFB-145EE08B2F6B}"/>
              </a:ext>
            </a:extLst>
          </p:cNvPr>
          <p:cNvSpPr txBox="1">
            <a:spLocks/>
          </p:cNvSpPr>
          <p:nvPr/>
        </p:nvSpPr>
        <p:spPr bwMode="gray">
          <a:xfrm>
            <a:off x="209797" y="2503706"/>
            <a:ext cx="1985033" cy="135470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ct val="100000"/>
              </a:lnSpc>
              <a:spcBef>
                <a:spcPts val="0"/>
              </a:spcBef>
            </a:pPr>
            <a:r>
              <a:rPr lang="ja-JP" altLang="en-US" dirty="0" smtClean="0"/>
              <a:t>海外展開に向けての課題、</a:t>
            </a:r>
            <a:endParaRPr lang="en-US" altLang="ja-JP" dirty="0" smtClean="0"/>
          </a:p>
          <a:p>
            <a:pPr>
              <a:lnSpc>
                <a:spcPct val="100000"/>
              </a:lnSpc>
              <a:spcBef>
                <a:spcPts val="0"/>
              </a:spcBef>
            </a:pPr>
            <a:r>
              <a:rPr lang="ja-JP" altLang="en-US" dirty="0" smtClean="0"/>
              <a:t>必要とする支援</a:t>
            </a:r>
            <a:endParaRPr lang="en-US" altLang="ja-JP" dirty="0" smtClean="0"/>
          </a:p>
          <a:p>
            <a:pPr>
              <a:lnSpc>
                <a:spcPct val="100000"/>
              </a:lnSpc>
              <a:spcBef>
                <a:spcPts val="0"/>
              </a:spcBef>
            </a:pPr>
            <a:r>
              <a:rPr lang="ja-JP" altLang="en-US" sz="1000" dirty="0" smtClean="0"/>
              <a:t>（</a:t>
            </a:r>
            <a:r>
              <a:rPr lang="ja-JP" altLang="en-US" sz="1000" dirty="0"/>
              <a:t>公的・</a:t>
            </a:r>
            <a:r>
              <a:rPr lang="ja-JP" altLang="en-US" sz="1000" dirty="0" smtClean="0"/>
              <a:t>民間問わず必要とする支援を記載）</a:t>
            </a:r>
            <a:endParaRPr lang="en-GB" altLang="en-GB" sz="1000" dirty="0"/>
          </a:p>
        </p:txBody>
      </p:sp>
      <p:sp>
        <p:nvSpPr>
          <p:cNvPr id="28" name="正方形/長方形 27">
            <a:extLst>
              <a:ext uri="{FF2B5EF4-FFF2-40B4-BE49-F238E27FC236}">
                <a16:creationId xmlns:a16="http://schemas.microsoft.com/office/drawing/2014/main" id="{DDEFD266-E99F-4139-BC78-2533367BE3AE}"/>
              </a:ext>
            </a:extLst>
          </p:cNvPr>
          <p:cNvSpPr/>
          <p:nvPr/>
        </p:nvSpPr>
        <p:spPr bwMode="gray">
          <a:xfrm>
            <a:off x="2230492" y="2508083"/>
            <a:ext cx="7258508" cy="135470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29" name="フッター プレースホルダー 4">
            <a:extLst>
              <a:ext uri="{FF2B5EF4-FFF2-40B4-BE49-F238E27FC236}">
                <a16:creationId xmlns:a16="http://schemas.microsoft.com/office/drawing/2014/main" id="{6E5AE029-C959-4287-83CB-ECE2E177734A}"/>
              </a:ext>
            </a:extLst>
          </p:cNvPr>
          <p:cNvSpPr txBox="1">
            <a:spLocks/>
          </p:cNvSpPr>
          <p:nvPr/>
        </p:nvSpPr>
        <p:spPr bwMode="gray">
          <a:xfrm>
            <a:off x="209797" y="3998978"/>
            <a:ext cx="1985033" cy="135470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smtClean="0"/>
              <a:t>海外展開に向けて、すでに取り組んでいる事項や実績</a:t>
            </a:r>
            <a:endParaRPr lang="en-GB" altLang="en-GB" dirty="0"/>
          </a:p>
        </p:txBody>
      </p:sp>
      <p:sp>
        <p:nvSpPr>
          <p:cNvPr id="30" name="正方形/長方形 29">
            <a:extLst>
              <a:ext uri="{FF2B5EF4-FFF2-40B4-BE49-F238E27FC236}">
                <a16:creationId xmlns:a16="http://schemas.microsoft.com/office/drawing/2014/main" id="{EB5EC4B9-1E42-4459-A13E-4DCCEB292259}"/>
              </a:ext>
            </a:extLst>
          </p:cNvPr>
          <p:cNvSpPr/>
          <p:nvPr/>
        </p:nvSpPr>
        <p:spPr bwMode="gray">
          <a:xfrm>
            <a:off x="2230492" y="4003355"/>
            <a:ext cx="7258508" cy="135470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31" name="フッター プレースホルダー 4">
            <a:extLst>
              <a:ext uri="{FF2B5EF4-FFF2-40B4-BE49-F238E27FC236}">
                <a16:creationId xmlns:a16="http://schemas.microsoft.com/office/drawing/2014/main" id="{6E5AE029-C959-4287-83CB-ECE2E177734A}"/>
              </a:ext>
            </a:extLst>
          </p:cNvPr>
          <p:cNvSpPr txBox="1">
            <a:spLocks/>
          </p:cNvSpPr>
          <p:nvPr/>
        </p:nvSpPr>
        <p:spPr bwMode="gray">
          <a:xfrm>
            <a:off x="209797" y="5407882"/>
            <a:ext cx="1985033" cy="49972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smtClean="0"/>
              <a:t>海外展開</a:t>
            </a:r>
            <a:r>
              <a:rPr lang="ja-JP" altLang="en-US" dirty="0"/>
              <a:t>を</a:t>
            </a:r>
            <a:r>
              <a:rPr lang="ja-JP" altLang="en-US" dirty="0" smtClean="0"/>
              <a:t>目指す時期とその理由</a:t>
            </a:r>
            <a:endParaRPr lang="en-GB" altLang="en-GB" dirty="0"/>
          </a:p>
        </p:txBody>
      </p:sp>
      <p:sp>
        <p:nvSpPr>
          <p:cNvPr id="32" name="正方形/長方形 31">
            <a:extLst>
              <a:ext uri="{FF2B5EF4-FFF2-40B4-BE49-F238E27FC236}">
                <a16:creationId xmlns:a16="http://schemas.microsoft.com/office/drawing/2014/main" id="{EB5EC4B9-1E42-4459-A13E-4DCCEB292259}"/>
              </a:ext>
            </a:extLst>
          </p:cNvPr>
          <p:cNvSpPr/>
          <p:nvPr/>
        </p:nvSpPr>
        <p:spPr bwMode="gray">
          <a:xfrm>
            <a:off x="2230492" y="5412259"/>
            <a:ext cx="7258508" cy="499725"/>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smtClean="0"/>
              <a:t>目標時期：　年頃（理由）</a:t>
            </a:r>
            <a:endParaRPr kumimoji="1" lang="en-US" altLang="ja-JP" sz="1200" dirty="0"/>
          </a:p>
        </p:txBody>
      </p:sp>
    </p:spTree>
    <p:extLst>
      <p:ext uri="{BB962C8B-B14F-4D97-AF65-F5344CB8AC3E}">
        <p14:creationId xmlns:p14="http://schemas.microsoft.com/office/powerpoint/2010/main" val="443472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854505" y="6499597"/>
            <a:ext cx="908213" cy="109934"/>
          </a:xfrm>
          <a:prstGeom prst="rect">
            <a:avLst/>
          </a:prstGeom>
        </p:spPr>
        <p:txBody>
          <a:bodyPr/>
          <a:lstStyle/>
          <a:p>
            <a:fld id="{AA5FCFE5-FE56-4EF1-80A8-07776887C2A1}" type="slidenum">
              <a:rPr lang="ja-JP" altLang="en-US" smtClean="0"/>
              <a:pPr/>
              <a:t>13</a:t>
            </a:fld>
            <a:endParaRPr lang="ja-JP" altLang="en-US" dirty="0"/>
          </a:p>
        </p:txBody>
      </p:sp>
      <p:sp>
        <p:nvSpPr>
          <p:cNvPr id="15" name="タイトル 3">
            <a:extLst>
              <a:ext uri="{FF2B5EF4-FFF2-40B4-BE49-F238E27FC236}">
                <a16:creationId xmlns:a16="http://schemas.microsoft.com/office/drawing/2014/main" id="{084493B5-F2B9-4F05-B5EC-5DF74AFD6A55}"/>
              </a:ext>
            </a:extLst>
          </p:cNvPr>
          <p:cNvSpPr>
            <a:spLocks noGrp="1"/>
          </p:cNvSpPr>
          <p:nvPr>
            <p:ph type="title" idx="4294967295"/>
          </p:nvPr>
        </p:nvSpPr>
        <p:spPr>
          <a:xfrm>
            <a:off x="417000" y="180000"/>
            <a:ext cx="9072000" cy="615600"/>
          </a:xfrm>
          <a:prstGeom prst="rect">
            <a:avLst/>
          </a:prstGeom>
        </p:spPr>
        <p:txBody>
          <a:bodyPr/>
          <a:lstStyle/>
          <a:p>
            <a:r>
              <a:rPr lang="en-US" altLang="ja-JP" dirty="0"/>
              <a:t>10</a:t>
            </a:r>
            <a:r>
              <a:rPr kumimoji="1" lang="ja-JP" altLang="en-US" dirty="0" err="1" smtClean="0"/>
              <a:t>．</a:t>
            </a:r>
            <a:r>
              <a:rPr lang="ja-JP" altLang="en-US" dirty="0"/>
              <a:t>実証実験</a:t>
            </a:r>
            <a:r>
              <a:rPr lang="ja-JP" altLang="en-US" dirty="0" smtClean="0"/>
              <a:t>等期間中の取組内容とマイルストーン</a:t>
            </a:r>
            <a:endParaRPr kumimoji="1" lang="ja-JP" altLang="en-US" dirty="0"/>
          </a:p>
        </p:txBody>
      </p:sp>
      <p:sp>
        <p:nvSpPr>
          <p:cNvPr id="16" name="テキスト プレースホルダー 3">
            <a:extLst>
              <a:ext uri="{FF2B5EF4-FFF2-40B4-BE49-F238E27FC236}">
                <a16:creationId xmlns:a16="http://schemas.microsoft.com/office/drawing/2014/main" id="{10C1CE59-B5B4-470C-9343-E71375653AEB}"/>
              </a:ext>
            </a:extLst>
          </p:cNvPr>
          <p:cNvSpPr txBox="1">
            <a:spLocks/>
          </p:cNvSpPr>
          <p:nvPr/>
        </p:nvSpPr>
        <p:spPr>
          <a:xfrm>
            <a:off x="415924" y="609756"/>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solidFill>
                  <a:schemeClr val="tx1"/>
                </a:solidFill>
              </a:rPr>
              <a:t>「本事業期間</a:t>
            </a:r>
            <a:r>
              <a:rPr lang="ja-JP" altLang="en-US" i="0" dirty="0" smtClean="0">
                <a:solidFill>
                  <a:schemeClr val="tx1"/>
                </a:solidFill>
              </a:rPr>
              <a:t>（</a:t>
            </a:r>
            <a:r>
              <a:rPr lang="en-US" altLang="ja-JP" i="0" dirty="0" smtClean="0">
                <a:solidFill>
                  <a:schemeClr val="tx1"/>
                </a:solidFill>
              </a:rPr>
              <a:t>2025</a:t>
            </a:r>
            <a:r>
              <a:rPr lang="ja-JP" altLang="en-US" i="0" dirty="0" smtClean="0">
                <a:solidFill>
                  <a:schemeClr val="tx1"/>
                </a:solidFill>
              </a:rPr>
              <a:t>年</a:t>
            </a:r>
            <a:r>
              <a:rPr lang="en-US" altLang="ja-JP" i="0" dirty="0" smtClean="0">
                <a:solidFill>
                  <a:schemeClr val="tx1"/>
                </a:solidFill>
              </a:rPr>
              <a:t>2</a:t>
            </a:r>
            <a:r>
              <a:rPr lang="ja-JP" altLang="en-US" i="0" dirty="0" smtClean="0">
                <a:solidFill>
                  <a:schemeClr val="tx1"/>
                </a:solidFill>
              </a:rPr>
              <a:t>月</a:t>
            </a:r>
            <a:r>
              <a:rPr lang="ja-JP" altLang="en-US" i="0" dirty="0">
                <a:solidFill>
                  <a:schemeClr val="tx1"/>
                </a:solidFill>
              </a:rPr>
              <a:t>末まで）に実施したい内容」と「必要資金」「必要なリソース」「スケジュール</a:t>
            </a:r>
            <a:r>
              <a:rPr lang="ja-JP" altLang="en-US" i="0" dirty="0" smtClean="0">
                <a:solidFill>
                  <a:schemeClr val="tx1"/>
                </a:solidFill>
              </a:rPr>
              <a:t>」「マイルストーン」を</a:t>
            </a:r>
            <a:endParaRPr lang="en-US" altLang="ja-JP" i="0" dirty="0" smtClean="0">
              <a:solidFill>
                <a:schemeClr val="tx1"/>
              </a:solidFill>
            </a:endParaRPr>
          </a:p>
          <a:p>
            <a:r>
              <a:rPr lang="ja-JP" altLang="en-US" i="0" dirty="0" smtClean="0">
                <a:solidFill>
                  <a:schemeClr val="tx1"/>
                </a:solidFill>
              </a:rPr>
              <a:t>プロセス毎に記載ください。</a:t>
            </a:r>
            <a:endParaRPr lang="ja-JP" altLang="en-US" i="0" dirty="0">
              <a:solidFill>
                <a:schemeClr val="tx1"/>
              </a:solidFill>
            </a:endParaRPr>
          </a:p>
        </p:txBody>
      </p:sp>
      <p:graphicFrame>
        <p:nvGraphicFramePr>
          <p:cNvPr id="8" name="表 28">
            <a:extLst>
              <a:ext uri="{FF2B5EF4-FFF2-40B4-BE49-F238E27FC236}">
                <a16:creationId xmlns:a16="http://schemas.microsoft.com/office/drawing/2014/main" id="{CF14A7B7-37A7-49F7-BCE6-572B14F15666}"/>
              </a:ext>
            </a:extLst>
          </p:cNvPr>
          <p:cNvGraphicFramePr/>
          <p:nvPr>
            <p:extLst>
              <p:ext uri="{D42A27DB-BD31-4B8C-83A1-F6EECF244321}">
                <p14:modId xmlns:p14="http://schemas.microsoft.com/office/powerpoint/2010/main" val="3360494787"/>
              </p:ext>
            </p:extLst>
          </p:nvPr>
        </p:nvGraphicFramePr>
        <p:xfrm>
          <a:off x="405028" y="1070543"/>
          <a:ext cx="9073081" cy="4772558"/>
        </p:xfrm>
        <a:graphic>
          <a:graphicData uri="http://schemas.openxmlformats.org/drawingml/2006/table">
            <a:tbl>
              <a:tblPr/>
              <a:tblGrid>
                <a:gridCol w="236750">
                  <a:extLst>
                    <a:ext uri="{9D8B030D-6E8A-4147-A177-3AD203B41FA5}">
                      <a16:colId xmlns:a16="http://schemas.microsoft.com/office/drawing/2014/main" val="2988699805"/>
                    </a:ext>
                  </a:extLst>
                </a:gridCol>
                <a:gridCol w="968765">
                  <a:extLst>
                    <a:ext uri="{9D8B030D-6E8A-4147-A177-3AD203B41FA5}">
                      <a16:colId xmlns:a16="http://schemas.microsoft.com/office/drawing/2014/main" val="3458151589"/>
                    </a:ext>
                  </a:extLst>
                </a:gridCol>
                <a:gridCol w="874174">
                  <a:extLst>
                    <a:ext uri="{9D8B030D-6E8A-4147-A177-3AD203B41FA5}">
                      <a16:colId xmlns:a16="http://schemas.microsoft.com/office/drawing/2014/main" val="3309018820"/>
                    </a:ext>
                  </a:extLst>
                </a:gridCol>
                <a:gridCol w="874174">
                  <a:extLst>
                    <a:ext uri="{9D8B030D-6E8A-4147-A177-3AD203B41FA5}">
                      <a16:colId xmlns:a16="http://schemas.microsoft.com/office/drawing/2014/main" val="4016261264"/>
                    </a:ext>
                  </a:extLst>
                </a:gridCol>
                <a:gridCol w="874174">
                  <a:extLst>
                    <a:ext uri="{9D8B030D-6E8A-4147-A177-3AD203B41FA5}">
                      <a16:colId xmlns:a16="http://schemas.microsoft.com/office/drawing/2014/main" val="2465150095"/>
                    </a:ext>
                  </a:extLst>
                </a:gridCol>
                <a:gridCol w="874174">
                  <a:extLst>
                    <a:ext uri="{9D8B030D-6E8A-4147-A177-3AD203B41FA5}">
                      <a16:colId xmlns:a16="http://schemas.microsoft.com/office/drawing/2014/main" val="2158812644"/>
                    </a:ext>
                  </a:extLst>
                </a:gridCol>
                <a:gridCol w="874174">
                  <a:extLst>
                    <a:ext uri="{9D8B030D-6E8A-4147-A177-3AD203B41FA5}">
                      <a16:colId xmlns:a16="http://schemas.microsoft.com/office/drawing/2014/main" val="363630208"/>
                    </a:ext>
                  </a:extLst>
                </a:gridCol>
                <a:gridCol w="874174">
                  <a:extLst>
                    <a:ext uri="{9D8B030D-6E8A-4147-A177-3AD203B41FA5}">
                      <a16:colId xmlns:a16="http://schemas.microsoft.com/office/drawing/2014/main" val="3125292264"/>
                    </a:ext>
                  </a:extLst>
                </a:gridCol>
                <a:gridCol w="874174">
                  <a:extLst>
                    <a:ext uri="{9D8B030D-6E8A-4147-A177-3AD203B41FA5}">
                      <a16:colId xmlns:a16="http://schemas.microsoft.com/office/drawing/2014/main" val="3871786466"/>
                    </a:ext>
                  </a:extLst>
                </a:gridCol>
                <a:gridCol w="874174">
                  <a:extLst>
                    <a:ext uri="{9D8B030D-6E8A-4147-A177-3AD203B41FA5}">
                      <a16:colId xmlns:a16="http://schemas.microsoft.com/office/drawing/2014/main" val="2934021101"/>
                    </a:ext>
                  </a:extLst>
                </a:gridCol>
                <a:gridCol w="874174">
                  <a:extLst>
                    <a:ext uri="{9D8B030D-6E8A-4147-A177-3AD203B41FA5}">
                      <a16:colId xmlns:a16="http://schemas.microsoft.com/office/drawing/2014/main" val="2389505325"/>
                    </a:ext>
                  </a:extLst>
                </a:gridCol>
              </a:tblGrid>
              <a:tr h="207979">
                <a:tc rowSpan="2" gridSpan="2">
                  <a:txBody>
                    <a:bodyPr/>
                    <a:lstStyle/>
                    <a:p>
                      <a:pPr marL="0" algn="ctr" defTabSz="990564" rtl="0" eaLnBrk="1" latinLnBrk="0" hangingPunct="1">
                        <a:lnSpc>
                          <a:spcPct val="105999"/>
                        </a:lnSpc>
                        <a:defRPr sz="1800"/>
                      </a:pPr>
                      <a:r>
                        <a:rPr kumimoji="1" lang="ja-JP" altLang="en-US" sz="1100" b="1" kern="1200" dirty="0">
                          <a:solidFill>
                            <a:srgbClr val="FFFFFF"/>
                          </a:solidFill>
                          <a:latin typeface="+mn-ea"/>
                          <a:ea typeface="+mn-ea"/>
                          <a:cs typeface="+mn-cs"/>
                        </a:rPr>
                        <a:t>業務内容</a:t>
                      </a:r>
                      <a:endParaRPr kumimoji="1" sz="1100" b="1" kern="1200" dirty="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rowSpan="2" hMerge="1">
                  <a:txBody>
                    <a:bodyPr/>
                    <a:lstStyle/>
                    <a:p>
                      <a:pPr marL="0" algn="ctr" defTabSz="990564" rtl="0" eaLnBrk="1" latinLnBrk="0" hangingPunct="1">
                        <a:lnSpc>
                          <a:spcPct val="105999"/>
                        </a:lnSpc>
                        <a:defRPr sz="1800"/>
                      </a:pPr>
                      <a:r>
                        <a:rPr kumimoji="1" lang="ja-JP" altLang="en-US" sz="1100" b="1" kern="1200" dirty="0">
                          <a:solidFill>
                            <a:srgbClr val="FFFFFF"/>
                          </a:solidFill>
                          <a:latin typeface="+mn-ea"/>
                          <a:ea typeface="+mn-ea"/>
                          <a:cs typeface="+mn-cs"/>
                        </a:rPr>
                        <a:t>業務内容</a:t>
                      </a:r>
                      <a:endParaRPr kumimoji="1"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gridSpan="6">
                  <a:txBody>
                    <a:bodyPr/>
                    <a:lstStyle/>
                    <a:p>
                      <a:pPr marL="0" algn="ctr" defTabSz="990564" rtl="0" eaLnBrk="1" latinLnBrk="0" hangingPunct="1">
                        <a:lnSpc>
                          <a:spcPct val="105999"/>
                        </a:lnSpc>
                        <a:defRPr sz="1800"/>
                      </a:pPr>
                      <a:r>
                        <a:rPr kumimoji="1" lang="en-US" altLang="ja-JP" sz="1100" b="1" kern="1200" dirty="0" smtClean="0">
                          <a:solidFill>
                            <a:srgbClr val="FFFFFF"/>
                          </a:solidFill>
                          <a:latin typeface="+mn-ea"/>
                          <a:ea typeface="+mn-ea"/>
                          <a:cs typeface="+mn-cs"/>
                        </a:rPr>
                        <a:t>2024</a:t>
                      </a:r>
                      <a:r>
                        <a:rPr kumimoji="1" lang="ja-JP" altLang="en-US" sz="1100" b="1" kern="1200" dirty="0" smtClean="0">
                          <a:solidFill>
                            <a:srgbClr val="FFFFFF"/>
                          </a:solidFill>
                          <a:latin typeface="+mn-ea"/>
                          <a:ea typeface="+mn-ea"/>
                          <a:cs typeface="+mn-cs"/>
                        </a:rPr>
                        <a:t>年</a:t>
                      </a: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gridSpan="3">
                  <a:txBody>
                    <a:bodyPr/>
                    <a:lstStyle/>
                    <a:p>
                      <a:pPr marL="0" algn="ctr" defTabSz="990564" rtl="0" eaLnBrk="1" latinLnBrk="0" hangingPunct="1">
                        <a:lnSpc>
                          <a:spcPct val="105999"/>
                        </a:lnSpc>
                        <a:defRPr sz="1800"/>
                      </a:pPr>
                      <a:r>
                        <a:rPr kumimoji="1" lang="en-US" altLang="ja-JP" sz="1100" b="1" kern="1200" dirty="0" smtClean="0">
                          <a:solidFill>
                            <a:srgbClr val="FFFFFF"/>
                          </a:solidFill>
                          <a:latin typeface="+mn-ea"/>
                          <a:ea typeface="+mn-ea"/>
                          <a:cs typeface="+mn-cs"/>
                        </a:rPr>
                        <a:t>2025</a:t>
                      </a:r>
                      <a:r>
                        <a:rPr kumimoji="1" lang="ja-JP" altLang="en-US" sz="1100" b="1" kern="1200" dirty="0" smtClean="0">
                          <a:solidFill>
                            <a:srgbClr val="FFFFFF"/>
                          </a:solidFill>
                          <a:latin typeface="+mn-ea"/>
                          <a:ea typeface="+mn-ea"/>
                          <a:cs typeface="+mn-cs"/>
                        </a:rPr>
                        <a:t>年</a:t>
                      </a: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10000"/>
                  </a:ext>
                </a:extLst>
              </a:tr>
              <a:tr h="207979">
                <a:tc gridSpan="2" vMerge="1">
                  <a:txBody>
                    <a:bodyPr/>
                    <a:lstStyle/>
                    <a:p>
                      <a:endParaRPr kumimoji="1" lang="ja-JP" altLang="en-US"/>
                    </a:p>
                  </a:txBody>
                  <a:tcPr/>
                </a:tc>
                <a:tc hMerge="1" vMerge="1">
                  <a:txBody>
                    <a:bodyPr/>
                    <a:lstStyle/>
                    <a:p>
                      <a:endParaRPr kumimoji="1" lang="ja-JP" altLang="en-US"/>
                    </a:p>
                  </a:txBody>
                  <a:tcPr/>
                </a:tc>
                <a:tc>
                  <a:txBody>
                    <a:bodyPr/>
                    <a:lstStyle/>
                    <a:p>
                      <a:pPr algn="ctr">
                        <a:lnSpc>
                          <a:spcPct val="105999"/>
                        </a:lnSpc>
                        <a:defRPr sz="1200">
                          <a:solidFill>
                            <a:srgbClr val="FFFFFF"/>
                          </a:solidFill>
                        </a:defRPr>
                      </a:pPr>
                      <a:r>
                        <a:rPr kumimoji="1" lang="ja-JP" altLang="en-US" sz="1100" b="1" kern="1200" dirty="0" smtClean="0">
                          <a:solidFill>
                            <a:srgbClr val="FFFFFF"/>
                          </a:solidFill>
                          <a:latin typeface="+mn-ea"/>
                          <a:ea typeface="+mn-ea"/>
                          <a:cs typeface="ＭＳ Ｐゴシック"/>
                          <a:sym typeface="ＭＳ Ｐゴシック"/>
                        </a:rPr>
                        <a:t>７月</a:t>
                      </a:r>
                      <a:endParaRPr kumimoji="1" lang="ja-JP" altLang="en-US" sz="1100" b="1" kern="1200" dirty="0">
                        <a:solidFill>
                          <a:srgbClr val="FFFFFF"/>
                        </a:solidFill>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smtClean="0">
                          <a:latin typeface="+mn-ea"/>
                          <a:ea typeface="+mn-ea"/>
                          <a:cs typeface="ＭＳ Ｐゴシック"/>
                          <a:sym typeface="ＭＳ Ｐゴシック"/>
                        </a:rPr>
                        <a:t>８月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a:latin typeface="+mn-ea"/>
                          <a:ea typeface="+mn-ea"/>
                          <a:cs typeface="ＭＳ Ｐゴシック"/>
                          <a:sym typeface="ＭＳ Ｐゴシック"/>
                        </a:rPr>
                        <a:t>９</a:t>
                      </a:r>
                      <a:r>
                        <a:rPr lang="ja-JP" altLang="en-US" sz="1100" b="1" dirty="0" smtClean="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en-US" altLang="ja-JP" sz="1100" b="1" dirty="0" smtClean="0">
                          <a:latin typeface="+mn-ea"/>
                          <a:ea typeface="+mn-ea"/>
                          <a:cs typeface="ＭＳ Ｐゴシック"/>
                          <a:sym typeface="ＭＳ Ｐゴシック"/>
                        </a:rPr>
                        <a:t>10</a:t>
                      </a:r>
                      <a:r>
                        <a:rPr lang="ja-JP" altLang="en-US" sz="1100" b="1" dirty="0" smtClean="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en-US" altLang="ja-JP" sz="1100" b="1" dirty="0" smtClean="0">
                          <a:latin typeface="+mn-ea"/>
                          <a:ea typeface="+mn-ea"/>
                          <a:cs typeface="ＭＳ Ｐゴシック"/>
                          <a:sym typeface="ＭＳ Ｐゴシック"/>
                        </a:rPr>
                        <a:t>11</a:t>
                      </a:r>
                      <a:r>
                        <a:rPr lang="ja-JP" altLang="en-US" sz="1100" b="1" dirty="0" smtClean="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en-US" altLang="ja-JP" sz="1100" b="1" dirty="0" smtClean="0">
                          <a:latin typeface="+mn-ea"/>
                          <a:ea typeface="+mn-ea"/>
                          <a:cs typeface="ＭＳ Ｐゴシック"/>
                          <a:sym typeface="ＭＳ Ｐゴシック"/>
                        </a:rPr>
                        <a:t>12</a:t>
                      </a:r>
                      <a:r>
                        <a:rPr lang="ja-JP" altLang="en-US" sz="1100" b="1" dirty="0" smtClean="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a:latin typeface="+mn-ea"/>
                          <a:ea typeface="+mn-ea"/>
                          <a:cs typeface="ＭＳ Ｐゴシック"/>
                          <a:sym typeface="ＭＳ Ｐゴシック"/>
                        </a:rPr>
                        <a:t>１</a:t>
                      </a:r>
                      <a:r>
                        <a:rPr lang="ja-JP" altLang="en-US" sz="1100" b="1" dirty="0" smtClean="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smtClean="0">
                          <a:latin typeface="+mn-ea"/>
                          <a:ea typeface="+mn-ea"/>
                          <a:cs typeface="ＭＳ Ｐゴシック"/>
                          <a:sym typeface="ＭＳ Ｐゴシック"/>
                        </a:rPr>
                        <a:t>２月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a:latin typeface="+mn-ea"/>
                          <a:ea typeface="+mn-ea"/>
                          <a:cs typeface="ＭＳ Ｐゴシック"/>
                          <a:sym typeface="ＭＳ Ｐゴシック"/>
                        </a:rPr>
                        <a:t>３</a:t>
                      </a:r>
                      <a:r>
                        <a:rPr lang="ja-JP" altLang="en-US" sz="1100" b="1" dirty="0" smtClean="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3666707894"/>
                  </a:ext>
                </a:extLst>
              </a:tr>
              <a:tr h="304377">
                <a:tc gridSpan="2">
                  <a:txBody>
                    <a:bodyPr/>
                    <a:lstStyle/>
                    <a:p>
                      <a:pPr algn="ctr">
                        <a:lnSpc>
                          <a:spcPct val="105999"/>
                        </a:lnSpc>
                        <a:defRPr sz="1200"/>
                      </a:pPr>
                      <a:r>
                        <a:rPr lang="ja-JP" altLang="en-US" sz="1100" b="1" baseline="0" dirty="0">
                          <a:solidFill>
                            <a:schemeClr val="tx1"/>
                          </a:solidFill>
                          <a:latin typeface="+mn-ea"/>
                          <a:ea typeface="+mn-ea"/>
                        </a:rPr>
                        <a:t>各月の到達目標</a:t>
                      </a:r>
                      <a:endParaRPr lang="en-US" altLang="ja-JP" sz="1100" b="1" baseline="0" dirty="0">
                        <a:solidFill>
                          <a:schemeClr val="tx1"/>
                        </a:solidFill>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hMerge="1">
                  <a:txBody>
                    <a:bodyPr/>
                    <a:lstStyle/>
                    <a:p>
                      <a:pPr algn="ctr">
                        <a:lnSpc>
                          <a:spcPct val="105999"/>
                        </a:lnSpc>
                        <a:defRPr sz="1200"/>
                      </a:pPr>
                      <a:r>
                        <a:rPr lang="ja-JP" altLang="en-US" sz="1100" b="1" baseline="0" dirty="0">
                          <a:solidFill>
                            <a:schemeClr val="tx1"/>
                          </a:solidFill>
                          <a:latin typeface="+mn-ea"/>
                          <a:ea typeface="+mn-ea"/>
                        </a:rPr>
                        <a:t>到達目標</a:t>
                      </a:r>
                      <a:endParaRPr lang="en-US" altLang="ja-JP" sz="1100" b="1" baseline="0" dirty="0">
                        <a:solidFill>
                          <a:schemeClr val="tx1"/>
                        </a:solidFill>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marL="0" marR="0" lvl="0" indent="0" algn="l" defTabSz="990564" rtl="0" eaLnBrk="1" fontAlgn="auto" latinLnBrk="0" hangingPunct="1">
                        <a:lnSpc>
                          <a:spcPct val="105999"/>
                        </a:lnSpc>
                        <a:spcBef>
                          <a:spcPts val="0"/>
                        </a:spcBef>
                        <a:spcAft>
                          <a:spcPts val="0"/>
                        </a:spcAft>
                        <a:buClrTx/>
                        <a:buSzTx/>
                        <a:buFontTx/>
                        <a:buNone/>
                        <a:tabLst/>
                        <a:defRPr sz="1200"/>
                      </a:pPr>
                      <a:endParaRPr lang="en-US" altLang="ja-JP" sz="1000" dirty="0" smtClean="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extLst>
                  <a:ext uri="{0D108BD9-81ED-4DB2-BD59-A6C34878D82A}">
                    <a16:rowId xmlns:a16="http://schemas.microsoft.com/office/drawing/2014/main" val="10002"/>
                  </a:ext>
                </a:extLst>
              </a:tr>
              <a:tr h="313812">
                <a:tc rowSpan="8">
                  <a:txBody>
                    <a:bodyPr/>
                    <a:lstStyle/>
                    <a:p>
                      <a:pPr algn="ctr">
                        <a:lnSpc>
                          <a:spcPct val="105999"/>
                        </a:lnSpc>
                        <a:defRPr sz="1200"/>
                      </a:pPr>
                      <a:r>
                        <a:rPr lang="ja-JP" altLang="en-US" sz="1100" b="1" dirty="0">
                          <a:latin typeface="+mn-ea"/>
                          <a:ea typeface="+mn-ea"/>
                        </a:rPr>
                        <a:t>プロセス</a:t>
                      </a:r>
                      <a:endParaRPr lang="en-US" sz="1100" b="1" dirty="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66577392"/>
                  </a:ext>
                </a:extLst>
              </a:tr>
              <a:tr h="313812">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0862707"/>
                  </a:ext>
                </a:extLst>
              </a:tr>
              <a:tr h="313812">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60093450"/>
                  </a:ext>
                </a:extLst>
              </a:tr>
              <a:tr h="313812">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08206615"/>
                  </a:ext>
                </a:extLst>
              </a:tr>
              <a:tr h="313812">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880228"/>
                  </a:ext>
                </a:extLst>
              </a:tr>
              <a:tr h="313812">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66373591"/>
                  </a:ext>
                </a:extLst>
              </a:tr>
              <a:tr h="313812">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86144896"/>
                  </a:ext>
                </a:extLst>
              </a:tr>
              <a:tr h="307427">
                <a:tc vMerge="1">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67510119"/>
                  </a:ext>
                </a:extLst>
              </a:tr>
              <a:tr h="1008112">
                <a:tc gridSpan="2">
                  <a:txBody>
                    <a:bodyPr/>
                    <a:lstStyle/>
                    <a:p>
                      <a:pPr>
                        <a:lnSpc>
                          <a:spcPts val="1600"/>
                        </a:lnSpc>
                      </a:pPr>
                      <a:r>
                        <a:rPr lang="ja-JP" altLang="en-US" sz="1100" dirty="0" smtClean="0"/>
                        <a:t>伴走支援で希望するサポート内容</a:t>
                      </a:r>
                      <a:endParaRPr lang="en-GB" altLang="en-GB" sz="1100" dirty="0"/>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必要リソース</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8039572"/>
                  </a:ext>
                </a:extLst>
              </a:tr>
              <a:tr h="540000">
                <a:tc gridSpan="2">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必要</a:t>
                      </a:r>
                      <a:r>
                        <a:rPr kumimoji="1" lang="ja-JP" altLang="en-US" sz="1100" b="1" i="0" u="none" strike="noStrike" kern="1200" cap="none" spc="0" normalizeH="0" baseline="0" noProof="0" dirty="0" smtClean="0">
                          <a:ln>
                            <a:noFill/>
                          </a:ln>
                          <a:solidFill>
                            <a:prstClr val="black"/>
                          </a:solidFill>
                          <a:effectLst/>
                          <a:uLnTx/>
                          <a:uFillTx/>
                          <a:latin typeface="+mn-ea"/>
                          <a:ea typeface="+mn-ea"/>
                          <a:cs typeface="+mn-cs"/>
                        </a:rPr>
                        <a:t>資金（用途）</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必要資金</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000" dirty="0" smtClean="0"/>
                        <a:t>万円</a:t>
                      </a:r>
                      <a:endParaRPr kumimoji="1" lang="en-US" altLang="ja-JP" sz="1000" dirty="0"/>
                    </a:p>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000" dirty="0" smtClean="0"/>
                        <a:t>（用途）</a:t>
                      </a:r>
                      <a:endParaRPr kumimoji="1" lang="en-US" altLang="ja-JP" sz="1000" dirty="0"/>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5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5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smtClean="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9583488"/>
                  </a:ext>
                </a:extLst>
              </a:tr>
            </a:tbl>
          </a:graphicData>
        </a:graphic>
      </p:graphicFrame>
      <p:sp>
        <p:nvSpPr>
          <p:cNvPr id="21" name="フッター プレースホルダー 4">
            <a:extLst>
              <a:ext uri="{FF2B5EF4-FFF2-40B4-BE49-F238E27FC236}">
                <a16:creationId xmlns:a16="http://schemas.microsoft.com/office/drawing/2014/main" id="{7041B559-BB31-4E54-9E76-5CEBC39EC733}"/>
              </a:ext>
            </a:extLst>
          </p:cNvPr>
          <p:cNvSpPr txBox="1">
            <a:spLocks/>
          </p:cNvSpPr>
          <p:nvPr/>
        </p:nvSpPr>
        <p:spPr bwMode="gray">
          <a:xfrm>
            <a:off x="415924" y="5909808"/>
            <a:ext cx="2089201" cy="615658"/>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実証実験</a:t>
            </a:r>
            <a:r>
              <a:rPr lang="en-US" altLang="en-GB" sz="1600" dirty="0" err="1" smtClean="0"/>
              <a:t>期間内での到達目標</a:t>
            </a:r>
            <a:endParaRPr lang="en-GB" altLang="en-GB" sz="1600" dirty="0"/>
          </a:p>
        </p:txBody>
      </p:sp>
      <p:sp>
        <p:nvSpPr>
          <p:cNvPr id="23" name="正方形/長方形 22">
            <a:extLst>
              <a:ext uri="{FF2B5EF4-FFF2-40B4-BE49-F238E27FC236}">
                <a16:creationId xmlns:a16="http://schemas.microsoft.com/office/drawing/2014/main" id="{BCD17F43-ABE3-4EA6-A3F2-D9C5271AAE89}"/>
              </a:ext>
            </a:extLst>
          </p:cNvPr>
          <p:cNvSpPr/>
          <p:nvPr/>
        </p:nvSpPr>
        <p:spPr bwMode="gray">
          <a:xfrm>
            <a:off x="2594104" y="5897739"/>
            <a:ext cx="6875006" cy="623975"/>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endParaRPr kumimoji="1" lang="en-US" altLang="ja-JP" sz="1600" dirty="0"/>
          </a:p>
        </p:txBody>
      </p:sp>
    </p:spTree>
    <p:extLst>
      <p:ext uri="{BB962C8B-B14F-4D97-AF65-F5344CB8AC3E}">
        <p14:creationId xmlns:p14="http://schemas.microsoft.com/office/powerpoint/2010/main" val="2952900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773000" y="6213246"/>
            <a:ext cx="818272" cy="270000"/>
          </a:xfrm>
          <a:prstGeom prst="rect">
            <a:avLst/>
          </a:prstGeom>
        </p:spPr>
        <p:txBody>
          <a:bodyPr/>
          <a:lstStyle/>
          <a:p>
            <a:fld id="{AA5FCFE5-FE56-4EF1-80A8-07776887C2A1}" type="slidenum">
              <a:rPr lang="ja-JP" altLang="en-US" smtClean="0"/>
              <a:pPr/>
              <a:t>14</a:t>
            </a:fld>
            <a:endParaRPr lang="ja-JP" altLang="en-US" dirty="0"/>
          </a:p>
        </p:txBody>
      </p:sp>
      <p:sp>
        <p:nvSpPr>
          <p:cNvPr id="15" name="タイトル 3">
            <a:extLst>
              <a:ext uri="{FF2B5EF4-FFF2-40B4-BE49-F238E27FC236}">
                <a16:creationId xmlns:a16="http://schemas.microsoft.com/office/drawing/2014/main" id="{084493B5-F2B9-4F05-B5EC-5DF74AFD6A55}"/>
              </a:ext>
            </a:extLst>
          </p:cNvPr>
          <p:cNvSpPr>
            <a:spLocks noGrp="1"/>
          </p:cNvSpPr>
          <p:nvPr>
            <p:ph type="title" idx="4294967295"/>
          </p:nvPr>
        </p:nvSpPr>
        <p:spPr>
          <a:xfrm>
            <a:off x="417000" y="180000"/>
            <a:ext cx="9072000" cy="615600"/>
          </a:xfrm>
          <a:prstGeom prst="rect">
            <a:avLst/>
          </a:prstGeom>
        </p:spPr>
        <p:txBody>
          <a:bodyPr/>
          <a:lstStyle/>
          <a:p>
            <a:r>
              <a:rPr lang="en-US" altLang="ja-JP" dirty="0"/>
              <a:t>11</a:t>
            </a:r>
            <a:r>
              <a:rPr kumimoji="1" lang="ja-JP" altLang="en-US" dirty="0" err="1" smtClean="0"/>
              <a:t>．</a:t>
            </a:r>
            <a:r>
              <a:rPr kumimoji="1" lang="ja-JP" altLang="en-US" dirty="0" smtClean="0"/>
              <a:t>伴走支援で希望するサポート内容</a:t>
            </a:r>
            <a:endParaRPr kumimoji="1" lang="ja-JP" altLang="en-US" dirty="0"/>
          </a:p>
        </p:txBody>
      </p:sp>
    </p:spTree>
    <p:extLst>
      <p:ext uri="{BB962C8B-B14F-4D97-AF65-F5344CB8AC3E}">
        <p14:creationId xmlns:p14="http://schemas.microsoft.com/office/powerpoint/2010/main" val="551946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862999" y="6474332"/>
            <a:ext cx="683361" cy="282867"/>
          </a:xfrm>
          <a:prstGeom prst="rect">
            <a:avLst/>
          </a:prstGeom>
        </p:spPr>
        <p:txBody>
          <a:bodyPr/>
          <a:lstStyle/>
          <a:p>
            <a:fld id="{AA5FCFE5-FE56-4EF1-80A8-07776887C2A1}" type="slidenum">
              <a:rPr lang="ja-JP" altLang="en-US" smtClean="0"/>
              <a:pPr/>
              <a:t>15</a:t>
            </a:fld>
            <a:endParaRPr lang="ja-JP" altLang="en-US" dirty="0"/>
          </a:p>
        </p:txBody>
      </p:sp>
      <p:sp>
        <p:nvSpPr>
          <p:cNvPr id="15" name="タイトル 3">
            <a:extLst>
              <a:ext uri="{FF2B5EF4-FFF2-40B4-BE49-F238E27FC236}">
                <a16:creationId xmlns:a16="http://schemas.microsoft.com/office/drawing/2014/main" id="{084493B5-F2B9-4F05-B5EC-5DF74AFD6A55}"/>
              </a:ext>
            </a:extLst>
          </p:cNvPr>
          <p:cNvSpPr>
            <a:spLocks noGrp="1"/>
          </p:cNvSpPr>
          <p:nvPr>
            <p:ph type="title" idx="4294967295"/>
          </p:nvPr>
        </p:nvSpPr>
        <p:spPr>
          <a:xfrm>
            <a:off x="417000" y="180000"/>
            <a:ext cx="9072000" cy="615600"/>
          </a:xfrm>
          <a:prstGeom prst="rect">
            <a:avLst/>
          </a:prstGeom>
        </p:spPr>
        <p:txBody>
          <a:bodyPr/>
          <a:lstStyle/>
          <a:p>
            <a:r>
              <a:rPr lang="en-US" altLang="ja-JP" dirty="0"/>
              <a:t>12</a:t>
            </a:r>
            <a:r>
              <a:rPr kumimoji="1" lang="ja-JP" altLang="en-US" dirty="0" err="1" smtClean="0"/>
              <a:t>．</a:t>
            </a:r>
            <a:r>
              <a:rPr kumimoji="1" lang="ja-JP" altLang="en-US" dirty="0"/>
              <a:t>実装までのロードマップ</a:t>
            </a:r>
          </a:p>
        </p:txBody>
      </p:sp>
      <p:sp>
        <p:nvSpPr>
          <p:cNvPr id="16" name="テキスト プレースホルダー 3">
            <a:extLst>
              <a:ext uri="{FF2B5EF4-FFF2-40B4-BE49-F238E27FC236}">
                <a16:creationId xmlns:a16="http://schemas.microsoft.com/office/drawing/2014/main" id="{10C1CE59-B5B4-470C-9343-E71375653AEB}"/>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solidFill>
                  <a:schemeClr val="tx1"/>
                </a:solidFill>
              </a:rPr>
              <a:t>貴社ビジネスが「実装するまでの必要なプロセス」と「それらを実施する（実現する</a:t>
            </a:r>
            <a:r>
              <a:rPr lang="ja-JP" altLang="en-US" i="0" dirty="0" smtClean="0">
                <a:solidFill>
                  <a:schemeClr val="tx1"/>
                </a:solidFill>
              </a:rPr>
              <a:t>）目標の時期</a:t>
            </a:r>
            <a:r>
              <a:rPr lang="ja-JP" altLang="en-US" i="0" dirty="0">
                <a:solidFill>
                  <a:schemeClr val="tx1"/>
                </a:solidFill>
              </a:rPr>
              <a:t>」を記載してください</a:t>
            </a:r>
          </a:p>
        </p:txBody>
      </p:sp>
      <p:sp>
        <p:nvSpPr>
          <p:cNvPr id="4" name="矢印: 五方向 3">
            <a:extLst>
              <a:ext uri="{FF2B5EF4-FFF2-40B4-BE49-F238E27FC236}">
                <a16:creationId xmlns:a16="http://schemas.microsoft.com/office/drawing/2014/main" id="{58AC619F-51AC-45A6-8522-00C4DF16A79E}"/>
              </a:ext>
            </a:extLst>
          </p:cNvPr>
          <p:cNvSpPr/>
          <p:nvPr/>
        </p:nvSpPr>
        <p:spPr bwMode="gray">
          <a:xfrm>
            <a:off x="275208" y="1587768"/>
            <a:ext cx="4767792" cy="904112"/>
          </a:xfrm>
          <a:prstGeom prst="homePlate">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フェーズ</a:t>
            </a:r>
            <a:r>
              <a:rPr kumimoji="1" lang="ja-JP" altLang="en-US" sz="1200" dirty="0" smtClean="0">
                <a:solidFill>
                  <a:prstClr val="black"/>
                </a:solidFill>
                <a:latin typeface="+mn-lt"/>
                <a:cs typeface="+mn-cs"/>
              </a:rPr>
              <a:t>１（申請対象の実証実験）</a:t>
            </a:r>
            <a:endParaRPr kumimoji="1" lang="en-US" altLang="ja-JP" sz="1200" dirty="0" smtClean="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事業</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期間：</a:t>
            </a:r>
            <a:r>
              <a:rPr kumimoji="1" lang="en-US" altLang="ja-JP" sz="1200" b="0" i="0" u="none" strike="noStrike" kern="1200" cap="none" spc="0" normalizeH="0" baseline="0" noProof="0" dirty="0" smtClean="0">
                <a:ln>
                  <a:noFill/>
                </a:ln>
                <a:solidFill>
                  <a:prstClr val="black"/>
                </a:solidFill>
                <a:effectLst/>
                <a:uLnTx/>
                <a:uFillTx/>
                <a:latin typeface="+mn-lt"/>
                <a:ea typeface="+mn-ea"/>
                <a:cs typeface="+mn-cs"/>
              </a:rPr>
              <a:t>2024</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年７月～</a:t>
            </a:r>
            <a:r>
              <a:rPr kumimoji="1" lang="en-US" altLang="ja-JP" sz="1200" b="0" i="0" u="none" strike="noStrike" kern="1200" cap="none" spc="0" normalizeH="0" baseline="0" noProof="0" dirty="0" smtClean="0">
                <a:ln>
                  <a:noFill/>
                </a:ln>
                <a:solidFill>
                  <a:prstClr val="black"/>
                </a:solidFill>
                <a:effectLst/>
                <a:uLnTx/>
                <a:uFillTx/>
                <a:latin typeface="+mn-lt"/>
                <a:ea typeface="+mn-ea"/>
                <a:cs typeface="+mn-cs"/>
              </a:rPr>
              <a:t>2025</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年２月</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矢印: 五方向 7">
            <a:extLst>
              <a:ext uri="{FF2B5EF4-FFF2-40B4-BE49-F238E27FC236}">
                <a16:creationId xmlns:a16="http://schemas.microsoft.com/office/drawing/2014/main" id="{7FF99B99-D3AA-4369-BFD8-CA411C9230E7}"/>
              </a:ext>
            </a:extLst>
          </p:cNvPr>
          <p:cNvSpPr/>
          <p:nvPr/>
        </p:nvSpPr>
        <p:spPr bwMode="gray">
          <a:xfrm>
            <a:off x="5043000" y="1587768"/>
            <a:ext cx="4674208" cy="923400"/>
          </a:xfrm>
          <a:prstGeom prst="homePlate">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フェーズ</a:t>
            </a:r>
            <a:r>
              <a:rPr kumimoji="1" lang="ja-JP" altLang="en-US" sz="1200" dirty="0" smtClean="0">
                <a:solidFill>
                  <a:prstClr val="black"/>
                </a:solidFill>
                <a:latin typeface="+mn-lt"/>
                <a:cs typeface="+mn-cs"/>
              </a:rPr>
              <a:t>２（実証実験後～実装）の</a:t>
            </a:r>
            <a:r>
              <a:rPr kumimoji="1" lang="ja-JP" altLang="en-US" sz="1200" dirty="0">
                <a:solidFill>
                  <a:prstClr val="black"/>
                </a:solidFill>
                <a:latin typeface="+mn-lt"/>
                <a:cs typeface="+mn-cs"/>
              </a:rPr>
              <a:t>概要を</a:t>
            </a:r>
            <a:r>
              <a:rPr kumimoji="1" lang="ja-JP" altLang="en-US" sz="1200" dirty="0" smtClean="0">
                <a:solidFill>
                  <a:prstClr val="black"/>
                </a:solidFill>
                <a:latin typeface="+mn-lt"/>
                <a:cs typeface="+mn-cs"/>
              </a:rPr>
              <a:t>記載</a:t>
            </a:r>
            <a:endParaRPr kumimoji="1" lang="en-US" altLang="ja-JP" sz="1200" dirty="0" smtClean="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期間：　年　月～　月（目標）</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1" name="正方形/長方形 10">
            <a:extLst>
              <a:ext uri="{FF2B5EF4-FFF2-40B4-BE49-F238E27FC236}">
                <a16:creationId xmlns:a16="http://schemas.microsoft.com/office/drawing/2014/main" id="{3F6F23F4-49D1-4C1F-93E0-35F9A104804B}"/>
              </a:ext>
            </a:extLst>
          </p:cNvPr>
          <p:cNvSpPr/>
          <p:nvPr/>
        </p:nvSpPr>
        <p:spPr bwMode="gray">
          <a:xfrm>
            <a:off x="275207" y="2631648"/>
            <a:ext cx="4673743" cy="3722204"/>
          </a:xfrm>
          <a:prstGeom prst="rect">
            <a:avLst/>
          </a:prstGeom>
          <a:solidFill>
            <a:schemeClr val="bg1"/>
          </a:solidFill>
          <a:ln w="6350">
            <a:solidFill>
              <a:srgbClr val="A7A8AA"/>
            </a:solidFill>
            <a:miter lim="800000"/>
            <a:headEnd/>
            <a:tailEnd/>
          </a:ln>
        </p:spPr>
        <p:txBody>
          <a:bodyPr lIns="72000" tIns="72000" rIns="72000" bIns="72000" rtlCol="0" anchor="t" anchorCtr="0"/>
          <a:lstStyle/>
          <a:p>
            <a:pPr marL="260350" indent="-171450" defTabSz="762000" eaLnBrk="0" hangingPunct="0">
              <a:lnSpc>
                <a:spcPct val="106000"/>
              </a:lnSpc>
              <a:spcBef>
                <a:spcPts val="0"/>
              </a:spcBef>
              <a:buFont typeface="Wingdings" panose="05000000000000000000" pitchFamily="2" charset="2"/>
              <a:buChar char="ü"/>
            </a:pPr>
            <a:endParaRPr kumimoji="1" lang="en-US" altLang="ja-JP" sz="1200" dirty="0"/>
          </a:p>
        </p:txBody>
      </p:sp>
      <p:sp>
        <p:nvSpPr>
          <p:cNvPr id="13" name="正方形/長方形 12">
            <a:extLst>
              <a:ext uri="{FF2B5EF4-FFF2-40B4-BE49-F238E27FC236}">
                <a16:creationId xmlns:a16="http://schemas.microsoft.com/office/drawing/2014/main" id="{683D0F7A-9AD1-45A7-966F-B42BA3D911DB}"/>
              </a:ext>
            </a:extLst>
          </p:cNvPr>
          <p:cNvSpPr/>
          <p:nvPr/>
        </p:nvSpPr>
        <p:spPr bwMode="gray">
          <a:xfrm>
            <a:off x="5043000" y="2631648"/>
            <a:ext cx="4674208" cy="3741492"/>
          </a:xfrm>
          <a:prstGeom prst="rect">
            <a:avLst/>
          </a:prstGeom>
          <a:solidFill>
            <a:schemeClr val="bg1"/>
          </a:solidFill>
          <a:ln w="6350">
            <a:solidFill>
              <a:srgbClr val="A7A8AA"/>
            </a:solidFill>
            <a:miter lim="800000"/>
            <a:headEnd/>
            <a:tailEnd/>
          </a:ln>
        </p:spPr>
        <p:txBody>
          <a:bodyPr lIns="72000" tIns="72000" rIns="72000" bIns="72000" rtlCol="0" anchor="t" anchorCtr="0"/>
          <a:lstStyle/>
          <a:p>
            <a:pPr marL="260350" indent="-171450" defTabSz="762000" eaLnBrk="0" hangingPunct="0">
              <a:lnSpc>
                <a:spcPct val="106000"/>
              </a:lnSpc>
              <a:spcBef>
                <a:spcPts val="0"/>
              </a:spcBef>
              <a:buFont typeface="Wingdings" panose="05000000000000000000" pitchFamily="2" charset="2"/>
              <a:buChar char="ü"/>
            </a:pPr>
            <a:endParaRPr kumimoji="1" lang="en-US" altLang="ja-JP" sz="1200" dirty="0"/>
          </a:p>
        </p:txBody>
      </p:sp>
    </p:spTree>
    <p:extLst>
      <p:ext uri="{BB962C8B-B14F-4D97-AF65-F5344CB8AC3E}">
        <p14:creationId xmlns:p14="http://schemas.microsoft.com/office/powerpoint/2010/main" val="3241249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863000" y="6345539"/>
            <a:ext cx="638390" cy="116557"/>
          </a:xfrm>
          <a:prstGeom prst="rect">
            <a:avLst/>
          </a:prstGeom>
        </p:spPr>
        <p:txBody>
          <a:bodyPr/>
          <a:lstStyle/>
          <a:p>
            <a:fld id="{AA5FCFE5-FE56-4EF1-80A8-07776887C2A1}" type="slidenum">
              <a:rPr lang="ja-JP" altLang="en-US" smtClean="0"/>
              <a:pPr/>
              <a:t>16</a:t>
            </a:fld>
            <a:endParaRPr lang="ja-JP" altLang="en-US" dirty="0"/>
          </a:p>
        </p:txBody>
      </p:sp>
      <p:sp>
        <p:nvSpPr>
          <p:cNvPr id="235" name="タイトル 3">
            <a:extLst>
              <a:ext uri="{FF2B5EF4-FFF2-40B4-BE49-F238E27FC236}">
                <a16:creationId xmlns:a16="http://schemas.microsoft.com/office/drawing/2014/main" id="{CDA07981-F8A6-4E27-AD7E-8434ECD4638F}"/>
              </a:ext>
            </a:extLst>
          </p:cNvPr>
          <p:cNvSpPr>
            <a:spLocks noGrp="1"/>
          </p:cNvSpPr>
          <p:nvPr>
            <p:ph type="title" idx="4294967295"/>
          </p:nvPr>
        </p:nvSpPr>
        <p:spPr>
          <a:xfrm>
            <a:off x="417000" y="180000"/>
            <a:ext cx="9072000" cy="615600"/>
          </a:xfrm>
          <a:prstGeom prst="rect">
            <a:avLst/>
          </a:prstGeom>
        </p:spPr>
        <p:txBody>
          <a:bodyPr/>
          <a:lstStyle/>
          <a:p>
            <a:r>
              <a:rPr lang="en-US" altLang="ja-JP" dirty="0"/>
              <a:t>13</a:t>
            </a:r>
            <a:r>
              <a:rPr kumimoji="1" lang="ja-JP" altLang="en-US" dirty="0" err="1" smtClean="0"/>
              <a:t>．</a:t>
            </a:r>
            <a:r>
              <a:rPr kumimoji="1" lang="ja-JP" altLang="en-US" dirty="0"/>
              <a:t>実施体制</a:t>
            </a:r>
          </a:p>
        </p:txBody>
      </p:sp>
      <p:sp>
        <p:nvSpPr>
          <p:cNvPr id="236" name="テキスト プレースホルダー 3">
            <a:extLst>
              <a:ext uri="{FF2B5EF4-FFF2-40B4-BE49-F238E27FC236}">
                <a16:creationId xmlns:a16="http://schemas.microsoft.com/office/drawing/2014/main" id="{A53DCDD9-8E58-4755-B9C0-F6038A4F5EEC}"/>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solidFill>
                  <a:schemeClr val="tx1"/>
                </a:solidFill>
              </a:rPr>
              <a:t>実証実験</a:t>
            </a:r>
            <a:r>
              <a:rPr lang="ja-JP" altLang="en-US" i="0" dirty="0" smtClean="0">
                <a:solidFill>
                  <a:schemeClr val="tx1"/>
                </a:solidFill>
              </a:rPr>
              <a:t>等に関与する</a:t>
            </a:r>
            <a:r>
              <a:rPr lang="ja-JP" altLang="en-US" i="0" dirty="0">
                <a:solidFill>
                  <a:schemeClr val="tx1"/>
                </a:solidFill>
              </a:rPr>
              <a:t>「内部・外部</a:t>
            </a:r>
            <a:r>
              <a:rPr lang="ja-JP" altLang="en-US" i="0" dirty="0" smtClean="0">
                <a:solidFill>
                  <a:schemeClr val="tx1"/>
                </a:solidFill>
              </a:rPr>
              <a:t>（委託先</a:t>
            </a:r>
            <a:r>
              <a:rPr lang="ja-JP" altLang="en-US" i="0" dirty="0">
                <a:solidFill>
                  <a:schemeClr val="tx1"/>
                </a:solidFill>
              </a:rPr>
              <a:t>など）も含めた各プレイヤー」と「役割」、「得意とする技術等」を記載ください。</a:t>
            </a:r>
            <a:endParaRPr lang="en-US" altLang="ja-JP" i="0" dirty="0">
              <a:solidFill>
                <a:schemeClr val="tx1"/>
              </a:solidFill>
            </a:endParaRPr>
          </a:p>
          <a:p>
            <a:r>
              <a:rPr lang="ja-JP" altLang="en-US" i="0" dirty="0">
                <a:solidFill>
                  <a:schemeClr val="tx1"/>
                </a:solidFill>
              </a:rPr>
              <a:t>なお、外部の場合は「なぜその事業者を選んだかの理由（選定理由）」も併せて記載ください</a:t>
            </a:r>
          </a:p>
        </p:txBody>
      </p:sp>
      <p:sp>
        <p:nvSpPr>
          <p:cNvPr id="6" name="フッター プレースホルダー 4">
            <a:extLst>
              <a:ext uri="{FF2B5EF4-FFF2-40B4-BE49-F238E27FC236}">
                <a16:creationId xmlns:a16="http://schemas.microsoft.com/office/drawing/2014/main" id="{EEC51722-8D55-4616-A643-DBA61F1B51B2}"/>
              </a:ext>
            </a:extLst>
          </p:cNvPr>
          <p:cNvSpPr txBox="1">
            <a:spLocks/>
          </p:cNvSpPr>
          <p:nvPr/>
        </p:nvSpPr>
        <p:spPr bwMode="gray">
          <a:xfrm>
            <a:off x="4533000" y="162712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dirty="0"/>
              <a:t>得意とする技術・能力、経験など</a:t>
            </a:r>
          </a:p>
        </p:txBody>
      </p:sp>
      <p:cxnSp>
        <p:nvCxnSpPr>
          <p:cNvPr id="7" name="直線コネクタ 6">
            <a:extLst>
              <a:ext uri="{FF2B5EF4-FFF2-40B4-BE49-F238E27FC236}">
                <a16:creationId xmlns:a16="http://schemas.microsoft.com/office/drawing/2014/main" id="{7B6C05AF-A731-4C76-83CB-C8749F21E3F7}"/>
              </a:ext>
            </a:extLst>
          </p:cNvPr>
          <p:cNvCxnSpPr/>
          <p:nvPr/>
        </p:nvCxnSpPr>
        <p:spPr>
          <a:xfrm>
            <a:off x="4533000" y="1915122"/>
            <a:ext cx="24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8" name="フッター プレースホルダー 4">
            <a:extLst>
              <a:ext uri="{FF2B5EF4-FFF2-40B4-BE49-F238E27FC236}">
                <a16:creationId xmlns:a16="http://schemas.microsoft.com/office/drawing/2014/main" id="{8E7EF491-8F1B-42F3-98B5-C82DA98DD5A2}"/>
              </a:ext>
            </a:extLst>
          </p:cNvPr>
          <p:cNvSpPr txBox="1">
            <a:spLocks/>
          </p:cNvSpPr>
          <p:nvPr/>
        </p:nvSpPr>
        <p:spPr bwMode="gray">
          <a:xfrm>
            <a:off x="2025000" y="162712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dirty="0"/>
              <a:t>想定される役割</a:t>
            </a:r>
          </a:p>
        </p:txBody>
      </p:sp>
      <p:cxnSp>
        <p:nvCxnSpPr>
          <p:cNvPr id="9" name="直線コネクタ 8">
            <a:extLst>
              <a:ext uri="{FF2B5EF4-FFF2-40B4-BE49-F238E27FC236}">
                <a16:creationId xmlns:a16="http://schemas.microsoft.com/office/drawing/2014/main" id="{B3B577F0-87ED-4F01-B5EB-11F3F3519041}"/>
              </a:ext>
            </a:extLst>
          </p:cNvPr>
          <p:cNvCxnSpPr/>
          <p:nvPr/>
        </p:nvCxnSpPr>
        <p:spPr>
          <a:xfrm>
            <a:off x="2025000" y="1915122"/>
            <a:ext cx="24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フッター プレースホルダー 4">
            <a:extLst>
              <a:ext uri="{FF2B5EF4-FFF2-40B4-BE49-F238E27FC236}">
                <a16:creationId xmlns:a16="http://schemas.microsoft.com/office/drawing/2014/main" id="{BB75824F-EF7E-4889-8833-4E975D898A07}"/>
              </a:ext>
            </a:extLst>
          </p:cNvPr>
          <p:cNvSpPr txBox="1">
            <a:spLocks/>
          </p:cNvSpPr>
          <p:nvPr/>
        </p:nvSpPr>
        <p:spPr bwMode="gray">
          <a:xfrm>
            <a:off x="7041000" y="162712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b="0" baseline="30000" dirty="0">
                <a:solidFill>
                  <a:schemeClr val="tx1"/>
                </a:solidFill>
              </a:rPr>
              <a:t>（外部の場合）選定理由</a:t>
            </a:r>
          </a:p>
        </p:txBody>
      </p:sp>
      <p:cxnSp>
        <p:nvCxnSpPr>
          <p:cNvPr id="11" name="直線コネクタ 10">
            <a:extLst>
              <a:ext uri="{FF2B5EF4-FFF2-40B4-BE49-F238E27FC236}">
                <a16:creationId xmlns:a16="http://schemas.microsoft.com/office/drawing/2014/main" id="{13A4928A-A329-431F-9083-04050388DF34}"/>
              </a:ext>
            </a:extLst>
          </p:cNvPr>
          <p:cNvCxnSpPr/>
          <p:nvPr/>
        </p:nvCxnSpPr>
        <p:spPr>
          <a:xfrm>
            <a:off x="7041000" y="1915122"/>
            <a:ext cx="24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12" name="フッター プレースホルダー 4">
            <a:extLst>
              <a:ext uri="{FF2B5EF4-FFF2-40B4-BE49-F238E27FC236}">
                <a16:creationId xmlns:a16="http://schemas.microsoft.com/office/drawing/2014/main" id="{E012B4CB-7A40-40F5-BB9F-CCE99A2F8B97}"/>
              </a:ext>
            </a:extLst>
          </p:cNvPr>
          <p:cNvSpPr txBox="1">
            <a:spLocks/>
          </p:cNvSpPr>
          <p:nvPr/>
        </p:nvSpPr>
        <p:spPr bwMode="gray">
          <a:xfrm>
            <a:off x="417000" y="1627122"/>
            <a:ext cx="15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b="0" dirty="0">
                <a:solidFill>
                  <a:schemeClr val="tx1"/>
                </a:solidFill>
              </a:rPr>
              <a:t>プレイヤー</a:t>
            </a:r>
            <a:endParaRPr lang="ja-JP" altLang="en-US" b="0" baseline="30000" dirty="0">
              <a:solidFill>
                <a:schemeClr val="tx1"/>
              </a:solidFill>
            </a:endParaRPr>
          </a:p>
        </p:txBody>
      </p:sp>
      <p:cxnSp>
        <p:nvCxnSpPr>
          <p:cNvPr id="13" name="直線コネクタ 12">
            <a:extLst>
              <a:ext uri="{FF2B5EF4-FFF2-40B4-BE49-F238E27FC236}">
                <a16:creationId xmlns:a16="http://schemas.microsoft.com/office/drawing/2014/main" id="{3A4C1028-335E-4123-B48C-BAF8C9F1D01A}"/>
              </a:ext>
            </a:extLst>
          </p:cNvPr>
          <p:cNvCxnSpPr/>
          <p:nvPr/>
        </p:nvCxnSpPr>
        <p:spPr>
          <a:xfrm>
            <a:off x="417000" y="1915122"/>
            <a:ext cx="15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BBB02C2-540D-49A0-A256-F38A61A492F6}"/>
              </a:ext>
            </a:extLst>
          </p:cNvPr>
          <p:cNvCxnSpPr/>
          <p:nvPr/>
        </p:nvCxnSpPr>
        <p:spPr>
          <a:xfrm flipV="1">
            <a:off x="417000" y="2818004"/>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E587FB51-B365-4EBD-961D-C1FA7F72C91E}"/>
              </a:ext>
            </a:extLst>
          </p:cNvPr>
          <p:cNvCxnSpPr/>
          <p:nvPr/>
        </p:nvCxnSpPr>
        <p:spPr>
          <a:xfrm flipV="1">
            <a:off x="417000" y="3698713"/>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27F5DE38-3FD2-4AB2-BCB3-67EF7F718EB4}"/>
              </a:ext>
            </a:extLst>
          </p:cNvPr>
          <p:cNvSpPr txBox="1"/>
          <p:nvPr/>
        </p:nvSpPr>
        <p:spPr>
          <a:xfrm>
            <a:off x="4533000" y="196941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17" name="テキスト ボックス 16">
            <a:extLst>
              <a:ext uri="{FF2B5EF4-FFF2-40B4-BE49-F238E27FC236}">
                <a16:creationId xmlns:a16="http://schemas.microsoft.com/office/drawing/2014/main" id="{060E0D08-1C00-472E-818B-38437DBB0FD2}"/>
              </a:ext>
            </a:extLst>
          </p:cNvPr>
          <p:cNvSpPr txBox="1"/>
          <p:nvPr/>
        </p:nvSpPr>
        <p:spPr>
          <a:xfrm>
            <a:off x="2025000" y="196941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18" name="テキスト ボックス 17">
            <a:extLst>
              <a:ext uri="{FF2B5EF4-FFF2-40B4-BE49-F238E27FC236}">
                <a16:creationId xmlns:a16="http://schemas.microsoft.com/office/drawing/2014/main" id="{325E3F76-70F6-4834-A749-C009DFB12C6F}"/>
              </a:ext>
            </a:extLst>
          </p:cNvPr>
          <p:cNvSpPr txBox="1"/>
          <p:nvPr/>
        </p:nvSpPr>
        <p:spPr>
          <a:xfrm>
            <a:off x="7041000" y="196941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19" name="テキスト ボックス 18">
            <a:extLst>
              <a:ext uri="{FF2B5EF4-FFF2-40B4-BE49-F238E27FC236}">
                <a16:creationId xmlns:a16="http://schemas.microsoft.com/office/drawing/2014/main" id="{FC19ADFB-5050-4E24-9ED9-045931CD3581}"/>
              </a:ext>
            </a:extLst>
          </p:cNvPr>
          <p:cNvSpPr txBox="1"/>
          <p:nvPr/>
        </p:nvSpPr>
        <p:spPr>
          <a:xfrm>
            <a:off x="417000" y="1969413"/>
            <a:ext cx="1548000"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lvl="0" indent="0" algn="ctr" defTabSz="914400" eaLnBrk="1" hangingPunct="1">
              <a:lnSpc>
                <a:spcPct val="100000"/>
              </a:lnSpc>
              <a:spcBef>
                <a:spcPct val="0"/>
              </a:spcBef>
              <a:buNone/>
            </a:pPr>
            <a:r>
              <a:rPr kumimoji="0" lang="ja-JP" altLang="en-US" dirty="0" smtClean="0">
                <a:solidFill>
                  <a:schemeClr val="bg1"/>
                </a:solidFill>
              </a:rPr>
              <a:t>社</a:t>
            </a:r>
            <a:r>
              <a:rPr kumimoji="0" lang="en-US" altLang="ja-JP" dirty="0">
                <a:solidFill>
                  <a:schemeClr val="bg1"/>
                </a:solidFill>
              </a:rPr>
              <a:t/>
            </a:r>
            <a:br>
              <a:rPr kumimoji="0" lang="en-US" altLang="ja-JP" dirty="0">
                <a:solidFill>
                  <a:schemeClr val="bg1"/>
                </a:solidFill>
              </a:rPr>
            </a:br>
            <a:r>
              <a:rPr kumimoji="0" lang="ja-JP" altLang="en-US" dirty="0">
                <a:solidFill>
                  <a:schemeClr val="bg1"/>
                </a:solidFill>
              </a:rPr>
              <a:t>（氏名</a:t>
            </a:r>
            <a:r>
              <a:rPr kumimoji="0" lang="en-US" altLang="ja-JP" dirty="0">
                <a:solidFill>
                  <a:schemeClr val="bg1"/>
                </a:solidFill>
              </a:rPr>
              <a:t>/</a:t>
            </a:r>
            <a:r>
              <a:rPr kumimoji="0" lang="en-US" altLang="ja-JP" dirty="0" err="1">
                <a:solidFill>
                  <a:schemeClr val="bg1"/>
                </a:solidFill>
              </a:rPr>
              <a:t>役職</a:t>
            </a:r>
            <a:r>
              <a:rPr kumimoji="0" lang="ja-JP" altLang="en-US" dirty="0">
                <a:solidFill>
                  <a:schemeClr val="bg1"/>
                </a:solidFill>
              </a:rPr>
              <a:t>）</a:t>
            </a:r>
            <a:endParaRPr kumimoji="0" lang="en-US" altLang="ja-JP" dirty="0">
              <a:solidFill>
                <a:schemeClr val="bg1"/>
              </a:solidFill>
            </a:endParaRPr>
          </a:p>
          <a:p>
            <a:pPr marL="0" lvl="0" indent="0" algn="ctr" defTabSz="914400" eaLnBrk="1" hangingPunct="1">
              <a:lnSpc>
                <a:spcPct val="100000"/>
              </a:lnSpc>
              <a:spcBef>
                <a:spcPct val="0"/>
              </a:spcBef>
              <a:buNone/>
            </a:pPr>
            <a:r>
              <a:rPr kumimoji="0" lang="en-US" altLang="ja-JP" dirty="0" err="1">
                <a:solidFill>
                  <a:schemeClr val="bg1"/>
                </a:solidFill>
              </a:rPr>
              <a:t>HPのURL</a:t>
            </a:r>
            <a:endParaRPr kumimoji="0" lang="ja-JP" altLang="en-US" dirty="0">
              <a:solidFill>
                <a:schemeClr val="bg1"/>
              </a:solidFill>
            </a:endParaRPr>
          </a:p>
        </p:txBody>
      </p:sp>
      <p:sp>
        <p:nvSpPr>
          <p:cNvPr id="20" name="テキスト ボックス 19">
            <a:extLst>
              <a:ext uri="{FF2B5EF4-FFF2-40B4-BE49-F238E27FC236}">
                <a16:creationId xmlns:a16="http://schemas.microsoft.com/office/drawing/2014/main" id="{9A9B9C66-ABC6-40D6-82ED-81D3D8335D31}"/>
              </a:ext>
            </a:extLst>
          </p:cNvPr>
          <p:cNvSpPr txBox="1"/>
          <p:nvPr/>
        </p:nvSpPr>
        <p:spPr>
          <a:xfrm>
            <a:off x="4533000" y="285012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21" name="テキスト ボックス 20">
            <a:extLst>
              <a:ext uri="{FF2B5EF4-FFF2-40B4-BE49-F238E27FC236}">
                <a16:creationId xmlns:a16="http://schemas.microsoft.com/office/drawing/2014/main" id="{BB1D2E31-65D0-4FFB-ACA3-0C7BFBE6E671}"/>
              </a:ext>
            </a:extLst>
          </p:cNvPr>
          <p:cNvSpPr txBox="1"/>
          <p:nvPr/>
        </p:nvSpPr>
        <p:spPr>
          <a:xfrm>
            <a:off x="2025000" y="285012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buNone/>
            </a:pPr>
            <a:endParaRPr lang="ja-JP" altLang="en-US" dirty="0"/>
          </a:p>
        </p:txBody>
      </p:sp>
      <p:sp>
        <p:nvSpPr>
          <p:cNvPr id="22" name="テキスト ボックス 21">
            <a:extLst>
              <a:ext uri="{FF2B5EF4-FFF2-40B4-BE49-F238E27FC236}">
                <a16:creationId xmlns:a16="http://schemas.microsoft.com/office/drawing/2014/main" id="{9D91362B-8597-4335-9B3A-C0801734D432}"/>
              </a:ext>
            </a:extLst>
          </p:cNvPr>
          <p:cNvSpPr txBox="1"/>
          <p:nvPr/>
        </p:nvSpPr>
        <p:spPr>
          <a:xfrm>
            <a:off x="7041000" y="285012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23" name="テキスト ボックス 22">
            <a:extLst>
              <a:ext uri="{FF2B5EF4-FFF2-40B4-BE49-F238E27FC236}">
                <a16:creationId xmlns:a16="http://schemas.microsoft.com/office/drawing/2014/main" id="{2358BD4F-9F1C-4D25-A14D-7519EEA1AC50}"/>
              </a:ext>
            </a:extLst>
          </p:cNvPr>
          <p:cNvSpPr txBox="1"/>
          <p:nvPr/>
        </p:nvSpPr>
        <p:spPr>
          <a:xfrm>
            <a:off x="417000" y="2850122"/>
            <a:ext cx="1548000"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smtClean="0">
                <a:solidFill>
                  <a:schemeClr val="bg1"/>
                </a:solidFill>
              </a:rPr>
              <a:t>社</a:t>
            </a:r>
            <a:r>
              <a:rPr kumimoji="0" lang="en-US" altLang="ja-JP" dirty="0">
                <a:solidFill>
                  <a:schemeClr val="bg1"/>
                </a:solidFill>
              </a:rPr>
              <a:t/>
            </a:r>
            <a:br>
              <a:rPr kumimoji="0" lang="en-US" altLang="ja-JP" dirty="0">
                <a:solidFill>
                  <a:schemeClr val="bg1"/>
                </a:solidFill>
              </a:rPr>
            </a:br>
            <a:r>
              <a:rPr kumimoji="0" lang="ja-JP" altLang="en-US" dirty="0">
                <a:solidFill>
                  <a:schemeClr val="bg1"/>
                </a:solidFill>
              </a:rPr>
              <a:t>（氏名</a:t>
            </a:r>
            <a:r>
              <a:rPr kumimoji="0" lang="en-US" altLang="ja-JP" dirty="0">
                <a:solidFill>
                  <a:schemeClr val="bg1"/>
                </a:solidFill>
              </a:rPr>
              <a:t>/</a:t>
            </a:r>
            <a:r>
              <a:rPr kumimoji="0" lang="en-US" altLang="ja-JP" dirty="0" err="1">
                <a:solidFill>
                  <a:schemeClr val="bg1"/>
                </a:solidFill>
              </a:rPr>
              <a:t>役職</a:t>
            </a:r>
            <a:r>
              <a:rPr kumimoji="0" lang="ja-JP" altLang="en-US" dirty="0">
                <a:solidFill>
                  <a:schemeClr val="bg1"/>
                </a:solidFill>
              </a:rPr>
              <a:t>）</a:t>
            </a:r>
            <a:endParaRPr kumimoji="0" lang="en-US" altLang="ja-JP" dirty="0">
              <a:solidFill>
                <a:schemeClr val="bg1"/>
              </a:solidFill>
            </a:endParaRPr>
          </a:p>
          <a:p>
            <a:pPr marL="0" lvl="0" indent="0" algn="ctr" defTabSz="914400" eaLnBrk="1" hangingPunct="1">
              <a:lnSpc>
                <a:spcPct val="100000"/>
              </a:lnSpc>
              <a:spcBef>
                <a:spcPct val="0"/>
              </a:spcBef>
              <a:buNone/>
            </a:pPr>
            <a:r>
              <a:rPr kumimoji="0" lang="en-US" altLang="ja-JP" dirty="0" err="1">
                <a:solidFill>
                  <a:schemeClr val="bg1"/>
                </a:solidFill>
              </a:rPr>
              <a:t>HPのURL</a:t>
            </a:r>
            <a:endParaRPr kumimoji="0" lang="ja-JP" altLang="en-US" dirty="0">
              <a:solidFill>
                <a:schemeClr val="bg1"/>
              </a:solidFill>
            </a:endParaRPr>
          </a:p>
        </p:txBody>
      </p:sp>
      <p:sp>
        <p:nvSpPr>
          <p:cNvPr id="24" name="テキスト ボックス 23">
            <a:extLst>
              <a:ext uri="{FF2B5EF4-FFF2-40B4-BE49-F238E27FC236}">
                <a16:creationId xmlns:a16="http://schemas.microsoft.com/office/drawing/2014/main" id="{0C50E7CA-BE65-4ACA-BFD4-7DCF8A08EDD3}"/>
              </a:ext>
            </a:extLst>
          </p:cNvPr>
          <p:cNvSpPr txBox="1"/>
          <p:nvPr/>
        </p:nvSpPr>
        <p:spPr>
          <a:xfrm>
            <a:off x="4533000" y="373083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25" name="テキスト ボックス 24">
            <a:extLst>
              <a:ext uri="{FF2B5EF4-FFF2-40B4-BE49-F238E27FC236}">
                <a16:creationId xmlns:a16="http://schemas.microsoft.com/office/drawing/2014/main" id="{D58C7E4F-88B0-439E-B49A-252AADEA2212}"/>
              </a:ext>
            </a:extLst>
          </p:cNvPr>
          <p:cNvSpPr txBox="1"/>
          <p:nvPr/>
        </p:nvSpPr>
        <p:spPr>
          <a:xfrm>
            <a:off x="2025000" y="373083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26" name="テキスト ボックス 25">
            <a:extLst>
              <a:ext uri="{FF2B5EF4-FFF2-40B4-BE49-F238E27FC236}">
                <a16:creationId xmlns:a16="http://schemas.microsoft.com/office/drawing/2014/main" id="{533921CE-AEFF-48F2-A591-C2F8C9383920}"/>
              </a:ext>
            </a:extLst>
          </p:cNvPr>
          <p:cNvSpPr txBox="1"/>
          <p:nvPr/>
        </p:nvSpPr>
        <p:spPr>
          <a:xfrm>
            <a:off x="7041000" y="373083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27" name="テキスト ボックス 26">
            <a:extLst>
              <a:ext uri="{FF2B5EF4-FFF2-40B4-BE49-F238E27FC236}">
                <a16:creationId xmlns:a16="http://schemas.microsoft.com/office/drawing/2014/main" id="{FC974BF8-AE34-4EFD-BA4B-2E3EC8D74F4E}"/>
              </a:ext>
            </a:extLst>
          </p:cNvPr>
          <p:cNvSpPr txBox="1"/>
          <p:nvPr/>
        </p:nvSpPr>
        <p:spPr>
          <a:xfrm>
            <a:off x="417000" y="3730831"/>
            <a:ext cx="1548000"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smtClean="0">
                <a:solidFill>
                  <a:schemeClr val="bg1"/>
                </a:solidFill>
              </a:rPr>
              <a:t>社</a:t>
            </a:r>
            <a:r>
              <a:rPr kumimoji="0" lang="en-US" altLang="ja-JP" dirty="0">
                <a:solidFill>
                  <a:schemeClr val="bg1"/>
                </a:solidFill>
              </a:rPr>
              <a:t/>
            </a:r>
            <a:br>
              <a:rPr kumimoji="0" lang="en-US" altLang="ja-JP" dirty="0">
                <a:solidFill>
                  <a:schemeClr val="bg1"/>
                </a:solidFill>
              </a:rPr>
            </a:br>
            <a:r>
              <a:rPr kumimoji="0" lang="ja-JP" altLang="en-US" dirty="0">
                <a:solidFill>
                  <a:schemeClr val="bg1"/>
                </a:solidFill>
              </a:rPr>
              <a:t>（氏名</a:t>
            </a:r>
            <a:r>
              <a:rPr kumimoji="0" lang="en-US" altLang="ja-JP" dirty="0">
                <a:solidFill>
                  <a:schemeClr val="bg1"/>
                </a:solidFill>
              </a:rPr>
              <a:t>/</a:t>
            </a:r>
            <a:r>
              <a:rPr kumimoji="0" lang="en-US" altLang="ja-JP" dirty="0" err="1">
                <a:solidFill>
                  <a:schemeClr val="bg1"/>
                </a:solidFill>
              </a:rPr>
              <a:t>役職</a:t>
            </a:r>
            <a:r>
              <a:rPr kumimoji="0" lang="ja-JP" altLang="en-US" dirty="0">
                <a:solidFill>
                  <a:schemeClr val="bg1"/>
                </a:solidFill>
              </a:rPr>
              <a:t>）</a:t>
            </a:r>
            <a:endParaRPr kumimoji="0" lang="en-US" altLang="ja-JP" dirty="0">
              <a:solidFill>
                <a:schemeClr val="bg1"/>
              </a:solidFill>
            </a:endParaRPr>
          </a:p>
          <a:p>
            <a:pPr marL="0" lvl="0" indent="0" algn="ctr" defTabSz="914400" eaLnBrk="1" hangingPunct="1">
              <a:lnSpc>
                <a:spcPct val="100000"/>
              </a:lnSpc>
              <a:spcBef>
                <a:spcPct val="0"/>
              </a:spcBef>
              <a:buNone/>
            </a:pPr>
            <a:r>
              <a:rPr kumimoji="0" lang="en-US" altLang="ja-JP" dirty="0" err="1">
                <a:solidFill>
                  <a:schemeClr val="bg1"/>
                </a:solidFill>
              </a:rPr>
              <a:t>HPのURL</a:t>
            </a:r>
            <a:endParaRPr kumimoji="0" lang="ja-JP" altLang="en-US" dirty="0">
              <a:solidFill>
                <a:schemeClr val="bg1"/>
              </a:solidFill>
            </a:endParaRPr>
          </a:p>
        </p:txBody>
      </p:sp>
      <p:sp>
        <p:nvSpPr>
          <p:cNvPr id="28" name="テキスト ボックス 27">
            <a:extLst>
              <a:ext uri="{FF2B5EF4-FFF2-40B4-BE49-F238E27FC236}">
                <a16:creationId xmlns:a16="http://schemas.microsoft.com/office/drawing/2014/main" id="{EDA0B230-C583-4108-BB3D-ABB4AF9C05D6}"/>
              </a:ext>
            </a:extLst>
          </p:cNvPr>
          <p:cNvSpPr txBox="1"/>
          <p:nvPr/>
        </p:nvSpPr>
        <p:spPr>
          <a:xfrm>
            <a:off x="4533000" y="461154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29" name="テキスト ボックス 28">
            <a:extLst>
              <a:ext uri="{FF2B5EF4-FFF2-40B4-BE49-F238E27FC236}">
                <a16:creationId xmlns:a16="http://schemas.microsoft.com/office/drawing/2014/main" id="{BC6DED82-710B-48A5-939F-FCF9ABC9D734}"/>
              </a:ext>
            </a:extLst>
          </p:cNvPr>
          <p:cNvSpPr txBox="1"/>
          <p:nvPr/>
        </p:nvSpPr>
        <p:spPr>
          <a:xfrm>
            <a:off x="2025000" y="461154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30" name="テキスト ボックス 29">
            <a:extLst>
              <a:ext uri="{FF2B5EF4-FFF2-40B4-BE49-F238E27FC236}">
                <a16:creationId xmlns:a16="http://schemas.microsoft.com/office/drawing/2014/main" id="{C9A56BBF-9567-43C1-9AFE-A9383FAA1496}"/>
              </a:ext>
            </a:extLst>
          </p:cNvPr>
          <p:cNvSpPr txBox="1"/>
          <p:nvPr/>
        </p:nvSpPr>
        <p:spPr>
          <a:xfrm>
            <a:off x="7041000" y="461154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31" name="テキスト ボックス 30">
            <a:extLst>
              <a:ext uri="{FF2B5EF4-FFF2-40B4-BE49-F238E27FC236}">
                <a16:creationId xmlns:a16="http://schemas.microsoft.com/office/drawing/2014/main" id="{35FEA27E-C005-40F9-9B25-DBE919D4AAFA}"/>
              </a:ext>
            </a:extLst>
          </p:cNvPr>
          <p:cNvSpPr txBox="1"/>
          <p:nvPr/>
        </p:nvSpPr>
        <p:spPr>
          <a:xfrm>
            <a:off x="417000" y="4611541"/>
            <a:ext cx="1548000"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smtClean="0">
                <a:solidFill>
                  <a:schemeClr val="bg1"/>
                </a:solidFill>
              </a:rPr>
              <a:t>社</a:t>
            </a:r>
            <a:r>
              <a:rPr kumimoji="0" lang="en-US" altLang="ja-JP" dirty="0">
                <a:solidFill>
                  <a:schemeClr val="bg1"/>
                </a:solidFill>
              </a:rPr>
              <a:t/>
            </a:r>
            <a:br>
              <a:rPr kumimoji="0" lang="en-US" altLang="ja-JP" dirty="0">
                <a:solidFill>
                  <a:schemeClr val="bg1"/>
                </a:solidFill>
              </a:rPr>
            </a:br>
            <a:r>
              <a:rPr kumimoji="0" lang="ja-JP" altLang="en-US" dirty="0">
                <a:solidFill>
                  <a:schemeClr val="bg1"/>
                </a:solidFill>
              </a:rPr>
              <a:t>（氏名</a:t>
            </a:r>
            <a:r>
              <a:rPr kumimoji="0" lang="en-US" altLang="ja-JP" dirty="0">
                <a:solidFill>
                  <a:schemeClr val="bg1"/>
                </a:solidFill>
              </a:rPr>
              <a:t>/</a:t>
            </a:r>
            <a:r>
              <a:rPr kumimoji="0" lang="en-US" altLang="ja-JP" dirty="0" err="1">
                <a:solidFill>
                  <a:schemeClr val="bg1"/>
                </a:solidFill>
              </a:rPr>
              <a:t>役職</a:t>
            </a:r>
            <a:r>
              <a:rPr kumimoji="0" lang="ja-JP" altLang="en-US" dirty="0">
                <a:solidFill>
                  <a:schemeClr val="bg1"/>
                </a:solidFill>
              </a:rPr>
              <a:t>）</a:t>
            </a:r>
            <a:endParaRPr kumimoji="0" lang="en-US" altLang="ja-JP" dirty="0">
              <a:solidFill>
                <a:schemeClr val="bg1"/>
              </a:solidFill>
            </a:endParaRPr>
          </a:p>
          <a:p>
            <a:pPr marL="0" lvl="0" indent="0" algn="ctr" defTabSz="914400" eaLnBrk="1" hangingPunct="1">
              <a:lnSpc>
                <a:spcPct val="100000"/>
              </a:lnSpc>
              <a:spcBef>
                <a:spcPct val="0"/>
              </a:spcBef>
              <a:buNone/>
            </a:pPr>
            <a:r>
              <a:rPr kumimoji="0" lang="en-US" altLang="ja-JP" dirty="0" err="1">
                <a:solidFill>
                  <a:schemeClr val="bg1"/>
                </a:solidFill>
              </a:rPr>
              <a:t>HPのURL</a:t>
            </a:r>
            <a:endParaRPr kumimoji="0" lang="ja-JP" altLang="en-US" dirty="0">
              <a:solidFill>
                <a:schemeClr val="bg1"/>
              </a:solidFill>
            </a:endParaRPr>
          </a:p>
        </p:txBody>
      </p:sp>
      <p:cxnSp>
        <p:nvCxnSpPr>
          <p:cNvPr id="32" name="直線コネクタ 31">
            <a:extLst>
              <a:ext uri="{FF2B5EF4-FFF2-40B4-BE49-F238E27FC236}">
                <a16:creationId xmlns:a16="http://schemas.microsoft.com/office/drawing/2014/main" id="{3D1593F7-1186-40C2-BA9B-A47D5042F7CA}"/>
              </a:ext>
            </a:extLst>
          </p:cNvPr>
          <p:cNvCxnSpPr/>
          <p:nvPr/>
        </p:nvCxnSpPr>
        <p:spPr>
          <a:xfrm flipV="1">
            <a:off x="417000" y="4579422"/>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823A74E2-D8CA-43CB-9ACB-7616B0A3FE79}"/>
              </a:ext>
            </a:extLst>
          </p:cNvPr>
          <p:cNvSpPr txBox="1"/>
          <p:nvPr/>
        </p:nvSpPr>
        <p:spPr>
          <a:xfrm>
            <a:off x="4533000" y="5496948"/>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35" name="テキスト ボックス 34">
            <a:extLst>
              <a:ext uri="{FF2B5EF4-FFF2-40B4-BE49-F238E27FC236}">
                <a16:creationId xmlns:a16="http://schemas.microsoft.com/office/drawing/2014/main" id="{83ADC0A5-8594-4A9C-A34B-538068497107}"/>
              </a:ext>
            </a:extLst>
          </p:cNvPr>
          <p:cNvSpPr txBox="1"/>
          <p:nvPr/>
        </p:nvSpPr>
        <p:spPr>
          <a:xfrm>
            <a:off x="2025000" y="5496948"/>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36" name="テキスト ボックス 35">
            <a:extLst>
              <a:ext uri="{FF2B5EF4-FFF2-40B4-BE49-F238E27FC236}">
                <a16:creationId xmlns:a16="http://schemas.microsoft.com/office/drawing/2014/main" id="{614672B5-009D-4C08-B1F6-2DCDB59255AB}"/>
              </a:ext>
            </a:extLst>
          </p:cNvPr>
          <p:cNvSpPr txBox="1"/>
          <p:nvPr/>
        </p:nvSpPr>
        <p:spPr>
          <a:xfrm>
            <a:off x="7041000" y="5496948"/>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p>
        </p:txBody>
      </p:sp>
      <p:sp>
        <p:nvSpPr>
          <p:cNvPr id="37" name="テキスト ボックス 36">
            <a:extLst>
              <a:ext uri="{FF2B5EF4-FFF2-40B4-BE49-F238E27FC236}">
                <a16:creationId xmlns:a16="http://schemas.microsoft.com/office/drawing/2014/main" id="{CFFBEEC5-DA47-4705-8A9D-39CB67621B73}"/>
              </a:ext>
            </a:extLst>
          </p:cNvPr>
          <p:cNvSpPr txBox="1"/>
          <p:nvPr/>
        </p:nvSpPr>
        <p:spPr>
          <a:xfrm>
            <a:off x="417000" y="5496948"/>
            <a:ext cx="1548000"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smtClean="0">
                <a:solidFill>
                  <a:schemeClr val="bg1"/>
                </a:solidFill>
              </a:rPr>
              <a:t>社</a:t>
            </a:r>
            <a:r>
              <a:rPr kumimoji="0" lang="en-US" altLang="ja-JP" dirty="0">
                <a:solidFill>
                  <a:schemeClr val="bg1"/>
                </a:solidFill>
              </a:rPr>
              <a:t/>
            </a:r>
            <a:br>
              <a:rPr kumimoji="0" lang="en-US" altLang="ja-JP" dirty="0">
                <a:solidFill>
                  <a:schemeClr val="bg1"/>
                </a:solidFill>
              </a:rPr>
            </a:br>
            <a:r>
              <a:rPr kumimoji="0" lang="ja-JP" altLang="en-US" dirty="0">
                <a:solidFill>
                  <a:schemeClr val="bg1"/>
                </a:solidFill>
              </a:rPr>
              <a:t>（氏名</a:t>
            </a:r>
            <a:r>
              <a:rPr kumimoji="0" lang="en-US" altLang="ja-JP" dirty="0">
                <a:solidFill>
                  <a:schemeClr val="bg1"/>
                </a:solidFill>
              </a:rPr>
              <a:t>/</a:t>
            </a:r>
            <a:r>
              <a:rPr kumimoji="0" lang="en-US" altLang="ja-JP" dirty="0" err="1">
                <a:solidFill>
                  <a:schemeClr val="bg1"/>
                </a:solidFill>
              </a:rPr>
              <a:t>役職</a:t>
            </a:r>
            <a:r>
              <a:rPr kumimoji="0" lang="ja-JP" altLang="en-US" dirty="0">
                <a:solidFill>
                  <a:schemeClr val="bg1"/>
                </a:solidFill>
              </a:rPr>
              <a:t>）</a:t>
            </a:r>
            <a:endParaRPr kumimoji="0" lang="en-US" altLang="ja-JP" dirty="0">
              <a:solidFill>
                <a:schemeClr val="bg1"/>
              </a:solidFill>
            </a:endParaRPr>
          </a:p>
          <a:p>
            <a:pPr marL="0" lvl="0" indent="0" algn="ctr" defTabSz="914400" eaLnBrk="1" hangingPunct="1">
              <a:lnSpc>
                <a:spcPct val="100000"/>
              </a:lnSpc>
              <a:spcBef>
                <a:spcPct val="0"/>
              </a:spcBef>
              <a:buNone/>
            </a:pPr>
            <a:r>
              <a:rPr kumimoji="0" lang="en-US" altLang="ja-JP" dirty="0" err="1">
                <a:solidFill>
                  <a:schemeClr val="bg1"/>
                </a:solidFill>
              </a:rPr>
              <a:t>HPのURL</a:t>
            </a:r>
            <a:endParaRPr kumimoji="0" lang="ja-JP" altLang="en-US" dirty="0">
              <a:solidFill>
                <a:schemeClr val="bg1"/>
              </a:solidFill>
            </a:endParaRPr>
          </a:p>
        </p:txBody>
      </p:sp>
      <p:cxnSp>
        <p:nvCxnSpPr>
          <p:cNvPr id="38" name="直線コネクタ 37">
            <a:extLst>
              <a:ext uri="{FF2B5EF4-FFF2-40B4-BE49-F238E27FC236}">
                <a16:creationId xmlns:a16="http://schemas.microsoft.com/office/drawing/2014/main" id="{F697F82F-40B8-4890-8905-69C978DDF8B9}"/>
              </a:ext>
            </a:extLst>
          </p:cNvPr>
          <p:cNvCxnSpPr/>
          <p:nvPr/>
        </p:nvCxnSpPr>
        <p:spPr>
          <a:xfrm flipV="1">
            <a:off x="417000" y="5464829"/>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192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3">
            <a:extLst>
              <a:ext uri="{FF2B5EF4-FFF2-40B4-BE49-F238E27FC236}">
                <a16:creationId xmlns:a16="http://schemas.microsoft.com/office/drawing/2014/main" id="{4371611D-9AAA-4A23-91F0-B92385CACB49}"/>
              </a:ext>
            </a:extLst>
          </p:cNvPr>
          <p:cNvSpPr txBox="1">
            <a:spLocks/>
          </p:cNvSpPr>
          <p:nvPr/>
        </p:nvSpPr>
        <p:spPr>
          <a:xfrm>
            <a:off x="405739" y="130630"/>
            <a:ext cx="9072000" cy="438996"/>
          </a:xfrm>
          <a:prstGeom prst="rect">
            <a:avLst/>
          </a:prstGeom>
        </p:spPr>
        <p:txBody>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14</a:t>
            </a:r>
            <a:r>
              <a:rPr lang="ja-JP" altLang="en-US" dirty="0" err="1" smtClean="0"/>
              <a:t>．</a:t>
            </a:r>
            <a:r>
              <a:rPr lang="ja-JP" altLang="en-US" dirty="0" smtClean="0"/>
              <a:t>公的助成等の実績</a:t>
            </a:r>
            <a:endParaRPr lang="ja-JP" altLang="en-US" dirty="0"/>
          </a:p>
        </p:txBody>
      </p:sp>
      <p:sp>
        <p:nvSpPr>
          <p:cNvPr id="4"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686822" y="569626"/>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sz="1600" b="0" i="0" dirty="0" smtClean="0">
                <a:solidFill>
                  <a:schemeClr val="tx1"/>
                </a:solidFill>
              </a:rPr>
              <a:t>関連する公的助成等の実績を記載してください。</a:t>
            </a:r>
            <a:endParaRPr lang="ja-JP" altLang="en-US" sz="1600" b="0" i="0" dirty="0">
              <a:solidFill>
                <a:schemeClr val="tx1"/>
              </a:solidFill>
            </a:endParaRPr>
          </a:p>
        </p:txBody>
      </p:sp>
      <p:sp>
        <p:nvSpPr>
          <p:cNvPr id="5"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581890" y="1008622"/>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sz="1600" i="0" dirty="0" smtClean="0">
                <a:solidFill>
                  <a:schemeClr val="tx1"/>
                </a:solidFill>
              </a:rPr>
              <a:t>＜令和６年５月までに採択されたもの（過去</a:t>
            </a:r>
            <a:r>
              <a:rPr lang="ja-JP" altLang="en-US" sz="1600" i="0" dirty="0">
                <a:solidFill>
                  <a:schemeClr val="tx1"/>
                </a:solidFill>
              </a:rPr>
              <a:t>３</a:t>
            </a:r>
            <a:r>
              <a:rPr lang="ja-JP" altLang="en-US" sz="1600" i="0" dirty="0" smtClean="0">
                <a:solidFill>
                  <a:schemeClr val="tx1"/>
                </a:solidFill>
              </a:rPr>
              <a:t>年以内）＞</a:t>
            </a:r>
            <a:endParaRPr lang="ja-JP" altLang="en-US" sz="1600" i="0" dirty="0">
              <a:solidFill>
                <a:schemeClr val="tx1"/>
              </a:solidFill>
            </a:endParaRPr>
          </a:p>
        </p:txBody>
      </p:sp>
      <p:graphicFrame>
        <p:nvGraphicFramePr>
          <p:cNvPr id="7" name="表 6"/>
          <p:cNvGraphicFramePr>
            <a:graphicFrameLocks noGrp="1"/>
          </p:cNvGraphicFramePr>
          <p:nvPr>
            <p:extLst>
              <p:ext uri="{D42A27DB-BD31-4B8C-83A1-F6EECF244321}">
                <p14:modId xmlns:p14="http://schemas.microsoft.com/office/powerpoint/2010/main" val="1698535878"/>
              </p:ext>
            </p:extLst>
          </p:nvPr>
        </p:nvGraphicFramePr>
        <p:xfrm>
          <a:off x="811549" y="1447618"/>
          <a:ext cx="8797147" cy="2001520"/>
        </p:xfrm>
        <a:graphic>
          <a:graphicData uri="http://schemas.openxmlformats.org/drawingml/2006/table">
            <a:tbl>
              <a:tblPr firstRow="1" bandRow="1">
                <a:tableStyleId>{5C22544A-7EE6-4342-B048-85BDC9FD1C3A}</a:tableStyleId>
              </a:tblPr>
              <a:tblGrid>
                <a:gridCol w="1158859">
                  <a:extLst>
                    <a:ext uri="{9D8B030D-6E8A-4147-A177-3AD203B41FA5}">
                      <a16:colId xmlns:a16="http://schemas.microsoft.com/office/drawing/2014/main" val="3398403845"/>
                    </a:ext>
                  </a:extLst>
                </a:gridCol>
                <a:gridCol w="3239714">
                  <a:extLst>
                    <a:ext uri="{9D8B030D-6E8A-4147-A177-3AD203B41FA5}">
                      <a16:colId xmlns:a16="http://schemas.microsoft.com/office/drawing/2014/main" val="285166785"/>
                    </a:ext>
                  </a:extLst>
                </a:gridCol>
                <a:gridCol w="2199287">
                  <a:extLst>
                    <a:ext uri="{9D8B030D-6E8A-4147-A177-3AD203B41FA5}">
                      <a16:colId xmlns:a16="http://schemas.microsoft.com/office/drawing/2014/main" val="3871234061"/>
                    </a:ext>
                  </a:extLst>
                </a:gridCol>
                <a:gridCol w="2199287">
                  <a:extLst>
                    <a:ext uri="{9D8B030D-6E8A-4147-A177-3AD203B41FA5}">
                      <a16:colId xmlns:a16="http://schemas.microsoft.com/office/drawing/2014/main" val="898687994"/>
                    </a:ext>
                  </a:extLst>
                </a:gridCol>
              </a:tblGrid>
              <a:tr h="370840">
                <a:tc>
                  <a:txBody>
                    <a:bodyPr/>
                    <a:lstStyle/>
                    <a:p>
                      <a:pPr algn="ctr"/>
                      <a:r>
                        <a:rPr kumimoji="1" lang="ja-JP" altLang="en-US" sz="1400" b="1" dirty="0" smtClean="0">
                          <a:solidFill>
                            <a:schemeClr val="tx1"/>
                          </a:solidFill>
                        </a:rPr>
                        <a:t>採択年度</a:t>
                      </a:r>
                      <a:endParaRPr kumimoji="1" lang="ja-JP" altLang="en-US" sz="1400" b="1" dirty="0">
                        <a:solidFill>
                          <a:schemeClr val="tx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A0DCFF"/>
                    </a:solidFill>
                  </a:tcPr>
                </a:tc>
                <a:tc>
                  <a:txBody>
                    <a:bodyPr/>
                    <a:lstStyle/>
                    <a:p>
                      <a:pPr algn="ctr"/>
                      <a:r>
                        <a:rPr kumimoji="1" lang="ja-JP" altLang="en-US" sz="1400" b="1" dirty="0" smtClean="0">
                          <a:solidFill>
                            <a:schemeClr val="tx1"/>
                          </a:solidFill>
                        </a:rPr>
                        <a:t>公的助成の名称</a:t>
                      </a:r>
                      <a:endParaRPr kumimoji="1" lang="ja-JP" altLang="en-US" sz="1400" b="1" dirty="0">
                        <a:solidFill>
                          <a:schemeClr val="tx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A0DCFF"/>
                    </a:solidFill>
                  </a:tcPr>
                </a:tc>
                <a:tc>
                  <a:txBody>
                    <a:bodyPr/>
                    <a:lstStyle/>
                    <a:p>
                      <a:pPr algn="ctr"/>
                      <a:r>
                        <a:rPr kumimoji="1" lang="ja-JP" altLang="en-US" sz="1400" b="1" dirty="0" smtClean="0">
                          <a:solidFill>
                            <a:schemeClr val="tx1"/>
                          </a:solidFill>
                        </a:rPr>
                        <a:t>実施機関</a:t>
                      </a:r>
                      <a:endParaRPr kumimoji="1" lang="ja-JP" altLang="en-US" sz="1400" b="1" dirty="0">
                        <a:solidFill>
                          <a:schemeClr val="tx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A0DCFF"/>
                    </a:solidFill>
                  </a:tcPr>
                </a:tc>
                <a:tc>
                  <a:txBody>
                    <a:bodyPr/>
                    <a:lstStyle/>
                    <a:p>
                      <a:pPr algn="ctr"/>
                      <a:r>
                        <a:rPr kumimoji="1" lang="ja-JP" altLang="en-US" sz="1400" b="1" dirty="0" smtClean="0">
                          <a:solidFill>
                            <a:schemeClr val="tx1"/>
                          </a:solidFill>
                        </a:rPr>
                        <a:t>支援内容</a:t>
                      </a:r>
                      <a:endParaRPr kumimoji="1" lang="en-US" altLang="ja-JP" sz="1400" b="1" dirty="0" smtClean="0">
                        <a:solidFill>
                          <a:schemeClr val="tx1"/>
                        </a:solidFill>
                      </a:endParaRPr>
                    </a:p>
                    <a:p>
                      <a:pPr algn="ctr"/>
                      <a:r>
                        <a:rPr kumimoji="1" lang="ja-JP" altLang="en-US" sz="1400" b="1" dirty="0" smtClean="0">
                          <a:solidFill>
                            <a:schemeClr val="tx1"/>
                          </a:solidFill>
                        </a:rPr>
                        <a:t>（助成金額等）</a:t>
                      </a:r>
                      <a:endParaRPr kumimoji="1" lang="ja-JP" altLang="en-US" sz="1400" b="1" dirty="0">
                        <a:solidFill>
                          <a:schemeClr val="tx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A0DCFF"/>
                    </a:solidFill>
                  </a:tcPr>
                </a:tc>
                <a:extLst>
                  <a:ext uri="{0D108BD9-81ED-4DB2-BD59-A6C34878D82A}">
                    <a16:rowId xmlns:a16="http://schemas.microsoft.com/office/drawing/2014/main" val="3353527053"/>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845031193"/>
                  </a:ext>
                </a:extLst>
              </a:tr>
              <a:tr h="370840">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088659349"/>
                  </a:ext>
                </a:extLst>
              </a:tr>
              <a:tr h="370840">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763445728"/>
                  </a:ext>
                </a:extLst>
              </a:tr>
              <a:tr h="370840">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128769214"/>
                  </a:ext>
                </a:extLst>
              </a:tr>
            </a:tbl>
          </a:graphicData>
        </a:graphic>
      </p:graphicFrame>
      <p:sp>
        <p:nvSpPr>
          <p:cNvPr id="8"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581890" y="3895130"/>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sz="1600" i="0" dirty="0" smtClean="0">
                <a:solidFill>
                  <a:schemeClr val="tx1"/>
                </a:solidFill>
              </a:rPr>
              <a:t>＜現在申請中のもの（本様式の提出時点までの内容を記載）＞</a:t>
            </a:r>
            <a:endParaRPr lang="ja-JP" altLang="en-US" sz="1600" i="0" dirty="0">
              <a:solidFill>
                <a:schemeClr val="tx1"/>
              </a:solidFill>
            </a:endParaRPr>
          </a:p>
        </p:txBody>
      </p:sp>
      <p:graphicFrame>
        <p:nvGraphicFramePr>
          <p:cNvPr id="9" name="表 8"/>
          <p:cNvGraphicFramePr>
            <a:graphicFrameLocks noGrp="1"/>
          </p:cNvGraphicFramePr>
          <p:nvPr>
            <p:extLst>
              <p:ext uri="{D42A27DB-BD31-4B8C-83A1-F6EECF244321}">
                <p14:modId xmlns:p14="http://schemas.microsoft.com/office/powerpoint/2010/main" val="1080978520"/>
              </p:ext>
            </p:extLst>
          </p:nvPr>
        </p:nvGraphicFramePr>
        <p:xfrm>
          <a:off x="811549" y="4334126"/>
          <a:ext cx="8797147" cy="2001520"/>
        </p:xfrm>
        <a:graphic>
          <a:graphicData uri="http://schemas.openxmlformats.org/drawingml/2006/table">
            <a:tbl>
              <a:tblPr firstRow="1" bandRow="1">
                <a:tableStyleId>{5C22544A-7EE6-4342-B048-85BDC9FD1C3A}</a:tableStyleId>
              </a:tblPr>
              <a:tblGrid>
                <a:gridCol w="1167153">
                  <a:extLst>
                    <a:ext uri="{9D8B030D-6E8A-4147-A177-3AD203B41FA5}">
                      <a16:colId xmlns:a16="http://schemas.microsoft.com/office/drawing/2014/main" val="3398403845"/>
                    </a:ext>
                  </a:extLst>
                </a:gridCol>
                <a:gridCol w="2194590">
                  <a:extLst>
                    <a:ext uri="{9D8B030D-6E8A-4147-A177-3AD203B41FA5}">
                      <a16:colId xmlns:a16="http://schemas.microsoft.com/office/drawing/2014/main" val="285166785"/>
                    </a:ext>
                  </a:extLst>
                </a:gridCol>
                <a:gridCol w="1288082">
                  <a:extLst>
                    <a:ext uri="{9D8B030D-6E8A-4147-A177-3AD203B41FA5}">
                      <a16:colId xmlns:a16="http://schemas.microsoft.com/office/drawing/2014/main" val="3871234061"/>
                    </a:ext>
                  </a:extLst>
                </a:gridCol>
                <a:gridCol w="2073661">
                  <a:extLst>
                    <a:ext uri="{9D8B030D-6E8A-4147-A177-3AD203B41FA5}">
                      <a16:colId xmlns:a16="http://schemas.microsoft.com/office/drawing/2014/main" val="2599106087"/>
                    </a:ext>
                  </a:extLst>
                </a:gridCol>
                <a:gridCol w="2073661">
                  <a:extLst>
                    <a:ext uri="{9D8B030D-6E8A-4147-A177-3AD203B41FA5}">
                      <a16:colId xmlns:a16="http://schemas.microsoft.com/office/drawing/2014/main" val="898687994"/>
                    </a:ext>
                  </a:extLst>
                </a:gridCol>
              </a:tblGrid>
              <a:tr h="370840">
                <a:tc>
                  <a:txBody>
                    <a:bodyPr/>
                    <a:lstStyle/>
                    <a:p>
                      <a:pPr algn="ctr"/>
                      <a:r>
                        <a:rPr kumimoji="1" lang="ja-JP" altLang="en-US" sz="1400" b="1" dirty="0" smtClean="0">
                          <a:solidFill>
                            <a:schemeClr val="tx1"/>
                          </a:solidFill>
                        </a:rPr>
                        <a:t>採択時期</a:t>
                      </a:r>
                      <a:endParaRPr kumimoji="1" lang="en-US" altLang="ja-JP" sz="1400" b="1" dirty="0" smtClean="0">
                        <a:solidFill>
                          <a:schemeClr val="tx1"/>
                        </a:solidFill>
                      </a:endParaRPr>
                    </a:p>
                    <a:p>
                      <a:pPr algn="ctr"/>
                      <a:r>
                        <a:rPr kumimoji="1" lang="ja-JP" altLang="en-US" sz="1200" b="1" dirty="0" smtClean="0">
                          <a:solidFill>
                            <a:schemeClr val="tx1"/>
                          </a:solidFill>
                        </a:rPr>
                        <a:t>（　年　月）</a:t>
                      </a:r>
                      <a:endParaRPr kumimoji="1" lang="ja-JP" altLang="en-US" sz="1200" b="1" dirty="0">
                        <a:solidFill>
                          <a:schemeClr val="tx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A0DCFF"/>
                    </a:solidFill>
                  </a:tcPr>
                </a:tc>
                <a:tc>
                  <a:txBody>
                    <a:bodyPr/>
                    <a:lstStyle/>
                    <a:p>
                      <a:pPr algn="ctr"/>
                      <a:r>
                        <a:rPr kumimoji="1" lang="ja-JP" altLang="en-US" sz="1400" b="1" dirty="0" smtClean="0">
                          <a:solidFill>
                            <a:schemeClr val="tx1"/>
                          </a:solidFill>
                        </a:rPr>
                        <a:t>公的助成の名称</a:t>
                      </a:r>
                      <a:endParaRPr kumimoji="1" lang="ja-JP" altLang="en-US" sz="1400" b="1" dirty="0">
                        <a:solidFill>
                          <a:schemeClr val="tx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A0DCFF"/>
                    </a:solidFill>
                  </a:tcPr>
                </a:tc>
                <a:tc>
                  <a:txBody>
                    <a:bodyPr/>
                    <a:lstStyle/>
                    <a:p>
                      <a:pPr algn="ctr"/>
                      <a:r>
                        <a:rPr kumimoji="1" lang="ja-JP" altLang="en-US" sz="1400" b="1" dirty="0" smtClean="0">
                          <a:solidFill>
                            <a:schemeClr val="tx1"/>
                          </a:solidFill>
                        </a:rPr>
                        <a:t>実施機関</a:t>
                      </a:r>
                      <a:endParaRPr kumimoji="1" lang="ja-JP" altLang="en-US" sz="1400" b="1" dirty="0">
                        <a:solidFill>
                          <a:schemeClr val="tx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A0DCFF"/>
                    </a:solidFill>
                  </a:tcPr>
                </a:tc>
                <a:tc>
                  <a:txBody>
                    <a:bodyPr/>
                    <a:lstStyle/>
                    <a:p>
                      <a:pPr algn="ctr"/>
                      <a:r>
                        <a:rPr kumimoji="1" lang="ja-JP" altLang="en-US" sz="1400" b="1" dirty="0" smtClean="0">
                          <a:solidFill>
                            <a:schemeClr val="tx1"/>
                          </a:solidFill>
                        </a:rPr>
                        <a:t>支援期間</a:t>
                      </a:r>
                      <a:endParaRPr kumimoji="1" lang="en-US" altLang="ja-JP" sz="1400" b="1" dirty="0" smtClean="0">
                        <a:solidFill>
                          <a:schemeClr val="tx1"/>
                        </a:solidFill>
                      </a:endParaRPr>
                    </a:p>
                    <a:p>
                      <a:pPr algn="ctr"/>
                      <a:r>
                        <a:rPr kumimoji="1" lang="ja-JP" altLang="en-US" sz="1200" b="1" dirty="0" smtClean="0">
                          <a:solidFill>
                            <a:schemeClr val="tx1"/>
                          </a:solidFill>
                        </a:rPr>
                        <a:t>（　年　月～　年　月）</a:t>
                      </a:r>
                      <a:endParaRPr kumimoji="1" lang="ja-JP" altLang="en-US" sz="1200" b="1" dirty="0">
                        <a:solidFill>
                          <a:schemeClr val="tx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A0DCFF"/>
                    </a:solidFill>
                  </a:tcPr>
                </a:tc>
                <a:tc>
                  <a:txBody>
                    <a:bodyPr/>
                    <a:lstStyle/>
                    <a:p>
                      <a:pPr algn="ctr"/>
                      <a:r>
                        <a:rPr kumimoji="1" lang="ja-JP" altLang="en-US" sz="1400" b="1" dirty="0" smtClean="0">
                          <a:solidFill>
                            <a:schemeClr val="tx1"/>
                          </a:solidFill>
                        </a:rPr>
                        <a:t>支援内容</a:t>
                      </a:r>
                      <a:endParaRPr kumimoji="1" lang="en-US" altLang="ja-JP" sz="1400" b="1" dirty="0" smtClean="0">
                        <a:solidFill>
                          <a:schemeClr val="tx1"/>
                        </a:solidFill>
                      </a:endParaRPr>
                    </a:p>
                    <a:p>
                      <a:pPr algn="ctr"/>
                      <a:r>
                        <a:rPr kumimoji="1" lang="ja-JP" altLang="en-US" sz="1400" b="1" dirty="0" smtClean="0">
                          <a:solidFill>
                            <a:schemeClr val="tx1"/>
                          </a:solidFill>
                        </a:rPr>
                        <a:t>（助成金額等）</a:t>
                      </a:r>
                      <a:endParaRPr kumimoji="1" lang="ja-JP" altLang="en-US" sz="1400" b="1" dirty="0">
                        <a:solidFill>
                          <a:schemeClr val="tx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A0DCFF"/>
                    </a:solidFill>
                  </a:tcPr>
                </a:tc>
                <a:extLst>
                  <a:ext uri="{0D108BD9-81ED-4DB2-BD59-A6C34878D82A}">
                    <a16:rowId xmlns:a16="http://schemas.microsoft.com/office/drawing/2014/main" val="3353527053"/>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845031193"/>
                  </a:ext>
                </a:extLst>
              </a:tr>
              <a:tr h="370840">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088659349"/>
                  </a:ext>
                </a:extLst>
              </a:tr>
              <a:tr h="370840">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763445728"/>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128769214"/>
                  </a:ext>
                </a:extLst>
              </a:tr>
            </a:tbl>
          </a:graphicData>
        </a:graphic>
      </p:graphicFrame>
      <p:sp>
        <p:nvSpPr>
          <p:cNvPr id="11" name="スライド番号プレースホルダー 2">
            <a:extLst>
              <a:ext uri="{FF2B5EF4-FFF2-40B4-BE49-F238E27FC236}">
                <a16:creationId xmlns:a16="http://schemas.microsoft.com/office/drawing/2014/main" id="{B47773AE-6CA3-4948-A9DE-5A32EE42CBA2}"/>
              </a:ext>
            </a:extLst>
          </p:cNvPr>
          <p:cNvSpPr txBox="1">
            <a:spLocks/>
          </p:cNvSpPr>
          <p:nvPr/>
        </p:nvSpPr>
        <p:spPr>
          <a:xfrm>
            <a:off x="4773000" y="6340839"/>
            <a:ext cx="683420" cy="169200"/>
          </a:xfrm>
          <a:prstGeom prst="rect">
            <a:avLst/>
          </a:prstGeom>
        </p:spPr>
        <p:txBody>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A5FCFE5-FE56-4EF1-80A8-07776887C2A1}" type="slidenum">
              <a:rPr lang="ja-JP" altLang="en-US" smtClean="0"/>
              <a:pPr/>
              <a:t>17</a:t>
            </a:fld>
            <a:endParaRPr lang="ja-JP" altLang="en-US" dirty="0"/>
          </a:p>
        </p:txBody>
      </p:sp>
      <p:sp>
        <p:nvSpPr>
          <p:cNvPr id="10"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686822" y="3463130"/>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sz="1600" b="0" i="0" dirty="0" smtClean="0">
                <a:solidFill>
                  <a:schemeClr val="tx1"/>
                </a:solidFill>
              </a:rPr>
              <a:t>本応募にあたっては、他の公的助成との併用は</a:t>
            </a:r>
            <a:r>
              <a:rPr lang="ja-JP" altLang="en-US" sz="1600" b="0" i="0" smtClean="0">
                <a:solidFill>
                  <a:schemeClr val="tx1"/>
                </a:solidFill>
              </a:rPr>
              <a:t>できません。</a:t>
            </a:r>
            <a:endParaRPr lang="ja-JP" altLang="en-US" sz="1600" b="0" i="0" dirty="0">
              <a:solidFill>
                <a:schemeClr val="tx1"/>
              </a:solidFill>
            </a:endParaRPr>
          </a:p>
        </p:txBody>
      </p:sp>
    </p:spTree>
    <p:extLst>
      <p:ext uri="{BB962C8B-B14F-4D97-AF65-F5344CB8AC3E}">
        <p14:creationId xmlns:p14="http://schemas.microsoft.com/office/powerpoint/2010/main" val="2059127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862999" y="6280880"/>
            <a:ext cx="548449" cy="419724"/>
          </a:xfrm>
          <a:prstGeom prst="rect">
            <a:avLst/>
          </a:prstGeom>
        </p:spPr>
        <p:txBody>
          <a:bodyPr/>
          <a:lstStyle/>
          <a:p>
            <a:fld id="{AA5FCFE5-FE56-4EF1-80A8-07776887C2A1}" type="slidenum">
              <a:rPr lang="ja-JP" altLang="en-US" smtClean="0"/>
              <a:pPr/>
              <a:t>18</a:t>
            </a:fld>
            <a:endParaRPr lang="ja-JP" altLang="en-US" dirty="0"/>
          </a:p>
        </p:txBody>
      </p:sp>
      <p:sp>
        <p:nvSpPr>
          <p:cNvPr id="4" name="タイトル 3">
            <a:extLst>
              <a:ext uri="{FF2B5EF4-FFF2-40B4-BE49-F238E27FC236}">
                <a16:creationId xmlns:a16="http://schemas.microsoft.com/office/drawing/2014/main" id="{E48598CD-63CF-494C-94CA-012897732592}"/>
              </a:ext>
            </a:extLst>
          </p:cNvPr>
          <p:cNvSpPr>
            <a:spLocks noGrp="1"/>
          </p:cNvSpPr>
          <p:nvPr>
            <p:ph type="title" idx="4294967295"/>
          </p:nvPr>
        </p:nvSpPr>
        <p:spPr>
          <a:xfrm>
            <a:off x="417000" y="180000"/>
            <a:ext cx="9072000" cy="615600"/>
          </a:xfrm>
          <a:prstGeom prst="rect">
            <a:avLst/>
          </a:prstGeom>
        </p:spPr>
        <p:txBody>
          <a:bodyPr/>
          <a:lstStyle/>
          <a:p>
            <a:r>
              <a:rPr kumimoji="1" lang="ja-JP" altLang="en-US" dirty="0"/>
              <a:t>参考情報</a:t>
            </a:r>
            <a:r>
              <a:rPr lang="ja-JP" altLang="en-US" dirty="0"/>
              <a:t>等</a:t>
            </a:r>
            <a:endParaRPr kumimoji="1" lang="ja-JP" altLang="en-US" dirty="0"/>
          </a:p>
        </p:txBody>
      </p:sp>
      <p:sp>
        <p:nvSpPr>
          <p:cNvPr id="8" name="テキスト プレースホルダー 3">
            <a:extLst>
              <a:ext uri="{FF2B5EF4-FFF2-40B4-BE49-F238E27FC236}">
                <a16:creationId xmlns:a16="http://schemas.microsoft.com/office/drawing/2014/main" id="{39722FD9-4613-4EAE-BA3F-2B441E93BE06}"/>
              </a:ext>
            </a:extLst>
          </p:cNvPr>
          <p:cNvSpPr txBox="1">
            <a:spLocks/>
          </p:cNvSpPr>
          <p:nvPr/>
        </p:nvSpPr>
        <p:spPr>
          <a:xfrm>
            <a:off x="554636" y="1016000"/>
            <a:ext cx="728522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smtClean="0">
                <a:solidFill>
                  <a:schemeClr val="tx1"/>
                </a:solidFill>
              </a:rPr>
              <a:t>前記</a:t>
            </a:r>
            <a:r>
              <a:rPr lang="ja-JP" altLang="en-US" i="0" dirty="0">
                <a:solidFill>
                  <a:schemeClr val="tx1"/>
                </a:solidFill>
              </a:rPr>
              <a:t>いただいたスライド以外に特記したい事項を自由に記載ください</a:t>
            </a:r>
          </a:p>
        </p:txBody>
      </p:sp>
    </p:spTree>
    <p:extLst>
      <p:ext uri="{BB962C8B-B14F-4D97-AF65-F5344CB8AC3E}">
        <p14:creationId xmlns:p14="http://schemas.microsoft.com/office/powerpoint/2010/main" val="3247973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862999" y="6439989"/>
            <a:ext cx="362143" cy="317211"/>
          </a:xfrm>
          <a:prstGeom prst="rect">
            <a:avLst/>
          </a:prstGeom>
        </p:spPr>
        <p:txBody>
          <a:bodyPr/>
          <a:lstStyle/>
          <a:p>
            <a:fld id="{AA5FCFE5-FE56-4EF1-80A8-07776887C2A1}" type="slidenum">
              <a:rPr lang="ja-JP" altLang="en-US" smtClean="0"/>
              <a:pPr/>
              <a:t>2</a:t>
            </a:fld>
            <a:endParaRPr lang="ja-JP" altLang="en-US" dirty="0"/>
          </a:p>
        </p:txBody>
      </p:sp>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615600"/>
          </a:xfrm>
          <a:prstGeom prst="rect">
            <a:avLst/>
          </a:prstGeom>
        </p:spPr>
        <p:txBody>
          <a:bodyPr/>
          <a:lstStyle/>
          <a:p>
            <a:r>
              <a:rPr lang="ja-JP" altLang="en-US" dirty="0" smtClean="0"/>
              <a:t>１</a:t>
            </a:r>
            <a:r>
              <a:rPr lang="ja-JP" altLang="en-US" dirty="0" smtClean="0"/>
              <a:t>．</a:t>
            </a:r>
            <a:r>
              <a:rPr lang="ja-JP" altLang="en-US" dirty="0"/>
              <a:t>実証実験</a:t>
            </a:r>
            <a:r>
              <a:rPr lang="ja-JP" altLang="en-US" smtClean="0"/>
              <a:t>等計画名称</a:t>
            </a:r>
            <a:endParaRPr kumimoji="1" lang="ja-JP" altLang="en-US" dirty="0"/>
          </a:p>
        </p:txBody>
      </p:sp>
      <p:sp>
        <p:nvSpPr>
          <p:cNvPr id="27" name="正方形/長方形 26">
            <a:extLst>
              <a:ext uri="{FF2B5EF4-FFF2-40B4-BE49-F238E27FC236}">
                <a16:creationId xmlns:a16="http://schemas.microsoft.com/office/drawing/2014/main" id="{2BC8CCA4-8251-4154-A5DE-324AD0219021}"/>
              </a:ext>
            </a:extLst>
          </p:cNvPr>
          <p:cNvSpPr/>
          <p:nvPr/>
        </p:nvSpPr>
        <p:spPr bwMode="gray">
          <a:xfrm>
            <a:off x="866394" y="1634849"/>
            <a:ext cx="8119562" cy="114221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p>
        </p:txBody>
      </p:sp>
    </p:spTree>
    <p:extLst>
      <p:ext uri="{BB962C8B-B14F-4D97-AF65-F5344CB8AC3E}">
        <p14:creationId xmlns:p14="http://schemas.microsoft.com/office/powerpoint/2010/main" val="1237488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862999" y="6439989"/>
            <a:ext cx="362143" cy="317211"/>
          </a:xfrm>
          <a:prstGeom prst="rect">
            <a:avLst/>
          </a:prstGeom>
        </p:spPr>
        <p:txBody>
          <a:bodyPr/>
          <a:lstStyle/>
          <a:p>
            <a:fld id="{AA5FCFE5-FE56-4EF1-80A8-07776887C2A1}" type="slidenum">
              <a:rPr lang="ja-JP" altLang="en-US" smtClean="0"/>
              <a:pPr/>
              <a:t>3</a:t>
            </a:fld>
            <a:endParaRPr lang="ja-JP" altLang="en-US" dirty="0"/>
          </a:p>
        </p:txBody>
      </p:sp>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615600"/>
          </a:xfrm>
          <a:prstGeom prst="rect">
            <a:avLst/>
          </a:prstGeom>
        </p:spPr>
        <p:txBody>
          <a:bodyPr/>
          <a:lstStyle/>
          <a:p>
            <a:r>
              <a:rPr lang="ja-JP" altLang="en-US" dirty="0" smtClean="0"/>
              <a:t>２．</a:t>
            </a:r>
            <a:r>
              <a:rPr lang="ja-JP" altLang="en-US" dirty="0" smtClean="0"/>
              <a:t>企業概要</a:t>
            </a:r>
            <a:endParaRPr kumimoji="1" lang="ja-JP" altLang="en-US" dirty="0"/>
          </a:p>
        </p:txBody>
      </p:sp>
      <p:sp>
        <p:nvSpPr>
          <p:cNvPr id="26"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144483" y="889465"/>
            <a:ext cx="2089200" cy="57564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smtClean="0"/>
              <a:t>企業</a:t>
            </a:r>
            <a:r>
              <a:rPr lang="en-US" altLang="en-GB" sz="1600" dirty="0" smtClean="0"/>
              <a:t>名</a:t>
            </a:r>
            <a:endParaRPr lang="en-GB" altLang="en-GB" sz="1600" dirty="0"/>
          </a:p>
        </p:txBody>
      </p:sp>
      <p:sp>
        <p:nvSpPr>
          <p:cNvPr id="27" name="正方形/長方形 26">
            <a:extLst>
              <a:ext uri="{FF2B5EF4-FFF2-40B4-BE49-F238E27FC236}">
                <a16:creationId xmlns:a16="http://schemas.microsoft.com/office/drawing/2014/main" id="{2BC8CCA4-8251-4154-A5DE-324AD0219021}"/>
              </a:ext>
            </a:extLst>
          </p:cNvPr>
          <p:cNvSpPr/>
          <p:nvPr/>
        </p:nvSpPr>
        <p:spPr bwMode="gray">
          <a:xfrm>
            <a:off x="2322661" y="878493"/>
            <a:ext cx="7390194" cy="59311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p>
        </p:txBody>
      </p:sp>
      <p:sp>
        <p:nvSpPr>
          <p:cNvPr id="37"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144482" y="2263330"/>
            <a:ext cx="2076199" cy="64242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spcBef>
                <a:spcPts val="0"/>
              </a:spcBef>
            </a:pPr>
            <a:r>
              <a:rPr lang="ja-JP" altLang="en-US" sz="1400" dirty="0" smtClean="0"/>
              <a:t>登記上の本店所在地</a:t>
            </a:r>
            <a:endParaRPr lang="en-US" altLang="ja-JP" sz="1400" dirty="0" smtClean="0"/>
          </a:p>
          <a:p>
            <a:pPr>
              <a:lnSpc>
                <a:spcPts val="1200"/>
              </a:lnSpc>
              <a:spcBef>
                <a:spcPts val="0"/>
              </a:spcBef>
            </a:pPr>
            <a:r>
              <a:rPr lang="ja-JP" altLang="en-US" sz="1100" dirty="0"/>
              <a:t>また</a:t>
            </a:r>
            <a:r>
              <a:rPr lang="ja-JP" altLang="en-US" sz="1100" dirty="0" smtClean="0"/>
              <a:t>は</a:t>
            </a:r>
            <a:endParaRPr lang="en-US" altLang="ja-JP" sz="1100" dirty="0" smtClean="0"/>
          </a:p>
          <a:p>
            <a:pPr>
              <a:lnSpc>
                <a:spcPts val="1200"/>
              </a:lnSpc>
              <a:spcBef>
                <a:spcPts val="0"/>
              </a:spcBef>
            </a:pPr>
            <a:r>
              <a:rPr lang="ja-JP" altLang="en-US" dirty="0" smtClean="0"/>
              <a:t>所属大学の研究室の所在地</a:t>
            </a:r>
            <a:endParaRPr lang="en-GB" altLang="en-GB" dirty="0"/>
          </a:p>
        </p:txBody>
      </p:sp>
      <p:sp>
        <p:nvSpPr>
          <p:cNvPr id="38" name="正方形/長方形 37">
            <a:extLst>
              <a:ext uri="{FF2B5EF4-FFF2-40B4-BE49-F238E27FC236}">
                <a16:creationId xmlns:a16="http://schemas.microsoft.com/office/drawing/2014/main" id="{461904FD-3AAF-454F-96A9-E216DEA942F1}"/>
              </a:ext>
            </a:extLst>
          </p:cNvPr>
          <p:cNvSpPr/>
          <p:nvPr/>
        </p:nvSpPr>
        <p:spPr bwMode="gray">
          <a:xfrm>
            <a:off x="2309659" y="2263330"/>
            <a:ext cx="7377192" cy="642423"/>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400" dirty="0" smtClean="0"/>
              <a:t>〒</a:t>
            </a:r>
            <a:r>
              <a:rPr kumimoji="1" lang="ja-JP" altLang="en-US" sz="1400" dirty="0"/>
              <a:t>　</a:t>
            </a:r>
            <a:r>
              <a:rPr kumimoji="1" lang="ja-JP" altLang="en-US" sz="1400" dirty="0" smtClean="0"/>
              <a:t>　　－</a:t>
            </a:r>
            <a:endParaRPr kumimoji="1" lang="en-US" altLang="ja-JP" sz="1400" dirty="0" smtClean="0"/>
          </a:p>
        </p:txBody>
      </p:sp>
      <p:sp>
        <p:nvSpPr>
          <p:cNvPr id="25"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157485" y="1614845"/>
            <a:ext cx="2089200" cy="50968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smtClean="0"/>
              <a:t>代表者 職・氏名</a:t>
            </a:r>
            <a:endParaRPr lang="en-GB" altLang="en-GB" sz="1600" dirty="0"/>
          </a:p>
        </p:txBody>
      </p:sp>
      <p:sp>
        <p:nvSpPr>
          <p:cNvPr id="28" name="正方形/長方形 27">
            <a:extLst>
              <a:ext uri="{FF2B5EF4-FFF2-40B4-BE49-F238E27FC236}">
                <a16:creationId xmlns:a16="http://schemas.microsoft.com/office/drawing/2014/main" id="{2BC8CCA4-8251-4154-A5DE-324AD0219021}"/>
              </a:ext>
            </a:extLst>
          </p:cNvPr>
          <p:cNvSpPr/>
          <p:nvPr/>
        </p:nvSpPr>
        <p:spPr bwMode="gray">
          <a:xfrm>
            <a:off x="2335663" y="1618387"/>
            <a:ext cx="7390194" cy="506141"/>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600" dirty="0" smtClean="0"/>
              <a:t>　　（職名）　</a:t>
            </a:r>
            <a:r>
              <a:rPr kumimoji="1" lang="ja-JP" altLang="en-US" sz="1600" dirty="0"/>
              <a:t>　</a:t>
            </a:r>
            <a:r>
              <a:rPr kumimoji="1" lang="ja-JP" altLang="en-US" sz="1600" dirty="0" smtClean="0"/>
              <a:t>　（氏名）</a:t>
            </a:r>
            <a:endParaRPr kumimoji="1" lang="en-US" altLang="ja-JP" sz="1600" dirty="0"/>
          </a:p>
        </p:txBody>
      </p:sp>
      <p:sp>
        <p:nvSpPr>
          <p:cNvPr id="29"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144482" y="3084513"/>
            <a:ext cx="2076199" cy="59976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000"/>
              </a:lnSpc>
              <a:spcBef>
                <a:spcPts val="0"/>
              </a:spcBef>
            </a:pPr>
            <a:r>
              <a:rPr lang="ja-JP" altLang="en-US" sz="1400" dirty="0" smtClean="0"/>
              <a:t>横浜市内の拠点所在地</a:t>
            </a:r>
            <a:endParaRPr lang="en-US" altLang="ja-JP" sz="1400" dirty="0" smtClean="0"/>
          </a:p>
          <a:p>
            <a:pPr>
              <a:lnSpc>
                <a:spcPts val="1000"/>
              </a:lnSpc>
              <a:spcBef>
                <a:spcPts val="0"/>
              </a:spcBef>
            </a:pPr>
            <a:r>
              <a:rPr lang="ja-JP" altLang="en-US" sz="1000" dirty="0" smtClean="0"/>
              <a:t>（本店所在地と異なる場合）</a:t>
            </a:r>
            <a:endParaRPr lang="en-GB" altLang="en-GB" sz="1050" dirty="0"/>
          </a:p>
        </p:txBody>
      </p:sp>
      <p:sp>
        <p:nvSpPr>
          <p:cNvPr id="30" name="正方形/長方形 29">
            <a:extLst>
              <a:ext uri="{FF2B5EF4-FFF2-40B4-BE49-F238E27FC236}">
                <a16:creationId xmlns:a16="http://schemas.microsoft.com/office/drawing/2014/main" id="{461904FD-3AAF-454F-96A9-E216DEA942F1}"/>
              </a:ext>
            </a:extLst>
          </p:cNvPr>
          <p:cNvSpPr/>
          <p:nvPr/>
        </p:nvSpPr>
        <p:spPr bwMode="gray">
          <a:xfrm>
            <a:off x="2309659" y="3100727"/>
            <a:ext cx="7377192" cy="583555"/>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400" dirty="0" smtClean="0"/>
              <a:t>〒</a:t>
            </a:r>
            <a:r>
              <a:rPr kumimoji="1" lang="ja-JP" altLang="en-US" sz="1400" dirty="0"/>
              <a:t>　</a:t>
            </a:r>
            <a:r>
              <a:rPr kumimoji="1" lang="ja-JP" altLang="en-US" sz="1400" dirty="0" smtClean="0"/>
              <a:t>　　－</a:t>
            </a:r>
            <a:endParaRPr kumimoji="1" lang="en-US" altLang="ja-JP" sz="1400" dirty="0" smtClean="0"/>
          </a:p>
          <a:p>
            <a:pPr marL="88900" defTabSz="762000" eaLnBrk="0" hangingPunct="0">
              <a:lnSpc>
                <a:spcPct val="106000"/>
              </a:lnSpc>
              <a:spcBef>
                <a:spcPts val="0"/>
              </a:spcBef>
            </a:pPr>
            <a:r>
              <a:rPr kumimoji="1" lang="ja-JP" altLang="en-US" sz="1400" dirty="0" smtClean="0"/>
              <a:t>横浜市</a:t>
            </a:r>
            <a:endParaRPr kumimoji="1" lang="en-US" altLang="ja-JP" sz="1400" dirty="0"/>
          </a:p>
        </p:txBody>
      </p:sp>
      <p:sp>
        <p:nvSpPr>
          <p:cNvPr id="32"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144482" y="3839298"/>
            <a:ext cx="2076199" cy="77624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spcBef>
                <a:spcPts val="0"/>
              </a:spcBef>
            </a:pPr>
            <a:r>
              <a:rPr lang="ja-JP" altLang="en-US" sz="1600" dirty="0" smtClean="0"/>
              <a:t>連絡先</a:t>
            </a:r>
            <a:endParaRPr lang="en-GB" altLang="en-GB" sz="1600" dirty="0"/>
          </a:p>
        </p:txBody>
      </p:sp>
      <p:sp>
        <p:nvSpPr>
          <p:cNvPr id="33" name="正方形/長方形 32">
            <a:extLst>
              <a:ext uri="{FF2B5EF4-FFF2-40B4-BE49-F238E27FC236}">
                <a16:creationId xmlns:a16="http://schemas.microsoft.com/office/drawing/2014/main" id="{461904FD-3AAF-454F-96A9-E216DEA942F1}"/>
              </a:ext>
            </a:extLst>
          </p:cNvPr>
          <p:cNvSpPr/>
          <p:nvPr/>
        </p:nvSpPr>
        <p:spPr bwMode="gray">
          <a:xfrm>
            <a:off x="2309659" y="3855512"/>
            <a:ext cx="7377192" cy="760031"/>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400" dirty="0" smtClean="0"/>
              <a:t>連絡担当者：　（部署名）　　（担当者名）</a:t>
            </a:r>
            <a:endParaRPr kumimoji="1" lang="en-US" altLang="ja-JP" sz="1400" dirty="0" smtClean="0"/>
          </a:p>
          <a:p>
            <a:pPr marL="88900" defTabSz="762000" eaLnBrk="0" hangingPunct="0">
              <a:lnSpc>
                <a:spcPct val="106000"/>
              </a:lnSpc>
              <a:spcBef>
                <a:spcPts val="0"/>
              </a:spcBef>
            </a:pPr>
            <a:r>
              <a:rPr kumimoji="1" lang="ja-JP" altLang="en-US" sz="1400" dirty="0" smtClean="0"/>
              <a:t>電話：</a:t>
            </a:r>
            <a:endParaRPr kumimoji="1" lang="en-US" altLang="ja-JP" sz="1400" dirty="0" smtClean="0"/>
          </a:p>
          <a:p>
            <a:pPr marL="88900" defTabSz="762000" eaLnBrk="0" hangingPunct="0">
              <a:lnSpc>
                <a:spcPct val="106000"/>
              </a:lnSpc>
              <a:spcBef>
                <a:spcPts val="0"/>
              </a:spcBef>
            </a:pPr>
            <a:r>
              <a:rPr kumimoji="1" lang="en-US" altLang="ja-JP" sz="1400" dirty="0" smtClean="0"/>
              <a:t>E-mail</a:t>
            </a:r>
            <a:r>
              <a:rPr kumimoji="1" lang="ja-JP" altLang="en-US" sz="1400" dirty="0" smtClean="0"/>
              <a:t>アドレス：</a:t>
            </a:r>
            <a:endParaRPr kumimoji="1" lang="en-US" altLang="ja-JP" sz="1400" dirty="0"/>
          </a:p>
        </p:txBody>
      </p:sp>
      <p:sp>
        <p:nvSpPr>
          <p:cNvPr id="43"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144482" y="4754345"/>
            <a:ext cx="2076199" cy="504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spcBef>
                <a:spcPts val="0"/>
              </a:spcBef>
            </a:pPr>
            <a:r>
              <a:rPr lang="ja-JP" altLang="en-US" sz="1600" dirty="0"/>
              <a:t>設立</a:t>
            </a:r>
            <a:r>
              <a:rPr lang="ja-JP" altLang="en-US" sz="1600" dirty="0" smtClean="0"/>
              <a:t>年月日</a:t>
            </a:r>
            <a:endParaRPr lang="en-GB" altLang="en-GB" sz="1600" dirty="0"/>
          </a:p>
        </p:txBody>
      </p:sp>
      <p:sp>
        <p:nvSpPr>
          <p:cNvPr id="47" name="正方形/長方形 46">
            <a:extLst>
              <a:ext uri="{FF2B5EF4-FFF2-40B4-BE49-F238E27FC236}">
                <a16:creationId xmlns:a16="http://schemas.microsoft.com/office/drawing/2014/main" id="{461904FD-3AAF-454F-96A9-E216DEA942F1}"/>
              </a:ext>
            </a:extLst>
          </p:cNvPr>
          <p:cNvSpPr/>
          <p:nvPr/>
        </p:nvSpPr>
        <p:spPr bwMode="gray">
          <a:xfrm>
            <a:off x="2309659" y="4770558"/>
            <a:ext cx="7377192" cy="504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400" dirty="0" smtClean="0"/>
              <a:t>法人設立：　年</a:t>
            </a:r>
            <a:r>
              <a:rPr kumimoji="1" lang="ja-JP" altLang="en-US" sz="1400" dirty="0"/>
              <a:t>　</a:t>
            </a:r>
            <a:r>
              <a:rPr kumimoji="1" lang="ja-JP" altLang="en-US" sz="1400" dirty="0" smtClean="0"/>
              <a:t>月</a:t>
            </a:r>
            <a:r>
              <a:rPr kumimoji="1" lang="ja-JP" altLang="en-US" sz="1400" dirty="0"/>
              <a:t>　</a:t>
            </a:r>
            <a:r>
              <a:rPr kumimoji="1" lang="ja-JP" altLang="en-US" sz="1400" dirty="0" smtClean="0"/>
              <a:t>日</a:t>
            </a:r>
            <a:endParaRPr kumimoji="1" lang="en-US" altLang="ja-JP" sz="1400" dirty="0" smtClean="0"/>
          </a:p>
        </p:txBody>
      </p:sp>
      <p:sp>
        <p:nvSpPr>
          <p:cNvPr id="18"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144483" y="5402448"/>
            <a:ext cx="2089200" cy="50968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smtClean="0"/>
              <a:t>従業員数</a:t>
            </a:r>
            <a:endParaRPr lang="en-GB" altLang="en-GB" sz="1600" dirty="0"/>
          </a:p>
        </p:txBody>
      </p:sp>
      <p:sp>
        <p:nvSpPr>
          <p:cNvPr id="19" name="正方形/長方形 18">
            <a:extLst>
              <a:ext uri="{FF2B5EF4-FFF2-40B4-BE49-F238E27FC236}">
                <a16:creationId xmlns:a16="http://schemas.microsoft.com/office/drawing/2014/main" id="{2BC8CCA4-8251-4154-A5DE-324AD0219021}"/>
              </a:ext>
            </a:extLst>
          </p:cNvPr>
          <p:cNvSpPr/>
          <p:nvPr/>
        </p:nvSpPr>
        <p:spPr bwMode="gray">
          <a:xfrm>
            <a:off x="2296474" y="5416583"/>
            <a:ext cx="7390194" cy="506141"/>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600" dirty="0" smtClean="0"/>
              <a:t>従業員数　　名（うち正社員　名）</a:t>
            </a:r>
            <a:endParaRPr kumimoji="1" lang="en-US" altLang="ja-JP" sz="1600" dirty="0"/>
          </a:p>
        </p:txBody>
      </p:sp>
    </p:spTree>
    <p:extLst>
      <p:ext uri="{BB962C8B-B14F-4D97-AF65-F5344CB8AC3E}">
        <p14:creationId xmlns:p14="http://schemas.microsoft.com/office/powerpoint/2010/main" val="1853120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143718" y="338930"/>
            <a:ext cx="2089200" cy="50968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smtClean="0"/>
              <a:t>資本金</a:t>
            </a:r>
            <a:endParaRPr lang="en-GB" altLang="en-GB" sz="1600" dirty="0"/>
          </a:p>
        </p:txBody>
      </p:sp>
      <p:sp>
        <p:nvSpPr>
          <p:cNvPr id="20" name="正方形/長方形 19">
            <a:extLst>
              <a:ext uri="{FF2B5EF4-FFF2-40B4-BE49-F238E27FC236}">
                <a16:creationId xmlns:a16="http://schemas.microsoft.com/office/drawing/2014/main" id="{2BC8CCA4-8251-4154-A5DE-324AD0219021}"/>
              </a:ext>
            </a:extLst>
          </p:cNvPr>
          <p:cNvSpPr/>
          <p:nvPr/>
        </p:nvSpPr>
        <p:spPr bwMode="gray">
          <a:xfrm>
            <a:off x="2321896" y="342472"/>
            <a:ext cx="7390194" cy="506141"/>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600" dirty="0" smtClean="0"/>
              <a:t>千円（うち、大企業からの出資　千円）</a:t>
            </a:r>
            <a:endParaRPr kumimoji="1" lang="en-US" altLang="ja-JP" sz="1600" dirty="0"/>
          </a:p>
        </p:txBody>
      </p:sp>
      <p:sp>
        <p:nvSpPr>
          <p:cNvPr id="21"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143718" y="971017"/>
            <a:ext cx="2089200" cy="210250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smtClean="0"/>
              <a:t>主要株主</a:t>
            </a:r>
            <a:endParaRPr lang="en-GB" altLang="en-GB" sz="1600" dirty="0"/>
          </a:p>
        </p:txBody>
      </p:sp>
      <p:graphicFrame>
        <p:nvGraphicFramePr>
          <p:cNvPr id="22" name="表 21"/>
          <p:cNvGraphicFramePr>
            <a:graphicFrameLocks noGrp="1"/>
          </p:cNvGraphicFramePr>
          <p:nvPr>
            <p:extLst>
              <p:ext uri="{D42A27DB-BD31-4B8C-83A1-F6EECF244321}">
                <p14:modId xmlns:p14="http://schemas.microsoft.com/office/powerpoint/2010/main" val="4248805869"/>
              </p:ext>
            </p:extLst>
          </p:nvPr>
        </p:nvGraphicFramePr>
        <p:xfrm>
          <a:off x="2321896" y="971017"/>
          <a:ext cx="7390194" cy="2102505"/>
        </p:xfrm>
        <a:graphic>
          <a:graphicData uri="http://schemas.openxmlformats.org/drawingml/2006/table">
            <a:tbl>
              <a:tblPr firstRow="1" bandRow="1">
                <a:tableStyleId>{5C22544A-7EE6-4342-B048-85BDC9FD1C3A}</a:tableStyleId>
              </a:tblPr>
              <a:tblGrid>
                <a:gridCol w="5128215">
                  <a:extLst>
                    <a:ext uri="{9D8B030D-6E8A-4147-A177-3AD203B41FA5}">
                      <a16:colId xmlns:a16="http://schemas.microsoft.com/office/drawing/2014/main" val="232324601"/>
                    </a:ext>
                  </a:extLst>
                </a:gridCol>
                <a:gridCol w="2261979">
                  <a:extLst>
                    <a:ext uri="{9D8B030D-6E8A-4147-A177-3AD203B41FA5}">
                      <a16:colId xmlns:a16="http://schemas.microsoft.com/office/drawing/2014/main" val="1062710948"/>
                    </a:ext>
                  </a:extLst>
                </a:gridCol>
              </a:tblGrid>
              <a:tr h="370840">
                <a:tc>
                  <a:txBody>
                    <a:bodyPr/>
                    <a:lstStyle/>
                    <a:p>
                      <a:pPr algn="ctr"/>
                      <a:r>
                        <a:rPr kumimoji="1" lang="ja-JP" altLang="en-US" sz="1400" b="0" dirty="0" smtClean="0">
                          <a:solidFill>
                            <a:schemeClr val="tx1"/>
                          </a:solidFill>
                        </a:rPr>
                        <a:t>出資者（上位５位まで）</a:t>
                      </a:r>
                      <a:endParaRPr kumimoji="1" lang="ja-JP" altLang="en-US" sz="1400" b="0" dirty="0">
                        <a:solidFill>
                          <a:schemeClr val="tx1"/>
                        </a:solidFill>
                      </a:endParaRP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solidFill>
                      <a:srgbClr val="A0DCFF"/>
                    </a:solidFill>
                  </a:tcPr>
                </a:tc>
                <a:tc>
                  <a:txBody>
                    <a:bodyPr/>
                    <a:lstStyle/>
                    <a:p>
                      <a:pPr algn="ctr"/>
                      <a:r>
                        <a:rPr kumimoji="1" lang="ja-JP" altLang="en-US" sz="1400" b="0" dirty="0" smtClean="0">
                          <a:solidFill>
                            <a:schemeClr val="tx1"/>
                          </a:solidFill>
                        </a:rPr>
                        <a:t>持株比率</a:t>
                      </a:r>
                      <a:endParaRPr kumimoji="1" lang="ja-JP" altLang="en-US" sz="1400" b="0" dirty="0">
                        <a:solidFill>
                          <a:schemeClr val="tx1"/>
                        </a:solidFill>
                      </a:endParaRP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solidFill>
                      <a:srgbClr val="A0DCFF"/>
                    </a:solidFill>
                  </a:tcPr>
                </a:tc>
                <a:extLst>
                  <a:ext uri="{0D108BD9-81ED-4DB2-BD59-A6C34878D82A}">
                    <a16:rowId xmlns:a16="http://schemas.microsoft.com/office/drawing/2014/main" val="1592837003"/>
                  </a:ext>
                </a:extLst>
              </a:tr>
              <a:tr h="370840">
                <a:tc>
                  <a:txBody>
                    <a:bodyPr/>
                    <a:lstStyle/>
                    <a:p>
                      <a:r>
                        <a:rPr kumimoji="1" lang="ja-JP" altLang="en-US" sz="1400" dirty="0" smtClean="0"/>
                        <a:t>①　</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smtClean="0"/>
                        <a:t>％</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896593394"/>
                  </a:ext>
                </a:extLst>
              </a:tr>
              <a:tr h="370840">
                <a:tc>
                  <a:txBody>
                    <a:bodyPr/>
                    <a:lstStyle/>
                    <a:p>
                      <a:r>
                        <a:rPr kumimoji="1" lang="ja-JP" altLang="en-US" sz="1400" dirty="0" smtClean="0"/>
                        <a:t>②　</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smtClean="0"/>
                        <a:t>％</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3142833473"/>
                  </a:ext>
                </a:extLst>
              </a:tr>
              <a:tr h="329995">
                <a:tc>
                  <a:txBody>
                    <a:bodyPr/>
                    <a:lstStyle/>
                    <a:p>
                      <a:r>
                        <a:rPr kumimoji="1" lang="ja-JP" altLang="en-US" sz="1400" dirty="0" smtClean="0"/>
                        <a:t>③　</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smtClean="0"/>
                        <a:t>％</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823778629"/>
                  </a:ext>
                </a:extLst>
              </a:tr>
              <a:tr h="329995">
                <a:tc>
                  <a:txBody>
                    <a:bodyPr/>
                    <a:lstStyle/>
                    <a:p>
                      <a:r>
                        <a:rPr kumimoji="1" lang="ja-JP" altLang="en-US" sz="1400" dirty="0" smtClean="0"/>
                        <a:t>④　</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smtClean="0"/>
                        <a:t>％</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3259901233"/>
                  </a:ext>
                </a:extLst>
              </a:tr>
              <a:tr h="329995">
                <a:tc>
                  <a:txBody>
                    <a:bodyPr/>
                    <a:lstStyle/>
                    <a:p>
                      <a:r>
                        <a:rPr kumimoji="1" lang="ja-JP" altLang="en-US" sz="1400" dirty="0" smtClean="0"/>
                        <a:t>⑤　</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smtClean="0"/>
                        <a:t>％</a:t>
                      </a:r>
                      <a:endParaRPr kumimoji="1" lang="ja-JP" altLang="en-US" sz="1400" dirty="0"/>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2039247134"/>
                  </a:ext>
                </a:extLst>
              </a:tr>
            </a:tbl>
          </a:graphicData>
        </a:graphic>
      </p:graphicFrame>
      <p:sp>
        <p:nvSpPr>
          <p:cNvPr id="9" name="スライド番号プレースホルダー 2">
            <a:extLst>
              <a:ext uri="{FF2B5EF4-FFF2-40B4-BE49-F238E27FC236}">
                <a16:creationId xmlns:a16="http://schemas.microsoft.com/office/drawing/2014/main" id="{B47773AE-6CA3-4948-A9DE-5A32EE42CBA2}"/>
              </a:ext>
            </a:extLst>
          </p:cNvPr>
          <p:cNvSpPr txBox="1">
            <a:spLocks/>
          </p:cNvSpPr>
          <p:nvPr/>
        </p:nvSpPr>
        <p:spPr>
          <a:xfrm>
            <a:off x="4773000" y="6340839"/>
            <a:ext cx="683420" cy="169200"/>
          </a:xfrm>
          <a:prstGeom prst="rect">
            <a:avLst/>
          </a:prstGeom>
        </p:spPr>
        <p:txBody>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A5FCFE5-FE56-4EF1-80A8-07776887C2A1}" type="slidenum">
              <a:rPr lang="ja-JP" altLang="en-US" smtClean="0"/>
              <a:pPr/>
              <a:t>4</a:t>
            </a:fld>
            <a:endParaRPr lang="ja-JP" altLang="en-US" dirty="0"/>
          </a:p>
        </p:txBody>
      </p:sp>
      <p:sp>
        <p:nvSpPr>
          <p:cNvPr id="10" name="タイトル 3">
            <a:extLst>
              <a:ext uri="{FF2B5EF4-FFF2-40B4-BE49-F238E27FC236}">
                <a16:creationId xmlns:a16="http://schemas.microsoft.com/office/drawing/2014/main" id="{4371611D-9AAA-4A23-91F0-B92385CACB49}"/>
              </a:ext>
            </a:extLst>
          </p:cNvPr>
          <p:cNvSpPr txBox="1">
            <a:spLocks/>
          </p:cNvSpPr>
          <p:nvPr/>
        </p:nvSpPr>
        <p:spPr>
          <a:xfrm>
            <a:off x="143718" y="3500330"/>
            <a:ext cx="9072000" cy="615600"/>
          </a:xfrm>
          <a:prstGeom prst="rect">
            <a:avLst/>
          </a:prstGeom>
        </p:spPr>
        <p:txBody>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ja-JP" altLang="en-US" dirty="0"/>
              <a:t>３</a:t>
            </a:r>
            <a:r>
              <a:rPr lang="ja-JP" altLang="en-US" dirty="0" smtClean="0"/>
              <a:t>．</a:t>
            </a:r>
            <a:r>
              <a:rPr lang="ja-JP" altLang="en-US" dirty="0" smtClean="0"/>
              <a:t>応募する事業カテゴリ</a:t>
            </a:r>
            <a:endParaRPr lang="ja-JP" altLang="en-US" dirty="0"/>
          </a:p>
        </p:txBody>
      </p:sp>
      <p:sp>
        <p:nvSpPr>
          <p:cNvPr id="11" name="フッター プレースホルダー 4">
            <a:extLst>
              <a:ext uri="{FF2B5EF4-FFF2-40B4-BE49-F238E27FC236}">
                <a16:creationId xmlns:a16="http://schemas.microsoft.com/office/drawing/2014/main" id="{B2EABC1C-1C26-4458-B016-60F79411F558}"/>
              </a:ext>
            </a:extLst>
          </p:cNvPr>
          <p:cNvSpPr txBox="1">
            <a:spLocks/>
          </p:cNvSpPr>
          <p:nvPr/>
        </p:nvSpPr>
        <p:spPr bwMode="gray">
          <a:xfrm>
            <a:off x="232695" y="3980489"/>
            <a:ext cx="2089201" cy="1648786"/>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smtClean="0"/>
              <a:t>事業領域</a:t>
            </a:r>
            <a:endParaRPr lang="en-GB" altLang="en-GB" sz="1600" dirty="0"/>
          </a:p>
        </p:txBody>
      </p:sp>
      <p:sp>
        <p:nvSpPr>
          <p:cNvPr id="13" name="正方形/長方形 12">
            <a:extLst>
              <a:ext uri="{FF2B5EF4-FFF2-40B4-BE49-F238E27FC236}">
                <a16:creationId xmlns:a16="http://schemas.microsoft.com/office/drawing/2014/main" id="{3824DA97-7DAB-4379-B1A1-30391B204425}"/>
              </a:ext>
            </a:extLst>
          </p:cNvPr>
          <p:cNvSpPr/>
          <p:nvPr/>
        </p:nvSpPr>
        <p:spPr bwMode="gray">
          <a:xfrm>
            <a:off x="2321897" y="3991077"/>
            <a:ext cx="7210588" cy="1638198"/>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50000"/>
              </a:lnSpc>
              <a:spcBef>
                <a:spcPts val="0"/>
              </a:spcBef>
            </a:pPr>
            <a:r>
              <a:rPr kumimoji="1" lang="ja-JP" altLang="en-US" sz="1600" dirty="0" smtClean="0"/>
              <a:t>① モビリティ（ ハードウェア </a:t>
            </a:r>
            <a:r>
              <a:rPr kumimoji="1" lang="en-US" altLang="ja-JP" sz="1600" dirty="0" smtClean="0"/>
              <a:t>/ </a:t>
            </a:r>
            <a:r>
              <a:rPr kumimoji="1" lang="ja-JP" altLang="en-US" sz="1600" dirty="0" smtClean="0"/>
              <a:t>ソフトウェア </a:t>
            </a:r>
            <a:r>
              <a:rPr kumimoji="1" lang="en-US" altLang="ja-JP" sz="1600" dirty="0" smtClean="0"/>
              <a:t>/ </a:t>
            </a:r>
            <a:r>
              <a:rPr kumimoji="1" lang="ja-JP" altLang="en-US" sz="1600" dirty="0" smtClean="0"/>
              <a:t>サービス </a:t>
            </a:r>
            <a:r>
              <a:rPr kumimoji="1" lang="en-US" altLang="ja-JP" sz="1600" dirty="0" smtClean="0"/>
              <a:t>/</a:t>
            </a:r>
            <a:r>
              <a:rPr kumimoji="1" lang="ja-JP" altLang="en-US" sz="1600" dirty="0"/>
              <a:t> </a:t>
            </a:r>
            <a:r>
              <a:rPr kumimoji="1" lang="ja-JP" altLang="en-US" sz="1600" dirty="0" smtClean="0"/>
              <a:t>その他（　　　　　　））</a:t>
            </a:r>
            <a:endParaRPr kumimoji="1" lang="en-US" altLang="ja-JP" sz="1600" dirty="0" smtClean="0"/>
          </a:p>
          <a:p>
            <a:pPr marL="88900" defTabSz="762000" eaLnBrk="0" hangingPunct="0">
              <a:lnSpc>
                <a:spcPct val="150000"/>
              </a:lnSpc>
              <a:spcBef>
                <a:spcPts val="0"/>
              </a:spcBef>
            </a:pPr>
            <a:r>
              <a:rPr kumimoji="1" lang="ja-JP" altLang="en-US" sz="1600" dirty="0" smtClean="0"/>
              <a:t>② </a:t>
            </a:r>
            <a:r>
              <a:rPr kumimoji="1" lang="en-US" altLang="ja-JP" sz="1600" dirty="0" smtClean="0"/>
              <a:t>GX</a:t>
            </a:r>
            <a:r>
              <a:rPr kumimoji="1" lang="ja-JP" altLang="en-US" sz="1600" dirty="0" smtClean="0"/>
              <a:t>（ 再生可能エネルギー </a:t>
            </a:r>
            <a:r>
              <a:rPr kumimoji="1" lang="en-US" altLang="ja-JP" sz="1600" dirty="0" smtClean="0"/>
              <a:t>/ </a:t>
            </a:r>
            <a:r>
              <a:rPr kumimoji="1" lang="ja-JP" altLang="en-US" sz="1600" dirty="0" smtClean="0"/>
              <a:t>エネルギー効率 </a:t>
            </a:r>
            <a:r>
              <a:rPr kumimoji="1" lang="en-US" altLang="ja-JP" sz="1600" dirty="0" smtClean="0"/>
              <a:t>/ EV</a:t>
            </a:r>
            <a:r>
              <a:rPr kumimoji="1" lang="ja-JP" altLang="en-US" sz="1600" dirty="0" smtClean="0"/>
              <a:t>・電化 </a:t>
            </a:r>
            <a:r>
              <a:rPr kumimoji="1" lang="en-US" altLang="ja-JP" sz="1600" dirty="0" smtClean="0"/>
              <a:t>/ </a:t>
            </a:r>
            <a:r>
              <a:rPr kumimoji="1" lang="ja-JP" altLang="en-US" sz="1600" dirty="0" smtClean="0"/>
              <a:t>蓄電池・関連材料</a:t>
            </a:r>
            <a:r>
              <a:rPr kumimoji="1" lang="en-US" altLang="ja-JP" sz="1600" dirty="0" smtClean="0"/>
              <a:t/>
            </a:r>
            <a:br>
              <a:rPr kumimoji="1" lang="en-US" altLang="ja-JP" sz="1600" dirty="0" smtClean="0"/>
            </a:br>
            <a:r>
              <a:rPr kumimoji="1" lang="ja-JP" altLang="en-US" sz="1600" dirty="0" smtClean="0"/>
              <a:t>　　　　水素・燃料電池 </a:t>
            </a:r>
            <a:r>
              <a:rPr kumimoji="1" lang="en-US" altLang="ja-JP" sz="1600" dirty="0" smtClean="0"/>
              <a:t>/ </a:t>
            </a:r>
            <a:r>
              <a:rPr kumimoji="1" lang="ja-JP" altLang="en-US" sz="1600" dirty="0" smtClean="0"/>
              <a:t>半導体 </a:t>
            </a:r>
            <a:r>
              <a:rPr kumimoji="1" lang="en-US" altLang="ja-JP" sz="1600" dirty="0" smtClean="0"/>
              <a:t>/ </a:t>
            </a:r>
            <a:r>
              <a:rPr kumimoji="1" lang="ja-JP" altLang="en-US" sz="1600" dirty="0" smtClean="0"/>
              <a:t>サステナブル素材 </a:t>
            </a:r>
            <a:r>
              <a:rPr kumimoji="1" lang="en-US" altLang="ja-JP" sz="1600" dirty="0" smtClean="0"/>
              <a:t>/</a:t>
            </a:r>
            <a:r>
              <a:rPr kumimoji="1" lang="ja-JP" altLang="en-US" sz="1600" dirty="0"/>
              <a:t> </a:t>
            </a:r>
            <a:r>
              <a:rPr kumimoji="1" lang="ja-JP" altLang="en-US" sz="1600" dirty="0" smtClean="0"/>
              <a:t>その他（　　　　　　））</a:t>
            </a:r>
            <a:endParaRPr kumimoji="1" lang="en-US" altLang="ja-JP" sz="1600" dirty="0" smtClean="0"/>
          </a:p>
          <a:p>
            <a:pPr marL="88900" defTabSz="762000" eaLnBrk="0" hangingPunct="0">
              <a:lnSpc>
                <a:spcPct val="150000"/>
              </a:lnSpc>
              <a:spcBef>
                <a:spcPts val="0"/>
              </a:spcBef>
            </a:pPr>
            <a:r>
              <a:rPr kumimoji="1" lang="ja-JP" altLang="en-US" sz="1600" dirty="0" smtClean="0"/>
              <a:t>③</a:t>
            </a:r>
            <a:r>
              <a:rPr kumimoji="1" lang="en-US" altLang="ja-JP" sz="1600" dirty="0" smtClean="0"/>
              <a:t> </a:t>
            </a:r>
            <a:r>
              <a:rPr kumimoji="1" lang="ja-JP" altLang="en-US" sz="1600" dirty="0" smtClean="0"/>
              <a:t>その他（                              ）</a:t>
            </a:r>
            <a:endParaRPr kumimoji="1" lang="en-US" altLang="ja-JP" sz="1600" dirty="0" smtClean="0"/>
          </a:p>
        </p:txBody>
      </p:sp>
    </p:spTree>
    <p:extLst>
      <p:ext uri="{BB962C8B-B14F-4D97-AF65-F5344CB8AC3E}">
        <p14:creationId xmlns:p14="http://schemas.microsoft.com/office/powerpoint/2010/main" val="2725474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713097" y="6320575"/>
            <a:ext cx="758311" cy="45719"/>
          </a:xfrm>
          <a:prstGeom prst="rect">
            <a:avLst/>
          </a:prstGeom>
        </p:spPr>
        <p:txBody>
          <a:bodyPr/>
          <a:lstStyle/>
          <a:p>
            <a:fld id="{AA5FCFE5-FE56-4EF1-80A8-07776887C2A1}" type="slidenum">
              <a:rPr lang="ja-JP" altLang="en-US" smtClean="0"/>
              <a:pPr/>
              <a:t>5</a:t>
            </a:fld>
            <a:endParaRPr lang="ja-JP" altLang="en-US" dirty="0"/>
          </a:p>
        </p:txBody>
      </p:sp>
      <p:sp>
        <p:nvSpPr>
          <p:cNvPr id="8" name="タイトル 3">
            <a:extLst>
              <a:ext uri="{FF2B5EF4-FFF2-40B4-BE49-F238E27FC236}">
                <a16:creationId xmlns:a16="http://schemas.microsoft.com/office/drawing/2014/main" id="{45D5B3C4-51B8-4F6D-BB46-AD75DBC83203}"/>
              </a:ext>
            </a:extLst>
          </p:cNvPr>
          <p:cNvSpPr>
            <a:spLocks noGrp="1"/>
          </p:cNvSpPr>
          <p:nvPr>
            <p:ph type="title" idx="4294967295"/>
          </p:nvPr>
        </p:nvSpPr>
        <p:spPr>
          <a:xfrm>
            <a:off x="177097" y="209209"/>
            <a:ext cx="9072000" cy="615600"/>
          </a:xfrm>
          <a:prstGeom prst="rect">
            <a:avLst/>
          </a:prstGeom>
        </p:spPr>
        <p:txBody>
          <a:bodyPr/>
          <a:lstStyle/>
          <a:p>
            <a:r>
              <a:rPr lang="ja-JP" altLang="en-US" dirty="0"/>
              <a:t>４</a:t>
            </a:r>
            <a:r>
              <a:rPr kumimoji="1" lang="ja-JP" altLang="en-US" dirty="0" smtClean="0"/>
              <a:t>．</a:t>
            </a:r>
            <a:r>
              <a:rPr kumimoji="1" lang="ja-JP" altLang="en-US" dirty="0" smtClean="0"/>
              <a:t>顧客と課題認識</a:t>
            </a:r>
            <a:endParaRPr kumimoji="1" lang="ja-JP" altLang="en-US" dirty="0"/>
          </a:p>
        </p:txBody>
      </p:sp>
      <p:sp>
        <p:nvSpPr>
          <p:cNvPr id="6"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416999" y="1016000"/>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solidFill>
                  <a:schemeClr val="tx1"/>
                </a:solidFill>
              </a:rPr>
              <a:t>「対象となる顧客」と「その顧客が抱える課題」を、「その課題が生じる背景」も含めて詳細に記載ください</a:t>
            </a:r>
          </a:p>
        </p:txBody>
      </p:sp>
      <p:sp>
        <p:nvSpPr>
          <p:cNvPr id="9" name="フッター プレースホルダー 4">
            <a:extLst>
              <a:ext uri="{FF2B5EF4-FFF2-40B4-BE49-F238E27FC236}">
                <a16:creationId xmlns:a16="http://schemas.microsoft.com/office/drawing/2014/main" id="{577402AE-B84E-4C29-A773-BAB5F83B6CE3}"/>
              </a:ext>
            </a:extLst>
          </p:cNvPr>
          <p:cNvSpPr txBox="1">
            <a:spLocks/>
          </p:cNvSpPr>
          <p:nvPr/>
        </p:nvSpPr>
        <p:spPr bwMode="gray">
          <a:xfrm>
            <a:off x="303105" y="1830382"/>
            <a:ext cx="1985033" cy="135470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対象と顧客顧客</a:t>
            </a:r>
            <a:endParaRPr lang="en-GB" altLang="en-GB" sz="1600" dirty="0"/>
          </a:p>
        </p:txBody>
      </p:sp>
      <p:sp>
        <p:nvSpPr>
          <p:cNvPr id="10" name="正方形/長方形 9">
            <a:extLst>
              <a:ext uri="{FF2B5EF4-FFF2-40B4-BE49-F238E27FC236}">
                <a16:creationId xmlns:a16="http://schemas.microsoft.com/office/drawing/2014/main" id="{616CAA86-C010-4AC7-9C0D-53B66CFBC921}"/>
              </a:ext>
            </a:extLst>
          </p:cNvPr>
          <p:cNvSpPr/>
          <p:nvPr/>
        </p:nvSpPr>
        <p:spPr bwMode="gray">
          <a:xfrm>
            <a:off x="2323800" y="1825428"/>
            <a:ext cx="7258508" cy="135470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11" name="フッター プレースホルダー 4">
            <a:extLst>
              <a:ext uri="{FF2B5EF4-FFF2-40B4-BE49-F238E27FC236}">
                <a16:creationId xmlns:a16="http://schemas.microsoft.com/office/drawing/2014/main" id="{3B805C1D-6E73-4865-9FFB-145EE08B2F6B}"/>
              </a:ext>
            </a:extLst>
          </p:cNvPr>
          <p:cNvSpPr txBox="1">
            <a:spLocks/>
          </p:cNvSpPr>
          <p:nvPr/>
        </p:nvSpPr>
        <p:spPr bwMode="gray">
          <a:xfrm>
            <a:off x="303105" y="3325654"/>
            <a:ext cx="1985033" cy="135470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その顧客が抱える課題</a:t>
            </a:r>
            <a:endParaRPr lang="en-GB" altLang="en-GB" sz="1600" dirty="0"/>
          </a:p>
        </p:txBody>
      </p:sp>
      <p:sp>
        <p:nvSpPr>
          <p:cNvPr id="12" name="正方形/長方形 11">
            <a:extLst>
              <a:ext uri="{FF2B5EF4-FFF2-40B4-BE49-F238E27FC236}">
                <a16:creationId xmlns:a16="http://schemas.microsoft.com/office/drawing/2014/main" id="{DDEFD266-E99F-4139-BC78-2533367BE3AE}"/>
              </a:ext>
            </a:extLst>
          </p:cNvPr>
          <p:cNvSpPr/>
          <p:nvPr/>
        </p:nvSpPr>
        <p:spPr bwMode="gray">
          <a:xfrm>
            <a:off x="2323800" y="3330031"/>
            <a:ext cx="7258508" cy="135470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13" name="フッター プレースホルダー 4">
            <a:extLst>
              <a:ext uri="{FF2B5EF4-FFF2-40B4-BE49-F238E27FC236}">
                <a16:creationId xmlns:a16="http://schemas.microsoft.com/office/drawing/2014/main" id="{6E5AE029-C959-4287-83CB-ECE2E177734A}"/>
              </a:ext>
            </a:extLst>
          </p:cNvPr>
          <p:cNvSpPr txBox="1">
            <a:spLocks/>
          </p:cNvSpPr>
          <p:nvPr/>
        </p:nvSpPr>
        <p:spPr bwMode="gray">
          <a:xfrm>
            <a:off x="303105" y="4820926"/>
            <a:ext cx="1985033" cy="135470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その課題が生じる背景</a:t>
            </a:r>
            <a:endParaRPr lang="en-GB" altLang="en-GB" sz="1600" dirty="0"/>
          </a:p>
        </p:txBody>
      </p:sp>
      <p:sp>
        <p:nvSpPr>
          <p:cNvPr id="14" name="正方形/長方形 13">
            <a:extLst>
              <a:ext uri="{FF2B5EF4-FFF2-40B4-BE49-F238E27FC236}">
                <a16:creationId xmlns:a16="http://schemas.microsoft.com/office/drawing/2014/main" id="{EB5EC4B9-1E42-4459-A13E-4DCCEB292259}"/>
              </a:ext>
            </a:extLst>
          </p:cNvPr>
          <p:cNvSpPr/>
          <p:nvPr/>
        </p:nvSpPr>
        <p:spPr bwMode="gray">
          <a:xfrm>
            <a:off x="2323800" y="4825303"/>
            <a:ext cx="7258508" cy="135470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Tree>
    <p:extLst>
      <p:ext uri="{BB962C8B-B14F-4D97-AF65-F5344CB8AC3E}">
        <p14:creationId xmlns:p14="http://schemas.microsoft.com/office/powerpoint/2010/main" val="622059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773000" y="6419459"/>
            <a:ext cx="743321" cy="45719"/>
          </a:xfrm>
          <a:prstGeom prst="rect">
            <a:avLst/>
          </a:prstGeom>
        </p:spPr>
        <p:txBody>
          <a:bodyPr/>
          <a:lstStyle/>
          <a:p>
            <a:fld id="{AA5FCFE5-FE56-4EF1-80A8-07776887C2A1}" type="slidenum">
              <a:rPr lang="ja-JP" altLang="en-US" smtClean="0"/>
              <a:pPr/>
              <a:t>6</a:t>
            </a:fld>
            <a:endParaRPr lang="ja-JP" altLang="en-US" dirty="0"/>
          </a:p>
        </p:txBody>
      </p:sp>
      <p:sp>
        <p:nvSpPr>
          <p:cNvPr id="8" name="タイトル 3">
            <a:extLst>
              <a:ext uri="{FF2B5EF4-FFF2-40B4-BE49-F238E27FC236}">
                <a16:creationId xmlns:a16="http://schemas.microsoft.com/office/drawing/2014/main" id="{45D5B3C4-51B8-4F6D-BB46-AD75DBC83203}"/>
              </a:ext>
            </a:extLst>
          </p:cNvPr>
          <p:cNvSpPr>
            <a:spLocks noGrp="1"/>
          </p:cNvSpPr>
          <p:nvPr>
            <p:ph type="title" idx="4294967295"/>
          </p:nvPr>
        </p:nvSpPr>
        <p:spPr>
          <a:xfrm>
            <a:off x="290042" y="165031"/>
            <a:ext cx="9072000" cy="615600"/>
          </a:xfrm>
          <a:prstGeom prst="rect">
            <a:avLst/>
          </a:prstGeom>
        </p:spPr>
        <p:txBody>
          <a:bodyPr/>
          <a:lstStyle/>
          <a:p>
            <a:r>
              <a:rPr lang="ja-JP" altLang="en-US" dirty="0"/>
              <a:t>５</a:t>
            </a:r>
            <a:r>
              <a:rPr kumimoji="1" lang="ja-JP" altLang="en-US" dirty="0" smtClean="0"/>
              <a:t>．</a:t>
            </a:r>
            <a:r>
              <a:rPr kumimoji="1" lang="ja-JP" altLang="en-US" dirty="0" smtClean="0"/>
              <a:t>解決策（ソリューション）</a:t>
            </a:r>
            <a:endParaRPr kumimoji="1" lang="ja-JP" altLang="en-US" dirty="0"/>
          </a:p>
        </p:txBody>
      </p:sp>
      <p:sp>
        <p:nvSpPr>
          <p:cNvPr id="6"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417000" y="579746"/>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solidFill>
                  <a:schemeClr val="tx1"/>
                </a:solidFill>
              </a:rPr>
              <a:t>「課題を解決するプロダクト（貴社の製品・サービス）」を詳細に記載ください</a:t>
            </a:r>
          </a:p>
        </p:txBody>
      </p:sp>
      <p:sp>
        <p:nvSpPr>
          <p:cNvPr id="7" name="フッター プレースホルダー 4">
            <a:extLst>
              <a:ext uri="{FF2B5EF4-FFF2-40B4-BE49-F238E27FC236}">
                <a16:creationId xmlns:a16="http://schemas.microsoft.com/office/drawing/2014/main" id="{63C8E4A4-6C5B-409F-84CA-25B4D622FC16}"/>
              </a:ext>
            </a:extLst>
          </p:cNvPr>
          <p:cNvSpPr txBox="1">
            <a:spLocks/>
          </p:cNvSpPr>
          <p:nvPr/>
        </p:nvSpPr>
        <p:spPr bwMode="gray">
          <a:xfrm>
            <a:off x="290042" y="1167953"/>
            <a:ext cx="2188168" cy="76531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pPr>
            <a:r>
              <a:rPr lang="en-GB" altLang="en-GB" sz="1600" dirty="0" err="1"/>
              <a:t>独自</a:t>
            </a:r>
            <a:r>
              <a:rPr lang="ja-JP" altLang="en-US" sz="1600" dirty="0"/>
              <a:t>の価値提案</a:t>
            </a:r>
            <a:endParaRPr lang="en-US" altLang="ja-JP" sz="1600" dirty="0"/>
          </a:p>
          <a:p>
            <a:pPr>
              <a:lnSpc>
                <a:spcPts val="1600"/>
              </a:lnSpc>
            </a:pPr>
            <a:r>
              <a:rPr lang="ja-JP" altLang="en-US" dirty="0"/>
              <a:t>（製品・サービスのコンセプト）</a:t>
            </a:r>
            <a:endParaRPr lang="en-GB" altLang="en-GB" dirty="0"/>
          </a:p>
        </p:txBody>
      </p:sp>
      <p:sp>
        <p:nvSpPr>
          <p:cNvPr id="10" name="正方形/長方形 9">
            <a:extLst>
              <a:ext uri="{FF2B5EF4-FFF2-40B4-BE49-F238E27FC236}">
                <a16:creationId xmlns:a16="http://schemas.microsoft.com/office/drawing/2014/main" id="{B6AEE0E7-D0C8-4773-A810-3E6E18468B35}"/>
              </a:ext>
            </a:extLst>
          </p:cNvPr>
          <p:cNvSpPr/>
          <p:nvPr/>
        </p:nvSpPr>
        <p:spPr bwMode="gray">
          <a:xfrm>
            <a:off x="2379243" y="1166534"/>
            <a:ext cx="7210590" cy="765315"/>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11" name="正方形/長方形 10">
            <a:extLst>
              <a:ext uri="{FF2B5EF4-FFF2-40B4-BE49-F238E27FC236}">
                <a16:creationId xmlns:a16="http://schemas.microsoft.com/office/drawing/2014/main" id="{5D3AE3B4-3EF7-461C-A057-31D546F08D68}"/>
              </a:ext>
            </a:extLst>
          </p:cNvPr>
          <p:cNvSpPr/>
          <p:nvPr/>
        </p:nvSpPr>
        <p:spPr bwMode="gray">
          <a:xfrm>
            <a:off x="290042" y="2135416"/>
            <a:ext cx="9299789" cy="2951222"/>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200" dirty="0"/>
          </a:p>
        </p:txBody>
      </p:sp>
      <p:sp>
        <p:nvSpPr>
          <p:cNvPr id="12" name="フッター プレースホルダー 4">
            <a:extLst>
              <a:ext uri="{FF2B5EF4-FFF2-40B4-BE49-F238E27FC236}">
                <a16:creationId xmlns:a16="http://schemas.microsoft.com/office/drawing/2014/main" id="{E8B08E01-FEC4-4B5C-8EC2-03DA8541D745}"/>
              </a:ext>
            </a:extLst>
          </p:cNvPr>
          <p:cNvSpPr txBox="1">
            <a:spLocks/>
          </p:cNvSpPr>
          <p:nvPr/>
        </p:nvSpPr>
        <p:spPr bwMode="gray">
          <a:xfrm>
            <a:off x="290042" y="2127916"/>
            <a:ext cx="2089201" cy="392728"/>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smtClean="0"/>
              <a:t>プロダクトの</a:t>
            </a:r>
            <a:r>
              <a:rPr lang="ja-JP" altLang="en-US" sz="1600" dirty="0"/>
              <a:t>詳細</a:t>
            </a:r>
            <a:endParaRPr lang="en-GB" altLang="en-GB" sz="1600" dirty="0"/>
          </a:p>
        </p:txBody>
      </p:sp>
      <p:sp>
        <p:nvSpPr>
          <p:cNvPr id="9" name="フッター プレースホルダー 4">
            <a:extLst>
              <a:ext uri="{FF2B5EF4-FFF2-40B4-BE49-F238E27FC236}">
                <a16:creationId xmlns:a16="http://schemas.microsoft.com/office/drawing/2014/main" id="{B2EABC1C-1C26-4458-B016-60F79411F558}"/>
              </a:ext>
            </a:extLst>
          </p:cNvPr>
          <p:cNvSpPr txBox="1">
            <a:spLocks/>
          </p:cNvSpPr>
          <p:nvPr/>
        </p:nvSpPr>
        <p:spPr bwMode="gray">
          <a:xfrm>
            <a:off x="290042" y="5281038"/>
            <a:ext cx="2089201" cy="1184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en-US" altLang="en-GB" sz="1600" dirty="0" err="1" smtClean="0"/>
              <a:t>現状の事業の</a:t>
            </a:r>
            <a:endParaRPr lang="en-US" altLang="en-GB" sz="1600" dirty="0" smtClean="0"/>
          </a:p>
          <a:p>
            <a:r>
              <a:rPr lang="en-US" altLang="en-GB" sz="1600" dirty="0" err="1" smtClean="0"/>
              <a:t>進捗状況</a:t>
            </a:r>
            <a:endParaRPr lang="en-GB" altLang="en-GB" sz="1600" dirty="0"/>
          </a:p>
        </p:txBody>
      </p:sp>
      <p:sp>
        <p:nvSpPr>
          <p:cNvPr id="13" name="正方形/長方形 12">
            <a:extLst>
              <a:ext uri="{FF2B5EF4-FFF2-40B4-BE49-F238E27FC236}">
                <a16:creationId xmlns:a16="http://schemas.microsoft.com/office/drawing/2014/main" id="{3824DA97-7DAB-4379-B1A1-30391B204425}"/>
              </a:ext>
            </a:extLst>
          </p:cNvPr>
          <p:cNvSpPr/>
          <p:nvPr/>
        </p:nvSpPr>
        <p:spPr bwMode="gray">
          <a:xfrm>
            <a:off x="2379244" y="5291625"/>
            <a:ext cx="7210588" cy="1157603"/>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600" dirty="0" smtClean="0"/>
              <a:t>①アイデア</a:t>
            </a:r>
            <a:r>
              <a:rPr kumimoji="1" lang="ja-JP" altLang="en-US" sz="1600" dirty="0"/>
              <a:t>発想のみ  </a:t>
            </a:r>
            <a:r>
              <a:rPr kumimoji="1" lang="en-US" altLang="ja-JP" sz="1600" dirty="0"/>
              <a:t>/ </a:t>
            </a:r>
            <a:r>
              <a:rPr kumimoji="1" lang="ja-JP" altLang="en-US" sz="1600" dirty="0" smtClean="0"/>
              <a:t>②</a:t>
            </a:r>
            <a:r>
              <a:rPr kumimoji="1" lang="en-US" altLang="ja-JP" sz="1600" dirty="0" smtClean="0"/>
              <a:t> </a:t>
            </a:r>
            <a:r>
              <a:rPr kumimoji="1" lang="ja-JP" altLang="en-US" sz="1600" dirty="0"/>
              <a:t>概念実証済  </a:t>
            </a:r>
            <a:r>
              <a:rPr kumimoji="1" lang="en-US" altLang="ja-JP" sz="1600" dirty="0"/>
              <a:t>/ </a:t>
            </a:r>
            <a:r>
              <a:rPr kumimoji="1" lang="ja-JP" altLang="en-US" sz="1600" dirty="0" smtClean="0"/>
              <a:t>③</a:t>
            </a:r>
            <a:r>
              <a:rPr kumimoji="1" lang="en-US" altLang="ja-JP" sz="1600" dirty="0" smtClean="0"/>
              <a:t> </a:t>
            </a:r>
            <a:r>
              <a:rPr kumimoji="1" lang="ja-JP" altLang="en-US" sz="1600" dirty="0"/>
              <a:t>ニーズ検証済  </a:t>
            </a:r>
            <a:r>
              <a:rPr kumimoji="1" lang="en-US" altLang="ja-JP" sz="1600" dirty="0"/>
              <a:t>/  </a:t>
            </a:r>
            <a:r>
              <a:rPr kumimoji="1" lang="ja-JP" altLang="en-US" sz="1600" dirty="0" smtClean="0"/>
              <a:t>④</a:t>
            </a:r>
            <a:r>
              <a:rPr kumimoji="1" lang="en-US" altLang="ja-JP" sz="1600" dirty="0" err="1" smtClean="0"/>
              <a:t>試作品開発済</a:t>
            </a:r>
            <a:endParaRPr kumimoji="1" lang="en-US" altLang="ja-JP" sz="1600" dirty="0" smtClean="0"/>
          </a:p>
          <a:p>
            <a:pPr marL="88900" defTabSz="762000" eaLnBrk="0" hangingPunct="0">
              <a:lnSpc>
                <a:spcPct val="106000"/>
              </a:lnSpc>
              <a:spcBef>
                <a:spcPts val="0"/>
              </a:spcBef>
            </a:pPr>
            <a:r>
              <a:rPr kumimoji="1" lang="ja-JP" altLang="en-US" sz="1600" dirty="0" smtClean="0"/>
              <a:t>  </a:t>
            </a:r>
            <a:r>
              <a:rPr kumimoji="1" lang="en-US" altLang="ja-JP" sz="1600" dirty="0"/>
              <a:t>/  </a:t>
            </a:r>
            <a:r>
              <a:rPr kumimoji="1" lang="ja-JP" altLang="en-US" sz="1600" dirty="0" smtClean="0"/>
              <a:t>⑤その他</a:t>
            </a:r>
            <a:r>
              <a:rPr kumimoji="1" lang="ja-JP" altLang="en-US" sz="1600" dirty="0"/>
              <a:t>（                              </a:t>
            </a:r>
            <a:r>
              <a:rPr kumimoji="1" lang="ja-JP" altLang="en-US" sz="1600" dirty="0" smtClean="0"/>
              <a:t>）</a:t>
            </a:r>
            <a:endParaRPr kumimoji="1" lang="en-US" altLang="ja-JP" sz="1600" dirty="0" smtClean="0"/>
          </a:p>
        </p:txBody>
      </p:sp>
    </p:spTree>
    <p:extLst>
      <p:ext uri="{BB962C8B-B14F-4D97-AF65-F5344CB8AC3E}">
        <p14:creationId xmlns:p14="http://schemas.microsoft.com/office/powerpoint/2010/main" val="2356545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3">
            <a:extLst>
              <a:ext uri="{FF2B5EF4-FFF2-40B4-BE49-F238E27FC236}">
                <a16:creationId xmlns:a16="http://schemas.microsoft.com/office/drawing/2014/main" id="{4371611D-9AAA-4A23-91F0-B92385CACB49}"/>
              </a:ext>
            </a:extLst>
          </p:cNvPr>
          <p:cNvSpPr txBox="1">
            <a:spLocks/>
          </p:cNvSpPr>
          <p:nvPr/>
        </p:nvSpPr>
        <p:spPr>
          <a:xfrm>
            <a:off x="144482" y="130630"/>
            <a:ext cx="9072000" cy="438996"/>
          </a:xfrm>
          <a:prstGeom prst="rect">
            <a:avLst/>
          </a:prstGeom>
        </p:spPr>
        <p:txBody>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ja-JP" altLang="en-US" dirty="0"/>
              <a:t>６</a:t>
            </a:r>
            <a:r>
              <a:rPr lang="ja-JP" altLang="en-US" dirty="0" smtClean="0"/>
              <a:t>．</a:t>
            </a:r>
            <a:r>
              <a:rPr lang="ja-JP" altLang="en-US" dirty="0" smtClean="0"/>
              <a:t>知的財産権の状況</a:t>
            </a:r>
            <a:endParaRPr lang="ja-JP" altLang="en-US" dirty="0"/>
          </a:p>
        </p:txBody>
      </p:sp>
      <p:sp>
        <p:nvSpPr>
          <p:cNvPr id="3"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686822" y="569626"/>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sz="1600" i="0" dirty="0" smtClean="0">
                <a:solidFill>
                  <a:schemeClr val="tx1"/>
                </a:solidFill>
              </a:rPr>
              <a:t>今回申請した実証実験等を行う研究・開発に係る知的財産権の状況を記載してください。</a:t>
            </a:r>
            <a:endParaRPr lang="ja-JP" altLang="en-US" sz="1600" i="0" dirty="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1777921076"/>
              </p:ext>
            </p:extLst>
          </p:nvPr>
        </p:nvGraphicFramePr>
        <p:xfrm>
          <a:off x="314793" y="1008622"/>
          <a:ext cx="9203963" cy="4627681"/>
        </p:xfrm>
        <a:graphic>
          <a:graphicData uri="http://schemas.openxmlformats.org/drawingml/2006/table">
            <a:tbl>
              <a:tblPr firstRow="1" firstCol="1" bandRow="1">
                <a:tableStyleId>{5C22544A-7EE6-4342-B048-85BDC9FD1C3A}</a:tableStyleId>
              </a:tblPr>
              <a:tblGrid>
                <a:gridCol w="2372254">
                  <a:extLst>
                    <a:ext uri="{9D8B030D-6E8A-4147-A177-3AD203B41FA5}">
                      <a16:colId xmlns:a16="http://schemas.microsoft.com/office/drawing/2014/main" val="4026816383"/>
                    </a:ext>
                  </a:extLst>
                </a:gridCol>
                <a:gridCol w="2356417">
                  <a:extLst>
                    <a:ext uri="{9D8B030D-6E8A-4147-A177-3AD203B41FA5}">
                      <a16:colId xmlns:a16="http://schemas.microsoft.com/office/drawing/2014/main" val="409371974"/>
                    </a:ext>
                  </a:extLst>
                </a:gridCol>
                <a:gridCol w="2237646">
                  <a:extLst>
                    <a:ext uri="{9D8B030D-6E8A-4147-A177-3AD203B41FA5}">
                      <a16:colId xmlns:a16="http://schemas.microsoft.com/office/drawing/2014/main" val="1324743366"/>
                    </a:ext>
                  </a:extLst>
                </a:gridCol>
                <a:gridCol w="2237646">
                  <a:extLst>
                    <a:ext uri="{9D8B030D-6E8A-4147-A177-3AD203B41FA5}">
                      <a16:colId xmlns:a16="http://schemas.microsoft.com/office/drawing/2014/main" val="2883564632"/>
                    </a:ext>
                  </a:extLst>
                </a:gridCol>
              </a:tblGrid>
              <a:tr h="661097">
                <a:tc gridSpan="4">
                  <a:txBody>
                    <a:bodyPr/>
                    <a:lstStyle/>
                    <a:p>
                      <a:pPr algn="l">
                        <a:spcAft>
                          <a:spcPts val="0"/>
                        </a:spcAft>
                      </a:pPr>
                      <a:r>
                        <a:rPr lang="ja-JP" sz="1600" kern="100" dirty="0">
                          <a:effectLst/>
                        </a:rPr>
                        <a:t>１　本研究・開発に類似する先行技術の知的財産権（特許権、実用新案権、意匠権、商標権等）について</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82031554"/>
                  </a:ext>
                </a:extLst>
              </a:tr>
              <a:tr h="991646">
                <a:tc>
                  <a:txBody>
                    <a:bodyPr/>
                    <a:lstStyle/>
                    <a:p>
                      <a:pPr algn="l">
                        <a:spcAft>
                          <a:spcPts val="0"/>
                        </a:spcAft>
                      </a:pPr>
                      <a:r>
                        <a:rPr lang="en-US" sz="1600" kern="100" dirty="0">
                          <a:effectLst/>
                        </a:rPr>
                        <a:t>(1)</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gridSpan="2">
                  <a:txBody>
                    <a:bodyPr/>
                    <a:lstStyle/>
                    <a:p>
                      <a:pPr marL="226695" algn="l">
                        <a:spcAft>
                          <a:spcPts val="0"/>
                        </a:spcAft>
                      </a:pPr>
                      <a:r>
                        <a:rPr lang="ja-JP" sz="1600" kern="100">
                          <a:effectLst/>
                        </a:rPr>
                        <a:t>特許情報プラットフォーム（</a:t>
                      </a:r>
                      <a:r>
                        <a:rPr lang="en-US" sz="1600" kern="100">
                          <a:effectLst/>
                        </a:rPr>
                        <a:t>J-PlatPat</a:t>
                      </a:r>
                      <a:r>
                        <a:rPr lang="ja-JP" sz="1600" kern="100">
                          <a:effectLst/>
                        </a:rPr>
                        <a:t>）等で調査し、</a:t>
                      </a:r>
                    </a:p>
                    <a:p>
                      <a:pPr marL="226695" algn="l">
                        <a:spcAft>
                          <a:spcPts val="0"/>
                        </a:spcAft>
                      </a:pPr>
                      <a:r>
                        <a:rPr lang="ja-JP" sz="1600" kern="100">
                          <a:effectLst/>
                        </a:rPr>
                        <a:t>該当するものを○で囲んでください。</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tc>
                  <a:txBody>
                    <a:bodyPr/>
                    <a:lstStyle/>
                    <a:p>
                      <a:pPr algn="ctr">
                        <a:spcAft>
                          <a:spcPts val="0"/>
                        </a:spcAft>
                      </a:pPr>
                      <a:r>
                        <a:rPr lang="ja-JP" sz="1600" kern="100">
                          <a:effectLst/>
                        </a:rPr>
                        <a:t>類似する知的財産権あり</a:t>
                      </a:r>
                    </a:p>
                    <a:p>
                      <a:pPr algn="ctr">
                        <a:spcAft>
                          <a:spcPts val="0"/>
                        </a:spcAft>
                      </a:pPr>
                      <a:r>
                        <a:rPr lang="en-US" sz="1600" kern="100">
                          <a:effectLst/>
                        </a:rPr>
                        <a:t> </a:t>
                      </a:r>
                      <a:endParaRPr lang="ja-JP" sz="1600" kern="100">
                        <a:effectLst/>
                      </a:endParaRPr>
                    </a:p>
                    <a:p>
                      <a:pPr algn="ctr">
                        <a:spcAft>
                          <a:spcPts val="0"/>
                        </a:spcAft>
                      </a:pPr>
                      <a:r>
                        <a:rPr lang="ja-JP" sz="1600" kern="100">
                          <a:effectLst/>
                        </a:rPr>
                        <a:t>類似する知的財産権なし</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extLst>
                  <a:ext uri="{0D108BD9-81ED-4DB2-BD59-A6C34878D82A}">
                    <a16:rowId xmlns:a16="http://schemas.microsoft.com/office/drawing/2014/main" val="1471849737"/>
                  </a:ext>
                </a:extLst>
              </a:tr>
              <a:tr h="661097">
                <a:tc rowSpan="4">
                  <a:txBody>
                    <a:bodyPr/>
                    <a:lstStyle/>
                    <a:p>
                      <a:pPr algn="l">
                        <a:spcAft>
                          <a:spcPts val="0"/>
                        </a:spcAft>
                      </a:pPr>
                      <a:r>
                        <a:rPr lang="en-US" sz="1600" kern="100">
                          <a:effectLst/>
                        </a:rPr>
                        <a:t>(2)</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gridSpan="3">
                  <a:txBody>
                    <a:bodyPr/>
                    <a:lstStyle/>
                    <a:p>
                      <a:pPr algn="l">
                        <a:spcAft>
                          <a:spcPts val="0"/>
                        </a:spcAft>
                      </a:pPr>
                      <a:r>
                        <a:rPr lang="ja-JP" sz="1600" kern="100">
                          <a:effectLst/>
                        </a:rPr>
                        <a:t>（</a:t>
                      </a:r>
                      <a:r>
                        <a:rPr lang="en-US" sz="1600" kern="100">
                          <a:effectLst/>
                        </a:rPr>
                        <a:t>1</a:t>
                      </a:r>
                      <a:r>
                        <a:rPr lang="ja-JP" sz="1600" kern="100">
                          <a:effectLst/>
                        </a:rPr>
                        <a:t>）で「類似する知的財産権あり」の場合、その内容を記入してください。</a:t>
                      </a:r>
                    </a:p>
                    <a:p>
                      <a:pPr algn="l">
                        <a:spcAft>
                          <a:spcPts val="0"/>
                        </a:spcAft>
                      </a:pPr>
                      <a:r>
                        <a:rPr lang="ja-JP" sz="1600" kern="100">
                          <a:effectLst/>
                        </a:rPr>
                        <a:t>（複数ある場合は行を追加して記載してください）</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36520149"/>
                  </a:ext>
                </a:extLst>
              </a:tr>
              <a:tr h="330549">
                <a:tc vMerge="1">
                  <a:txBody>
                    <a:bodyPr/>
                    <a:lstStyle/>
                    <a:p>
                      <a:endParaRPr kumimoji="1" lang="ja-JP" altLang="en-US"/>
                    </a:p>
                  </a:txBody>
                  <a:tcPr/>
                </a:tc>
                <a:tc>
                  <a:txBody>
                    <a:bodyPr/>
                    <a:lstStyle/>
                    <a:p>
                      <a:pPr marL="228600" algn="l">
                        <a:spcAft>
                          <a:spcPts val="0"/>
                        </a:spcAft>
                      </a:pPr>
                      <a:r>
                        <a:rPr lang="ja-JP" sz="1600" kern="100">
                          <a:effectLst/>
                        </a:rPr>
                        <a:t>特許公報等の番号</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gridSpan="2">
                  <a:txBody>
                    <a:bodyPr/>
                    <a:lstStyle/>
                    <a:p>
                      <a:pPr marL="228600" algn="l">
                        <a:spcAft>
                          <a:spcPts val="0"/>
                        </a:spcAft>
                      </a:pPr>
                      <a:r>
                        <a:rPr lang="en-US" sz="1600" kern="100">
                          <a:effectLst/>
                        </a:rPr>
                        <a:t> </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extLst>
                  <a:ext uri="{0D108BD9-81ED-4DB2-BD59-A6C34878D82A}">
                    <a16:rowId xmlns:a16="http://schemas.microsoft.com/office/drawing/2014/main" val="2651507016"/>
                  </a:ext>
                </a:extLst>
              </a:tr>
              <a:tr h="991646">
                <a:tc vMerge="1">
                  <a:txBody>
                    <a:bodyPr/>
                    <a:lstStyle/>
                    <a:p>
                      <a:endParaRPr kumimoji="1" lang="ja-JP" altLang="en-US"/>
                    </a:p>
                  </a:txBody>
                  <a:tcPr/>
                </a:tc>
                <a:tc>
                  <a:txBody>
                    <a:bodyPr/>
                    <a:lstStyle/>
                    <a:p>
                      <a:pPr marL="228600" algn="l">
                        <a:spcAft>
                          <a:spcPts val="0"/>
                        </a:spcAft>
                      </a:pPr>
                      <a:r>
                        <a:rPr lang="ja-JP" sz="1600" kern="100">
                          <a:effectLst/>
                        </a:rPr>
                        <a:t>特許等の概要</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gridSpan="2">
                  <a:txBody>
                    <a:bodyPr/>
                    <a:lstStyle/>
                    <a:p>
                      <a:pPr marL="228600" algn="l">
                        <a:spcAft>
                          <a:spcPts val="0"/>
                        </a:spcAft>
                      </a:pPr>
                      <a:r>
                        <a:rPr lang="en-US" sz="1600" kern="100" dirty="0">
                          <a:effectLst/>
                        </a:rPr>
                        <a:t> </a:t>
                      </a:r>
                      <a:endParaRPr lang="ja-JP" sz="1600" kern="100" dirty="0">
                        <a:effectLst/>
                      </a:endParaRPr>
                    </a:p>
                    <a:p>
                      <a:pPr marL="228600" algn="l">
                        <a:spcAft>
                          <a:spcPts val="0"/>
                        </a:spcAft>
                      </a:pPr>
                      <a:r>
                        <a:rPr lang="en-US" sz="1600" kern="100" dirty="0">
                          <a:effectLst/>
                        </a:rPr>
                        <a:t> </a:t>
                      </a:r>
                      <a:endParaRPr lang="ja-JP" sz="1600" kern="100" dirty="0">
                        <a:effectLst/>
                      </a:endParaRPr>
                    </a:p>
                    <a:p>
                      <a:pPr marL="228600" algn="l">
                        <a:spcAft>
                          <a:spcPts val="0"/>
                        </a:spcAft>
                      </a:pPr>
                      <a:r>
                        <a:rPr lang="en-US" sz="1600" kern="100" dirty="0">
                          <a:effectLst/>
                        </a:rPr>
                        <a:t> </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extLst>
                  <a:ext uri="{0D108BD9-81ED-4DB2-BD59-A6C34878D82A}">
                    <a16:rowId xmlns:a16="http://schemas.microsoft.com/office/drawing/2014/main" val="3534829960"/>
                  </a:ext>
                </a:extLst>
              </a:tr>
              <a:tr h="991646">
                <a:tc vMerge="1">
                  <a:txBody>
                    <a:bodyPr/>
                    <a:lstStyle/>
                    <a:p>
                      <a:endParaRPr kumimoji="1" lang="ja-JP" altLang="en-US"/>
                    </a:p>
                  </a:txBody>
                  <a:tcPr/>
                </a:tc>
                <a:tc>
                  <a:txBody>
                    <a:bodyPr/>
                    <a:lstStyle/>
                    <a:p>
                      <a:pPr marL="228600" algn="l">
                        <a:spcAft>
                          <a:spcPts val="0"/>
                        </a:spcAft>
                      </a:pPr>
                      <a:r>
                        <a:rPr lang="ja-JP" sz="1600" kern="100">
                          <a:effectLst/>
                        </a:rPr>
                        <a:t>本申請との相違点</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gridSpan="2">
                  <a:txBody>
                    <a:bodyPr/>
                    <a:lstStyle/>
                    <a:p>
                      <a:pPr marL="228600" algn="l">
                        <a:spcAft>
                          <a:spcPts val="0"/>
                        </a:spcAft>
                      </a:pPr>
                      <a:r>
                        <a:rPr lang="en-US" sz="1600" kern="100" dirty="0">
                          <a:effectLst/>
                        </a:rPr>
                        <a:t> </a:t>
                      </a:r>
                      <a:endParaRPr lang="ja-JP" sz="1600" kern="100" dirty="0">
                        <a:effectLst/>
                      </a:endParaRPr>
                    </a:p>
                    <a:p>
                      <a:pPr marL="228600" algn="l">
                        <a:spcAft>
                          <a:spcPts val="0"/>
                        </a:spcAft>
                      </a:pPr>
                      <a:r>
                        <a:rPr lang="en-US" sz="1600" kern="100" dirty="0">
                          <a:effectLst/>
                        </a:rPr>
                        <a:t> </a:t>
                      </a:r>
                      <a:endParaRPr lang="ja-JP" sz="1600" kern="100" dirty="0">
                        <a:effectLst/>
                      </a:endParaRPr>
                    </a:p>
                    <a:p>
                      <a:pPr marL="228600" algn="l">
                        <a:spcAft>
                          <a:spcPts val="0"/>
                        </a:spcAft>
                      </a:pPr>
                      <a:r>
                        <a:rPr lang="en-US" sz="1600" kern="100" dirty="0">
                          <a:effectLst/>
                        </a:rPr>
                        <a:t> </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extLst>
                  <a:ext uri="{0D108BD9-81ED-4DB2-BD59-A6C34878D82A}">
                    <a16:rowId xmlns:a16="http://schemas.microsoft.com/office/drawing/2014/main" val="215040589"/>
                  </a:ext>
                </a:extLst>
              </a:tr>
            </a:tbl>
          </a:graphicData>
        </a:graphic>
      </p:graphicFrame>
      <p:sp>
        <p:nvSpPr>
          <p:cNvPr id="5" name="スライド番号プレースホルダー 2">
            <a:extLst>
              <a:ext uri="{FF2B5EF4-FFF2-40B4-BE49-F238E27FC236}">
                <a16:creationId xmlns:a16="http://schemas.microsoft.com/office/drawing/2014/main" id="{B47773AE-6CA3-4948-A9DE-5A32EE42CBA2}"/>
              </a:ext>
            </a:extLst>
          </p:cNvPr>
          <p:cNvSpPr txBox="1">
            <a:spLocks/>
          </p:cNvSpPr>
          <p:nvPr/>
        </p:nvSpPr>
        <p:spPr>
          <a:xfrm>
            <a:off x="4773000" y="6340839"/>
            <a:ext cx="683420" cy="169200"/>
          </a:xfrm>
          <a:prstGeom prst="rect">
            <a:avLst/>
          </a:prstGeom>
        </p:spPr>
        <p:txBody>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A5FCFE5-FE56-4EF1-80A8-07776887C2A1}" type="slidenum">
              <a:rPr lang="ja-JP" altLang="en-US" smtClean="0"/>
              <a:pPr/>
              <a:t>7</a:t>
            </a:fld>
            <a:endParaRPr lang="ja-JP" altLang="en-US" dirty="0"/>
          </a:p>
        </p:txBody>
      </p:sp>
    </p:spTree>
    <p:extLst>
      <p:ext uri="{BB962C8B-B14F-4D97-AF65-F5344CB8AC3E}">
        <p14:creationId xmlns:p14="http://schemas.microsoft.com/office/powerpoint/2010/main" val="1453709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816641921"/>
              </p:ext>
            </p:extLst>
          </p:nvPr>
        </p:nvGraphicFramePr>
        <p:xfrm>
          <a:off x="357038" y="289096"/>
          <a:ext cx="9266647" cy="6321565"/>
        </p:xfrm>
        <a:graphic>
          <a:graphicData uri="http://schemas.openxmlformats.org/drawingml/2006/table">
            <a:tbl>
              <a:tblPr firstRow="1" firstCol="1" bandRow="1">
                <a:tableStyleId>{5C22544A-7EE6-4342-B048-85BDC9FD1C3A}</a:tableStyleId>
              </a:tblPr>
              <a:tblGrid>
                <a:gridCol w="2388410">
                  <a:extLst>
                    <a:ext uri="{9D8B030D-6E8A-4147-A177-3AD203B41FA5}">
                      <a16:colId xmlns:a16="http://schemas.microsoft.com/office/drawing/2014/main" val="4026816383"/>
                    </a:ext>
                  </a:extLst>
                </a:gridCol>
                <a:gridCol w="2372465">
                  <a:extLst>
                    <a:ext uri="{9D8B030D-6E8A-4147-A177-3AD203B41FA5}">
                      <a16:colId xmlns:a16="http://schemas.microsoft.com/office/drawing/2014/main" val="409371974"/>
                    </a:ext>
                  </a:extLst>
                </a:gridCol>
                <a:gridCol w="2252886">
                  <a:extLst>
                    <a:ext uri="{9D8B030D-6E8A-4147-A177-3AD203B41FA5}">
                      <a16:colId xmlns:a16="http://schemas.microsoft.com/office/drawing/2014/main" val="1324743366"/>
                    </a:ext>
                  </a:extLst>
                </a:gridCol>
                <a:gridCol w="2252886">
                  <a:extLst>
                    <a:ext uri="{9D8B030D-6E8A-4147-A177-3AD203B41FA5}">
                      <a16:colId xmlns:a16="http://schemas.microsoft.com/office/drawing/2014/main" val="2883564632"/>
                    </a:ext>
                  </a:extLst>
                </a:gridCol>
              </a:tblGrid>
              <a:tr h="541917">
                <a:tc gridSpan="4">
                  <a:txBody>
                    <a:bodyPr/>
                    <a:lstStyle/>
                    <a:p>
                      <a:pPr algn="l">
                        <a:spcAft>
                          <a:spcPts val="0"/>
                        </a:spcAft>
                      </a:pPr>
                      <a:r>
                        <a:rPr lang="ja-JP" sz="1600" kern="100" dirty="0">
                          <a:effectLst/>
                        </a:rPr>
                        <a:t>２　本研究・開発に関連する知的財産権（特許権、実用新案権、意匠権、商標権等）の取得状況について</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92927692"/>
                  </a:ext>
                </a:extLst>
              </a:tr>
              <a:tr h="1083834">
                <a:tc rowSpan="3">
                  <a:txBody>
                    <a:bodyPr/>
                    <a:lstStyle/>
                    <a:p>
                      <a:pPr algn="just">
                        <a:spcAft>
                          <a:spcPts val="0"/>
                        </a:spcAft>
                      </a:pPr>
                      <a:r>
                        <a:rPr lang="ja-JP" sz="1600" kern="100">
                          <a:effectLst/>
                        </a:rPr>
                        <a:t>（</a:t>
                      </a:r>
                      <a:r>
                        <a:rPr lang="en-US" sz="1600" kern="100">
                          <a:effectLst/>
                        </a:rPr>
                        <a:t>1</a:t>
                      </a:r>
                      <a:r>
                        <a:rPr lang="ja-JP" sz="1600" kern="100">
                          <a:effectLst/>
                        </a:rPr>
                        <a:t>）</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gridSpan="2">
                  <a:txBody>
                    <a:bodyPr/>
                    <a:lstStyle/>
                    <a:p>
                      <a:pPr algn="just">
                        <a:spcAft>
                          <a:spcPts val="0"/>
                        </a:spcAft>
                      </a:pPr>
                      <a:r>
                        <a:rPr lang="ja-JP" sz="1600" kern="100">
                          <a:effectLst/>
                        </a:rPr>
                        <a:t>本研究・開発に関連する知的財産権（特許権、実用新案権、意匠権、商標権等）を</a:t>
                      </a:r>
                      <a:r>
                        <a:rPr lang="ja-JP" sz="1600" u="sng" kern="100">
                          <a:effectLst/>
                        </a:rPr>
                        <a:t>出願または保有しているか</a:t>
                      </a:r>
                      <a:r>
                        <a:rPr lang="ja-JP" sz="1600" kern="100">
                          <a:effectLst/>
                        </a:rPr>
                        <a:t>。</a:t>
                      </a:r>
                    </a:p>
                    <a:p>
                      <a:pPr algn="just">
                        <a:spcAft>
                          <a:spcPts val="0"/>
                        </a:spcAft>
                      </a:pPr>
                      <a:r>
                        <a:rPr lang="ja-JP" sz="1600" kern="100">
                          <a:effectLst/>
                        </a:rPr>
                        <a:t>（該当するものを○で囲んでください。）</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tc>
                  <a:txBody>
                    <a:bodyPr/>
                    <a:lstStyle/>
                    <a:p>
                      <a:pPr algn="ctr">
                        <a:spcAft>
                          <a:spcPts val="0"/>
                        </a:spcAft>
                      </a:pPr>
                      <a:r>
                        <a:rPr lang="ja-JP" sz="1600" kern="100" dirty="0" smtClean="0">
                          <a:effectLst/>
                        </a:rPr>
                        <a:t>いる</a:t>
                      </a:r>
                      <a:r>
                        <a:rPr lang="ja-JP" altLang="en-US" sz="1600" kern="100" dirty="0" smtClean="0">
                          <a:effectLst/>
                        </a:rPr>
                        <a:t>　・　</a:t>
                      </a:r>
                      <a:r>
                        <a:rPr lang="ja-JP" sz="1600" kern="100" dirty="0" smtClean="0">
                          <a:effectLst/>
                        </a:rPr>
                        <a:t>いない</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extLst>
                  <a:ext uri="{0D108BD9-81ED-4DB2-BD59-A6C34878D82A}">
                    <a16:rowId xmlns:a16="http://schemas.microsoft.com/office/drawing/2014/main" val="2487499819"/>
                  </a:ext>
                </a:extLst>
              </a:tr>
              <a:tr h="315718">
                <a:tc vMerge="1">
                  <a:txBody>
                    <a:bodyPr/>
                    <a:lstStyle/>
                    <a:p>
                      <a:endParaRPr kumimoji="1" lang="ja-JP" altLang="en-US"/>
                    </a:p>
                  </a:txBody>
                  <a:tcPr/>
                </a:tc>
                <a:tc rowSpan="2">
                  <a:txBody>
                    <a:bodyPr/>
                    <a:lstStyle/>
                    <a:p>
                      <a:pPr indent="110490" algn="just">
                        <a:spcAft>
                          <a:spcPts val="0"/>
                        </a:spcAft>
                      </a:pPr>
                      <a:r>
                        <a:rPr lang="en-US" sz="1600" kern="100">
                          <a:effectLst/>
                        </a:rPr>
                        <a:t>(1)</a:t>
                      </a:r>
                      <a:r>
                        <a:rPr lang="ja-JP" sz="1600" kern="100">
                          <a:effectLst/>
                        </a:rPr>
                        <a:t>で「いる」の場合、</a:t>
                      </a:r>
                    </a:p>
                    <a:p>
                      <a:pPr indent="110490" algn="just">
                        <a:spcAft>
                          <a:spcPts val="0"/>
                        </a:spcAft>
                      </a:pPr>
                      <a:r>
                        <a:rPr lang="ja-JP" sz="1600" kern="100">
                          <a:effectLst/>
                        </a:rPr>
                        <a:t>権利の詳細をご記入ください。</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a:txBody>
                    <a:bodyPr/>
                    <a:lstStyle/>
                    <a:p>
                      <a:pPr marL="8890" indent="-54610" algn="l">
                        <a:spcAft>
                          <a:spcPts val="0"/>
                        </a:spcAft>
                      </a:pPr>
                      <a:r>
                        <a:rPr lang="ja-JP" sz="1600" kern="100">
                          <a:effectLst/>
                        </a:rPr>
                        <a:t>ア　権利の種類</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a:txBody>
                    <a:bodyPr/>
                    <a:lstStyle/>
                    <a:p>
                      <a:pPr algn="l">
                        <a:spcAft>
                          <a:spcPts val="0"/>
                        </a:spcAft>
                      </a:pPr>
                      <a:r>
                        <a:rPr lang="en-US" sz="1600" kern="100">
                          <a:effectLst/>
                        </a:rPr>
                        <a:t> </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extLst>
                  <a:ext uri="{0D108BD9-81ED-4DB2-BD59-A6C34878D82A}">
                    <a16:rowId xmlns:a16="http://schemas.microsoft.com/office/drawing/2014/main" val="2307476689"/>
                  </a:ext>
                </a:extLst>
              </a:tr>
              <a:tr h="541917">
                <a:tc vMerge="1">
                  <a:txBody>
                    <a:bodyPr/>
                    <a:lstStyle/>
                    <a:p>
                      <a:endParaRPr kumimoji="1" lang="ja-JP" altLang="en-US"/>
                    </a:p>
                  </a:txBody>
                  <a:tcPr/>
                </a:tc>
                <a:tc vMerge="1">
                  <a:txBody>
                    <a:bodyPr/>
                    <a:lstStyle/>
                    <a:p>
                      <a:endParaRPr kumimoji="1" lang="ja-JP" altLang="en-US"/>
                    </a:p>
                  </a:txBody>
                  <a:tcPr/>
                </a:tc>
                <a:tc>
                  <a:txBody>
                    <a:bodyPr/>
                    <a:lstStyle/>
                    <a:p>
                      <a:pPr marL="1270" indent="-46990" algn="just">
                        <a:spcAft>
                          <a:spcPts val="0"/>
                        </a:spcAft>
                      </a:pPr>
                      <a:r>
                        <a:rPr lang="ja-JP" sz="1600" kern="100">
                          <a:effectLst/>
                        </a:rPr>
                        <a:t>イ　公開番号または登録番号等</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a:txBody>
                    <a:bodyPr/>
                    <a:lstStyle/>
                    <a:p>
                      <a:pPr algn="l">
                        <a:spcAft>
                          <a:spcPts val="0"/>
                        </a:spcAft>
                      </a:pPr>
                      <a:r>
                        <a:rPr lang="en-US" sz="1600" kern="100">
                          <a:effectLst/>
                        </a:rPr>
                        <a:t> </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extLst>
                  <a:ext uri="{0D108BD9-81ED-4DB2-BD59-A6C34878D82A}">
                    <a16:rowId xmlns:a16="http://schemas.microsoft.com/office/drawing/2014/main" val="366816547"/>
                  </a:ext>
                </a:extLst>
              </a:tr>
              <a:tr h="1083834">
                <a:tc rowSpan="3">
                  <a:txBody>
                    <a:bodyPr/>
                    <a:lstStyle/>
                    <a:p>
                      <a:pPr algn="l">
                        <a:spcAft>
                          <a:spcPts val="0"/>
                        </a:spcAft>
                      </a:pPr>
                      <a:r>
                        <a:rPr lang="ja-JP" sz="1600" kern="100">
                          <a:effectLst/>
                        </a:rPr>
                        <a:t>（</a:t>
                      </a:r>
                      <a:r>
                        <a:rPr lang="en-US" sz="1600" kern="100">
                          <a:effectLst/>
                        </a:rPr>
                        <a:t>2</a:t>
                      </a:r>
                      <a:r>
                        <a:rPr lang="ja-JP" sz="1600" kern="100">
                          <a:effectLst/>
                        </a:rPr>
                        <a:t>）</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gridSpan="2">
                  <a:txBody>
                    <a:bodyPr/>
                    <a:lstStyle/>
                    <a:p>
                      <a:pPr algn="l">
                        <a:spcAft>
                          <a:spcPts val="0"/>
                        </a:spcAft>
                      </a:pPr>
                      <a:r>
                        <a:rPr lang="ja-JP" sz="1600" kern="100">
                          <a:effectLst/>
                        </a:rPr>
                        <a:t>本研究・開発に関連する知的財産権（特許権、実用新案権、意匠権、商標権等）の</a:t>
                      </a:r>
                      <a:r>
                        <a:rPr lang="ja-JP" sz="1600" u="sng" kern="100">
                          <a:effectLst/>
                        </a:rPr>
                        <a:t>実施許諾、譲渡を受ける予定があるか。</a:t>
                      </a:r>
                      <a:endParaRPr lang="ja-JP" sz="1600" kern="100">
                        <a:effectLst/>
                      </a:endParaRPr>
                    </a:p>
                    <a:p>
                      <a:pPr algn="l">
                        <a:spcAft>
                          <a:spcPts val="0"/>
                        </a:spcAft>
                      </a:pPr>
                      <a:r>
                        <a:rPr lang="ja-JP" sz="1600" kern="100">
                          <a:effectLst/>
                        </a:rPr>
                        <a:t>（該当するものを○で囲んでください。）</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tc>
                  <a:txBody>
                    <a:bodyPr/>
                    <a:lstStyle/>
                    <a:p>
                      <a:pPr algn="ctr">
                        <a:spcAft>
                          <a:spcPts val="0"/>
                        </a:spcAft>
                      </a:pPr>
                      <a:r>
                        <a:rPr lang="ja-JP" sz="1600" kern="100" dirty="0">
                          <a:effectLst/>
                        </a:rPr>
                        <a:t>ある　・　ない</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extLst>
                  <a:ext uri="{0D108BD9-81ED-4DB2-BD59-A6C34878D82A}">
                    <a16:rowId xmlns:a16="http://schemas.microsoft.com/office/drawing/2014/main" val="4145162600"/>
                  </a:ext>
                </a:extLst>
              </a:tr>
              <a:tr h="315718">
                <a:tc vMerge="1">
                  <a:txBody>
                    <a:bodyPr/>
                    <a:lstStyle/>
                    <a:p>
                      <a:endParaRPr kumimoji="1" lang="ja-JP" altLang="en-US"/>
                    </a:p>
                  </a:txBody>
                  <a:tcPr/>
                </a:tc>
                <a:tc rowSpan="2">
                  <a:txBody>
                    <a:bodyPr/>
                    <a:lstStyle/>
                    <a:p>
                      <a:pPr marL="7620" indent="10795" algn="l">
                        <a:spcAft>
                          <a:spcPts val="0"/>
                        </a:spcAft>
                      </a:pPr>
                      <a:r>
                        <a:rPr lang="ja-JP" sz="1600" kern="100">
                          <a:effectLst/>
                        </a:rPr>
                        <a:t>（</a:t>
                      </a:r>
                      <a:r>
                        <a:rPr lang="en-US" sz="1600" kern="100">
                          <a:effectLst/>
                        </a:rPr>
                        <a:t>2</a:t>
                      </a:r>
                      <a:r>
                        <a:rPr lang="ja-JP" sz="1600" kern="100">
                          <a:effectLst/>
                        </a:rPr>
                        <a:t>）で「ある」の場合、</a:t>
                      </a:r>
                    </a:p>
                    <a:p>
                      <a:pPr marL="7620" indent="10795" algn="l">
                        <a:spcAft>
                          <a:spcPts val="0"/>
                        </a:spcAft>
                      </a:pPr>
                      <a:r>
                        <a:rPr lang="ja-JP" sz="1600" kern="100">
                          <a:effectLst/>
                        </a:rPr>
                        <a:t>権利の詳細をご記入ください。</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a:txBody>
                    <a:bodyPr/>
                    <a:lstStyle/>
                    <a:p>
                      <a:pPr marL="8890" indent="-54610" algn="just">
                        <a:spcAft>
                          <a:spcPts val="0"/>
                        </a:spcAft>
                      </a:pPr>
                      <a:r>
                        <a:rPr lang="ja-JP" sz="1600" kern="100">
                          <a:effectLst/>
                        </a:rPr>
                        <a:t>（</a:t>
                      </a:r>
                      <a:r>
                        <a:rPr lang="en-US" sz="1600" kern="100">
                          <a:effectLst/>
                        </a:rPr>
                        <a:t>1</a:t>
                      </a:r>
                      <a:r>
                        <a:rPr lang="ja-JP" sz="1600" kern="100">
                          <a:effectLst/>
                        </a:rPr>
                        <a:t>）権利の種類</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a:txBody>
                    <a:bodyPr/>
                    <a:lstStyle/>
                    <a:p>
                      <a:pPr algn="l">
                        <a:spcAft>
                          <a:spcPts val="0"/>
                        </a:spcAft>
                      </a:pPr>
                      <a:r>
                        <a:rPr lang="en-US" sz="1600" kern="100">
                          <a:effectLst/>
                        </a:rPr>
                        <a:t> </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extLst>
                  <a:ext uri="{0D108BD9-81ED-4DB2-BD59-A6C34878D82A}">
                    <a16:rowId xmlns:a16="http://schemas.microsoft.com/office/drawing/2014/main" val="1308880161"/>
                  </a:ext>
                </a:extLst>
              </a:tr>
              <a:tr h="541917">
                <a:tc vMerge="1">
                  <a:txBody>
                    <a:bodyPr/>
                    <a:lstStyle/>
                    <a:p>
                      <a:endParaRPr kumimoji="1" lang="ja-JP" altLang="en-US"/>
                    </a:p>
                  </a:txBody>
                  <a:tcPr/>
                </a:tc>
                <a:tc vMerge="1">
                  <a:txBody>
                    <a:bodyPr/>
                    <a:lstStyle/>
                    <a:p>
                      <a:endParaRPr kumimoji="1" lang="ja-JP" altLang="en-US"/>
                    </a:p>
                  </a:txBody>
                  <a:tcPr/>
                </a:tc>
                <a:tc>
                  <a:txBody>
                    <a:bodyPr/>
                    <a:lstStyle/>
                    <a:p>
                      <a:pPr marL="1270" indent="-46990" algn="l">
                        <a:spcAft>
                          <a:spcPts val="0"/>
                        </a:spcAft>
                      </a:pPr>
                      <a:r>
                        <a:rPr lang="ja-JP" sz="1600" kern="100">
                          <a:effectLst/>
                        </a:rPr>
                        <a:t>（</a:t>
                      </a:r>
                      <a:r>
                        <a:rPr lang="en-US" sz="1600" kern="100">
                          <a:effectLst/>
                        </a:rPr>
                        <a:t>2</a:t>
                      </a:r>
                      <a:r>
                        <a:rPr lang="ja-JP" sz="1600" kern="100">
                          <a:effectLst/>
                        </a:rPr>
                        <a:t>）公開番号または登録番号等</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a:txBody>
                    <a:bodyPr/>
                    <a:lstStyle/>
                    <a:p>
                      <a:pPr algn="l">
                        <a:spcAft>
                          <a:spcPts val="0"/>
                        </a:spcAft>
                      </a:pPr>
                      <a:r>
                        <a:rPr lang="en-US" sz="1600" kern="100">
                          <a:effectLst/>
                        </a:rPr>
                        <a:t> </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extLst>
                  <a:ext uri="{0D108BD9-81ED-4DB2-BD59-A6C34878D82A}">
                    <a16:rowId xmlns:a16="http://schemas.microsoft.com/office/drawing/2014/main" val="1428164740"/>
                  </a:ext>
                </a:extLst>
              </a:tr>
              <a:tr h="1083834">
                <a:tc rowSpan="2">
                  <a:txBody>
                    <a:bodyPr/>
                    <a:lstStyle/>
                    <a:p>
                      <a:pPr algn="just">
                        <a:spcAft>
                          <a:spcPts val="0"/>
                        </a:spcAft>
                      </a:pPr>
                      <a:r>
                        <a:rPr lang="ja-JP" sz="1600" kern="100">
                          <a:effectLst/>
                        </a:rPr>
                        <a:t>（</a:t>
                      </a:r>
                      <a:r>
                        <a:rPr lang="en-US" sz="1600" kern="100">
                          <a:effectLst/>
                        </a:rPr>
                        <a:t>3</a:t>
                      </a:r>
                      <a:r>
                        <a:rPr lang="ja-JP" sz="1600" kern="100">
                          <a:effectLst/>
                        </a:rPr>
                        <a:t>）</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gridSpan="2">
                  <a:txBody>
                    <a:bodyPr/>
                    <a:lstStyle/>
                    <a:p>
                      <a:pPr algn="just">
                        <a:spcAft>
                          <a:spcPts val="0"/>
                        </a:spcAft>
                      </a:pPr>
                      <a:r>
                        <a:rPr lang="ja-JP" sz="1600" kern="100">
                          <a:effectLst/>
                        </a:rPr>
                        <a:t>本研究・開発に関連する知的財産権（特許権、実用新案権、意匠権、商標権等）の</a:t>
                      </a:r>
                      <a:r>
                        <a:rPr lang="ja-JP" sz="1600" u="sng" kern="100">
                          <a:effectLst/>
                        </a:rPr>
                        <a:t>出願を予定しているか。</a:t>
                      </a:r>
                      <a:endParaRPr lang="ja-JP" sz="1600" kern="100">
                        <a:effectLst/>
                      </a:endParaRPr>
                    </a:p>
                    <a:p>
                      <a:pPr algn="just">
                        <a:spcAft>
                          <a:spcPts val="0"/>
                        </a:spcAft>
                      </a:pPr>
                      <a:r>
                        <a:rPr lang="ja-JP" sz="1600" kern="100">
                          <a:effectLst/>
                        </a:rPr>
                        <a:t>（該当するものを○で囲んでください。）</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hMerge="1">
                  <a:txBody>
                    <a:bodyPr/>
                    <a:lstStyle/>
                    <a:p>
                      <a:endParaRPr kumimoji="1" lang="ja-JP" altLang="en-US"/>
                    </a:p>
                  </a:txBody>
                  <a:tcPr/>
                </a:tc>
                <a:tc>
                  <a:txBody>
                    <a:bodyPr/>
                    <a:lstStyle/>
                    <a:p>
                      <a:pPr algn="ctr">
                        <a:spcAft>
                          <a:spcPts val="0"/>
                        </a:spcAft>
                      </a:pPr>
                      <a:r>
                        <a:rPr lang="ja-JP" sz="1600" kern="100" dirty="0">
                          <a:effectLst/>
                        </a:rPr>
                        <a:t>いる　</a:t>
                      </a:r>
                      <a:r>
                        <a:rPr lang="ja-JP" sz="1600" kern="100" dirty="0" smtClean="0">
                          <a:effectLst/>
                        </a:rPr>
                        <a:t>・</a:t>
                      </a:r>
                      <a:r>
                        <a:rPr lang="ja-JP" altLang="en-US" sz="1600" kern="100" dirty="0" smtClean="0">
                          <a:effectLst/>
                        </a:rPr>
                        <a:t>　</a:t>
                      </a:r>
                      <a:r>
                        <a:rPr lang="ja-JP" sz="1600" kern="100" dirty="0" smtClean="0">
                          <a:effectLst/>
                        </a:rPr>
                        <a:t>いない</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extLst>
                  <a:ext uri="{0D108BD9-81ED-4DB2-BD59-A6C34878D82A}">
                    <a16:rowId xmlns:a16="http://schemas.microsoft.com/office/drawing/2014/main" val="1758388676"/>
                  </a:ext>
                </a:extLst>
              </a:tr>
              <a:tr h="812876">
                <a:tc vMerge="1">
                  <a:txBody>
                    <a:bodyPr/>
                    <a:lstStyle/>
                    <a:p>
                      <a:endParaRPr kumimoji="1" lang="ja-JP" altLang="en-US"/>
                    </a:p>
                  </a:txBody>
                  <a:tcPr/>
                </a:tc>
                <a:tc>
                  <a:txBody>
                    <a:bodyPr/>
                    <a:lstStyle/>
                    <a:p>
                      <a:pPr marL="7620" algn="l">
                        <a:spcAft>
                          <a:spcPts val="0"/>
                        </a:spcAft>
                      </a:pPr>
                      <a:r>
                        <a:rPr lang="ja-JP" sz="1600" kern="100">
                          <a:effectLst/>
                        </a:rPr>
                        <a:t>（</a:t>
                      </a:r>
                      <a:r>
                        <a:rPr lang="en-US" sz="1600" kern="100">
                          <a:effectLst/>
                        </a:rPr>
                        <a:t>3</a:t>
                      </a:r>
                      <a:r>
                        <a:rPr lang="ja-JP" sz="1600" kern="100">
                          <a:effectLst/>
                        </a:rPr>
                        <a:t>）で「いる」の場合、</a:t>
                      </a:r>
                    </a:p>
                    <a:p>
                      <a:pPr marL="7620" algn="l">
                        <a:spcAft>
                          <a:spcPts val="0"/>
                        </a:spcAft>
                      </a:pPr>
                      <a:r>
                        <a:rPr lang="ja-JP" sz="1600" kern="100">
                          <a:effectLst/>
                        </a:rPr>
                        <a:t>権利の詳細をご記入ください。</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a:txBody>
                    <a:bodyPr/>
                    <a:lstStyle/>
                    <a:p>
                      <a:pPr marL="1270" indent="-46990" algn="l">
                        <a:spcAft>
                          <a:spcPts val="0"/>
                        </a:spcAft>
                      </a:pPr>
                      <a:r>
                        <a:rPr lang="ja-JP" sz="1600" kern="100" dirty="0">
                          <a:effectLst/>
                        </a:rPr>
                        <a:t>（</a:t>
                      </a:r>
                      <a:r>
                        <a:rPr lang="en-US" sz="1600" kern="100" dirty="0">
                          <a:effectLst/>
                        </a:rPr>
                        <a:t>1</a:t>
                      </a:r>
                      <a:r>
                        <a:rPr lang="ja-JP" sz="1600" kern="100" dirty="0">
                          <a:effectLst/>
                        </a:rPr>
                        <a:t>）権利の種類</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tc>
                  <a:txBody>
                    <a:bodyPr/>
                    <a:lstStyle/>
                    <a:p>
                      <a:pPr marL="8890" indent="-54610" algn="l">
                        <a:spcAft>
                          <a:spcPts val="0"/>
                        </a:spcAft>
                      </a:pPr>
                      <a:r>
                        <a:rPr lang="en-US" sz="1600" kern="100" dirty="0">
                          <a:effectLst/>
                        </a:rPr>
                        <a:t> </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0242" marR="40242" marT="0" marB="0" anchor="ctr"/>
                </a:tc>
                <a:extLst>
                  <a:ext uri="{0D108BD9-81ED-4DB2-BD59-A6C34878D82A}">
                    <a16:rowId xmlns:a16="http://schemas.microsoft.com/office/drawing/2014/main" val="3980927903"/>
                  </a:ext>
                </a:extLst>
              </a:tr>
            </a:tbl>
          </a:graphicData>
        </a:graphic>
      </p:graphicFrame>
      <p:sp>
        <p:nvSpPr>
          <p:cNvPr id="3" name="スライド番号プレースホルダー 2">
            <a:extLst>
              <a:ext uri="{FF2B5EF4-FFF2-40B4-BE49-F238E27FC236}">
                <a16:creationId xmlns:a16="http://schemas.microsoft.com/office/drawing/2014/main" id="{B47773AE-6CA3-4948-A9DE-5A32EE42CBA2}"/>
              </a:ext>
            </a:extLst>
          </p:cNvPr>
          <p:cNvSpPr txBox="1">
            <a:spLocks/>
          </p:cNvSpPr>
          <p:nvPr/>
        </p:nvSpPr>
        <p:spPr>
          <a:xfrm>
            <a:off x="4990361" y="6526061"/>
            <a:ext cx="683420" cy="169200"/>
          </a:xfrm>
          <a:prstGeom prst="rect">
            <a:avLst/>
          </a:prstGeom>
        </p:spPr>
        <p:txBody>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A5FCFE5-FE56-4EF1-80A8-07776887C2A1}" type="slidenum">
              <a:rPr lang="ja-JP" altLang="en-US" smtClean="0"/>
              <a:pPr/>
              <a:t>8</a:t>
            </a:fld>
            <a:endParaRPr lang="ja-JP" altLang="en-US" dirty="0"/>
          </a:p>
        </p:txBody>
      </p:sp>
    </p:spTree>
    <p:extLst>
      <p:ext uri="{BB962C8B-B14F-4D97-AF65-F5344CB8AC3E}">
        <p14:creationId xmlns:p14="http://schemas.microsoft.com/office/powerpoint/2010/main" val="2795437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4294967295"/>
          </p:nvPr>
        </p:nvSpPr>
        <p:spPr>
          <a:xfrm>
            <a:off x="4773000" y="6213246"/>
            <a:ext cx="818272" cy="270000"/>
          </a:xfrm>
          <a:prstGeom prst="rect">
            <a:avLst/>
          </a:prstGeom>
        </p:spPr>
        <p:txBody>
          <a:bodyPr/>
          <a:lstStyle/>
          <a:p>
            <a:fld id="{AA5FCFE5-FE56-4EF1-80A8-07776887C2A1}" type="slidenum">
              <a:rPr lang="ja-JP" altLang="en-US" smtClean="0"/>
              <a:pPr/>
              <a:t>9</a:t>
            </a:fld>
            <a:endParaRPr lang="ja-JP" altLang="en-US" dirty="0"/>
          </a:p>
        </p:txBody>
      </p:sp>
      <p:sp>
        <p:nvSpPr>
          <p:cNvPr id="15" name="タイトル 3">
            <a:extLst>
              <a:ext uri="{FF2B5EF4-FFF2-40B4-BE49-F238E27FC236}">
                <a16:creationId xmlns:a16="http://schemas.microsoft.com/office/drawing/2014/main" id="{084493B5-F2B9-4F05-B5EC-5DF74AFD6A55}"/>
              </a:ext>
            </a:extLst>
          </p:cNvPr>
          <p:cNvSpPr>
            <a:spLocks noGrp="1"/>
          </p:cNvSpPr>
          <p:nvPr>
            <p:ph type="title" idx="4294967295"/>
          </p:nvPr>
        </p:nvSpPr>
        <p:spPr>
          <a:xfrm>
            <a:off x="417000" y="180000"/>
            <a:ext cx="9072000" cy="615600"/>
          </a:xfrm>
          <a:prstGeom prst="rect">
            <a:avLst/>
          </a:prstGeom>
        </p:spPr>
        <p:txBody>
          <a:bodyPr/>
          <a:lstStyle/>
          <a:p>
            <a:r>
              <a:rPr lang="ja-JP" altLang="en-US" dirty="0"/>
              <a:t>７</a:t>
            </a:r>
            <a:r>
              <a:rPr kumimoji="1" lang="ja-JP" altLang="en-US" dirty="0" smtClean="0"/>
              <a:t>．</a:t>
            </a:r>
            <a:r>
              <a:rPr kumimoji="1" lang="ja-JP" altLang="en-US" dirty="0"/>
              <a:t>ビジネスモデル</a:t>
            </a:r>
          </a:p>
        </p:txBody>
      </p:sp>
      <p:sp>
        <p:nvSpPr>
          <p:cNvPr id="16" name="テキスト プレースホルダー 3">
            <a:extLst>
              <a:ext uri="{FF2B5EF4-FFF2-40B4-BE49-F238E27FC236}">
                <a16:creationId xmlns:a16="http://schemas.microsoft.com/office/drawing/2014/main" id="{10C1CE59-B5B4-470C-9343-E71375653AEB}"/>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solidFill>
                  <a:schemeClr val="tx1"/>
                </a:solidFill>
              </a:rPr>
              <a:t>「ビジネスモデル（誰に何を提供し、誰からどのように収益化するか）」を詳細に記載ください</a:t>
            </a:r>
          </a:p>
        </p:txBody>
      </p:sp>
    </p:spTree>
    <p:extLst>
      <p:ext uri="{BB962C8B-B14F-4D97-AF65-F5344CB8AC3E}">
        <p14:creationId xmlns:p14="http://schemas.microsoft.com/office/powerpoint/2010/main" val="21524650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3_DT Template_A4_J_2022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AD524010-D294-40B7-8934-97601B39A32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DDA81CEF9CA2A4890753A725DEA2B3C" ma:contentTypeVersion="2" ma:contentTypeDescription="新しいドキュメントを作成します。" ma:contentTypeScope="" ma:versionID="8191f3350593470b8c6fc415feca9236">
  <xsd:schema xmlns:xsd="http://www.w3.org/2001/XMLSchema" xmlns:xs="http://www.w3.org/2001/XMLSchema" xmlns:p="http://schemas.microsoft.com/office/2006/metadata/properties" xmlns:ns2="9f6fcbeb-5ed8-47fb-ae02-03d4261a9adb" targetNamespace="http://schemas.microsoft.com/office/2006/metadata/properties" ma:root="true" ma:fieldsID="38fefe48e406651a34e5a827b27b22ca" ns2:_="">
    <xsd:import namespace="9f6fcbeb-5ed8-47fb-ae02-03d4261a9adb"/>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6fcbeb-5ed8-47fb-ae02-03d4261a9a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118B48F-F210-4F58-917E-67892A0C8F40}">
  <ds:schemaRefs>
    <ds:schemaRef ds:uri="http://schemas.microsoft.com/sharepoint/v3/contenttype/forms"/>
  </ds:schemaRefs>
</ds:datastoreItem>
</file>

<file path=customXml/itemProps2.xml><?xml version="1.0" encoding="utf-8"?>
<ds:datastoreItem xmlns:ds="http://schemas.openxmlformats.org/officeDocument/2006/customXml" ds:itemID="{4C9EDFEE-CD6A-4284-A1D0-9BE67B1A4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6fcbeb-5ed8-47fb-ae02-03d4261a9a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E21B286-A395-480F-812B-D3810D1663A3}">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9f6fcbeb-5ed8-47fb-ae02-03d4261a9ad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916</TotalTime>
  <Words>1635</Words>
  <PresentationFormat>A4 210 x 297 mm</PresentationFormat>
  <Paragraphs>233</Paragraphs>
  <Slides>18</Slides>
  <Notes>0</Notes>
  <HiddenSlides>0</HiddenSlides>
  <MMClips>0</MMClips>
  <ScaleCrop>false</ScaleCrop>
  <HeadingPairs>
    <vt:vector size="8" baseType="variant">
      <vt:variant>
        <vt:lpstr>使用されているフォント</vt:lpstr>
      </vt:variant>
      <vt:variant>
        <vt:i4>10</vt:i4>
      </vt: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30" baseType="lpstr">
      <vt:lpstr>ＭＳ Ｐゴシック</vt:lpstr>
      <vt:lpstr>ＭＳ 明朝</vt:lpstr>
      <vt:lpstr>Yu Gothic UI</vt:lpstr>
      <vt:lpstr>Arial</vt:lpstr>
      <vt:lpstr>Calibri</vt:lpstr>
      <vt:lpstr>Calibri Light</vt:lpstr>
      <vt:lpstr>Century</vt:lpstr>
      <vt:lpstr>Times New Roman</vt:lpstr>
      <vt:lpstr>Verdana</vt:lpstr>
      <vt:lpstr>Wingdings</vt:lpstr>
      <vt:lpstr>3_DT Template_A4_J_202201</vt:lpstr>
      <vt:lpstr>think-cell スライド</vt:lpstr>
      <vt:lpstr> 実証実験等実施計画書</vt:lpstr>
      <vt:lpstr>１．実証実験等計画名称</vt:lpstr>
      <vt:lpstr>２．企業概要</vt:lpstr>
      <vt:lpstr>PowerPoint プレゼンテーション</vt:lpstr>
      <vt:lpstr>４．顧客と課題認識</vt:lpstr>
      <vt:lpstr>５．解決策（ソリューション）</vt:lpstr>
      <vt:lpstr>PowerPoint プレゼンテーション</vt:lpstr>
      <vt:lpstr>PowerPoint プレゼンテーション</vt:lpstr>
      <vt:lpstr>７．ビジネスモデル</vt:lpstr>
      <vt:lpstr>８．競合優位性</vt:lpstr>
      <vt:lpstr>９．市場規模</vt:lpstr>
      <vt:lpstr>９-２．市場規模（海外展開）</vt:lpstr>
      <vt:lpstr>10．実証実験等期間中の取組内容とマイルストーン</vt:lpstr>
      <vt:lpstr>11．伴走支援で希望するサポート内容</vt:lpstr>
      <vt:lpstr>12．実装までのロードマップ</vt:lpstr>
      <vt:lpstr>13．実施体制</vt:lpstr>
      <vt:lpstr>PowerPoint プレゼンテーション</vt:lpstr>
      <vt:lpstr>参考情報等</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2024-05-23T11:00:47Z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0x0101000DDA81CEF9CA2A4890753A725DEA2B3C</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