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992" r:id="rId1"/>
  </p:sldMasterIdLst>
  <p:notesMasterIdLst>
    <p:notesMasterId r:id="rId6"/>
  </p:notesMasterIdLst>
  <p:sldIdLst>
    <p:sldId id="12355" r:id="rId2"/>
    <p:sldId id="12413" r:id="rId3"/>
    <p:sldId id="12414" r:id="rId4"/>
    <p:sldId id="12415" r:id="rId5"/>
  </p:sldIdLst>
  <p:sldSz cx="9906000" cy="6858000" type="A4"/>
  <p:notesSz cx="7099300" cy="10234613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pos="3120" userDrawn="1">
          <p15:clr>
            <a:srgbClr val="A4A3A4"/>
          </p15:clr>
        </p15:guide>
        <p15:guide id="3" orient="horz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DEE"/>
    <a:srgbClr val="E7EEED"/>
    <a:srgbClr val="0000CC"/>
    <a:srgbClr val="6600FF"/>
    <a:srgbClr val="F8F8F8"/>
    <a:srgbClr val="EBF5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0" autoAdjust="0"/>
    <p:restoredTop sz="93419" autoAdjust="0"/>
  </p:normalViewPr>
  <p:slideViewPr>
    <p:cSldViewPr snapToGrid="0" showGuides="1">
      <p:cViewPr varScale="1">
        <p:scale>
          <a:sx n="64" d="100"/>
          <a:sy n="64" d="100"/>
        </p:scale>
        <p:origin x="1482" y="66"/>
      </p:cViewPr>
      <p:guideLst>
        <p:guide pos="3120"/>
        <p:guide orient="horz" pos="21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977" cy="513789"/>
          </a:xfrm>
          <a:prstGeom prst="rect">
            <a:avLst/>
          </a:prstGeom>
        </p:spPr>
        <p:txBody>
          <a:bodyPr vert="horz" lIns="92675" tIns="46337" rIns="92675" bIns="46337" rtlCol="0"/>
          <a:lstStyle>
            <a:lvl1pPr algn="l">
              <a:defRPr sz="13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0651" y="1"/>
            <a:ext cx="3076976" cy="513789"/>
          </a:xfrm>
          <a:prstGeom prst="rect">
            <a:avLst/>
          </a:prstGeom>
        </p:spPr>
        <p:txBody>
          <a:bodyPr vert="horz" lIns="92675" tIns="46337" rIns="92675" bIns="46337" rtlCol="0"/>
          <a:lstStyle>
            <a:lvl1pPr algn="r">
              <a:defRPr sz="13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/>
              <a:pPr/>
              <a:t>2026/6/9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8863" y="1281113"/>
            <a:ext cx="4981575" cy="3449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75" tIns="46337" rIns="92675" bIns="46337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430" y="4925460"/>
            <a:ext cx="5680444" cy="4029622"/>
          </a:xfrm>
          <a:prstGeom prst="rect">
            <a:avLst/>
          </a:prstGeom>
        </p:spPr>
        <p:txBody>
          <a:bodyPr vert="horz" lIns="92675" tIns="46337" rIns="92675" bIns="46337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0826"/>
            <a:ext cx="3076977" cy="513789"/>
          </a:xfrm>
          <a:prstGeom prst="rect">
            <a:avLst/>
          </a:prstGeom>
        </p:spPr>
        <p:txBody>
          <a:bodyPr vert="horz" lIns="92675" tIns="46337" rIns="92675" bIns="46337" rtlCol="0" anchor="b"/>
          <a:lstStyle>
            <a:lvl1pPr algn="l">
              <a:defRPr sz="13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0651" y="9720826"/>
            <a:ext cx="3076976" cy="513789"/>
          </a:xfrm>
          <a:prstGeom prst="rect">
            <a:avLst/>
          </a:prstGeom>
        </p:spPr>
        <p:txBody>
          <a:bodyPr vert="horz" lIns="92675" tIns="46337" rIns="92675" bIns="46337" rtlCol="0" anchor="b"/>
          <a:lstStyle>
            <a:lvl1pPr algn="r">
              <a:defRPr sz="13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326826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244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224320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563" imgH="564" progId="TCLayout.ActiveDocument.1">
                  <p:embed/>
                </p:oleObj>
              </mc:Choice>
              <mc:Fallback>
                <p:oleObj name="think-cell スライド" r:id="rId4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466056-DCAD-32B2-64EC-39ED9D988E1D}"/>
              </a:ext>
            </a:extLst>
          </p:cNvPr>
          <p:cNvSpPr txBox="1"/>
          <p:nvPr userDrawn="1"/>
        </p:nvSpPr>
        <p:spPr bwMode="gray">
          <a:xfrm>
            <a:off x="9314915" y="6580261"/>
            <a:ext cx="48711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fld id="{0107E5F1-0076-490E-82BB-8EC467E51FC0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218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</p:sldLayoutIdLst>
  <p:hf hd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 baseline="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marR="0" indent="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marR="0" indent="-144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BA20886E-93F1-44D3-A80F-6C68E8301D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17000" y="1862644"/>
            <a:ext cx="9072000" cy="1566356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ja-JP" altLang="en-US" sz="2800" dirty="0">
                <a:solidFill>
                  <a:schemeClr val="accent5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実証実験等実施計画書</a:t>
            </a:r>
            <a:br>
              <a:rPr lang="en-US" altLang="ja-JP" sz="2800" dirty="0">
                <a:solidFill>
                  <a:schemeClr val="accent5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br>
              <a:rPr lang="en-US" altLang="ja-JP" sz="2800" dirty="0">
                <a:solidFill>
                  <a:schemeClr val="accent5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solidFill>
                  <a:schemeClr val="accent5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＜追加提出資料：実証実験の実施構想＞</a:t>
            </a:r>
          </a:p>
        </p:txBody>
      </p:sp>
      <p:sp>
        <p:nvSpPr>
          <p:cNvPr id="8" name="正方形/長方形 7"/>
          <p:cNvSpPr/>
          <p:nvPr/>
        </p:nvSpPr>
        <p:spPr bwMode="gray">
          <a:xfrm>
            <a:off x="328487" y="5332966"/>
            <a:ext cx="2570196" cy="684330"/>
          </a:xfrm>
          <a:prstGeom prst="rect">
            <a:avLst/>
          </a:prstGeom>
          <a:noFill/>
          <a:ln w="3810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記入要領・記入例は削除して提出</a:t>
            </a:r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して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ください。</a:t>
            </a:r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3B0968F0-F503-A043-B2D9-00F4FF0E3200}"/>
              </a:ext>
            </a:extLst>
          </p:cNvPr>
          <p:cNvSpPr txBox="1">
            <a:spLocks/>
          </p:cNvSpPr>
          <p:nvPr/>
        </p:nvSpPr>
        <p:spPr bwMode="gray">
          <a:xfrm>
            <a:off x="152996" y="382106"/>
            <a:ext cx="2013088" cy="540000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企業</a:t>
            </a:r>
            <a:r>
              <a:rPr lang="en-US" altLang="en-GB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endParaRPr lang="en-GB" altLang="en-GB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288BD8B-11A7-659A-2D40-97F618E1340A}"/>
              </a:ext>
            </a:extLst>
          </p:cNvPr>
          <p:cNvSpPr/>
          <p:nvPr/>
        </p:nvSpPr>
        <p:spPr bwMode="gray">
          <a:xfrm>
            <a:off x="2331174" y="378718"/>
            <a:ext cx="7128000" cy="540000"/>
          </a:xfrm>
          <a:prstGeom prst="rect">
            <a:avLst/>
          </a:prstGeom>
          <a:solidFill>
            <a:schemeClr val="bg1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eaLnBrk="0" hangingPunct="0">
              <a:lnSpc>
                <a:spcPct val="106000"/>
              </a:lnSpc>
              <a:spcBef>
                <a:spcPts val="0"/>
              </a:spcBef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9917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>
            <a:extLst>
              <a:ext uri="{FF2B5EF4-FFF2-40B4-BE49-F238E27FC236}">
                <a16:creationId xmlns:a16="http://schemas.microsoft.com/office/drawing/2014/main" id="{8BFF359E-E310-176E-7D92-05B34DE01925}"/>
              </a:ext>
            </a:extLst>
          </p:cNvPr>
          <p:cNvSpPr txBox="1">
            <a:spLocks/>
          </p:cNvSpPr>
          <p:nvPr/>
        </p:nvSpPr>
        <p:spPr>
          <a:xfrm>
            <a:off x="144482" y="130630"/>
            <a:ext cx="9072000" cy="409710"/>
          </a:xfrm>
          <a:prstGeom prst="rect">
            <a:avLst/>
          </a:prstGeom>
        </p:spPr>
        <p:txBody>
          <a:bodyPr/>
          <a:lstStyle>
            <a:lvl1pPr algn="l" defTabSz="990564" rtl="0" eaLnBrk="1" latinLnBrk="0" hangingPunct="1">
              <a:spcBef>
                <a:spcPct val="0"/>
              </a:spcBef>
              <a:buNone/>
              <a:defRPr kumimoji="1" sz="20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１．実証実験の構想</a:t>
            </a:r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4FDDE2B6-5745-6B83-2ECA-2FF54976D9ED}"/>
              </a:ext>
            </a:extLst>
          </p:cNvPr>
          <p:cNvSpPr txBox="1">
            <a:spLocks/>
          </p:cNvSpPr>
          <p:nvPr/>
        </p:nvSpPr>
        <p:spPr bwMode="gray">
          <a:xfrm>
            <a:off x="274352" y="665638"/>
            <a:ext cx="2013088" cy="1457498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１－１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検証したい仮説</a:t>
            </a:r>
            <a:endParaRPr lang="en-GB" altLang="en-GB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669BA35-432E-2AD7-E462-D0AFB00A5C99}"/>
              </a:ext>
            </a:extLst>
          </p:cNvPr>
          <p:cNvSpPr/>
          <p:nvPr/>
        </p:nvSpPr>
        <p:spPr bwMode="gray">
          <a:xfrm>
            <a:off x="2452530" y="662250"/>
            <a:ext cx="7128000" cy="1457498"/>
          </a:xfrm>
          <a:prstGeom prst="rect">
            <a:avLst/>
          </a:prstGeom>
          <a:solidFill>
            <a:srgbClr val="E7EDEE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多くの中小○○業の事業所では、人材不足の中、未だに紙を使ったアナログな管理業務が行われており、負担が大きいことが想定される。その中で、当社のデジタル受発注システムは誰でも操作できる発注・管理機能を実装していることから、○○業におけるアナログな管理業務からの脱却が期待される。</a:t>
            </a:r>
            <a:endParaRPr kumimoji="1" lang="en-US" altLang="ja-JP" sz="11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09A6C6-EF72-16BD-AB27-9B5A0BB85DC8}"/>
              </a:ext>
            </a:extLst>
          </p:cNvPr>
          <p:cNvSpPr txBox="1">
            <a:spLocks/>
          </p:cNvSpPr>
          <p:nvPr/>
        </p:nvSpPr>
        <p:spPr bwMode="gray">
          <a:xfrm>
            <a:off x="274352" y="2321256"/>
            <a:ext cx="2013088" cy="1457498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１－２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検証の概要</a:t>
            </a:r>
            <a:endParaRPr lang="en-GB" altLang="en-GB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06CAFE5-DC3C-E60D-9AD8-E2095E8AA95D}"/>
              </a:ext>
            </a:extLst>
          </p:cNvPr>
          <p:cNvSpPr/>
          <p:nvPr/>
        </p:nvSpPr>
        <p:spPr bwMode="gray">
          <a:xfrm>
            <a:off x="2452530" y="2317868"/>
            <a:ext cx="7128000" cy="1457498"/>
          </a:xfrm>
          <a:prstGeom prst="rect">
            <a:avLst/>
          </a:prstGeom>
          <a:solidFill>
            <a:srgbClr val="E7EDEE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（記入例）上記の仮説を基に、今回の実証実験では、実際にデジタル発注システムをローンチする上で、○○業の事業所の発注業務における機能面および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UI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面で検証することを想定している。具体的には、機能面では受発注機能の実際の動作および必要項目の検証、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UI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面では「誰でも」画面操作がしやすいかの検証、をそれぞれ実施するため、○○業の事業所の協力を得て現場で試用してもらい、利用のログデータ及び事後アンケートを取得予定。</a:t>
            </a:r>
            <a:endParaRPr kumimoji="1" lang="en-US" altLang="ja-JP" sz="11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ッター プレースホルダー 4">
            <a:extLst>
              <a:ext uri="{FF2B5EF4-FFF2-40B4-BE49-F238E27FC236}">
                <a16:creationId xmlns:a16="http://schemas.microsoft.com/office/drawing/2014/main" id="{2F30D9CB-7972-B78F-9EF5-28CC6499DA78}"/>
              </a:ext>
            </a:extLst>
          </p:cNvPr>
          <p:cNvSpPr txBox="1">
            <a:spLocks/>
          </p:cNvSpPr>
          <p:nvPr/>
        </p:nvSpPr>
        <p:spPr bwMode="gray">
          <a:xfrm>
            <a:off x="274352" y="3976874"/>
            <a:ext cx="2013088" cy="1192072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１－３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検証結果の活用</a:t>
            </a:r>
            <a:endParaRPr lang="en-GB" altLang="en-GB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B425C5D-E3B1-27BD-6CF1-FA081EE0367B}"/>
              </a:ext>
            </a:extLst>
          </p:cNvPr>
          <p:cNvSpPr/>
          <p:nvPr/>
        </p:nvSpPr>
        <p:spPr bwMode="gray">
          <a:xfrm>
            <a:off x="2452530" y="3973486"/>
            <a:ext cx="7128000" cy="1192072"/>
          </a:xfrm>
          <a:prstGeom prst="rect">
            <a:avLst/>
          </a:prstGeom>
          <a:solidFill>
            <a:srgbClr val="E7EDEE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（記入例）実証実験後、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月までの追加開発の計画期間において実施を予定している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機能の性能向上、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UI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改善の具体的な作業項目、作業工程を立てるために効果検証の結果を活用する。</a:t>
            </a:r>
          </a:p>
        </p:txBody>
      </p:sp>
      <p:sp>
        <p:nvSpPr>
          <p:cNvPr id="9" name="フッター プレースホルダー 4">
            <a:extLst>
              <a:ext uri="{FF2B5EF4-FFF2-40B4-BE49-F238E27FC236}">
                <a16:creationId xmlns:a16="http://schemas.microsoft.com/office/drawing/2014/main" id="{39F4459A-B9F8-F6F2-2FC1-8489D63A674B}"/>
              </a:ext>
            </a:extLst>
          </p:cNvPr>
          <p:cNvSpPr txBox="1">
            <a:spLocks/>
          </p:cNvSpPr>
          <p:nvPr/>
        </p:nvSpPr>
        <p:spPr bwMode="gray">
          <a:xfrm>
            <a:off x="274352" y="5367066"/>
            <a:ext cx="2013088" cy="905397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１－４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想定経費</a:t>
            </a:r>
            <a:endParaRPr lang="en-GB" altLang="en-GB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C9135EFD-BFCF-901C-E42E-F0D5B0336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876059"/>
              </p:ext>
            </p:extLst>
          </p:nvPr>
        </p:nvGraphicFramePr>
        <p:xfrm>
          <a:off x="2452530" y="5363677"/>
          <a:ext cx="7128000" cy="905397"/>
        </p:xfrm>
        <a:graphic>
          <a:graphicData uri="http://schemas.openxmlformats.org/drawingml/2006/table">
            <a:tbl>
              <a:tblPr firstRow="1">
                <a:tableStyleId>{7DF18680-E054-41AD-8BC1-D1AEF772440D}</a:tableStyleId>
              </a:tblPr>
              <a:tblGrid>
                <a:gridCol w="3564000">
                  <a:extLst>
                    <a:ext uri="{9D8B030D-6E8A-4147-A177-3AD203B41FA5}">
                      <a16:colId xmlns:a16="http://schemas.microsoft.com/office/drawing/2014/main" val="2067950753"/>
                    </a:ext>
                  </a:extLst>
                </a:gridCol>
                <a:gridCol w="3564000">
                  <a:extLst>
                    <a:ext uri="{9D8B030D-6E8A-4147-A177-3AD203B41FA5}">
                      <a16:colId xmlns:a16="http://schemas.microsoft.com/office/drawing/2014/main" val="14646395"/>
                    </a:ext>
                  </a:extLst>
                </a:gridCol>
              </a:tblGrid>
              <a:tr h="3485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経費総額（万円）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うち、助成申請の予定額（万円）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4459151"/>
                  </a:ext>
                </a:extLst>
              </a:tr>
              <a:tr h="5568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（記入例）○○○万円</a:t>
                      </a:r>
                      <a:endParaRPr kumimoji="1" lang="ja-JP" altLang="en-US" sz="11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（記入例）△△万円</a:t>
                      </a:r>
                      <a:endParaRPr kumimoji="1" lang="ja-JP" altLang="en-US" sz="11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6639538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050EF02-EE89-09A2-58C6-031A5AABEDF8}"/>
              </a:ext>
            </a:extLst>
          </p:cNvPr>
          <p:cNvSpPr txBox="1"/>
          <p:nvPr/>
        </p:nvSpPr>
        <p:spPr bwMode="gray">
          <a:xfrm>
            <a:off x="2391910" y="6325954"/>
            <a:ext cx="65836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00" dirty="0"/>
              <a:t>「テック系スタートアップ実証実験等支援助成」募集要項（「</a:t>
            </a:r>
            <a:r>
              <a:rPr lang="en-US" altLang="ja-JP" sz="900" dirty="0"/>
              <a:t>5 </a:t>
            </a:r>
            <a:r>
              <a:rPr lang="ja-JP" altLang="en-US" sz="900" dirty="0"/>
              <a:t>助成金申請の対象となる経費」）の記載内容を踏まえ、記入をしてください。</a:t>
            </a:r>
            <a:endParaRPr lang="en-US" altLang="ja-JP" sz="900" dirty="0"/>
          </a:p>
          <a:p>
            <a:r>
              <a:rPr lang="ja-JP" altLang="en-US" sz="900" dirty="0"/>
              <a:t>なお、助成金の上限は税抜</a:t>
            </a:r>
            <a:r>
              <a:rPr lang="en-US" altLang="ja-JP" sz="900" dirty="0"/>
              <a:t>200</a:t>
            </a:r>
            <a:r>
              <a:rPr lang="ja-JP" altLang="en-US" sz="900" dirty="0"/>
              <a:t>万円となります。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1121593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>
            <a:extLst>
              <a:ext uri="{FF2B5EF4-FFF2-40B4-BE49-F238E27FC236}">
                <a16:creationId xmlns:a16="http://schemas.microsoft.com/office/drawing/2014/main" id="{E26EE42C-19D4-C046-89CD-75A54BCAA255}"/>
              </a:ext>
            </a:extLst>
          </p:cNvPr>
          <p:cNvSpPr txBox="1">
            <a:spLocks/>
          </p:cNvSpPr>
          <p:nvPr/>
        </p:nvSpPr>
        <p:spPr>
          <a:xfrm>
            <a:off x="144482" y="130630"/>
            <a:ext cx="9072000" cy="409710"/>
          </a:xfrm>
          <a:prstGeom prst="rect">
            <a:avLst/>
          </a:prstGeom>
        </p:spPr>
        <p:txBody>
          <a:bodyPr/>
          <a:lstStyle>
            <a:lvl1pPr algn="l" defTabSz="990564" rtl="0" eaLnBrk="1" latinLnBrk="0" hangingPunct="1">
              <a:spcBef>
                <a:spcPct val="0"/>
              </a:spcBef>
              <a:buNone/>
              <a:defRPr kumimoji="1" sz="20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２．実証実験の検証方法・項目</a:t>
            </a:r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8212450-0187-A5B4-B7F7-4A1E5A27933A}"/>
              </a:ext>
            </a:extLst>
          </p:cNvPr>
          <p:cNvSpPr txBox="1">
            <a:spLocks/>
          </p:cNvSpPr>
          <p:nvPr/>
        </p:nvSpPr>
        <p:spPr bwMode="gray">
          <a:xfrm>
            <a:off x="274352" y="665637"/>
            <a:ext cx="2013088" cy="1623749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２－１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具体的な検証方法</a:t>
            </a:r>
            <a:endParaRPr lang="en-GB" altLang="en-GB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BCECD13-F67F-3CA0-38B1-E8FAAA3221D9}"/>
              </a:ext>
            </a:extLst>
          </p:cNvPr>
          <p:cNvSpPr/>
          <p:nvPr/>
        </p:nvSpPr>
        <p:spPr bwMode="gray">
          <a:xfrm>
            <a:off x="2452530" y="662249"/>
            <a:ext cx="7128000" cy="1623749"/>
          </a:xfrm>
          <a:prstGeom prst="rect">
            <a:avLst/>
          </a:prstGeom>
          <a:solidFill>
            <a:srgbClr val="E7EDEE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（記入例）具体的な検証方法として、次の取組を想定している。</a:t>
            </a:r>
          </a:p>
          <a:p>
            <a:pPr marL="442913" indent="-171450" defTabSz="762000" hangingPunc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発注業務を担う店舗スタッフの業務時間の測定（導入前後の所要時間の比較）</a:t>
            </a:r>
          </a:p>
          <a:p>
            <a:pPr marL="442913" indent="-171450" defTabSz="762000" hangingPunc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本サービスを利用した店舗スタッフ、管理スタッフに対する利用者アンケート調査の実施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D5195-DE6F-D93D-8189-07BFAAF414F3}"/>
              </a:ext>
            </a:extLst>
          </p:cNvPr>
          <p:cNvSpPr txBox="1">
            <a:spLocks/>
          </p:cNvSpPr>
          <p:nvPr/>
        </p:nvSpPr>
        <p:spPr bwMode="gray">
          <a:xfrm>
            <a:off x="274352" y="2515218"/>
            <a:ext cx="2013088" cy="1623749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２－２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効果検証の指標</a:t>
            </a:r>
            <a:endParaRPr lang="en-GB" altLang="en-GB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42D839F-5E5C-4D22-7441-DBBAB09BB1AC}"/>
              </a:ext>
            </a:extLst>
          </p:cNvPr>
          <p:cNvSpPr/>
          <p:nvPr/>
        </p:nvSpPr>
        <p:spPr bwMode="gray">
          <a:xfrm>
            <a:off x="2452530" y="2511830"/>
            <a:ext cx="7128000" cy="1623749"/>
          </a:xfrm>
          <a:prstGeom prst="rect">
            <a:avLst/>
          </a:prstGeom>
          <a:solidFill>
            <a:srgbClr val="E7EDEE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（記入例）効果検証の指標として、次の項目を想定している。</a:t>
            </a:r>
          </a:p>
          <a:p>
            <a:pPr marL="442913" indent="-171450" defTabSz="762000" hangingPunc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○○業務にかかる時間が○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%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減少</a:t>
            </a:r>
          </a:p>
          <a:p>
            <a:pPr marL="442913" indent="-171450" defTabSz="762000" hangingPunc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○○業務のミスによる損害コストが〇万円減少</a:t>
            </a:r>
          </a:p>
          <a:p>
            <a:pPr marL="442913" indent="-171450" defTabSz="762000" hangingPunc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○○業務に対し心理的負担感を抱く店舗スタッフが〇％減少</a:t>
            </a:r>
          </a:p>
        </p:txBody>
      </p:sp>
    </p:spTree>
    <p:extLst>
      <p:ext uri="{BB962C8B-B14F-4D97-AF65-F5344CB8AC3E}">
        <p14:creationId xmlns:p14="http://schemas.microsoft.com/office/powerpoint/2010/main" val="126569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>
            <a:extLst>
              <a:ext uri="{FF2B5EF4-FFF2-40B4-BE49-F238E27FC236}">
                <a16:creationId xmlns:a16="http://schemas.microsoft.com/office/drawing/2014/main" id="{E26EE42C-19D4-C046-89CD-75A54BCAA255}"/>
              </a:ext>
            </a:extLst>
          </p:cNvPr>
          <p:cNvSpPr txBox="1">
            <a:spLocks/>
          </p:cNvSpPr>
          <p:nvPr/>
        </p:nvSpPr>
        <p:spPr>
          <a:xfrm>
            <a:off x="144482" y="130630"/>
            <a:ext cx="9072000" cy="409710"/>
          </a:xfrm>
          <a:prstGeom prst="rect">
            <a:avLst/>
          </a:prstGeom>
        </p:spPr>
        <p:txBody>
          <a:bodyPr/>
          <a:lstStyle>
            <a:lvl1pPr algn="l" defTabSz="990564" rtl="0" eaLnBrk="1" latinLnBrk="0" hangingPunct="1">
              <a:spcBef>
                <a:spcPct val="0"/>
              </a:spcBef>
              <a:buNone/>
              <a:defRPr kumimoji="1" sz="20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３．実証実験の実施環境・フィールド</a:t>
            </a:r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8212450-0187-A5B4-B7F7-4A1E5A27933A}"/>
              </a:ext>
            </a:extLst>
          </p:cNvPr>
          <p:cNvSpPr txBox="1">
            <a:spLocks/>
          </p:cNvSpPr>
          <p:nvPr/>
        </p:nvSpPr>
        <p:spPr bwMode="gray">
          <a:xfrm>
            <a:off x="274352" y="665638"/>
            <a:ext cx="2013088" cy="1554480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３－１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実施環境・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実施フィールドの想定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該当する選択肢に○をつけてください</a:t>
            </a:r>
            <a:endParaRPr lang="en-US" altLang="en-GB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013B6A54-4170-333E-94AA-AF652BE1F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606910"/>
              </p:ext>
            </p:extLst>
          </p:nvPr>
        </p:nvGraphicFramePr>
        <p:xfrm>
          <a:off x="2452530" y="665637"/>
          <a:ext cx="7128000" cy="1554480"/>
        </p:xfrm>
        <a:graphic>
          <a:graphicData uri="http://schemas.openxmlformats.org/drawingml/2006/table">
            <a:tbl>
              <a:tblPr firstRow="1">
                <a:tableStyleId>{7DF18680-E054-41AD-8BC1-D1AEF772440D}</a:tableStyleId>
              </a:tblPr>
              <a:tblGrid>
                <a:gridCol w="697070">
                  <a:extLst>
                    <a:ext uri="{9D8B030D-6E8A-4147-A177-3AD203B41FA5}">
                      <a16:colId xmlns:a16="http://schemas.microsoft.com/office/drawing/2014/main" val="4241487952"/>
                    </a:ext>
                  </a:extLst>
                </a:gridCol>
                <a:gridCol w="6430930">
                  <a:extLst>
                    <a:ext uri="{9D8B030D-6E8A-4147-A177-3AD203B41FA5}">
                      <a16:colId xmlns:a16="http://schemas.microsoft.com/office/drawing/2014/main" val="2730334396"/>
                    </a:ext>
                  </a:extLst>
                </a:gridCol>
              </a:tblGrid>
              <a:tr h="1901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回答欄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選択肢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122183"/>
                  </a:ext>
                </a:extLst>
              </a:tr>
              <a:tr h="1901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①（被験者</a:t>
                      </a:r>
                      <a:r>
                        <a:rPr kumimoji="1" lang="en-US" altLang="ja-JP" sz="1100" dirty="0"/>
                        <a:t>/</a:t>
                      </a:r>
                      <a:r>
                        <a:rPr kumimoji="1" lang="ja-JP" altLang="en-US" sz="1100" dirty="0"/>
                        <a:t>実証先として）横浜市内の企業の協力を得て、実証実験を実施予定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94151"/>
                  </a:ext>
                </a:extLst>
              </a:tr>
              <a:tr h="190145"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②（被験者として）横浜市民の協力を得て、実証実験を実施予定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395343"/>
                  </a:ext>
                </a:extLst>
              </a:tr>
              <a:tr h="190145"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③（被験者</a:t>
                      </a:r>
                      <a:r>
                        <a:rPr kumimoji="1" lang="en-US" altLang="ja-JP" sz="1100" dirty="0"/>
                        <a:t>/</a:t>
                      </a:r>
                      <a:r>
                        <a:rPr kumimoji="1" lang="ja-JP" altLang="en-US" sz="1100" dirty="0"/>
                        <a:t>実証先として）横浜市あるいは市関連施設の協力を得て、実証実験を実施予定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985785"/>
                  </a:ext>
                </a:extLst>
              </a:tr>
              <a:tr h="190145"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④開発した試作品に関する社内での性能検証が中心のため、社外の協力は想定していない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166820"/>
                  </a:ext>
                </a:extLst>
              </a:tr>
              <a:tr h="190145"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⑤その他（具体的に：　　　　　　　　　　　　　　　　　　　　　　　　　　　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431783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3365612-7322-AD8E-75DD-B929C4609CF8}"/>
              </a:ext>
            </a:extLst>
          </p:cNvPr>
          <p:cNvSpPr/>
          <p:nvPr/>
        </p:nvSpPr>
        <p:spPr bwMode="gray">
          <a:xfrm>
            <a:off x="3232726" y="2511831"/>
            <a:ext cx="6347803" cy="610059"/>
          </a:xfrm>
          <a:prstGeom prst="rect">
            <a:avLst/>
          </a:prstGeom>
          <a:solidFill>
            <a:srgbClr val="E7EDEE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（記入例）横浜市内の○○業の企業のうち、○○の要件を満たす事業所</a:t>
            </a:r>
            <a:endParaRPr kumimoji="1" lang="en-US" altLang="ja-JP" sz="11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（記入例）○○の要件を満たす横浜市内にお住まいの住民あるいは来街者</a:t>
            </a:r>
          </a:p>
        </p:txBody>
      </p:sp>
      <p:sp>
        <p:nvSpPr>
          <p:cNvPr id="10" name="フッター プレースホルダー 4">
            <a:extLst>
              <a:ext uri="{FF2B5EF4-FFF2-40B4-BE49-F238E27FC236}">
                <a16:creationId xmlns:a16="http://schemas.microsoft.com/office/drawing/2014/main" id="{C9AE596E-0347-B15F-7A50-EA1143D60212}"/>
              </a:ext>
            </a:extLst>
          </p:cNvPr>
          <p:cNvSpPr txBox="1">
            <a:spLocks/>
          </p:cNvSpPr>
          <p:nvPr/>
        </p:nvSpPr>
        <p:spPr bwMode="gray">
          <a:xfrm>
            <a:off x="274352" y="2511829"/>
            <a:ext cx="2013088" cy="3103877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上記項目で④以外を回答された方は</a:t>
            </a:r>
            <a:b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お答えください。</a:t>
            </a:r>
            <a:endParaRPr lang="en-US" altLang="en-GB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B3BAA78A-4ADE-059C-E925-D478808A821F}"/>
              </a:ext>
            </a:extLst>
          </p:cNvPr>
          <p:cNvSpPr txBox="1">
            <a:spLocks/>
          </p:cNvSpPr>
          <p:nvPr/>
        </p:nvSpPr>
        <p:spPr bwMode="gray">
          <a:xfrm>
            <a:off x="2452530" y="2511829"/>
            <a:ext cx="650888" cy="610059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要件</a:t>
            </a:r>
            <a:endParaRPr lang="en-US" altLang="en-GB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2EDA8F9-AB1F-092C-D549-3378060F201A}"/>
              </a:ext>
            </a:extLst>
          </p:cNvPr>
          <p:cNvSpPr/>
          <p:nvPr/>
        </p:nvSpPr>
        <p:spPr bwMode="gray">
          <a:xfrm>
            <a:off x="3232726" y="3236886"/>
            <a:ext cx="6347803" cy="610059"/>
          </a:xfrm>
          <a:prstGeom prst="rect">
            <a:avLst/>
          </a:prstGeom>
          <a:solidFill>
            <a:srgbClr val="E7EDEE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（記入例）上記要件を満たす計○事業所程度</a:t>
            </a:r>
            <a:endParaRPr kumimoji="1" lang="en-US" altLang="ja-JP" sz="11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（記入例）上記要件を満たす住民あるいは来街者計○名程度</a:t>
            </a:r>
          </a:p>
        </p:txBody>
      </p:sp>
      <p:sp>
        <p:nvSpPr>
          <p:cNvPr id="13" name="フッター プレースホルダー 4">
            <a:extLst>
              <a:ext uri="{FF2B5EF4-FFF2-40B4-BE49-F238E27FC236}">
                <a16:creationId xmlns:a16="http://schemas.microsoft.com/office/drawing/2014/main" id="{9D1333E0-AB50-EDF9-4534-399FC267328E}"/>
              </a:ext>
            </a:extLst>
          </p:cNvPr>
          <p:cNvSpPr txBox="1">
            <a:spLocks/>
          </p:cNvSpPr>
          <p:nvPr/>
        </p:nvSpPr>
        <p:spPr bwMode="gray">
          <a:xfrm>
            <a:off x="2452530" y="3236884"/>
            <a:ext cx="650888" cy="610059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規模</a:t>
            </a:r>
            <a:endParaRPr lang="en-US" altLang="en-GB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4F82232-4000-A1EA-AE12-D4C4C5038B15}"/>
              </a:ext>
            </a:extLst>
          </p:cNvPr>
          <p:cNvSpPr/>
          <p:nvPr/>
        </p:nvSpPr>
        <p:spPr bwMode="gray">
          <a:xfrm>
            <a:off x="3232726" y="3971636"/>
            <a:ext cx="6347803" cy="610059"/>
          </a:xfrm>
          <a:prstGeom prst="rect">
            <a:avLst/>
          </a:prstGeom>
          <a:solidFill>
            <a:srgbClr val="E7EDEE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月から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ヵ月程度の期間に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回程度、試験的に</a:t>
            </a:r>
            <a:r>
              <a:rPr kumimoji="1" lang="en-US" altLang="ja-JP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を実施する</a:t>
            </a:r>
          </a:p>
        </p:txBody>
      </p:sp>
      <p:sp>
        <p:nvSpPr>
          <p:cNvPr id="15" name="フッター プレースホルダー 4">
            <a:extLst>
              <a:ext uri="{FF2B5EF4-FFF2-40B4-BE49-F238E27FC236}">
                <a16:creationId xmlns:a16="http://schemas.microsoft.com/office/drawing/2014/main" id="{8A6CD59C-7BEE-5E80-2F46-A16C179E7500}"/>
              </a:ext>
            </a:extLst>
          </p:cNvPr>
          <p:cNvSpPr txBox="1">
            <a:spLocks/>
          </p:cNvSpPr>
          <p:nvPr/>
        </p:nvSpPr>
        <p:spPr bwMode="gray">
          <a:xfrm>
            <a:off x="2452530" y="3971634"/>
            <a:ext cx="650888" cy="610059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期間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回数</a:t>
            </a:r>
            <a:endParaRPr lang="en-US" altLang="en-GB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B539903-51C0-D974-E026-0EDA83D54D4C}"/>
              </a:ext>
            </a:extLst>
          </p:cNvPr>
          <p:cNvSpPr/>
          <p:nvPr/>
        </p:nvSpPr>
        <p:spPr bwMode="gray">
          <a:xfrm>
            <a:off x="3232726" y="4706386"/>
            <a:ext cx="6347803" cy="909323"/>
          </a:xfrm>
          <a:prstGeom prst="rect">
            <a:avLst/>
          </a:prstGeom>
          <a:solidFill>
            <a:srgbClr val="E7EDEE"/>
          </a:solidFill>
          <a:ln w="6350">
            <a:solidFill>
              <a:srgbClr val="A7A8AA"/>
            </a:solidFill>
            <a:miter lim="800000"/>
            <a:headEnd/>
            <a:tailEnd/>
          </a:ln>
        </p:spPr>
        <p:txBody>
          <a:bodyPr lIns="72000" tIns="72000" rIns="72000" bIns="72000" rtlCol="0" anchor="ctr"/>
          <a:lstStyle/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（記入例）当社側で既に株式会社○○から実証実験への協力の内諾を得ているが、残りの○社については新規に探索が必要である。</a:t>
            </a:r>
            <a:endParaRPr kumimoji="1" lang="en-US" altLang="ja-JP" sz="11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8900" defTabSz="762000" hangingPunct="0">
              <a:lnSpc>
                <a:spcPct val="106000"/>
              </a:lnSpc>
              <a:spcBef>
                <a:spcPts val="0"/>
              </a:spcBef>
            </a:pPr>
            <a:r>
              <a:rPr kumimoji="1" lang="ja-JP" altLang="en-US" sz="1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（記入例）当社側で実証実験の協力者を募集することはできないため、○○を通じて要件を満たす方の募集を行いたい。</a:t>
            </a:r>
          </a:p>
        </p:txBody>
      </p:sp>
      <p:sp>
        <p:nvSpPr>
          <p:cNvPr id="17" name="フッター プレースホルダー 4">
            <a:extLst>
              <a:ext uri="{FF2B5EF4-FFF2-40B4-BE49-F238E27FC236}">
                <a16:creationId xmlns:a16="http://schemas.microsoft.com/office/drawing/2014/main" id="{E9B5843C-0652-FBDD-2BBA-835CAB51189E}"/>
              </a:ext>
            </a:extLst>
          </p:cNvPr>
          <p:cNvSpPr txBox="1">
            <a:spLocks/>
          </p:cNvSpPr>
          <p:nvPr/>
        </p:nvSpPr>
        <p:spPr bwMode="gray">
          <a:xfrm>
            <a:off x="2452530" y="4706384"/>
            <a:ext cx="650888" cy="909323"/>
          </a:xfrm>
          <a:prstGeom prst="rect">
            <a:avLst/>
          </a:prstGeom>
          <a:solidFill>
            <a:schemeClr val="accent5"/>
          </a:solidFill>
          <a:ln w="6350">
            <a:solidFill>
              <a:schemeClr val="accent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defTabSz="762000" eaLnBrk="0" hangingPunct="0">
              <a:lnSpc>
                <a:spcPct val="106000"/>
              </a:lnSpc>
              <a:spcBef>
                <a:spcPts val="600"/>
              </a:spcBef>
              <a:defRPr kumimoji="1" sz="12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調整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状況</a:t>
            </a:r>
            <a:endParaRPr lang="en-US" altLang="en-GB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8257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3_DT Template_A4_J_202201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T">
      <a:majorFont>
        <a:latin typeface="Calibri"/>
        <a:ea typeface="Yu Gothic UI"/>
        <a:cs typeface=""/>
      </a:majorFont>
      <a:minorFont>
        <a:latin typeface="Calibri Light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A4_J.pptx" id="{407FAAAF-3AD3-4981-B736-54FC7A92EC85}" vid="{AD524010-D294-40B7-8934-97601B39A32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805</Words>
  <Application>Microsoft Office PowerPoint</Application>
  <PresentationFormat>A4 210 x 297 mm</PresentationFormat>
  <Paragraphs>58</Paragraphs>
  <Slides>4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Meiryo UI</vt:lpstr>
      <vt:lpstr>ＭＳ Ｐゴシック</vt:lpstr>
      <vt:lpstr>Arial</vt:lpstr>
      <vt:lpstr>Calibri</vt:lpstr>
      <vt:lpstr>Calibri Light</vt:lpstr>
      <vt:lpstr>Verdana</vt:lpstr>
      <vt:lpstr>Wingdings</vt:lpstr>
      <vt:lpstr>3_DT Template_A4_J_202201</vt:lpstr>
      <vt:lpstr>think-cell スライド</vt:lpstr>
      <vt:lpstr>実証実験等実施計画書  ＜追加提出資料：実証実験の実施構想＞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2026-06-09T09:29:10Z</dcterms:modified>
</cp:coreProperties>
</file>