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92" r:id="rId1"/>
  </p:sldMasterIdLst>
  <p:notesMasterIdLst>
    <p:notesMasterId r:id="rId16"/>
  </p:notesMasterIdLst>
  <p:handoutMasterIdLst>
    <p:handoutMasterId r:id="rId17"/>
  </p:handoutMasterIdLst>
  <p:sldIdLst>
    <p:sldId id="12355" r:id="rId2"/>
    <p:sldId id="12396" r:id="rId3"/>
    <p:sldId id="12398" r:id="rId4"/>
    <p:sldId id="12399" r:id="rId5"/>
    <p:sldId id="12400" r:id="rId6"/>
    <p:sldId id="12408" r:id="rId7"/>
    <p:sldId id="12402" r:id="rId8"/>
    <p:sldId id="12411" r:id="rId9"/>
    <p:sldId id="12403" r:id="rId10"/>
    <p:sldId id="12405" r:id="rId11"/>
    <p:sldId id="12404" r:id="rId12"/>
    <p:sldId id="12412" r:id="rId13"/>
    <p:sldId id="12406" r:id="rId14"/>
    <p:sldId id="12407" r:id="rId15"/>
  </p:sldIdLst>
  <p:sldSz cx="9906000" cy="6858000" type="A4"/>
  <p:notesSz cx="7099300" cy="10234613"/>
  <p:custDataLst>
    <p:tags r:id="rId18"/>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6600FF"/>
    <a:srgbClr val="F8F8F8"/>
    <a:srgbClr val="EBF5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4916" autoAdjust="0"/>
    <p:restoredTop sz="93419" autoAdjust="0"/>
  </p:normalViewPr>
  <p:slideViewPr>
    <p:cSldViewPr snapToGrid="0" showGuides="1">
      <p:cViewPr varScale="1">
        <p:scale>
          <a:sx n="64" d="100"/>
          <a:sy n="64" d="100"/>
        </p:scale>
        <p:origin x="654" y="66"/>
      </p:cViewPr>
      <p:guideLst>
        <p:guide pos="3120"/>
        <p:guide orient="horz" pos="2183"/>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52" d="100"/>
          <a:sy n="52"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FBD5DC5-DA5B-5CAD-6C08-7D31AFB79A35}"/>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A35F07A-3C43-7CF9-C278-868CAEBC1223}"/>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E9B89417-FCB8-4502-A822-14EF95FED17F}" type="datetimeFigureOut">
              <a:rPr kumimoji="1" lang="ja-JP" altLang="en-US" smtClean="0"/>
              <a:t>2026/6/9</a:t>
            </a:fld>
            <a:endParaRPr kumimoji="1" lang="ja-JP" altLang="en-US"/>
          </a:p>
        </p:txBody>
      </p:sp>
      <p:sp>
        <p:nvSpPr>
          <p:cNvPr id="4" name="フッター プレースホルダー 3">
            <a:extLst>
              <a:ext uri="{FF2B5EF4-FFF2-40B4-BE49-F238E27FC236}">
                <a16:creationId xmlns:a16="http://schemas.microsoft.com/office/drawing/2014/main" id="{C990B300-7075-A4E7-6176-766DBF75BABB}"/>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4ED89729-BDA9-B551-D92D-E81ACF3C5FE6}"/>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32906AD7-1058-4971-B6DF-7571B69AC5AB}" type="slidenum">
              <a:rPr kumimoji="1" lang="ja-JP" altLang="en-US" smtClean="0"/>
              <a:t>‹#›</a:t>
            </a:fld>
            <a:endParaRPr kumimoji="1" lang="ja-JP" altLang="en-US"/>
          </a:p>
        </p:txBody>
      </p:sp>
    </p:spTree>
    <p:extLst>
      <p:ext uri="{BB962C8B-B14F-4D97-AF65-F5344CB8AC3E}">
        <p14:creationId xmlns:p14="http://schemas.microsoft.com/office/powerpoint/2010/main" val="7460873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977" cy="513789"/>
          </a:xfrm>
          <a:prstGeom prst="rect">
            <a:avLst/>
          </a:prstGeom>
        </p:spPr>
        <p:txBody>
          <a:bodyPr vert="horz" lIns="92675" tIns="46337" rIns="92675" bIns="46337" rtlCol="0"/>
          <a:lstStyle>
            <a:lvl1pPr algn="l">
              <a:defRPr sz="13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4020651" y="1"/>
            <a:ext cx="3076976" cy="513789"/>
          </a:xfrm>
          <a:prstGeom prst="rect">
            <a:avLst/>
          </a:prstGeom>
        </p:spPr>
        <p:txBody>
          <a:bodyPr vert="horz" lIns="92675" tIns="46337" rIns="92675" bIns="46337" rtlCol="0"/>
          <a:lstStyle>
            <a:lvl1pPr algn="r">
              <a:defRPr sz="13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2026/6/9</a:t>
            </a:fld>
            <a:endParaRPr kumimoji="1" lang="ja-JP" altLang="en-US"/>
          </a:p>
        </p:txBody>
      </p:sp>
      <p:sp>
        <p:nvSpPr>
          <p:cNvPr id="4" name="スライド イメージ プレースホルダー 3"/>
          <p:cNvSpPr>
            <a:spLocks noGrp="1" noRot="1" noChangeAspect="1"/>
          </p:cNvSpPr>
          <p:nvPr>
            <p:ph type="sldImg" idx="2"/>
          </p:nvPr>
        </p:nvSpPr>
        <p:spPr>
          <a:xfrm>
            <a:off x="1058863" y="1281113"/>
            <a:ext cx="4981575" cy="3449637"/>
          </a:xfrm>
          <a:prstGeom prst="rect">
            <a:avLst/>
          </a:prstGeom>
          <a:noFill/>
          <a:ln w="12700">
            <a:solidFill>
              <a:prstClr val="black"/>
            </a:solidFill>
          </a:ln>
        </p:spPr>
        <p:txBody>
          <a:bodyPr vert="horz" lIns="92675" tIns="46337" rIns="92675" bIns="46337" rtlCol="0" anchor="ctr"/>
          <a:lstStyle/>
          <a:p>
            <a:endParaRPr lang="ja-JP" altLang="en-US" dirty="0"/>
          </a:p>
        </p:txBody>
      </p:sp>
      <p:sp>
        <p:nvSpPr>
          <p:cNvPr id="5" name="ノート プレースホルダー 4"/>
          <p:cNvSpPr>
            <a:spLocks noGrp="1"/>
          </p:cNvSpPr>
          <p:nvPr>
            <p:ph type="body" sz="quarter" idx="3"/>
          </p:nvPr>
        </p:nvSpPr>
        <p:spPr>
          <a:xfrm>
            <a:off x="709430" y="4925460"/>
            <a:ext cx="5680444" cy="4029622"/>
          </a:xfrm>
          <a:prstGeom prst="rect">
            <a:avLst/>
          </a:prstGeom>
        </p:spPr>
        <p:txBody>
          <a:bodyPr vert="horz" lIns="92675" tIns="46337" rIns="92675" bIns="46337"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2" y="9720826"/>
            <a:ext cx="3076977" cy="513789"/>
          </a:xfrm>
          <a:prstGeom prst="rect">
            <a:avLst/>
          </a:prstGeom>
        </p:spPr>
        <p:txBody>
          <a:bodyPr vert="horz" lIns="92675" tIns="46337" rIns="92675" bIns="46337" rtlCol="0" anchor="b"/>
          <a:lstStyle>
            <a:lvl1pPr algn="l">
              <a:defRPr sz="13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4020651" y="9720826"/>
            <a:ext cx="3076976" cy="513789"/>
          </a:xfrm>
          <a:prstGeom prst="rect">
            <a:avLst/>
          </a:prstGeom>
        </p:spPr>
        <p:txBody>
          <a:bodyPr vert="horz" lIns="92675" tIns="46337" rIns="92675" bIns="46337" rtlCol="0" anchor="b"/>
          <a:lstStyle>
            <a:lvl1pPr algn="r">
              <a:defRPr sz="13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6338" cy="3452813"/>
          </a:xfrm>
          <a:prstGeom prst="rect">
            <a:avLst/>
          </a:prstGeo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161087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pPr/>
              <a:t>4</a:t>
            </a:fld>
            <a:endParaRPr kumimoji="1" lang="ja-JP" altLang="en-US"/>
          </a:p>
        </p:txBody>
      </p:sp>
    </p:spTree>
    <p:extLst>
      <p:ext uri="{BB962C8B-B14F-4D97-AF65-F5344CB8AC3E}">
        <p14:creationId xmlns:p14="http://schemas.microsoft.com/office/powerpoint/2010/main" val="134983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932682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a:xfrm>
            <a:off x="8118761" y="6356350"/>
            <a:ext cx="417816" cy="365125"/>
          </a:xfrm>
        </p:spPr>
        <p:txBody>
          <a:bodyPr/>
          <a:lstStyle/>
          <a:p>
            <a:endParaRPr kumimoji="1" lang="ja-JP" altLang="en-US"/>
          </a:p>
        </p:txBody>
      </p:sp>
      <p:sp>
        <p:nvSpPr>
          <p:cNvPr id="4" name="スライド番号プレースホルダー 2">
            <a:extLst>
              <a:ext uri="{FF2B5EF4-FFF2-40B4-BE49-F238E27FC236}">
                <a16:creationId xmlns:a16="http://schemas.microsoft.com/office/drawing/2014/main" id="{6A9151AA-C056-4426-D47E-5C4D9F6041CC}"/>
              </a:ext>
            </a:extLst>
          </p:cNvPr>
          <p:cNvSpPr>
            <a:spLocks noGrp="1"/>
          </p:cNvSpPr>
          <p:nvPr>
            <p:ph type="sldNum" sz="quarter" idx="4"/>
          </p:nvPr>
        </p:nvSpPr>
        <p:spPr>
          <a:xfrm>
            <a:off x="8991609" y="6356350"/>
            <a:ext cx="787545"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4B4F36-643B-4262-88E9-15662D2A4006}" type="slidenum">
              <a:rPr kumimoji="1" lang="ja-JP" altLang="en-US" smtClean="0"/>
              <a:t>‹#›</a:t>
            </a:fld>
            <a:endParaRPr kumimoji="1" lang="ja-JP" altLang="en-US"/>
          </a:p>
        </p:txBody>
      </p:sp>
    </p:spTree>
    <p:extLst>
      <p:ext uri="{BB962C8B-B14F-4D97-AF65-F5344CB8AC3E}">
        <p14:creationId xmlns:p14="http://schemas.microsoft.com/office/powerpoint/2010/main" val="702448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3"/>
            </p:custDataLst>
            <p:extLst>
              <p:ext uri="{D42A27DB-BD31-4B8C-83A1-F6EECF244321}">
                <p14:modId xmlns:p14="http://schemas.microsoft.com/office/powerpoint/2010/main" val="3122432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4" name="オブジェクト 3" hidden="1"/>
                      <p:cNvPicPr/>
                      <p:nvPr/>
                    </p:nvPicPr>
                    <p:blipFill>
                      <a:blip/>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p:cNvSpPr>
            <a:spLocks noGrp="1"/>
          </p:cNvSpPr>
          <p:nvPr>
            <p:ph type="ftr" sz="quarter" idx="3"/>
          </p:nvPr>
        </p:nvSpPr>
        <p:spPr>
          <a:xfrm>
            <a:off x="4142508" y="5649768"/>
            <a:ext cx="6117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3" name="スライド番号プレースホルダー 2">
            <a:extLst>
              <a:ext uri="{FF2B5EF4-FFF2-40B4-BE49-F238E27FC236}">
                <a16:creationId xmlns:a16="http://schemas.microsoft.com/office/drawing/2014/main" id="{E49129C3-1360-E763-2E9D-92CB1052435E}"/>
              </a:ext>
            </a:extLst>
          </p:cNvPr>
          <p:cNvSpPr>
            <a:spLocks noGrp="1"/>
          </p:cNvSpPr>
          <p:nvPr>
            <p:ph type="sldNum" sz="quarter" idx="4"/>
          </p:nvPr>
        </p:nvSpPr>
        <p:spPr>
          <a:xfrm>
            <a:off x="8991609" y="6356350"/>
            <a:ext cx="787545"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4B4F36-643B-4262-88E9-15662D2A4006}" type="slidenum">
              <a:rPr kumimoji="1" lang="ja-JP" altLang="en-US" smtClean="0"/>
              <a:t>‹#›</a:t>
            </a:fld>
            <a:endParaRPr kumimoji="1" lang="ja-JP" altLang="en-US"/>
          </a:p>
        </p:txBody>
      </p:sp>
    </p:spTree>
    <p:extLst>
      <p:ext uri="{BB962C8B-B14F-4D97-AF65-F5344CB8AC3E}">
        <p14:creationId xmlns:p14="http://schemas.microsoft.com/office/powerpoint/2010/main" val="2172187055"/>
      </p:ext>
    </p:extLst>
  </p:cSld>
  <p:clrMap bg1="lt1" tx1="dk1" bg2="lt2" tx2="dk2" accent1="accent1" accent2="accent2" accent3="accent3" accent4="accent4" accent5="accent5" accent6="accent6" hlink="hlink" folHlink="folHlink"/>
  <p:sldLayoutIdLst>
    <p:sldLayoutId id="2147484000" r:id="rId1"/>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idx="4294967295"/>
          </p:nvPr>
        </p:nvSpPr>
        <p:spPr>
          <a:xfrm>
            <a:off x="403936" y="273990"/>
            <a:ext cx="9072000" cy="658601"/>
          </a:xfrm>
          <a:prstGeom prst="rect">
            <a:avLst/>
          </a:prstGeom>
        </p:spPr>
        <p:txBody>
          <a:bodyPr anchor="ctr"/>
          <a:lstStyle/>
          <a:p>
            <a:pPr algn="ctr">
              <a:lnSpc>
                <a:spcPts val="1800"/>
              </a:lnSpc>
            </a:pPr>
            <a:br>
              <a:rPr lang="en-US" altLang="ja-JP" sz="2800" dirty="0">
                <a:latin typeface="ＭＳ Ｐゴシック" panose="020B0600070205080204" pitchFamily="50" charset="-128"/>
                <a:ea typeface="ＭＳ Ｐゴシック" panose="020B0600070205080204" pitchFamily="50" charset="-128"/>
              </a:rPr>
            </a:br>
            <a:r>
              <a:rPr lang="ja-JP" altLang="en-US" sz="2800" dirty="0">
                <a:solidFill>
                  <a:schemeClr val="accent5"/>
                </a:solidFill>
                <a:latin typeface="ＭＳ Ｐゴシック" panose="020B0600070205080204" pitchFamily="50" charset="-128"/>
                <a:ea typeface="ＭＳ Ｐゴシック" panose="020B0600070205080204" pitchFamily="50" charset="-128"/>
              </a:rPr>
              <a:t>実証実験等実施計画書</a:t>
            </a:r>
          </a:p>
        </p:txBody>
      </p:sp>
      <p:sp>
        <p:nvSpPr>
          <p:cNvPr id="2" name="正方形/長方形 1">
            <a:extLst>
              <a:ext uri="{FF2B5EF4-FFF2-40B4-BE49-F238E27FC236}">
                <a16:creationId xmlns:a16="http://schemas.microsoft.com/office/drawing/2014/main" id="{7B399AFC-180B-4836-9AD8-D7AD34B4C6B6}"/>
              </a:ext>
            </a:extLst>
          </p:cNvPr>
          <p:cNvSpPr/>
          <p:nvPr/>
        </p:nvSpPr>
        <p:spPr bwMode="gray">
          <a:xfrm>
            <a:off x="840659" y="1475325"/>
            <a:ext cx="8259096" cy="4713951"/>
          </a:xfrm>
          <a:prstGeom prst="rect">
            <a:avLst/>
          </a:prstGeom>
          <a:noFill/>
          <a:ln w="5715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cs typeface="+mn-cs"/>
              </a:rPr>
              <a:t>各スライドの説明文、審査目線を理解の上、内容に漏れの無いよう記載してください。（記載の無い箇所は評価ができなくなる点、ご承知おきください）</a:t>
            </a:r>
            <a:endParaRPr kumimoji="1" lang="en-US" altLang="ja-JP" sz="1800" dirty="0">
              <a:latin typeface="Meiryo UI" panose="020B0604030504040204" pitchFamily="50" charset="-128"/>
              <a:ea typeface="Meiryo UI" panose="020B0604030504040204" pitchFamily="50" charset="-128"/>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cs typeface="+mn-cs"/>
              </a:rPr>
              <a:t>各スライドは必要があれば枚数を追加してください。</a:t>
            </a:r>
            <a:endParaRPr kumimoji="1" lang="en-US" altLang="ja-JP" sz="1800" dirty="0">
              <a:latin typeface="Meiryo UI" panose="020B0604030504040204" pitchFamily="50" charset="-128"/>
              <a:ea typeface="Meiryo UI" panose="020B0604030504040204" pitchFamily="50" charset="-128"/>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cs typeface="+mn-cs"/>
              </a:rPr>
              <a:t>適宜、内容が伝わりやすいように図や写真等を使用してください。</a:t>
            </a:r>
            <a:endParaRPr kumimoji="1" lang="en-US" altLang="ja-JP" sz="1800" dirty="0">
              <a:latin typeface="Meiryo UI" panose="020B0604030504040204" pitchFamily="50" charset="-128"/>
              <a:ea typeface="Meiryo UI" panose="020B0604030504040204" pitchFamily="50" charset="-128"/>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cs typeface="+mn-cs"/>
              </a:rPr>
              <a:t>申請時に提出いただく資料のみで審査を行いますので、本資料を見ただけで内容が</a:t>
            </a:r>
            <a:br>
              <a:rPr kumimoji="1" lang="en-US" altLang="ja-JP" sz="1800" dirty="0">
                <a:latin typeface="Meiryo UI" panose="020B0604030504040204" pitchFamily="50" charset="-128"/>
                <a:ea typeface="Meiryo UI" panose="020B0604030504040204" pitchFamily="50" charset="-128"/>
                <a:cs typeface="+mn-cs"/>
              </a:rPr>
            </a:br>
            <a:r>
              <a:rPr kumimoji="1" lang="ja-JP" altLang="en-US" sz="1800" dirty="0">
                <a:latin typeface="Meiryo UI" panose="020B0604030504040204" pitchFamily="50" charset="-128"/>
                <a:ea typeface="Meiryo UI" panose="020B0604030504040204" pitchFamily="50" charset="-128"/>
                <a:cs typeface="+mn-cs"/>
              </a:rPr>
              <a:t>理解できるように文字での説明も充実させてください。</a:t>
            </a:r>
            <a:endParaRPr kumimoji="1" lang="en-US" altLang="ja-JP" sz="1800" dirty="0">
              <a:latin typeface="Meiryo UI" panose="020B0604030504040204" pitchFamily="50" charset="-128"/>
              <a:ea typeface="Meiryo UI" panose="020B0604030504040204" pitchFamily="50" charset="-128"/>
              <a:cs typeface="+mn-cs"/>
            </a:endParaRPr>
          </a:p>
          <a:p>
            <a:pPr marL="360000" marR="0" indent="-216000" defTabSz="990564" rtl="0" eaLnBrk="1" fontAlgn="auto" latinLnBrk="0" hangingPunct="1">
              <a:lnSpc>
                <a:spcPct val="150000"/>
              </a:lnSpc>
              <a:spcBef>
                <a:spcPts val="0"/>
              </a:spcBef>
              <a:spcAft>
                <a:spcPts val="0"/>
              </a:spcAft>
              <a:buClrTx/>
              <a:buSzPct val="100000"/>
              <a:buFont typeface="Wingdings" panose="05000000000000000000" pitchFamily="2" charset="2"/>
              <a:buChar char="ü"/>
              <a:tabLst/>
            </a:pPr>
            <a:r>
              <a:rPr kumimoji="1" lang="ja-JP" altLang="en-US" sz="1800" dirty="0">
                <a:latin typeface="Meiryo UI" panose="020B0604030504040204" pitchFamily="50" charset="-128"/>
                <a:ea typeface="Meiryo UI" panose="020B0604030504040204" pitchFamily="50" charset="-128"/>
                <a:cs typeface="+mn-cs"/>
              </a:rPr>
              <a:t>なお、スライドの見栄え（レイアウトや図・写真等の使用）は審査員が審査をする上で</a:t>
            </a:r>
            <a:br>
              <a:rPr kumimoji="1" lang="en-US" altLang="ja-JP" sz="1800" dirty="0">
                <a:latin typeface="Meiryo UI" panose="020B0604030504040204" pitchFamily="50" charset="-128"/>
                <a:ea typeface="Meiryo UI" panose="020B0604030504040204" pitchFamily="50" charset="-128"/>
                <a:cs typeface="+mn-cs"/>
              </a:rPr>
            </a:br>
            <a:r>
              <a:rPr kumimoji="1" lang="ja-JP" altLang="en-US" sz="1800" dirty="0">
                <a:latin typeface="Meiryo UI" panose="020B0604030504040204" pitchFamily="50" charset="-128"/>
                <a:ea typeface="Meiryo UI" panose="020B0604030504040204" pitchFamily="50" charset="-128"/>
                <a:cs typeface="+mn-cs"/>
              </a:rPr>
              <a:t>内容の理解のしやすさには影響しますが、審査の評点には直接影響しません。</a:t>
            </a:r>
            <a:endParaRPr kumimoji="1" lang="en-US" altLang="ja-JP" sz="1800" dirty="0">
              <a:latin typeface="Meiryo UI" panose="020B0604030504040204" pitchFamily="50" charset="-128"/>
              <a:ea typeface="Meiryo UI" panose="020B0604030504040204" pitchFamily="50" charset="-128"/>
              <a:cs typeface="+mn-cs"/>
            </a:endParaRPr>
          </a:p>
        </p:txBody>
      </p:sp>
      <p:sp>
        <p:nvSpPr>
          <p:cNvPr id="4" name="タイトル 4">
            <a:extLst>
              <a:ext uri="{FF2B5EF4-FFF2-40B4-BE49-F238E27FC236}">
                <a16:creationId xmlns:a16="http://schemas.microsoft.com/office/drawing/2014/main" id="{6E8A5655-0D69-472C-8850-FA80B6E73CC1}"/>
              </a:ext>
            </a:extLst>
          </p:cNvPr>
          <p:cNvSpPr txBox="1">
            <a:spLocks/>
          </p:cNvSpPr>
          <p:nvPr/>
        </p:nvSpPr>
        <p:spPr bwMode="gray">
          <a:xfrm>
            <a:off x="3016230" y="915690"/>
            <a:ext cx="3847414" cy="55963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algn="ctr" fontAlgn="auto">
              <a:spcAft>
                <a:spcPts val="0"/>
              </a:spcAft>
            </a:pPr>
            <a:r>
              <a:rPr lang="ja-JP" altLang="en-US" sz="2400" dirty="0">
                <a:solidFill>
                  <a:srgbClr val="FF0000"/>
                </a:solidFill>
                <a:latin typeface="ＭＳ Ｐゴシック" panose="020B0600070205080204" pitchFamily="50" charset="-128"/>
                <a:ea typeface="ＭＳ Ｐゴシック" panose="020B0600070205080204" pitchFamily="50" charset="-128"/>
              </a:rPr>
              <a:t>記載にあたっての注意事項</a:t>
            </a:r>
          </a:p>
        </p:txBody>
      </p:sp>
      <p:sp>
        <p:nvSpPr>
          <p:cNvPr id="6" name="タイトル 4">
            <a:extLst>
              <a:ext uri="{FF2B5EF4-FFF2-40B4-BE49-F238E27FC236}">
                <a16:creationId xmlns:a16="http://schemas.microsoft.com/office/drawing/2014/main" id="{BA20886E-93F1-44D3-A80F-6C68E8301DE6}"/>
              </a:ext>
            </a:extLst>
          </p:cNvPr>
          <p:cNvSpPr txBox="1">
            <a:spLocks/>
          </p:cNvSpPr>
          <p:nvPr/>
        </p:nvSpPr>
        <p:spPr bwMode="gray">
          <a:xfrm>
            <a:off x="294354" y="145283"/>
            <a:ext cx="9072000" cy="467367"/>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lnSpc>
                <a:spcPts val="1800"/>
              </a:lnSpc>
              <a:spcAft>
                <a:spcPts val="0"/>
              </a:spcAft>
            </a:pPr>
            <a:r>
              <a:rPr lang="ja-JP" altLang="en-US" sz="1200"/>
              <a:t>横浜市テック系</a:t>
            </a:r>
            <a:r>
              <a:rPr lang="ja-JP" altLang="en-US" sz="1200" dirty="0"/>
              <a:t>スタートアップ実証実験等助成金</a:t>
            </a:r>
            <a:endParaRPr lang="en-US" altLang="ja-JP" sz="1200" dirty="0"/>
          </a:p>
          <a:p>
            <a:pPr fontAlgn="auto">
              <a:lnSpc>
                <a:spcPts val="1800"/>
              </a:lnSpc>
              <a:spcAft>
                <a:spcPts val="0"/>
              </a:spcAft>
            </a:pPr>
            <a:r>
              <a:rPr lang="ja-JP" altLang="en-US" sz="1200" dirty="0"/>
              <a:t>第１号様式（第７条）</a:t>
            </a:r>
            <a:endParaRPr lang="en-US" altLang="ja-JP" sz="1200" dirty="0"/>
          </a:p>
        </p:txBody>
      </p:sp>
      <p:sp>
        <p:nvSpPr>
          <p:cNvPr id="8" name="正方形/長方形 7"/>
          <p:cNvSpPr/>
          <p:nvPr/>
        </p:nvSpPr>
        <p:spPr bwMode="gray">
          <a:xfrm>
            <a:off x="294354" y="666208"/>
            <a:ext cx="2570196" cy="684330"/>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6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rPr>
              <a:t>記入要領・記入例は削除して提出</a:t>
            </a:r>
            <a:r>
              <a:rPr kumimoji="1" lang="ja-JP" altLang="en-US" sz="1600" dirty="0">
                <a:solidFill>
                  <a:schemeClr val="bg1">
                    <a:lumMod val="50000"/>
                  </a:schemeClr>
                </a:solidFill>
                <a:latin typeface="Meiryo UI" panose="020B0604030504040204" pitchFamily="50" charset="-128"/>
                <a:ea typeface="Meiryo UI" panose="020B0604030504040204" pitchFamily="50" charset="-128"/>
                <a:cs typeface="+mn-cs"/>
              </a:rPr>
              <a:t>して</a:t>
            </a:r>
            <a:r>
              <a:rPr kumimoji="1" lang="ja-JP" altLang="en-US" sz="16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rPr>
              <a:t>ください。</a:t>
            </a:r>
          </a:p>
        </p:txBody>
      </p:sp>
      <p:sp>
        <p:nvSpPr>
          <p:cNvPr id="3" name="スライド番号プレースホルダー 2">
            <a:extLst>
              <a:ext uri="{FF2B5EF4-FFF2-40B4-BE49-F238E27FC236}">
                <a16:creationId xmlns:a16="http://schemas.microsoft.com/office/drawing/2014/main" id="{8A6D9960-67B2-8F7B-622A-5A558C4E62CF}"/>
              </a:ext>
            </a:extLst>
          </p:cNvPr>
          <p:cNvSpPr>
            <a:spLocks noGrp="1"/>
          </p:cNvSpPr>
          <p:nvPr>
            <p:ph type="sldNum" sz="quarter" idx="4"/>
          </p:nvPr>
        </p:nvSpPr>
        <p:spPr/>
        <p:txBody>
          <a:bodyPr/>
          <a:lstStyle/>
          <a:p>
            <a:fld id="{D44B4F36-643B-4262-88E9-15662D2A4006}" type="slidenum">
              <a:rPr kumimoji="1" lang="ja-JP" altLang="en-US" smtClean="0"/>
              <a:t>1</a:t>
            </a:fld>
            <a:endParaRPr kumimoji="1" lang="ja-JP" altLang="en-US"/>
          </a:p>
        </p:txBody>
      </p:sp>
    </p:spTree>
    <p:extLst>
      <p:ext uri="{BB962C8B-B14F-4D97-AF65-F5344CB8AC3E}">
        <p14:creationId xmlns:p14="http://schemas.microsoft.com/office/powerpoint/2010/main" val="3519917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９．実施体制</a:t>
            </a:r>
            <a:endParaRPr kumimoji="1" lang="ja-JP" altLang="en-US" dirty="0">
              <a:latin typeface="Meiryo UI" panose="020B0604030504040204" pitchFamily="50" charset="-128"/>
              <a:ea typeface="Meiryo UI" panose="020B0604030504040204" pitchFamily="50" charset="-128"/>
            </a:endParaRP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53586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実証実験等に関与する「内部・外部（委託先など）も含めた各プレイヤー」と「役割」、「得意とする技術等」を記載ください。</a:t>
            </a:r>
          </a:p>
          <a:p>
            <a:r>
              <a:rPr lang="ja-JP" altLang="en-US" b="0" i="0" dirty="0">
                <a:solidFill>
                  <a:schemeClr val="tx1"/>
                </a:solidFill>
                <a:latin typeface="Meiryo UI" panose="020B0604030504040204" pitchFamily="50" charset="-128"/>
                <a:ea typeface="Meiryo UI" panose="020B0604030504040204" pitchFamily="50" charset="-128"/>
              </a:rPr>
              <a:t>なお、外部の場合は「なぜその事業者を選んだかの理由（選定理由）」も併せて記載してください。</a:t>
            </a:r>
          </a:p>
        </p:txBody>
      </p:sp>
      <p:sp>
        <p:nvSpPr>
          <p:cNvPr id="14" name="フッター プレースホルダー 4">
            <a:extLst>
              <a:ext uri="{FF2B5EF4-FFF2-40B4-BE49-F238E27FC236}">
                <a16:creationId xmlns:a16="http://schemas.microsoft.com/office/drawing/2014/main" id="{EEC51722-8D55-4616-A643-DBA61F1B51B2}"/>
              </a:ext>
            </a:extLst>
          </p:cNvPr>
          <p:cNvSpPr txBox="1">
            <a:spLocks/>
          </p:cNvSpPr>
          <p:nvPr/>
        </p:nvSpPr>
        <p:spPr bwMode="gray">
          <a:xfrm>
            <a:off x="4395400" y="1257132"/>
            <a:ext cx="2682178"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latin typeface="Meiryo UI" panose="020B0604030504040204" pitchFamily="50" charset="-128"/>
                <a:ea typeface="Meiryo UI" panose="020B0604030504040204" pitchFamily="50" charset="-128"/>
              </a:rPr>
              <a:t>得意とする技術・能力、経験など</a:t>
            </a:r>
          </a:p>
        </p:txBody>
      </p:sp>
      <p:cxnSp>
        <p:nvCxnSpPr>
          <p:cNvPr id="15" name="直線コネクタ 14">
            <a:extLst>
              <a:ext uri="{FF2B5EF4-FFF2-40B4-BE49-F238E27FC236}">
                <a16:creationId xmlns:a16="http://schemas.microsoft.com/office/drawing/2014/main" id="{7B6C05AF-A731-4C76-83CB-C8749F21E3F7}"/>
              </a:ext>
            </a:extLst>
          </p:cNvPr>
          <p:cNvCxnSpPr/>
          <p:nvPr/>
        </p:nvCxnSpPr>
        <p:spPr>
          <a:xfrm>
            <a:off x="4395400" y="1545132"/>
            <a:ext cx="268217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6" name="フッター プレースホルダー 4">
            <a:extLst>
              <a:ext uri="{FF2B5EF4-FFF2-40B4-BE49-F238E27FC236}">
                <a16:creationId xmlns:a16="http://schemas.microsoft.com/office/drawing/2014/main" id="{8E7EF491-8F1B-42F3-98B5-C82DA98DD5A2}"/>
              </a:ext>
            </a:extLst>
          </p:cNvPr>
          <p:cNvSpPr txBox="1">
            <a:spLocks/>
          </p:cNvSpPr>
          <p:nvPr/>
        </p:nvSpPr>
        <p:spPr bwMode="gray">
          <a:xfrm>
            <a:off x="2057935" y="1257132"/>
            <a:ext cx="2682178"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latin typeface="Meiryo UI" panose="020B0604030504040204" pitchFamily="50" charset="-128"/>
                <a:ea typeface="Meiryo UI" panose="020B0604030504040204" pitchFamily="50" charset="-128"/>
              </a:rPr>
              <a:t>想定される役割</a:t>
            </a:r>
          </a:p>
        </p:txBody>
      </p:sp>
      <p:cxnSp>
        <p:nvCxnSpPr>
          <p:cNvPr id="19" name="直線コネクタ 18">
            <a:extLst>
              <a:ext uri="{FF2B5EF4-FFF2-40B4-BE49-F238E27FC236}">
                <a16:creationId xmlns:a16="http://schemas.microsoft.com/office/drawing/2014/main" id="{B3B577F0-87ED-4F01-B5EB-11F3F3519041}"/>
              </a:ext>
            </a:extLst>
          </p:cNvPr>
          <p:cNvCxnSpPr/>
          <p:nvPr/>
        </p:nvCxnSpPr>
        <p:spPr>
          <a:xfrm>
            <a:off x="1887400" y="1545132"/>
            <a:ext cx="268217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13A4928A-A329-431F-9083-04050388DF34}"/>
              </a:ext>
            </a:extLst>
          </p:cNvPr>
          <p:cNvCxnSpPr/>
          <p:nvPr/>
        </p:nvCxnSpPr>
        <p:spPr>
          <a:xfrm>
            <a:off x="6903400" y="1545132"/>
            <a:ext cx="268217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3" name="フッター プレースホルダー 4">
            <a:extLst>
              <a:ext uri="{FF2B5EF4-FFF2-40B4-BE49-F238E27FC236}">
                <a16:creationId xmlns:a16="http://schemas.microsoft.com/office/drawing/2014/main" id="{E012B4CB-7A40-40F5-BB9F-CCE99A2F8B97}"/>
              </a:ext>
            </a:extLst>
          </p:cNvPr>
          <p:cNvSpPr txBox="1">
            <a:spLocks/>
          </p:cNvSpPr>
          <p:nvPr/>
        </p:nvSpPr>
        <p:spPr bwMode="gray">
          <a:xfrm>
            <a:off x="279399" y="1257132"/>
            <a:ext cx="1696083"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latin typeface="Meiryo UI" panose="020B0604030504040204" pitchFamily="50" charset="-128"/>
                <a:ea typeface="Meiryo UI" panose="020B0604030504040204" pitchFamily="50" charset="-128"/>
              </a:rPr>
              <a:t>プレイヤー</a:t>
            </a:r>
            <a:endParaRPr lang="ja-JP" altLang="en-US" b="0" baseline="30000" dirty="0">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3A4C1028-335E-4123-B48C-BAF8C9F1D01A}"/>
              </a:ext>
            </a:extLst>
          </p:cNvPr>
          <p:cNvCxnSpPr/>
          <p:nvPr/>
        </p:nvCxnSpPr>
        <p:spPr>
          <a:xfrm>
            <a:off x="279400" y="1545132"/>
            <a:ext cx="1696083"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3BBB02C2-540D-49A0-A256-F38A61A492F6}"/>
              </a:ext>
            </a:extLst>
          </p:cNvPr>
          <p:cNvCxnSpPr/>
          <p:nvPr/>
        </p:nvCxnSpPr>
        <p:spPr>
          <a:xfrm>
            <a:off x="279400" y="2448014"/>
            <a:ext cx="9360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E587FB51-B365-4EBD-961D-C1FA7F72C91E}"/>
              </a:ext>
            </a:extLst>
          </p:cNvPr>
          <p:cNvCxnSpPr/>
          <p:nvPr/>
        </p:nvCxnSpPr>
        <p:spPr>
          <a:xfrm>
            <a:off x="279400" y="3328723"/>
            <a:ext cx="9360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27F5DE38-3FD2-4AB2-BCB3-67EF7F718EB4}"/>
              </a:ext>
            </a:extLst>
          </p:cNvPr>
          <p:cNvSpPr txBox="1"/>
          <p:nvPr/>
        </p:nvSpPr>
        <p:spPr>
          <a:xfrm>
            <a:off x="4569578" y="1562608"/>
            <a:ext cx="250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060E0D08-1C00-472E-818B-38437DBB0FD2}"/>
              </a:ext>
            </a:extLst>
          </p:cNvPr>
          <p:cNvSpPr txBox="1"/>
          <p:nvPr/>
        </p:nvSpPr>
        <p:spPr>
          <a:xfrm>
            <a:off x="2457578" y="1599423"/>
            <a:ext cx="2112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325E3F76-70F6-4834-A749-C009DFB12C6F}"/>
              </a:ext>
            </a:extLst>
          </p:cNvPr>
          <p:cNvSpPr txBox="1"/>
          <p:nvPr/>
        </p:nvSpPr>
        <p:spPr>
          <a:xfrm>
            <a:off x="7213600" y="1599423"/>
            <a:ext cx="2371978"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FC19ADFB-5050-4E24-9ED9-045931CD3581}"/>
              </a:ext>
            </a:extLst>
          </p:cNvPr>
          <p:cNvSpPr txBox="1"/>
          <p:nvPr/>
        </p:nvSpPr>
        <p:spPr>
          <a:xfrm>
            <a:off x="270647" y="1599423"/>
            <a:ext cx="2015352"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lvl="0" indent="0" algn="ctr" defTabSz="914400" eaLnBrk="1" hangingPunct="1">
              <a:lnSpc>
                <a:spcPct val="100000"/>
              </a:lnSpc>
              <a:spcBef>
                <a:spcPct val="0"/>
              </a:spcBef>
              <a:buNone/>
            </a:pPr>
            <a:r>
              <a:rPr kumimoji="0" lang="ja-JP" altLang="en-US" dirty="0">
                <a:solidFill>
                  <a:schemeClr val="bg1"/>
                </a:solidFill>
                <a:latin typeface="Meiryo UI" panose="020B0604030504040204" pitchFamily="50" charset="-128"/>
                <a:ea typeface="Meiryo UI" panose="020B0604030504040204" pitchFamily="50" charset="-128"/>
              </a:rPr>
              <a:t>社</a:t>
            </a:r>
            <a:br>
              <a:rPr kumimoji="0" lang="en-US" altLang="ja-JP" dirty="0">
                <a:solidFill>
                  <a:schemeClr val="bg1"/>
                </a:solidFill>
                <a:latin typeface="Meiryo UI" panose="020B0604030504040204" pitchFamily="50" charset="-128"/>
                <a:ea typeface="Meiryo UI" panose="020B0604030504040204" pitchFamily="50" charset="-128"/>
              </a:rPr>
            </a:br>
            <a:r>
              <a:rPr kumimoji="0" lang="ja-JP" altLang="en-US" dirty="0">
                <a:solidFill>
                  <a:schemeClr val="bg1"/>
                </a:solidFill>
                <a:latin typeface="Meiryo UI" panose="020B0604030504040204" pitchFamily="50" charset="-128"/>
                <a:ea typeface="Meiryo UI" panose="020B0604030504040204" pitchFamily="50" charset="-128"/>
              </a:rPr>
              <a:t>（氏名</a:t>
            </a:r>
            <a:r>
              <a:rPr kumimoji="0" lang="en-US" altLang="ja-JP" dirty="0">
                <a:solidFill>
                  <a:schemeClr val="bg1"/>
                </a:solidFill>
                <a:latin typeface="Meiryo UI" panose="020B0604030504040204" pitchFamily="50" charset="-128"/>
                <a:ea typeface="Meiryo UI" panose="020B0604030504040204" pitchFamily="50" charset="-128"/>
              </a:rPr>
              <a:t>/</a:t>
            </a:r>
            <a:r>
              <a:rPr kumimoji="0" lang="en-US" altLang="ja-JP" dirty="0" err="1">
                <a:solidFill>
                  <a:schemeClr val="bg1"/>
                </a:solidFill>
                <a:latin typeface="Meiryo UI" panose="020B0604030504040204" pitchFamily="50" charset="-128"/>
                <a:ea typeface="Meiryo UI" panose="020B0604030504040204" pitchFamily="50" charset="-128"/>
              </a:rPr>
              <a:t>役職</a:t>
            </a:r>
            <a:r>
              <a:rPr kumimoji="0" lang="ja-JP" altLang="en-US" dirty="0">
                <a:solidFill>
                  <a:schemeClr val="bg1"/>
                </a:solidFill>
                <a:latin typeface="Meiryo UI" panose="020B0604030504040204" pitchFamily="50" charset="-128"/>
                <a:ea typeface="Meiryo UI" panose="020B0604030504040204" pitchFamily="50" charset="-128"/>
              </a:rPr>
              <a:t>）</a:t>
            </a:r>
            <a:endParaRPr kumimoji="0" lang="en-US" altLang="ja-JP" dirty="0">
              <a:solidFill>
                <a:schemeClr val="bg1"/>
              </a:solidFill>
              <a:latin typeface="Meiryo UI" panose="020B0604030504040204" pitchFamily="50" charset="-128"/>
              <a:ea typeface="Meiryo UI" panose="020B0604030504040204" pitchFamily="50" charset="-128"/>
            </a:endParaRPr>
          </a:p>
          <a:p>
            <a:pPr marL="0" lvl="0" indent="0" algn="ctr" defTabSz="914400" eaLnBrk="1" hangingPunct="1">
              <a:lnSpc>
                <a:spcPct val="100000"/>
              </a:lnSpc>
              <a:spcBef>
                <a:spcPct val="0"/>
              </a:spcBef>
              <a:buNone/>
            </a:pPr>
            <a:r>
              <a:rPr kumimoji="0" lang="en-US" altLang="ja-JP" dirty="0" err="1">
                <a:solidFill>
                  <a:schemeClr val="bg1"/>
                </a:solidFill>
                <a:latin typeface="Meiryo UI" panose="020B0604030504040204" pitchFamily="50" charset="-128"/>
                <a:ea typeface="Meiryo UI" panose="020B0604030504040204" pitchFamily="50" charset="-128"/>
              </a:rPr>
              <a:t>HPのURL</a:t>
            </a:r>
            <a:endParaRPr kumimoji="0" lang="ja-JP" altLang="en-US" dirty="0">
              <a:solidFill>
                <a:schemeClr val="bg1"/>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9A9B9C66-ABC6-40D6-82ED-81D3D8335D31}"/>
              </a:ext>
            </a:extLst>
          </p:cNvPr>
          <p:cNvSpPr txBox="1"/>
          <p:nvPr/>
        </p:nvSpPr>
        <p:spPr>
          <a:xfrm>
            <a:off x="4569578" y="2480132"/>
            <a:ext cx="250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BB1D2E31-65D0-4FFB-ACA3-0C7BFBE6E671}"/>
              </a:ext>
            </a:extLst>
          </p:cNvPr>
          <p:cNvSpPr txBox="1"/>
          <p:nvPr/>
        </p:nvSpPr>
        <p:spPr>
          <a:xfrm>
            <a:off x="2457578" y="2480132"/>
            <a:ext cx="2112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buNone/>
            </a:pPr>
            <a:endParaRPr lang="ja-JP" altLang="en-US"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9D91362B-8597-4335-9B3A-C0801734D432}"/>
              </a:ext>
            </a:extLst>
          </p:cNvPr>
          <p:cNvSpPr txBox="1"/>
          <p:nvPr/>
        </p:nvSpPr>
        <p:spPr>
          <a:xfrm>
            <a:off x="7213600" y="2480132"/>
            <a:ext cx="2371978"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2358BD4F-9F1C-4D25-A14D-7519EEA1AC50}"/>
              </a:ext>
            </a:extLst>
          </p:cNvPr>
          <p:cNvSpPr txBox="1"/>
          <p:nvPr/>
        </p:nvSpPr>
        <p:spPr>
          <a:xfrm>
            <a:off x="270647" y="2480132"/>
            <a:ext cx="2015352"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solidFill>
                  <a:schemeClr val="bg1"/>
                </a:solidFill>
                <a:latin typeface="Meiryo UI" panose="020B0604030504040204" pitchFamily="50" charset="-128"/>
                <a:ea typeface="Meiryo UI" panose="020B0604030504040204" pitchFamily="50" charset="-128"/>
              </a:rPr>
              <a:t>社</a:t>
            </a:r>
            <a:br>
              <a:rPr kumimoji="0" lang="en-US" altLang="ja-JP" dirty="0">
                <a:solidFill>
                  <a:schemeClr val="bg1"/>
                </a:solidFill>
                <a:latin typeface="Meiryo UI" panose="020B0604030504040204" pitchFamily="50" charset="-128"/>
                <a:ea typeface="Meiryo UI" panose="020B0604030504040204" pitchFamily="50" charset="-128"/>
              </a:rPr>
            </a:br>
            <a:r>
              <a:rPr kumimoji="0" lang="ja-JP" altLang="en-US" dirty="0">
                <a:solidFill>
                  <a:schemeClr val="bg1"/>
                </a:solidFill>
                <a:latin typeface="Meiryo UI" panose="020B0604030504040204" pitchFamily="50" charset="-128"/>
                <a:ea typeface="Meiryo UI" panose="020B0604030504040204" pitchFamily="50" charset="-128"/>
              </a:rPr>
              <a:t>（氏名</a:t>
            </a:r>
            <a:r>
              <a:rPr kumimoji="0" lang="en-US" altLang="ja-JP" dirty="0">
                <a:solidFill>
                  <a:schemeClr val="bg1"/>
                </a:solidFill>
                <a:latin typeface="Meiryo UI" panose="020B0604030504040204" pitchFamily="50" charset="-128"/>
                <a:ea typeface="Meiryo UI" panose="020B0604030504040204" pitchFamily="50" charset="-128"/>
              </a:rPr>
              <a:t>/</a:t>
            </a:r>
            <a:r>
              <a:rPr kumimoji="0" lang="en-US" altLang="ja-JP" dirty="0" err="1">
                <a:solidFill>
                  <a:schemeClr val="bg1"/>
                </a:solidFill>
                <a:latin typeface="Meiryo UI" panose="020B0604030504040204" pitchFamily="50" charset="-128"/>
                <a:ea typeface="Meiryo UI" panose="020B0604030504040204" pitchFamily="50" charset="-128"/>
              </a:rPr>
              <a:t>役職</a:t>
            </a:r>
            <a:r>
              <a:rPr kumimoji="0" lang="ja-JP" altLang="en-US" dirty="0">
                <a:solidFill>
                  <a:schemeClr val="bg1"/>
                </a:solidFill>
                <a:latin typeface="Meiryo UI" panose="020B0604030504040204" pitchFamily="50" charset="-128"/>
                <a:ea typeface="Meiryo UI" panose="020B0604030504040204" pitchFamily="50" charset="-128"/>
              </a:rPr>
              <a:t>）</a:t>
            </a:r>
            <a:endParaRPr kumimoji="0" lang="en-US" altLang="ja-JP" dirty="0">
              <a:solidFill>
                <a:schemeClr val="bg1"/>
              </a:solidFill>
              <a:latin typeface="Meiryo UI" panose="020B0604030504040204" pitchFamily="50" charset="-128"/>
              <a:ea typeface="Meiryo UI" panose="020B0604030504040204" pitchFamily="50" charset="-128"/>
            </a:endParaRPr>
          </a:p>
          <a:p>
            <a:pPr marL="0" lvl="0" indent="0" algn="ctr" defTabSz="914400" eaLnBrk="1" hangingPunct="1">
              <a:lnSpc>
                <a:spcPct val="100000"/>
              </a:lnSpc>
              <a:spcBef>
                <a:spcPct val="0"/>
              </a:spcBef>
              <a:buNone/>
            </a:pPr>
            <a:r>
              <a:rPr kumimoji="0" lang="en-US" altLang="ja-JP" dirty="0" err="1">
                <a:solidFill>
                  <a:schemeClr val="bg1"/>
                </a:solidFill>
                <a:latin typeface="Meiryo UI" panose="020B0604030504040204" pitchFamily="50" charset="-128"/>
                <a:ea typeface="Meiryo UI" panose="020B0604030504040204" pitchFamily="50" charset="-128"/>
              </a:rPr>
              <a:t>HPのURL</a:t>
            </a:r>
            <a:endParaRPr kumimoji="0" lang="ja-JP" altLang="en-US" dirty="0">
              <a:solidFill>
                <a:schemeClr val="bg1"/>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0C50E7CA-BE65-4ACA-BFD4-7DCF8A08EDD3}"/>
              </a:ext>
            </a:extLst>
          </p:cNvPr>
          <p:cNvSpPr txBox="1"/>
          <p:nvPr/>
        </p:nvSpPr>
        <p:spPr>
          <a:xfrm>
            <a:off x="4569578" y="3360841"/>
            <a:ext cx="250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D58C7E4F-88B0-439E-B49A-252AADEA2212}"/>
              </a:ext>
            </a:extLst>
          </p:cNvPr>
          <p:cNvSpPr txBox="1"/>
          <p:nvPr/>
        </p:nvSpPr>
        <p:spPr>
          <a:xfrm>
            <a:off x="2457578" y="3360841"/>
            <a:ext cx="2112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33921CE-AEFF-48F2-A591-C2F8C9383920}"/>
              </a:ext>
            </a:extLst>
          </p:cNvPr>
          <p:cNvSpPr txBox="1"/>
          <p:nvPr/>
        </p:nvSpPr>
        <p:spPr>
          <a:xfrm>
            <a:off x="7213600" y="3360841"/>
            <a:ext cx="2371978"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FC974BF8-AE34-4EFD-BA4B-2E3EC8D74F4E}"/>
              </a:ext>
            </a:extLst>
          </p:cNvPr>
          <p:cNvSpPr txBox="1"/>
          <p:nvPr/>
        </p:nvSpPr>
        <p:spPr>
          <a:xfrm>
            <a:off x="270647" y="3360841"/>
            <a:ext cx="2015352"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solidFill>
                  <a:schemeClr val="bg1"/>
                </a:solidFill>
                <a:latin typeface="Meiryo UI" panose="020B0604030504040204" pitchFamily="50" charset="-128"/>
                <a:ea typeface="Meiryo UI" panose="020B0604030504040204" pitchFamily="50" charset="-128"/>
              </a:rPr>
              <a:t>社</a:t>
            </a:r>
            <a:br>
              <a:rPr kumimoji="0" lang="en-US" altLang="ja-JP" dirty="0">
                <a:solidFill>
                  <a:schemeClr val="bg1"/>
                </a:solidFill>
                <a:latin typeface="Meiryo UI" panose="020B0604030504040204" pitchFamily="50" charset="-128"/>
                <a:ea typeface="Meiryo UI" panose="020B0604030504040204" pitchFamily="50" charset="-128"/>
              </a:rPr>
            </a:br>
            <a:r>
              <a:rPr kumimoji="0" lang="ja-JP" altLang="en-US" dirty="0">
                <a:solidFill>
                  <a:schemeClr val="bg1"/>
                </a:solidFill>
                <a:latin typeface="Meiryo UI" panose="020B0604030504040204" pitchFamily="50" charset="-128"/>
                <a:ea typeface="Meiryo UI" panose="020B0604030504040204" pitchFamily="50" charset="-128"/>
              </a:rPr>
              <a:t>（氏名</a:t>
            </a:r>
            <a:r>
              <a:rPr kumimoji="0" lang="en-US" altLang="ja-JP" dirty="0">
                <a:solidFill>
                  <a:schemeClr val="bg1"/>
                </a:solidFill>
                <a:latin typeface="Meiryo UI" panose="020B0604030504040204" pitchFamily="50" charset="-128"/>
                <a:ea typeface="Meiryo UI" panose="020B0604030504040204" pitchFamily="50" charset="-128"/>
              </a:rPr>
              <a:t>/</a:t>
            </a:r>
            <a:r>
              <a:rPr kumimoji="0" lang="en-US" altLang="ja-JP" dirty="0" err="1">
                <a:solidFill>
                  <a:schemeClr val="bg1"/>
                </a:solidFill>
                <a:latin typeface="Meiryo UI" panose="020B0604030504040204" pitchFamily="50" charset="-128"/>
                <a:ea typeface="Meiryo UI" panose="020B0604030504040204" pitchFamily="50" charset="-128"/>
              </a:rPr>
              <a:t>役職</a:t>
            </a:r>
            <a:r>
              <a:rPr kumimoji="0" lang="ja-JP" altLang="en-US" dirty="0">
                <a:solidFill>
                  <a:schemeClr val="bg1"/>
                </a:solidFill>
                <a:latin typeface="Meiryo UI" panose="020B0604030504040204" pitchFamily="50" charset="-128"/>
                <a:ea typeface="Meiryo UI" panose="020B0604030504040204" pitchFamily="50" charset="-128"/>
              </a:rPr>
              <a:t>）</a:t>
            </a:r>
            <a:endParaRPr kumimoji="0" lang="en-US" altLang="ja-JP" dirty="0">
              <a:solidFill>
                <a:schemeClr val="bg1"/>
              </a:solidFill>
              <a:latin typeface="Meiryo UI" panose="020B0604030504040204" pitchFamily="50" charset="-128"/>
              <a:ea typeface="Meiryo UI" panose="020B0604030504040204" pitchFamily="50" charset="-128"/>
            </a:endParaRPr>
          </a:p>
          <a:p>
            <a:pPr marL="0" lvl="0" indent="0" algn="ctr" defTabSz="914400" eaLnBrk="1" hangingPunct="1">
              <a:lnSpc>
                <a:spcPct val="100000"/>
              </a:lnSpc>
              <a:spcBef>
                <a:spcPct val="0"/>
              </a:spcBef>
              <a:buNone/>
            </a:pPr>
            <a:r>
              <a:rPr kumimoji="0" lang="en-US" altLang="ja-JP" dirty="0" err="1">
                <a:solidFill>
                  <a:schemeClr val="bg1"/>
                </a:solidFill>
                <a:latin typeface="Meiryo UI" panose="020B0604030504040204" pitchFamily="50" charset="-128"/>
                <a:ea typeface="Meiryo UI" panose="020B0604030504040204" pitchFamily="50" charset="-128"/>
              </a:rPr>
              <a:t>HPのURL</a:t>
            </a:r>
            <a:endParaRPr kumimoji="0" lang="ja-JP" altLang="en-US" dirty="0">
              <a:solidFill>
                <a:schemeClr val="bg1"/>
              </a:solidFill>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EDA0B230-C583-4108-BB3D-ABB4AF9C05D6}"/>
              </a:ext>
            </a:extLst>
          </p:cNvPr>
          <p:cNvSpPr txBox="1"/>
          <p:nvPr/>
        </p:nvSpPr>
        <p:spPr>
          <a:xfrm>
            <a:off x="4569578" y="4241551"/>
            <a:ext cx="250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BC6DED82-710B-48A5-939F-FCF9ABC9D734}"/>
              </a:ext>
            </a:extLst>
          </p:cNvPr>
          <p:cNvSpPr txBox="1"/>
          <p:nvPr/>
        </p:nvSpPr>
        <p:spPr>
          <a:xfrm>
            <a:off x="2457578" y="4241551"/>
            <a:ext cx="2112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C9A56BBF-9567-43C1-9AFE-A9383FAA1496}"/>
              </a:ext>
            </a:extLst>
          </p:cNvPr>
          <p:cNvSpPr txBox="1"/>
          <p:nvPr/>
        </p:nvSpPr>
        <p:spPr>
          <a:xfrm>
            <a:off x="7213600" y="4241551"/>
            <a:ext cx="2371978"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35FEA27E-C005-40F9-9B25-DBE919D4AAFA}"/>
              </a:ext>
            </a:extLst>
          </p:cNvPr>
          <p:cNvSpPr txBox="1"/>
          <p:nvPr/>
        </p:nvSpPr>
        <p:spPr>
          <a:xfrm>
            <a:off x="270647" y="4241551"/>
            <a:ext cx="2015352"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solidFill>
                  <a:schemeClr val="bg1"/>
                </a:solidFill>
                <a:latin typeface="Meiryo UI" panose="020B0604030504040204" pitchFamily="50" charset="-128"/>
                <a:ea typeface="Meiryo UI" panose="020B0604030504040204" pitchFamily="50" charset="-128"/>
              </a:rPr>
              <a:t>社</a:t>
            </a:r>
            <a:br>
              <a:rPr kumimoji="0" lang="en-US" altLang="ja-JP" dirty="0">
                <a:solidFill>
                  <a:schemeClr val="bg1"/>
                </a:solidFill>
                <a:latin typeface="Meiryo UI" panose="020B0604030504040204" pitchFamily="50" charset="-128"/>
                <a:ea typeface="Meiryo UI" panose="020B0604030504040204" pitchFamily="50" charset="-128"/>
              </a:rPr>
            </a:br>
            <a:r>
              <a:rPr kumimoji="0" lang="ja-JP" altLang="en-US" dirty="0">
                <a:solidFill>
                  <a:schemeClr val="bg1"/>
                </a:solidFill>
                <a:latin typeface="Meiryo UI" panose="020B0604030504040204" pitchFamily="50" charset="-128"/>
                <a:ea typeface="Meiryo UI" panose="020B0604030504040204" pitchFamily="50" charset="-128"/>
              </a:rPr>
              <a:t>（氏名</a:t>
            </a:r>
            <a:r>
              <a:rPr kumimoji="0" lang="en-US" altLang="ja-JP" dirty="0">
                <a:solidFill>
                  <a:schemeClr val="bg1"/>
                </a:solidFill>
                <a:latin typeface="Meiryo UI" panose="020B0604030504040204" pitchFamily="50" charset="-128"/>
                <a:ea typeface="Meiryo UI" panose="020B0604030504040204" pitchFamily="50" charset="-128"/>
              </a:rPr>
              <a:t>/</a:t>
            </a:r>
            <a:r>
              <a:rPr kumimoji="0" lang="en-US" altLang="ja-JP" dirty="0" err="1">
                <a:solidFill>
                  <a:schemeClr val="bg1"/>
                </a:solidFill>
                <a:latin typeface="Meiryo UI" panose="020B0604030504040204" pitchFamily="50" charset="-128"/>
                <a:ea typeface="Meiryo UI" panose="020B0604030504040204" pitchFamily="50" charset="-128"/>
              </a:rPr>
              <a:t>役職</a:t>
            </a:r>
            <a:r>
              <a:rPr kumimoji="0" lang="ja-JP" altLang="en-US" dirty="0">
                <a:solidFill>
                  <a:schemeClr val="bg1"/>
                </a:solidFill>
                <a:latin typeface="Meiryo UI" panose="020B0604030504040204" pitchFamily="50" charset="-128"/>
                <a:ea typeface="Meiryo UI" panose="020B0604030504040204" pitchFamily="50" charset="-128"/>
              </a:rPr>
              <a:t>）</a:t>
            </a:r>
            <a:endParaRPr kumimoji="0" lang="en-US" altLang="ja-JP" dirty="0">
              <a:solidFill>
                <a:schemeClr val="bg1"/>
              </a:solidFill>
              <a:latin typeface="Meiryo UI" panose="020B0604030504040204" pitchFamily="50" charset="-128"/>
              <a:ea typeface="Meiryo UI" panose="020B0604030504040204" pitchFamily="50" charset="-128"/>
            </a:endParaRPr>
          </a:p>
          <a:p>
            <a:pPr marL="0" lvl="0" indent="0" algn="ctr" defTabSz="914400" eaLnBrk="1" hangingPunct="1">
              <a:lnSpc>
                <a:spcPct val="100000"/>
              </a:lnSpc>
              <a:spcBef>
                <a:spcPct val="0"/>
              </a:spcBef>
              <a:buNone/>
            </a:pPr>
            <a:r>
              <a:rPr kumimoji="0" lang="en-US" altLang="ja-JP" dirty="0" err="1">
                <a:solidFill>
                  <a:schemeClr val="bg1"/>
                </a:solidFill>
                <a:latin typeface="Meiryo UI" panose="020B0604030504040204" pitchFamily="50" charset="-128"/>
                <a:ea typeface="Meiryo UI" panose="020B0604030504040204" pitchFamily="50" charset="-128"/>
              </a:rPr>
              <a:t>HPのURL</a:t>
            </a:r>
            <a:endParaRPr kumimoji="0" lang="ja-JP" altLang="en-US" dirty="0">
              <a:solidFill>
                <a:schemeClr val="bg1"/>
              </a:solidFill>
              <a:latin typeface="Meiryo UI" panose="020B0604030504040204" pitchFamily="50" charset="-128"/>
              <a:ea typeface="Meiryo UI" panose="020B0604030504040204" pitchFamily="50" charset="-128"/>
            </a:endParaRPr>
          </a:p>
        </p:txBody>
      </p:sp>
      <p:cxnSp>
        <p:nvCxnSpPr>
          <p:cNvPr id="43" name="直線コネクタ 42">
            <a:extLst>
              <a:ext uri="{FF2B5EF4-FFF2-40B4-BE49-F238E27FC236}">
                <a16:creationId xmlns:a16="http://schemas.microsoft.com/office/drawing/2014/main" id="{3D1593F7-1186-40C2-BA9B-A47D5042F7CA}"/>
              </a:ext>
            </a:extLst>
          </p:cNvPr>
          <p:cNvCxnSpPr/>
          <p:nvPr/>
        </p:nvCxnSpPr>
        <p:spPr>
          <a:xfrm>
            <a:off x="279400" y="4209432"/>
            <a:ext cx="9360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44" name="テキスト ボックス 43">
            <a:extLst>
              <a:ext uri="{FF2B5EF4-FFF2-40B4-BE49-F238E27FC236}">
                <a16:creationId xmlns:a16="http://schemas.microsoft.com/office/drawing/2014/main" id="{823A74E2-D8CA-43CB-9ACB-7616B0A3FE79}"/>
              </a:ext>
            </a:extLst>
          </p:cNvPr>
          <p:cNvSpPr txBox="1"/>
          <p:nvPr/>
        </p:nvSpPr>
        <p:spPr>
          <a:xfrm>
            <a:off x="4569578" y="5126958"/>
            <a:ext cx="250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83ADC0A5-8594-4A9C-A34B-538068497107}"/>
              </a:ext>
            </a:extLst>
          </p:cNvPr>
          <p:cNvSpPr txBox="1"/>
          <p:nvPr/>
        </p:nvSpPr>
        <p:spPr>
          <a:xfrm>
            <a:off x="2457578" y="5126958"/>
            <a:ext cx="2112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614672B5-009D-4C08-B1F6-2DCDB59255AB}"/>
              </a:ext>
            </a:extLst>
          </p:cNvPr>
          <p:cNvSpPr txBox="1"/>
          <p:nvPr/>
        </p:nvSpPr>
        <p:spPr>
          <a:xfrm>
            <a:off x="7213600" y="5126958"/>
            <a:ext cx="2371978"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endParaRPr lang="ja-JP" altLang="en-US"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CFFBEEC5-DA47-4705-8A9D-39CB67621B73}"/>
              </a:ext>
            </a:extLst>
          </p:cNvPr>
          <p:cNvSpPr txBox="1"/>
          <p:nvPr/>
        </p:nvSpPr>
        <p:spPr>
          <a:xfrm>
            <a:off x="270647" y="5126958"/>
            <a:ext cx="2015352" cy="816473"/>
          </a:xfrm>
          <a:prstGeom prst="rect">
            <a:avLst/>
          </a:prstGeom>
          <a:solidFill>
            <a:schemeClr val="accent5"/>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solidFill>
                  <a:schemeClr val="bg1"/>
                </a:solidFill>
                <a:latin typeface="Meiryo UI" panose="020B0604030504040204" pitchFamily="50" charset="-128"/>
                <a:ea typeface="Meiryo UI" panose="020B0604030504040204" pitchFamily="50" charset="-128"/>
              </a:rPr>
              <a:t>社</a:t>
            </a:r>
            <a:br>
              <a:rPr kumimoji="0" lang="en-US" altLang="ja-JP" dirty="0">
                <a:solidFill>
                  <a:schemeClr val="bg1"/>
                </a:solidFill>
                <a:latin typeface="Meiryo UI" panose="020B0604030504040204" pitchFamily="50" charset="-128"/>
                <a:ea typeface="Meiryo UI" panose="020B0604030504040204" pitchFamily="50" charset="-128"/>
              </a:rPr>
            </a:br>
            <a:r>
              <a:rPr kumimoji="0" lang="ja-JP" altLang="en-US" dirty="0">
                <a:solidFill>
                  <a:schemeClr val="bg1"/>
                </a:solidFill>
                <a:latin typeface="Meiryo UI" panose="020B0604030504040204" pitchFamily="50" charset="-128"/>
                <a:ea typeface="Meiryo UI" panose="020B0604030504040204" pitchFamily="50" charset="-128"/>
              </a:rPr>
              <a:t>（氏名</a:t>
            </a:r>
            <a:r>
              <a:rPr kumimoji="0" lang="en-US" altLang="ja-JP" dirty="0">
                <a:solidFill>
                  <a:schemeClr val="bg1"/>
                </a:solidFill>
                <a:latin typeface="Meiryo UI" panose="020B0604030504040204" pitchFamily="50" charset="-128"/>
                <a:ea typeface="Meiryo UI" panose="020B0604030504040204" pitchFamily="50" charset="-128"/>
              </a:rPr>
              <a:t>/</a:t>
            </a:r>
            <a:r>
              <a:rPr kumimoji="0" lang="en-US" altLang="ja-JP" dirty="0" err="1">
                <a:solidFill>
                  <a:schemeClr val="bg1"/>
                </a:solidFill>
                <a:latin typeface="Meiryo UI" panose="020B0604030504040204" pitchFamily="50" charset="-128"/>
                <a:ea typeface="Meiryo UI" panose="020B0604030504040204" pitchFamily="50" charset="-128"/>
              </a:rPr>
              <a:t>役職</a:t>
            </a:r>
            <a:r>
              <a:rPr kumimoji="0" lang="ja-JP" altLang="en-US" dirty="0">
                <a:solidFill>
                  <a:schemeClr val="bg1"/>
                </a:solidFill>
                <a:latin typeface="Meiryo UI" panose="020B0604030504040204" pitchFamily="50" charset="-128"/>
                <a:ea typeface="Meiryo UI" panose="020B0604030504040204" pitchFamily="50" charset="-128"/>
              </a:rPr>
              <a:t>）</a:t>
            </a:r>
            <a:endParaRPr kumimoji="0" lang="en-US" altLang="ja-JP" dirty="0">
              <a:solidFill>
                <a:schemeClr val="bg1"/>
              </a:solidFill>
              <a:latin typeface="Meiryo UI" panose="020B0604030504040204" pitchFamily="50" charset="-128"/>
              <a:ea typeface="Meiryo UI" panose="020B0604030504040204" pitchFamily="50" charset="-128"/>
            </a:endParaRPr>
          </a:p>
          <a:p>
            <a:pPr marL="0" lvl="0" indent="0" algn="ctr" defTabSz="914400" eaLnBrk="1" hangingPunct="1">
              <a:lnSpc>
                <a:spcPct val="100000"/>
              </a:lnSpc>
              <a:spcBef>
                <a:spcPct val="0"/>
              </a:spcBef>
              <a:buNone/>
            </a:pPr>
            <a:r>
              <a:rPr kumimoji="0" lang="en-US" altLang="ja-JP" dirty="0" err="1">
                <a:solidFill>
                  <a:schemeClr val="bg1"/>
                </a:solidFill>
                <a:latin typeface="Meiryo UI" panose="020B0604030504040204" pitchFamily="50" charset="-128"/>
                <a:ea typeface="Meiryo UI" panose="020B0604030504040204" pitchFamily="50" charset="-128"/>
              </a:rPr>
              <a:t>HPのURL</a:t>
            </a:r>
            <a:endParaRPr kumimoji="0" lang="ja-JP" altLang="en-US" dirty="0">
              <a:solidFill>
                <a:schemeClr val="bg1"/>
              </a:solidFill>
              <a:latin typeface="Meiryo UI" panose="020B0604030504040204" pitchFamily="50" charset="-128"/>
              <a:ea typeface="Meiryo UI" panose="020B0604030504040204" pitchFamily="50" charset="-128"/>
            </a:endParaRPr>
          </a:p>
        </p:txBody>
      </p:sp>
      <p:cxnSp>
        <p:nvCxnSpPr>
          <p:cNvPr id="48" name="直線コネクタ 47">
            <a:extLst>
              <a:ext uri="{FF2B5EF4-FFF2-40B4-BE49-F238E27FC236}">
                <a16:creationId xmlns:a16="http://schemas.microsoft.com/office/drawing/2014/main" id="{F697F82F-40B8-4890-8905-69C978DDF8B9}"/>
              </a:ext>
            </a:extLst>
          </p:cNvPr>
          <p:cNvCxnSpPr/>
          <p:nvPr/>
        </p:nvCxnSpPr>
        <p:spPr>
          <a:xfrm>
            <a:off x="279400" y="5094839"/>
            <a:ext cx="9360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71" name="フッター プレースホルダー 4">
            <a:extLst>
              <a:ext uri="{FF2B5EF4-FFF2-40B4-BE49-F238E27FC236}">
                <a16:creationId xmlns:a16="http://schemas.microsoft.com/office/drawing/2014/main" id="{EEC51722-8D55-4616-A643-DBA61F1B51B2}"/>
              </a:ext>
            </a:extLst>
          </p:cNvPr>
          <p:cNvSpPr txBox="1">
            <a:spLocks/>
          </p:cNvSpPr>
          <p:nvPr/>
        </p:nvSpPr>
        <p:spPr bwMode="gray">
          <a:xfrm>
            <a:off x="6957222" y="1257132"/>
            <a:ext cx="2682178"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latin typeface="Meiryo UI" panose="020B0604030504040204" pitchFamily="50" charset="-128"/>
                <a:ea typeface="Meiryo UI" panose="020B0604030504040204" pitchFamily="50" charset="-128"/>
              </a:rPr>
              <a:t>（外部の場合）選定理由</a:t>
            </a:r>
          </a:p>
        </p:txBody>
      </p:sp>
      <p:sp>
        <p:nvSpPr>
          <p:cNvPr id="2" name="スライド番号プレースホルダー 1">
            <a:extLst>
              <a:ext uri="{FF2B5EF4-FFF2-40B4-BE49-F238E27FC236}">
                <a16:creationId xmlns:a16="http://schemas.microsoft.com/office/drawing/2014/main" id="{2B0C22FC-0881-4E10-E618-7A3E4D8BAFD5}"/>
              </a:ext>
            </a:extLst>
          </p:cNvPr>
          <p:cNvSpPr>
            <a:spLocks noGrp="1"/>
          </p:cNvSpPr>
          <p:nvPr>
            <p:ph type="sldNum" sz="quarter" idx="4"/>
          </p:nvPr>
        </p:nvSpPr>
        <p:spPr/>
        <p:txBody>
          <a:bodyPr/>
          <a:lstStyle/>
          <a:p>
            <a:fld id="{D44B4F36-643B-4262-88E9-15662D2A4006}" type="slidenum">
              <a:rPr kumimoji="1" lang="ja-JP" altLang="en-US" smtClean="0"/>
              <a:t>10</a:t>
            </a:fld>
            <a:endParaRPr kumimoji="1" lang="ja-JP" altLang="en-US"/>
          </a:p>
        </p:txBody>
      </p:sp>
    </p:spTree>
    <p:extLst>
      <p:ext uri="{BB962C8B-B14F-4D97-AF65-F5344CB8AC3E}">
        <p14:creationId xmlns:p14="http://schemas.microsoft.com/office/powerpoint/2010/main" val="59281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pPr fontAlgn="auto">
              <a:spcAft>
                <a:spcPts val="0"/>
              </a:spcAft>
            </a:pPr>
            <a:r>
              <a:rPr lang="en-US" altLang="ja-JP" dirty="0">
                <a:latin typeface="Meiryo UI" panose="020B0604030504040204" pitchFamily="50" charset="-128"/>
                <a:ea typeface="Meiryo UI" panose="020B0604030504040204" pitchFamily="50" charset="-128"/>
              </a:rPr>
              <a:t>10</a:t>
            </a:r>
            <a:r>
              <a:rPr lang="ja-JP" altLang="en-US" dirty="0" err="1">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目標とロードマップ</a:t>
            </a:r>
          </a:p>
        </p:txBody>
      </p:sp>
      <p:sp>
        <p:nvSpPr>
          <p:cNvPr id="8"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144482" y="54034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貴社ビジネスが何年後にどのくらい成長するか、また、今回申請する実証実験計画がどのように寄与するのかがわかるように、</a:t>
            </a:r>
            <a:endParaRPr lang="en-US" altLang="ja-JP" b="0" i="0" dirty="0">
              <a:solidFill>
                <a:schemeClr val="tx1"/>
              </a:solidFill>
              <a:latin typeface="Meiryo UI" panose="020B0604030504040204" pitchFamily="50" charset="-128"/>
              <a:ea typeface="Meiryo UI" panose="020B0604030504040204" pitchFamily="50" charset="-128"/>
            </a:endParaRPr>
          </a:p>
          <a:p>
            <a:r>
              <a:rPr lang="ja-JP" altLang="en-US" b="0" i="0" dirty="0">
                <a:solidFill>
                  <a:schemeClr val="tx1"/>
                </a:solidFill>
                <a:latin typeface="Meiryo UI" panose="020B0604030504040204" pitchFamily="50" charset="-128"/>
                <a:ea typeface="Meiryo UI" panose="020B0604030504040204" pitchFamily="50" charset="-128"/>
              </a:rPr>
              <a:t>詳細に記載してください。</a:t>
            </a:r>
          </a:p>
        </p:txBody>
      </p:sp>
      <p:sp>
        <p:nvSpPr>
          <p:cNvPr id="2" name="スライド番号プレースホルダー 1">
            <a:extLst>
              <a:ext uri="{FF2B5EF4-FFF2-40B4-BE49-F238E27FC236}">
                <a16:creationId xmlns:a16="http://schemas.microsoft.com/office/drawing/2014/main" id="{E9D282A2-BD92-3D11-44F7-25CB410F1A33}"/>
              </a:ext>
            </a:extLst>
          </p:cNvPr>
          <p:cNvSpPr>
            <a:spLocks noGrp="1"/>
          </p:cNvSpPr>
          <p:nvPr>
            <p:ph type="sldNum" sz="quarter" idx="4"/>
          </p:nvPr>
        </p:nvSpPr>
        <p:spPr/>
        <p:txBody>
          <a:bodyPr/>
          <a:lstStyle/>
          <a:p>
            <a:fld id="{D44B4F36-643B-4262-88E9-15662D2A4006}" type="slidenum">
              <a:rPr kumimoji="1" lang="ja-JP" altLang="en-US" smtClean="0"/>
              <a:t>11</a:t>
            </a:fld>
            <a:endParaRPr kumimoji="1" lang="ja-JP" altLang="en-US"/>
          </a:p>
        </p:txBody>
      </p:sp>
    </p:spTree>
    <p:extLst>
      <p:ext uri="{BB962C8B-B14F-4D97-AF65-F5344CB8AC3E}">
        <p14:creationId xmlns:p14="http://schemas.microsoft.com/office/powerpoint/2010/main" val="2183821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pPr fontAlgn="auto">
              <a:spcAft>
                <a:spcPts val="0"/>
              </a:spcAft>
            </a:pPr>
            <a:r>
              <a:rPr lang="en-US" altLang="ja-JP" dirty="0">
                <a:latin typeface="Meiryo UI" panose="020B0604030504040204" pitchFamily="50" charset="-128"/>
                <a:ea typeface="Meiryo UI" panose="020B0604030504040204" pitchFamily="50" charset="-128"/>
              </a:rPr>
              <a:t>11</a:t>
            </a:r>
            <a:r>
              <a:rPr lang="ja-JP" altLang="en-US" dirty="0" err="1">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知的財産権の取得状況（周辺特許を含む）等</a:t>
            </a:r>
          </a:p>
        </p:txBody>
      </p:sp>
      <p:sp>
        <p:nvSpPr>
          <p:cNvPr id="17" name="正方形/長方形 16"/>
          <p:cNvSpPr/>
          <p:nvPr/>
        </p:nvSpPr>
        <p:spPr bwMode="gray">
          <a:xfrm>
            <a:off x="3607060" y="2601898"/>
            <a:ext cx="6052810" cy="1813797"/>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rPr>
              <a:t>ステイタスごとに記載してください。（取得済、出願中、出願予定等）</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特許を取得している場合、発明の名称、特許番号（または出願番号）、発明者、出願人、出願日を記載してください。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今後、本研究・開発に関連する知的財産権（特許権、実用新案権、意匠権、商標権等）の出願を予定している場合は、その内容も記載してください。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本研究・開発に類似する先行技術の知的財産権についても記載してください。</a:t>
            </a:r>
            <a:endParaRPr kumimoji="1" lang="ja-JP" altLang="en-US" sz="16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endParaRPr>
          </a:p>
        </p:txBody>
      </p:sp>
      <p:sp>
        <p:nvSpPr>
          <p:cNvPr id="18"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144482" y="540340"/>
            <a:ext cx="6256755" cy="679622"/>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今回申請する実証実験等を行う研究・開発に係る知的財産権（</a:t>
            </a:r>
            <a:r>
              <a:rPr lang="zh-TW" altLang="en-US" b="0" i="0" dirty="0">
                <a:solidFill>
                  <a:schemeClr val="tx1"/>
                </a:solidFill>
                <a:latin typeface="Meiryo UI" panose="020B0604030504040204" pitchFamily="50" charset="-128"/>
                <a:ea typeface="Meiryo UI" panose="020B0604030504040204" pitchFamily="50" charset="-128"/>
              </a:rPr>
              <a:t>特許権、実用新案権、意匠権、商標権等</a:t>
            </a:r>
            <a:r>
              <a:rPr lang="ja-JP" altLang="en-US" b="0" i="0" dirty="0">
                <a:solidFill>
                  <a:schemeClr val="tx1"/>
                </a:solidFill>
                <a:latin typeface="Meiryo UI" panose="020B0604030504040204" pitchFamily="50" charset="-128"/>
                <a:ea typeface="Meiryo UI" panose="020B0604030504040204" pitchFamily="50" charset="-128"/>
              </a:rPr>
              <a:t>）の状況を</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取得済</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err="1">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latin typeface="Meiryo UI" panose="020B0604030504040204" pitchFamily="50" charset="-128"/>
              <a:ea typeface="Meiryo UI" panose="020B0604030504040204" pitchFamily="50" charset="-128"/>
            </a:endParaRPr>
          </a:p>
          <a:p>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出願中</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err="1">
                <a:solidFill>
                  <a:schemeClr val="tx1"/>
                </a:solidFill>
                <a:latin typeface="Meiryo UI" panose="020B0604030504040204" pitchFamily="50" charset="-128"/>
                <a:ea typeface="Meiryo UI" panose="020B0604030504040204" pitchFamily="50" charset="-128"/>
              </a:rPr>
              <a:t>、</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出願予定</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等のステイタスに分けて記載してください。</a:t>
            </a:r>
            <a:endParaRPr lang="en-US" altLang="ja-JP" b="0" i="0" dirty="0">
              <a:solidFill>
                <a:schemeClr val="tx1"/>
              </a:solidFill>
              <a:latin typeface="Meiryo UI" panose="020B0604030504040204" pitchFamily="50" charset="-128"/>
              <a:ea typeface="Meiryo UI" panose="020B0604030504040204" pitchFamily="50" charset="-128"/>
            </a:endParaRPr>
          </a:p>
          <a:p>
            <a:r>
              <a:rPr lang="ja-JP" altLang="en-US" b="0" i="0" dirty="0">
                <a:solidFill>
                  <a:schemeClr val="tx1"/>
                </a:solidFill>
                <a:latin typeface="Meiryo UI" panose="020B0604030504040204" pitchFamily="50" charset="-128"/>
                <a:ea typeface="Meiryo UI" panose="020B0604030504040204" pitchFamily="50" charset="-128"/>
              </a:rPr>
              <a:t>また、他社のライセンスについても、</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実施許諾</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や</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譲渡</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を受ける予定があれば、記載してください。</a:t>
            </a:r>
          </a:p>
        </p:txBody>
      </p:sp>
      <p:sp>
        <p:nvSpPr>
          <p:cNvPr id="2" name="スライド番号プレースホルダー 1">
            <a:extLst>
              <a:ext uri="{FF2B5EF4-FFF2-40B4-BE49-F238E27FC236}">
                <a16:creationId xmlns:a16="http://schemas.microsoft.com/office/drawing/2014/main" id="{1C67F461-2F93-0849-5F97-B7AD8C793329}"/>
              </a:ext>
            </a:extLst>
          </p:cNvPr>
          <p:cNvSpPr>
            <a:spLocks noGrp="1"/>
          </p:cNvSpPr>
          <p:nvPr>
            <p:ph type="sldNum" sz="quarter" idx="4"/>
          </p:nvPr>
        </p:nvSpPr>
        <p:spPr/>
        <p:txBody>
          <a:bodyPr/>
          <a:lstStyle/>
          <a:p>
            <a:fld id="{D44B4F36-643B-4262-88E9-15662D2A4006}" type="slidenum">
              <a:rPr kumimoji="1" lang="ja-JP" altLang="en-US" smtClean="0"/>
              <a:t>12</a:t>
            </a:fld>
            <a:endParaRPr kumimoji="1" lang="ja-JP" altLang="en-US"/>
          </a:p>
        </p:txBody>
      </p:sp>
    </p:spTree>
    <p:extLst>
      <p:ext uri="{BB962C8B-B14F-4D97-AF65-F5344CB8AC3E}">
        <p14:creationId xmlns:p14="http://schemas.microsoft.com/office/powerpoint/2010/main" val="2631792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en-US" altLang="ja-JP" dirty="0">
                <a:latin typeface="Meiryo UI" panose="020B0604030504040204" pitchFamily="50" charset="-128"/>
                <a:ea typeface="Meiryo UI" panose="020B0604030504040204" pitchFamily="50" charset="-128"/>
              </a:rPr>
              <a:t>12</a:t>
            </a:r>
            <a:r>
              <a:rPr lang="ja-JP" altLang="en-US" dirty="0" err="1">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公的助成等の実績</a:t>
            </a: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53586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今回申請した実証実験計画に関連する技術における、過去５年間の公的助成等の実績を現在申請中のものも含めて記載してください。</a:t>
            </a:r>
          </a:p>
          <a:p>
            <a:endParaRPr lang="ja-JP" altLang="en-US" b="0" i="0" dirty="0">
              <a:solidFill>
                <a:schemeClr val="tx1"/>
              </a:solidFill>
              <a:latin typeface="Meiryo UI" panose="020B0604030504040204" pitchFamily="50" charset="-128"/>
              <a:ea typeface="Meiryo UI" panose="020B0604030504040204" pitchFamily="50" charset="-128"/>
            </a:endParaRPr>
          </a:p>
        </p:txBody>
      </p:sp>
      <p:sp>
        <p:nvSpPr>
          <p:cNvPr id="49"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144482" y="4112138"/>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i="0" dirty="0">
                <a:solidFill>
                  <a:schemeClr val="tx1"/>
                </a:solidFill>
              </a:rPr>
              <a:t>＜参考：今回申請した実証実験計画に関連する技術以外に、貴社での公的助成の実績があれば記載してください。＞</a:t>
            </a:r>
          </a:p>
        </p:txBody>
      </p:sp>
      <p:graphicFrame>
        <p:nvGraphicFramePr>
          <p:cNvPr id="52" name="表 51"/>
          <p:cNvGraphicFramePr>
            <a:graphicFrameLocks noGrp="1"/>
          </p:cNvGraphicFramePr>
          <p:nvPr>
            <p:extLst>
              <p:ext uri="{D42A27DB-BD31-4B8C-83A1-F6EECF244321}">
                <p14:modId xmlns:p14="http://schemas.microsoft.com/office/powerpoint/2010/main" val="658521922"/>
              </p:ext>
            </p:extLst>
          </p:nvPr>
        </p:nvGraphicFramePr>
        <p:xfrm>
          <a:off x="374141" y="1310247"/>
          <a:ext cx="9223264" cy="2372360"/>
        </p:xfrm>
        <a:graphic>
          <a:graphicData uri="http://schemas.openxmlformats.org/drawingml/2006/table">
            <a:tbl>
              <a:tblPr firstRow="1" bandRow="1">
                <a:tableStyleId>{5C22544A-7EE6-4342-B048-85BDC9FD1C3A}</a:tableStyleId>
              </a:tblPr>
              <a:tblGrid>
                <a:gridCol w="675351">
                  <a:extLst>
                    <a:ext uri="{9D8B030D-6E8A-4147-A177-3AD203B41FA5}">
                      <a16:colId xmlns:a16="http://schemas.microsoft.com/office/drawing/2014/main" val="3398403845"/>
                    </a:ext>
                  </a:extLst>
                </a:gridCol>
                <a:gridCol w="2264229">
                  <a:extLst>
                    <a:ext uri="{9D8B030D-6E8A-4147-A177-3AD203B41FA5}">
                      <a16:colId xmlns:a16="http://schemas.microsoft.com/office/drawing/2014/main" val="285166785"/>
                    </a:ext>
                  </a:extLst>
                </a:gridCol>
                <a:gridCol w="1935474">
                  <a:extLst>
                    <a:ext uri="{9D8B030D-6E8A-4147-A177-3AD203B41FA5}">
                      <a16:colId xmlns:a16="http://schemas.microsoft.com/office/drawing/2014/main" val="3871234061"/>
                    </a:ext>
                  </a:extLst>
                </a:gridCol>
                <a:gridCol w="3579954">
                  <a:extLst>
                    <a:ext uri="{9D8B030D-6E8A-4147-A177-3AD203B41FA5}">
                      <a16:colId xmlns:a16="http://schemas.microsoft.com/office/drawing/2014/main" val="2599106087"/>
                    </a:ext>
                  </a:extLst>
                </a:gridCol>
                <a:gridCol w="768256">
                  <a:extLst>
                    <a:ext uri="{9D8B030D-6E8A-4147-A177-3AD203B41FA5}">
                      <a16:colId xmlns:a16="http://schemas.microsoft.com/office/drawing/2014/main" val="898687994"/>
                    </a:ext>
                  </a:extLst>
                </a:gridCol>
              </a:tblGrid>
              <a:tr h="370840">
                <a:tc>
                  <a:txBody>
                    <a:bodyPr/>
                    <a:lstStyle/>
                    <a:p>
                      <a:pPr algn="ctr"/>
                      <a:r>
                        <a:rPr kumimoji="1" lang="ja-JP" altLang="en-US" sz="1400" b="1" dirty="0">
                          <a:solidFill>
                            <a:schemeClr val="bg1"/>
                          </a:solidFill>
                        </a:rPr>
                        <a:t>年度</a:t>
                      </a:r>
                      <a:endParaRPr kumimoji="1" lang="ja-JP" altLang="en-US" sz="1200" b="1" dirty="0">
                        <a:solidFill>
                          <a:schemeClr val="bg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申請先</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助成等事業名</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事業名</a:t>
                      </a:r>
                      <a:endParaRPr kumimoji="1" lang="ja-JP" altLang="en-US" sz="1200" b="1" dirty="0">
                        <a:solidFill>
                          <a:schemeClr val="bg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採択の有無</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353527053"/>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45031193"/>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088659349"/>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2889236054"/>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763445728"/>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128769214"/>
                  </a:ext>
                </a:extLst>
              </a:tr>
            </a:tbl>
          </a:graphicData>
        </a:graphic>
      </p:graphicFrame>
      <p:sp>
        <p:nvSpPr>
          <p:cNvPr id="53"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374141" y="886879"/>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sz="1600" b="0" i="0" dirty="0">
                <a:solidFill>
                  <a:srgbClr val="FF0000"/>
                </a:solidFill>
              </a:rPr>
              <a:t>他の公的助成との併用はできません。</a:t>
            </a:r>
          </a:p>
        </p:txBody>
      </p:sp>
      <p:graphicFrame>
        <p:nvGraphicFramePr>
          <p:cNvPr id="10" name="表 9"/>
          <p:cNvGraphicFramePr>
            <a:graphicFrameLocks noGrp="1"/>
          </p:cNvGraphicFramePr>
          <p:nvPr>
            <p:extLst>
              <p:ext uri="{D42A27DB-BD31-4B8C-83A1-F6EECF244321}">
                <p14:modId xmlns:p14="http://schemas.microsoft.com/office/powerpoint/2010/main" val="2662839301"/>
              </p:ext>
            </p:extLst>
          </p:nvPr>
        </p:nvGraphicFramePr>
        <p:xfrm>
          <a:off x="374141" y="4559501"/>
          <a:ext cx="9223264" cy="2001520"/>
        </p:xfrm>
        <a:graphic>
          <a:graphicData uri="http://schemas.openxmlformats.org/drawingml/2006/table">
            <a:tbl>
              <a:tblPr firstRow="1" bandRow="1">
                <a:tableStyleId>{5C22544A-7EE6-4342-B048-85BDC9FD1C3A}</a:tableStyleId>
              </a:tblPr>
              <a:tblGrid>
                <a:gridCol w="675351">
                  <a:extLst>
                    <a:ext uri="{9D8B030D-6E8A-4147-A177-3AD203B41FA5}">
                      <a16:colId xmlns:a16="http://schemas.microsoft.com/office/drawing/2014/main" val="3398403845"/>
                    </a:ext>
                  </a:extLst>
                </a:gridCol>
                <a:gridCol w="2264229">
                  <a:extLst>
                    <a:ext uri="{9D8B030D-6E8A-4147-A177-3AD203B41FA5}">
                      <a16:colId xmlns:a16="http://schemas.microsoft.com/office/drawing/2014/main" val="285166785"/>
                    </a:ext>
                  </a:extLst>
                </a:gridCol>
                <a:gridCol w="1935474">
                  <a:extLst>
                    <a:ext uri="{9D8B030D-6E8A-4147-A177-3AD203B41FA5}">
                      <a16:colId xmlns:a16="http://schemas.microsoft.com/office/drawing/2014/main" val="3871234061"/>
                    </a:ext>
                  </a:extLst>
                </a:gridCol>
                <a:gridCol w="3579954">
                  <a:extLst>
                    <a:ext uri="{9D8B030D-6E8A-4147-A177-3AD203B41FA5}">
                      <a16:colId xmlns:a16="http://schemas.microsoft.com/office/drawing/2014/main" val="2599106087"/>
                    </a:ext>
                  </a:extLst>
                </a:gridCol>
                <a:gridCol w="768256">
                  <a:extLst>
                    <a:ext uri="{9D8B030D-6E8A-4147-A177-3AD203B41FA5}">
                      <a16:colId xmlns:a16="http://schemas.microsoft.com/office/drawing/2014/main" val="898687994"/>
                    </a:ext>
                  </a:extLst>
                </a:gridCol>
              </a:tblGrid>
              <a:tr h="370840">
                <a:tc>
                  <a:txBody>
                    <a:bodyPr/>
                    <a:lstStyle/>
                    <a:p>
                      <a:pPr algn="ctr"/>
                      <a:r>
                        <a:rPr kumimoji="1" lang="ja-JP" altLang="en-US" sz="1400" b="1" dirty="0">
                          <a:solidFill>
                            <a:schemeClr val="bg1"/>
                          </a:solidFill>
                        </a:rPr>
                        <a:t>年度</a:t>
                      </a:r>
                      <a:endParaRPr kumimoji="1" lang="ja-JP" altLang="en-US" sz="1200" b="1" dirty="0">
                        <a:solidFill>
                          <a:schemeClr val="bg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申請先</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助成等事業名</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実証実験計画名</a:t>
                      </a:r>
                      <a:endParaRPr kumimoji="1" lang="ja-JP" altLang="en-US" sz="1200" b="1" dirty="0">
                        <a:solidFill>
                          <a:schemeClr val="bg1"/>
                        </a:solidFill>
                      </a:endParaRP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r>
                        <a:rPr kumimoji="1" lang="ja-JP" altLang="en-US" sz="1400" b="1" dirty="0">
                          <a:solidFill>
                            <a:schemeClr val="bg1"/>
                          </a:solidFill>
                        </a:rPr>
                        <a:t>採択の有無</a:t>
                      </a:r>
                    </a:p>
                  </a:txBody>
                  <a:tcPr anchor="ct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353527053"/>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45031193"/>
                  </a:ext>
                </a:extLst>
              </a:tr>
              <a:tr h="370840">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088659349"/>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763445728"/>
                  </a:ext>
                </a:extLst>
              </a:tr>
              <a:tr h="370840">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endParaRPr kumimoji="1" lang="ja-JP" altLang="en-US" sz="14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128769214"/>
                  </a:ext>
                </a:extLst>
              </a:tr>
            </a:tbl>
          </a:graphicData>
        </a:graphic>
      </p:graphicFrame>
      <p:sp>
        <p:nvSpPr>
          <p:cNvPr id="2" name="スライド番号プレースホルダー 1">
            <a:extLst>
              <a:ext uri="{FF2B5EF4-FFF2-40B4-BE49-F238E27FC236}">
                <a16:creationId xmlns:a16="http://schemas.microsoft.com/office/drawing/2014/main" id="{1D072CE6-F7C0-FC45-26CB-22E8EE38CB46}"/>
              </a:ext>
            </a:extLst>
          </p:cNvPr>
          <p:cNvSpPr>
            <a:spLocks noGrp="1"/>
          </p:cNvSpPr>
          <p:nvPr>
            <p:ph type="sldNum" sz="quarter" idx="4"/>
          </p:nvPr>
        </p:nvSpPr>
        <p:spPr/>
        <p:txBody>
          <a:bodyPr/>
          <a:lstStyle/>
          <a:p>
            <a:fld id="{D44B4F36-643B-4262-88E9-15662D2A4006}" type="slidenum">
              <a:rPr kumimoji="1" lang="ja-JP" altLang="en-US" smtClean="0"/>
              <a:t>13</a:t>
            </a:fld>
            <a:endParaRPr kumimoji="1" lang="ja-JP" altLang="en-US"/>
          </a:p>
        </p:txBody>
      </p:sp>
    </p:spTree>
    <p:extLst>
      <p:ext uri="{BB962C8B-B14F-4D97-AF65-F5344CB8AC3E}">
        <p14:creationId xmlns:p14="http://schemas.microsoft.com/office/powerpoint/2010/main" val="3826343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参考情報</a:t>
            </a: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53586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前記いただいたスライド以外に特記したい事項を自由に記載ください。</a:t>
            </a:r>
          </a:p>
        </p:txBody>
      </p:sp>
      <p:sp>
        <p:nvSpPr>
          <p:cNvPr id="2" name="スライド番号プレースホルダー 1">
            <a:extLst>
              <a:ext uri="{FF2B5EF4-FFF2-40B4-BE49-F238E27FC236}">
                <a16:creationId xmlns:a16="http://schemas.microsoft.com/office/drawing/2014/main" id="{ECED8DC7-59EF-65CE-15A6-916A410570A2}"/>
              </a:ext>
            </a:extLst>
          </p:cNvPr>
          <p:cNvSpPr>
            <a:spLocks noGrp="1"/>
          </p:cNvSpPr>
          <p:nvPr>
            <p:ph type="sldNum" sz="quarter" idx="4"/>
          </p:nvPr>
        </p:nvSpPr>
        <p:spPr/>
        <p:txBody>
          <a:bodyPr/>
          <a:lstStyle/>
          <a:p>
            <a:fld id="{D44B4F36-643B-4262-88E9-15662D2A4006}" type="slidenum">
              <a:rPr kumimoji="1" lang="ja-JP" altLang="en-US" smtClean="0"/>
              <a:t>14</a:t>
            </a:fld>
            <a:endParaRPr kumimoji="1" lang="ja-JP" altLang="en-US"/>
          </a:p>
        </p:txBody>
      </p:sp>
    </p:spTree>
    <p:extLst>
      <p:ext uri="{BB962C8B-B14F-4D97-AF65-F5344CB8AC3E}">
        <p14:creationId xmlns:p14="http://schemas.microsoft.com/office/powerpoint/2010/main" val="38034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１．実証実験等計画名称</a:t>
            </a:r>
            <a:endParaRPr kumimoji="1" lang="ja-JP" altLang="en-US"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2BC8CCA4-8251-4154-A5DE-324AD0219021}"/>
              </a:ext>
            </a:extLst>
          </p:cNvPr>
          <p:cNvSpPr/>
          <p:nvPr/>
        </p:nvSpPr>
        <p:spPr bwMode="gray">
          <a:xfrm>
            <a:off x="270647" y="540340"/>
            <a:ext cx="9302843" cy="6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4352" y="1700105"/>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企業</a:t>
            </a:r>
            <a:r>
              <a:rPr lang="en-US" altLang="en-GB" sz="1600" dirty="0">
                <a:latin typeface="Meiryo UI" panose="020B0604030504040204" pitchFamily="50" charset="-128"/>
                <a:ea typeface="Meiryo UI" panose="020B0604030504040204" pitchFamily="50" charset="-128"/>
              </a:rPr>
              <a:t>名</a:t>
            </a:r>
            <a:endParaRPr lang="en-GB" altLang="en-GB" sz="16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BC8CCA4-8251-4154-A5DE-324AD0219021}"/>
              </a:ext>
            </a:extLst>
          </p:cNvPr>
          <p:cNvSpPr/>
          <p:nvPr/>
        </p:nvSpPr>
        <p:spPr bwMode="gray">
          <a:xfrm>
            <a:off x="2452530" y="1696717"/>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8"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4352" y="3012344"/>
            <a:ext cx="2000560" cy="72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400" dirty="0">
                <a:latin typeface="Meiryo UI" panose="020B0604030504040204" pitchFamily="50" charset="-128"/>
                <a:ea typeface="Meiryo UI" panose="020B0604030504040204" pitchFamily="50" charset="-128"/>
              </a:rPr>
              <a:t>登記上の本店所在地</a:t>
            </a:r>
            <a:endParaRPr lang="en-US" altLang="ja-JP" sz="1400" dirty="0">
              <a:latin typeface="Meiryo UI" panose="020B0604030504040204" pitchFamily="50" charset="-128"/>
              <a:ea typeface="Meiryo UI" panose="020B0604030504040204" pitchFamily="50" charset="-128"/>
            </a:endParaRPr>
          </a:p>
          <a:p>
            <a:pPr>
              <a:lnSpc>
                <a:spcPts val="1200"/>
              </a:lnSpc>
              <a:spcBef>
                <a:spcPts val="0"/>
              </a:spcBef>
            </a:pPr>
            <a:r>
              <a:rPr lang="ja-JP" altLang="en-US" sz="1100" dirty="0">
                <a:latin typeface="Meiryo UI" panose="020B0604030504040204" pitchFamily="50" charset="-128"/>
                <a:ea typeface="Meiryo UI" panose="020B0604030504040204" pitchFamily="50" charset="-128"/>
              </a:rPr>
              <a:t>または</a:t>
            </a:r>
            <a:endParaRPr lang="en-US" altLang="ja-JP" sz="1100" dirty="0">
              <a:latin typeface="Meiryo UI" panose="020B0604030504040204" pitchFamily="50" charset="-128"/>
              <a:ea typeface="Meiryo UI" panose="020B0604030504040204" pitchFamily="50" charset="-128"/>
            </a:endParaRPr>
          </a:p>
          <a:p>
            <a:pPr>
              <a:lnSpc>
                <a:spcPts val="1200"/>
              </a:lnSpc>
              <a:spcBef>
                <a:spcPts val="0"/>
              </a:spcBef>
            </a:pPr>
            <a:r>
              <a:rPr lang="ja-JP" altLang="en-US" dirty="0">
                <a:latin typeface="Meiryo UI" panose="020B0604030504040204" pitchFamily="50" charset="-128"/>
                <a:ea typeface="Meiryo UI" panose="020B0604030504040204" pitchFamily="50" charset="-128"/>
              </a:rPr>
              <a:t>所属大学の研究室の所在地</a:t>
            </a:r>
            <a:endParaRPr lang="en-GB" altLang="en-GB"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461904FD-3AAF-454F-96A9-E216DEA942F1}"/>
              </a:ext>
            </a:extLst>
          </p:cNvPr>
          <p:cNvSpPr/>
          <p:nvPr/>
        </p:nvSpPr>
        <p:spPr bwMode="gray">
          <a:xfrm>
            <a:off x="2452530" y="3012344"/>
            <a:ext cx="7128000" cy="720000"/>
          </a:xfrm>
          <a:prstGeom prst="rect">
            <a:avLst/>
          </a:prstGeom>
          <a:solidFill>
            <a:schemeClr val="bg1"/>
          </a:solidFill>
          <a:ln w="6350">
            <a:solidFill>
              <a:srgbClr val="A7A8AA"/>
            </a:solidFill>
            <a:miter lim="800000"/>
            <a:headEnd/>
            <a:tailEnd/>
          </a:ln>
        </p:spPr>
        <p:txBody>
          <a:bodyPr lIns="72000" tIns="72000" rIns="72000" bIns="72000" rtlCol="0" anchor="t"/>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4352" y="2356397"/>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代表者 職・氏名</a:t>
            </a:r>
            <a:endParaRPr lang="en-GB" altLang="en-GB"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BC8CCA4-8251-4154-A5DE-324AD0219021}"/>
              </a:ext>
            </a:extLst>
          </p:cNvPr>
          <p:cNvSpPr/>
          <p:nvPr/>
        </p:nvSpPr>
        <p:spPr bwMode="gray">
          <a:xfrm>
            <a:off x="2452530" y="2351606"/>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a:latin typeface="Meiryo UI" panose="020B0604030504040204" pitchFamily="50" charset="-128"/>
                <a:ea typeface="Meiryo UI" panose="020B0604030504040204" pitchFamily="50" charset="-128"/>
              </a:rPr>
              <a:t>（職名）　　　　　　　　　　（氏名）</a:t>
            </a:r>
            <a:endParaRPr kumimoji="1" lang="en-US" altLang="ja-JP" sz="1600" dirty="0">
              <a:latin typeface="Meiryo UI" panose="020B0604030504040204" pitchFamily="50" charset="-128"/>
              <a:ea typeface="Meiryo UI" panose="020B0604030504040204" pitchFamily="50" charset="-128"/>
            </a:endParaRPr>
          </a:p>
        </p:txBody>
      </p:sp>
      <p:sp>
        <p:nvSpPr>
          <p:cNvPr id="12"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0647" y="3844812"/>
            <a:ext cx="2000560" cy="64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000"/>
              </a:lnSpc>
              <a:spcBef>
                <a:spcPts val="0"/>
              </a:spcBef>
            </a:pPr>
            <a:r>
              <a:rPr lang="ja-JP" altLang="en-US" sz="1400" dirty="0">
                <a:latin typeface="Meiryo UI" panose="020B0604030504040204" pitchFamily="50" charset="-128"/>
                <a:ea typeface="Meiryo UI" panose="020B0604030504040204" pitchFamily="50" charset="-128"/>
              </a:rPr>
              <a:t>横浜市内の拠点所在地</a:t>
            </a:r>
            <a:endParaRPr lang="en-US" altLang="ja-JP" sz="1400" dirty="0">
              <a:latin typeface="Meiryo UI" panose="020B0604030504040204" pitchFamily="50" charset="-128"/>
              <a:ea typeface="Meiryo UI" panose="020B0604030504040204" pitchFamily="50" charset="-128"/>
            </a:endParaRPr>
          </a:p>
          <a:p>
            <a:pPr>
              <a:lnSpc>
                <a:spcPts val="1000"/>
              </a:lnSpc>
              <a:spcBef>
                <a:spcPts val="0"/>
              </a:spcBef>
            </a:pPr>
            <a:endParaRPr lang="en-US" altLang="ja-JP" sz="1000" dirty="0">
              <a:latin typeface="Meiryo UI" panose="020B0604030504040204" pitchFamily="50" charset="-128"/>
              <a:ea typeface="Meiryo UI" panose="020B0604030504040204" pitchFamily="50" charset="-128"/>
            </a:endParaRPr>
          </a:p>
          <a:p>
            <a:pPr>
              <a:lnSpc>
                <a:spcPts val="1000"/>
              </a:lnSpc>
              <a:spcBef>
                <a:spcPts val="0"/>
              </a:spcBef>
            </a:pPr>
            <a:r>
              <a:rPr lang="ja-JP" altLang="en-US" sz="1000" dirty="0">
                <a:latin typeface="Meiryo UI" panose="020B0604030504040204" pitchFamily="50" charset="-128"/>
                <a:ea typeface="Meiryo UI" panose="020B0604030504040204" pitchFamily="50" charset="-128"/>
              </a:rPr>
              <a:t>（本店所在地と異なる場合）</a:t>
            </a:r>
            <a:endParaRPr lang="en-GB" altLang="en-GB" sz="105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461904FD-3AAF-454F-96A9-E216DEA942F1}"/>
              </a:ext>
            </a:extLst>
          </p:cNvPr>
          <p:cNvSpPr/>
          <p:nvPr/>
        </p:nvSpPr>
        <p:spPr bwMode="gray">
          <a:xfrm>
            <a:off x="2452530" y="3844812"/>
            <a:ext cx="7128000" cy="6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横浜市</a:t>
            </a:r>
            <a:endParaRPr kumimoji="1" lang="en-US" altLang="ja-JP" sz="1400" dirty="0">
              <a:latin typeface="Meiryo UI" panose="020B0604030504040204" pitchFamily="50" charset="-128"/>
              <a:ea typeface="Meiryo UI" panose="020B0604030504040204" pitchFamily="50" charset="-128"/>
            </a:endParaRPr>
          </a:p>
        </p:txBody>
      </p:sp>
      <p:sp>
        <p:nvSpPr>
          <p:cNvPr id="15"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0647" y="4613227"/>
            <a:ext cx="2000560" cy="82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spcBef>
                <a:spcPts val="0"/>
              </a:spcBef>
            </a:pPr>
            <a:r>
              <a:rPr lang="ja-JP" altLang="en-US" sz="1600" dirty="0">
                <a:latin typeface="Meiryo UI" panose="020B0604030504040204" pitchFamily="50" charset="-128"/>
                <a:ea typeface="Meiryo UI" panose="020B0604030504040204" pitchFamily="50" charset="-128"/>
              </a:rPr>
              <a:t>連絡先</a:t>
            </a:r>
            <a:endParaRPr lang="en-GB" altLang="en-GB" sz="16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461904FD-3AAF-454F-96A9-E216DEA942F1}"/>
              </a:ext>
            </a:extLst>
          </p:cNvPr>
          <p:cNvSpPr/>
          <p:nvPr/>
        </p:nvSpPr>
        <p:spPr bwMode="gray">
          <a:xfrm>
            <a:off x="2452530" y="4607335"/>
            <a:ext cx="7128000"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連絡担当者：　（部署名）　　　　　　　　　　　　　（担当者名）</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ja-JP" altLang="en-US" sz="1400" dirty="0">
                <a:latin typeface="Meiryo UI" panose="020B0604030504040204" pitchFamily="50" charset="-128"/>
                <a:ea typeface="Meiryo UI" panose="020B0604030504040204" pitchFamily="50" charset="-128"/>
              </a:rPr>
              <a:t>電話：</a:t>
            </a:r>
            <a:endParaRPr kumimoji="1" lang="en-US" altLang="ja-JP" sz="1400" dirty="0">
              <a:latin typeface="Meiryo UI" panose="020B0604030504040204" pitchFamily="50" charset="-128"/>
              <a:ea typeface="Meiryo UI" panose="020B0604030504040204" pitchFamily="50" charset="-128"/>
            </a:endParaRPr>
          </a:p>
          <a:p>
            <a:pPr marL="88900" defTabSz="762000" eaLnBrk="0" hangingPunct="0">
              <a:lnSpc>
                <a:spcPts val="2000"/>
              </a:lnSpc>
              <a:spcBef>
                <a:spcPts val="0"/>
              </a:spcBef>
            </a:pPr>
            <a:r>
              <a:rPr kumimoji="1" lang="en-US" altLang="ja-JP" sz="1400" dirty="0">
                <a:latin typeface="Meiryo UI" panose="020B0604030504040204" pitchFamily="50" charset="-128"/>
                <a:ea typeface="Meiryo UI" panose="020B0604030504040204" pitchFamily="50" charset="-128"/>
              </a:rPr>
              <a:t>E-mail</a:t>
            </a:r>
            <a:r>
              <a:rPr kumimoji="1" lang="ja-JP" altLang="en-US" sz="1400" dirty="0">
                <a:latin typeface="Meiryo UI" panose="020B0604030504040204" pitchFamily="50" charset="-128"/>
                <a:ea typeface="Meiryo UI" panose="020B0604030504040204" pitchFamily="50" charset="-128"/>
              </a:rPr>
              <a:t>アドレス：</a:t>
            </a:r>
            <a:endParaRPr kumimoji="1" lang="en-US" altLang="ja-JP" sz="1400" dirty="0">
              <a:latin typeface="Meiryo UI" panose="020B0604030504040204" pitchFamily="50" charset="-128"/>
              <a:ea typeface="Meiryo UI" panose="020B0604030504040204" pitchFamily="50" charset="-128"/>
            </a:endParaRPr>
          </a:p>
        </p:txBody>
      </p:sp>
      <p:sp>
        <p:nvSpPr>
          <p:cNvPr id="17"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0647" y="5540837"/>
            <a:ext cx="2000560"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latin typeface="Meiryo UI" panose="020B0604030504040204" pitchFamily="50" charset="-128"/>
                <a:ea typeface="Meiryo UI" panose="020B0604030504040204" pitchFamily="50" charset="-128"/>
              </a:rPr>
              <a:t>設立年月日</a:t>
            </a:r>
            <a:endParaRPr lang="en-GB" altLang="en-GB"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461904FD-3AAF-454F-96A9-E216DEA942F1}"/>
              </a:ext>
            </a:extLst>
          </p:cNvPr>
          <p:cNvSpPr/>
          <p:nvPr/>
        </p:nvSpPr>
        <p:spPr bwMode="gray">
          <a:xfrm>
            <a:off x="2452530" y="5546641"/>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400" dirty="0">
                <a:latin typeface="Meiryo UI" panose="020B0604030504040204" pitchFamily="50" charset="-128"/>
                <a:ea typeface="Meiryo UI" panose="020B0604030504040204" pitchFamily="50" charset="-128"/>
              </a:rPr>
              <a:t>法人設立：　年　月　日</a:t>
            </a:r>
            <a:endParaRPr kumimoji="1" lang="en-US" altLang="ja-JP" sz="1400" dirty="0">
              <a:latin typeface="Meiryo UI" panose="020B0604030504040204" pitchFamily="50" charset="-128"/>
              <a:ea typeface="Meiryo UI" panose="020B0604030504040204" pitchFamily="50" charset="-128"/>
            </a:endParaRPr>
          </a:p>
        </p:txBody>
      </p:sp>
      <p:sp>
        <p:nvSpPr>
          <p:cNvPr id="21" name="タイトル 3">
            <a:extLst>
              <a:ext uri="{FF2B5EF4-FFF2-40B4-BE49-F238E27FC236}">
                <a16:creationId xmlns:a16="http://schemas.microsoft.com/office/drawing/2014/main" id="{4371611D-9AAA-4A23-91F0-B92385CACB49}"/>
              </a:ext>
            </a:extLst>
          </p:cNvPr>
          <p:cNvSpPr txBox="1">
            <a:spLocks/>
          </p:cNvSpPr>
          <p:nvPr/>
        </p:nvSpPr>
        <p:spPr>
          <a:xfrm>
            <a:off x="157485" y="1279423"/>
            <a:ext cx="9072000" cy="409710"/>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ja-JP" altLang="en-US" dirty="0">
                <a:latin typeface="Meiryo UI" panose="020B0604030504040204" pitchFamily="50" charset="-128"/>
                <a:ea typeface="Meiryo UI" panose="020B0604030504040204" pitchFamily="50" charset="-128"/>
              </a:rPr>
              <a:t>２．企業概要</a:t>
            </a:r>
          </a:p>
        </p:txBody>
      </p:sp>
      <p:sp>
        <p:nvSpPr>
          <p:cNvPr id="3" name="スライド番号プレースホルダー 2">
            <a:extLst>
              <a:ext uri="{FF2B5EF4-FFF2-40B4-BE49-F238E27FC236}">
                <a16:creationId xmlns:a16="http://schemas.microsoft.com/office/drawing/2014/main" id="{C4E8B09F-9CFD-1A21-B0FA-1B156EDB504E}"/>
              </a:ext>
            </a:extLst>
          </p:cNvPr>
          <p:cNvSpPr>
            <a:spLocks noGrp="1"/>
          </p:cNvSpPr>
          <p:nvPr>
            <p:ph type="sldNum" sz="quarter" idx="4"/>
          </p:nvPr>
        </p:nvSpPr>
        <p:spPr/>
        <p:txBody>
          <a:bodyPr/>
          <a:lstStyle/>
          <a:p>
            <a:fld id="{D44B4F36-643B-4262-88E9-15662D2A4006}" type="slidenum">
              <a:rPr kumimoji="1" lang="ja-JP" altLang="en-US" smtClean="0"/>
              <a:t>2</a:t>
            </a:fld>
            <a:endParaRPr kumimoji="1" lang="ja-JP" altLang="en-US"/>
          </a:p>
        </p:txBody>
      </p:sp>
    </p:spTree>
    <p:extLst>
      <p:ext uri="{BB962C8B-B14F-4D97-AF65-F5344CB8AC3E}">
        <p14:creationId xmlns:p14="http://schemas.microsoft.com/office/powerpoint/2010/main" val="123748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83347" y="482706"/>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資本金</a:t>
            </a:r>
            <a:endParaRPr lang="en-GB" altLang="en-GB" sz="1600" dirty="0"/>
          </a:p>
        </p:txBody>
      </p:sp>
      <p:sp>
        <p:nvSpPr>
          <p:cNvPr id="7" name="正方形/長方形 6">
            <a:extLst>
              <a:ext uri="{FF2B5EF4-FFF2-40B4-BE49-F238E27FC236}">
                <a16:creationId xmlns:a16="http://schemas.microsoft.com/office/drawing/2014/main" id="{2BC8CCA4-8251-4154-A5DE-324AD0219021}"/>
              </a:ext>
            </a:extLst>
          </p:cNvPr>
          <p:cNvSpPr/>
          <p:nvPr/>
        </p:nvSpPr>
        <p:spPr bwMode="gray">
          <a:xfrm>
            <a:off x="2461525" y="488721"/>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p>
        </p:txBody>
      </p:sp>
      <p:sp>
        <p:nvSpPr>
          <p:cNvPr id="17"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5937" y="4467717"/>
            <a:ext cx="2000560" cy="168032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600"/>
              </a:lnSpc>
              <a:spcBef>
                <a:spcPts val="0"/>
              </a:spcBef>
            </a:pPr>
            <a:r>
              <a:rPr lang="ja-JP" altLang="en-US" sz="1600" dirty="0"/>
              <a:t>事業領域</a:t>
            </a:r>
            <a:endParaRPr lang="en-GB" altLang="en-GB" sz="1600" dirty="0"/>
          </a:p>
        </p:txBody>
      </p:sp>
      <p:sp>
        <p:nvSpPr>
          <p:cNvPr id="18" name="正方形/長方形 17">
            <a:extLst>
              <a:ext uri="{FF2B5EF4-FFF2-40B4-BE49-F238E27FC236}">
                <a16:creationId xmlns:a16="http://schemas.microsoft.com/office/drawing/2014/main" id="{461904FD-3AAF-454F-96A9-E216DEA942F1}"/>
              </a:ext>
            </a:extLst>
          </p:cNvPr>
          <p:cNvSpPr/>
          <p:nvPr/>
        </p:nvSpPr>
        <p:spPr bwMode="gray">
          <a:xfrm>
            <a:off x="2457820" y="4473521"/>
            <a:ext cx="7128000" cy="168032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ts val="2500"/>
              </a:lnSpc>
              <a:spcBef>
                <a:spcPts val="0"/>
              </a:spcBef>
            </a:pPr>
            <a:r>
              <a:rPr kumimoji="1" lang="ja-JP" altLang="en-US" sz="1600" dirty="0">
                <a:latin typeface="Meiryo UI" panose="020B0604030504040204" pitchFamily="50" charset="-128"/>
                <a:ea typeface="Meiryo UI" panose="020B0604030504040204" pitchFamily="50" charset="-128"/>
              </a:rPr>
              <a:t>① モビリティ（ ハードウェア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ソフトウェア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サービス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 その他（　　　　　　　　　））</a:t>
            </a:r>
            <a:endParaRPr kumimoji="1" lang="en-US" altLang="ja-JP" sz="1600" dirty="0">
              <a:latin typeface="Meiryo UI" panose="020B0604030504040204" pitchFamily="50" charset="-128"/>
              <a:ea typeface="Meiryo UI" panose="020B0604030504040204" pitchFamily="50" charset="-128"/>
            </a:endParaRPr>
          </a:p>
          <a:p>
            <a:pPr marL="88900" defTabSz="762000" eaLnBrk="0" hangingPunct="0">
              <a:lnSpc>
                <a:spcPts val="2500"/>
              </a:lnSpc>
              <a:spcBef>
                <a:spcPts val="0"/>
              </a:spcBef>
            </a:pPr>
            <a:r>
              <a:rPr kumimoji="1" lang="ja-JP" altLang="en-US" sz="1600" dirty="0">
                <a:latin typeface="Meiryo UI" panose="020B0604030504040204" pitchFamily="50" charset="-128"/>
                <a:ea typeface="Meiryo UI" panose="020B0604030504040204" pitchFamily="50" charset="-128"/>
              </a:rPr>
              <a:t>② クリーンテック</a:t>
            </a:r>
            <a:endParaRPr kumimoji="1" lang="en-US" altLang="ja-JP" sz="1600" dirty="0">
              <a:latin typeface="Meiryo UI" panose="020B0604030504040204" pitchFamily="50" charset="-128"/>
              <a:ea typeface="Meiryo UI" panose="020B0604030504040204" pitchFamily="50" charset="-128"/>
            </a:endParaRPr>
          </a:p>
          <a:p>
            <a:pPr marL="88900" defTabSz="762000" eaLnBrk="0" hangingPunct="0">
              <a:lnSpc>
                <a:spcPts val="2500"/>
              </a:lnSpc>
              <a:spcBef>
                <a:spcPts val="0"/>
              </a:spcBef>
            </a:pPr>
            <a:r>
              <a:rPr kumimoji="1" lang="ja-JP" altLang="en-US" sz="1600" dirty="0">
                <a:latin typeface="Meiryo UI" panose="020B0604030504040204" pitchFamily="50" charset="-128"/>
                <a:ea typeface="Meiryo UI" panose="020B0604030504040204" pitchFamily="50" charset="-128"/>
              </a:rPr>
              <a:t>（再生可能エネルギー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エネルギー効率 </a:t>
            </a:r>
            <a:r>
              <a:rPr kumimoji="1" lang="en-US" altLang="ja-JP" sz="1600" dirty="0">
                <a:latin typeface="Meiryo UI" panose="020B0604030504040204" pitchFamily="50" charset="-128"/>
                <a:ea typeface="Meiryo UI" panose="020B0604030504040204" pitchFamily="50" charset="-128"/>
              </a:rPr>
              <a:t>/ EV</a:t>
            </a:r>
            <a:r>
              <a:rPr kumimoji="1" lang="ja-JP" altLang="en-US" sz="1600" dirty="0">
                <a:latin typeface="Meiryo UI" panose="020B0604030504040204" pitchFamily="50" charset="-128"/>
                <a:ea typeface="Meiryo UI" panose="020B0604030504040204" pitchFamily="50" charset="-128"/>
              </a:rPr>
              <a:t>・電化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蓄電池・関連材料  </a:t>
            </a:r>
            <a:r>
              <a:rPr kumimoji="1" lang="en-US" altLang="ja-JP" sz="1600" dirty="0">
                <a:latin typeface="Meiryo UI" panose="020B0604030504040204" pitchFamily="50" charset="-128"/>
                <a:ea typeface="Meiryo UI" panose="020B0604030504040204" pitchFamily="50" charset="-128"/>
              </a:rPr>
              <a:t>/ </a:t>
            </a:r>
          </a:p>
          <a:p>
            <a:pPr marL="88900" defTabSz="762000" eaLnBrk="0" hangingPunct="0">
              <a:lnSpc>
                <a:spcPts val="2500"/>
              </a:lnSpc>
              <a:spcBef>
                <a:spcPts val="0"/>
              </a:spcBef>
            </a:pPr>
            <a:r>
              <a:rPr kumimoji="1" lang="ja-JP" altLang="en-US" sz="1600" dirty="0">
                <a:latin typeface="Meiryo UI" panose="020B0604030504040204" pitchFamily="50" charset="-128"/>
                <a:ea typeface="Meiryo UI" panose="020B0604030504040204" pitchFamily="50" charset="-128"/>
              </a:rPr>
              <a:t>　 水素・燃料電池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半導体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サステナブル素材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その他（　　　　　　））</a:t>
            </a:r>
            <a:endParaRPr kumimoji="1" lang="en-US" altLang="ja-JP" sz="1600" dirty="0">
              <a:latin typeface="Meiryo UI" panose="020B0604030504040204" pitchFamily="50" charset="-128"/>
              <a:ea typeface="Meiryo UI" panose="020B0604030504040204" pitchFamily="50" charset="-128"/>
            </a:endParaRPr>
          </a:p>
          <a:p>
            <a:pPr marL="88900" defTabSz="762000" eaLnBrk="0" hangingPunct="0">
              <a:lnSpc>
                <a:spcPts val="2500"/>
              </a:lnSpc>
              <a:spcBef>
                <a:spcPts val="0"/>
              </a:spcBef>
            </a:pPr>
            <a:r>
              <a:rPr kumimoji="1" lang="ja-JP" altLang="en-US" sz="1600" dirty="0">
                <a:latin typeface="Meiryo UI" panose="020B0604030504040204" pitchFamily="50" charset="-128"/>
                <a:ea typeface="Meiryo UI" panose="020B0604030504040204" pitchFamily="50" charset="-128"/>
              </a:rPr>
              <a:t>③</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その他（                              ）</a:t>
            </a:r>
            <a:endParaRPr kumimoji="1" lang="en-US" altLang="ja-JP" sz="1600" dirty="0">
              <a:latin typeface="Meiryo UI" panose="020B0604030504040204" pitchFamily="50" charset="-128"/>
              <a:ea typeface="Meiryo UI" panose="020B0604030504040204" pitchFamily="50" charset="-128"/>
            </a:endParaRPr>
          </a:p>
        </p:txBody>
      </p:sp>
      <p:sp>
        <p:nvSpPr>
          <p:cNvPr id="22"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83347" y="1154957"/>
            <a:ext cx="2013088" cy="210250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主要株主</a:t>
            </a:r>
            <a:endParaRPr lang="en-GB" altLang="en-GB" sz="1600" dirty="0"/>
          </a:p>
        </p:txBody>
      </p:sp>
      <p:graphicFrame>
        <p:nvGraphicFramePr>
          <p:cNvPr id="23" name="表 22"/>
          <p:cNvGraphicFramePr>
            <a:graphicFrameLocks noGrp="1"/>
          </p:cNvGraphicFramePr>
          <p:nvPr>
            <p:extLst>
              <p:ext uri="{D42A27DB-BD31-4B8C-83A1-F6EECF244321}">
                <p14:modId xmlns:p14="http://schemas.microsoft.com/office/powerpoint/2010/main" val="3528138261"/>
              </p:ext>
            </p:extLst>
          </p:nvPr>
        </p:nvGraphicFramePr>
        <p:xfrm>
          <a:off x="2461525" y="1148352"/>
          <a:ext cx="7128000" cy="2102505"/>
        </p:xfrm>
        <a:graphic>
          <a:graphicData uri="http://schemas.openxmlformats.org/drawingml/2006/table">
            <a:tbl>
              <a:tblPr firstRow="1" bandRow="1">
                <a:tableStyleId>{5C22544A-7EE6-4342-B048-85BDC9FD1C3A}</a:tableStyleId>
              </a:tblPr>
              <a:tblGrid>
                <a:gridCol w="4946273">
                  <a:extLst>
                    <a:ext uri="{9D8B030D-6E8A-4147-A177-3AD203B41FA5}">
                      <a16:colId xmlns:a16="http://schemas.microsoft.com/office/drawing/2014/main" val="232324601"/>
                    </a:ext>
                  </a:extLst>
                </a:gridCol>
                <a:gridCol w="2181727">
                  <a:extLst>
                    <a:ext uri="{9D8B030D-6E8A-4147-A177-3AD203B41FA5}">
                      <a16:colId xmlns:a16="http://schemas.microsoft.com/office/drawing/2014/main" val="1062710948"/>
                    </a:ext>
                  </a:extLst>
                </a:gridCol>
              </a:tblGrid>
              <a:tr h="370840">
                <a:tc>
                  <a:txBody>
                    <a:bodyPr/>
                    <a:lstStyle/>
                    <a:p>
                      <a:pPr algn="ctr"/>
                      <a:r>
                        <a:rPr kumimoji="1" lang="ja-JP" altLang="en-US" sz="1400" b="0" dirty="0">
                          <a:solidFill>
                            <a:schemeClr val="tx1"/>
                          </a:solidFill>
                        </a:rPr>
                        <a:t>出資者（上位５位まで）</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solidFill>
                      <a:srgbClr val="A0DCFF"/>
                    </a:solidFill>
                  </a:tcPr>
                </a:tc>
                <a:tc>
                  <a:txBody>
                    <a:bodyPr/>
                    <a:lstStyle/>
                    <a:p>
                      <a:pPr algn="ctr"/>
                      <a:r>
                        <a:rPr kumimoji="1" lang="ja-JP" altLang="en-US" sz="1400" b="0" dirty="0">
                          <a:solidFill>
                            <a:schemeClr val="tx1"/>
                          </a:solidFill>
                        </a:rPr>
                        <a:t>持株比率</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solidFill>
                      <a:srgbClr val="A0DCFF"/>
                    </a:solidFill>
                  </a:tcPr>
                </a:tc>
                <a:extLst>
                  <a:ext uri="{0D108BD9-81ED-4DB2-BD59-A6C34878D82A}">
                    <a16:rowId xmlns:a16="http://schemas.microsoft.com/office/drawing/2014/main" val="1592837003"/>
                  </a:ext>
                </a:extLst>
              </a:tr>
              <a:tr h="370840">
                <a:tc>
                  <a:txBody>
                    <a:bodyPr/>
                    <a:lstStyle/>
                    <a:p>
                      <a:r>
                        <a:rPr kumimoji="1" lang="ja-JP" altLang="en-US" sz="1400" dirty="0"/>
                        <a:t>①　</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a:t>％</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896593394"/>
                  </a:ext>
                </a:extLst>
              </a:tr>
              <a:tr h="370840">
                <a:tc>
                  <a:txBody>
                    <a:bodyPr/>
                    <a:lstStyle/>
                    <a:p>
                      <a:r>
                        <a:rPr kumimoji="1" lang="ja-JP" altLang="en-US" sz="1400" dirty="0"/>
                        <a:t>②　</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a:t>％</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142833473"/>
                  </a:ext>
                </a:extLst>
              </a:tr>
              <a:tr h="329995">
                <a:tc>
                  <a:txBody>
                    <a:bodyPr/>
                    <a:lstStyle/>
                    <a:p>
                      <a:r>
                        <a:rPr kumimoji="1" lang="ja-JP" altLang="en-US" sz="1400" dirty="0"/>
                        <a:t>③　</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a:t>％</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823778629"/>
                  </a:ext>
                </a:extLst>
              </a:tr>
              <a:tr h="329995">
                <a:tc>
                  <a:txBody>
                    <a:bodyPr/>
                    <a:lstStyle/>
                    <a:p>
                      <a:r>
                        <a:rPr kumimoji="1" lang="ja-JP" altLang="en-US" sz="1400" dirty="0"/>
                        <a:t>④　</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a:t>％</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259901233"/>
                  </a:ext>
                </a:extLst>
              </a:tr>
              <a:tr h="329995">
                <a:tc>
                  <a:txBody>
                    <a:bodyPr/>
                    <a:lstStyle/>
                    <a:p>
                      <a:r>
                        <a:rPr kumimoji="1" lang="ja-JP" altLang="en-US" sz="1400" dirty="0"/>
                        <a:t>⑤　</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tc>
                  <a:txBody>
                    <a:bodyPr/>
                    <a:lstStyle/>
                    <a:p>
                      <a:r>
                        <a:rPr kumimoji="1" lang="ja-JP" altLang="en-US" sz="1400" dirty="0"/>
                        <a:t>％</a:t>
                      </a:r>
                    </a:p>
                  </a:txBody>
                  <a:tcPr anchor="ctr">
                    <a:lnL w="9525" cap="flat" cmpd="sng" algn="ctr">
                      <a:solidFill>
                        <a:schemeClr val="tx2">
                          <a:lumMod val="60000"/>
                          <a:lumOff val="40000"/>
                        </a:schemeClr>
                      </a:solidFill>
                      <a:prstDash val="solid"/>
                      <a:round/>
                      <a:headEnd type="none" w="med" len="med"/>
                      <a:tailEnd type="none" w="med" len="med"/>
                    </a:lnL>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olid"/>
                      <a:round/>
                      <a:headEnd type="none" w="med" len="med"/>
                      <a:tailEnd type="none" w="med" len="med"/>
                    </a:lnT>
                    <a:lnB w="9525"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2039247134"/>
                  </a:ext>
                </a:extLst>
              </a:tr>
            </a:tbl>
          </a:graphicData>
        </a:graphic>
      </p:graphicFrame>
      <p:sp>
        <p:nvSpPr>
          <p:cNvPr id="24" name="タイトル 3">
            <a:extLst>
              <a:ext uri="{FF2B5EF4-FFF2-40B4-BE49-F238E27FC236}">
                <a16:creationId xmlns:a16="http://schemas.microsoft.com/office/drawing/2014/main" id="{4371611D-9AAA-4A23-91F0-B92385CACB49}"/>
              </a:ext>
            </a:extLst>
          </p:cNvPr>
          <p:cNvSpPr txBox="1">
            <a:spLocks/>
          </p:cNvSpPr>
          <p:nvPr/>
        </p:nvSpPr>
        <p:spPr>
          <a:xfrm>
            <a:off x="166480" y="4051548"/>
            <a:ext cx="9072000" cy="374762"/>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ja-JP" altLang="en-US" dirty="0"/>
              <a:t>３．応募する事業カテゴリ</a:t>
            </a:r>
          </a:p>
        </p:txBody>
      </p:sp>
      <p:sp>
        <p:nvSpPr>
          <p:cNvPr id="25"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642" y="3385902"/>
            <a:ext cx="2013088" cy="54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従業員数</a:t>
            </a:r>
            <a:endParaRPr lang="en-GB" altLang="en-GB" sz="16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2BC8CCA4-8251-4154-A5DE-324AD0219021}"/>
              </a:ext>
            </a:extLst>
          </p:cNvPr>
          <p:cNvSpPr/>
          <p:nvPr/>
        </p:nvSpPr>
        <p:spPr bwMode="gray">
          <a:xfrm>
            <a:off x="2457820" y="3383108"/>
            <a:ext cx="7128000" cy="54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600" dirty="0">
                <a:latin typeface="Meiryo UI" panose="020B0604030504040204" pitchFamily="50" charset="-128"/>
                <a:ea typeface="Meiryo UI" panose="020B0604030504040204" pitchFamily="50" charset="-128"/>
              </a:rPr>
              <a:t>従業員数　　名（うち正社員　名）</a:t>
            </a:r>
            <a:endParaRPr kumimoji="1" lang="en-US" altLang="ja-JP" sz="16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C9CB3ED-4DD7-2F56-2B54-983A97C1BFEE}"/>
              </a:ext>
            </a:extLst>
          </p:cNvPr>
          <p:cNvSpPr>
            <a:spLocks noGrp="1"/>
          </p:cNvSpPr>
          <p:nvPr>
            <p:ph type="sldNum" sz="quarter" idx="4"/>
          </p:nvPr>
        </p:nvSpPr>
        <p:spPr/>
        <p:txBody>
          <a:bodyPr/>
          <a:lstStyle/>
          <a:p>
            <a:fld id="{D44B4F36-643B-4262-88E9-15662D2A4006}" type="slidenum">
              <a:rPr kumimoji="1" lang="ja-JP" altLang="en-US" smtClean="0"/>
              <a:t>3</a:t>
            </a:fld>
            <a:endParaRPr kumimoji="1" lang="ja-JP" altLang="en-US"/>
          </a:p>
        </p:txBody>
      </p:sp>
    </p:spTree>
    <p:extLst>
      <p:ext uri="{BB962C8B-B14F-4D97-AF65-F5344CB8AC3E}">
        <p14:creationId xmlns:p14="http://schemas.microsoft.com/office/powerpoint/2010/main" val="3804021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４．顧客と課題認識</a:t>
            </a:r>
            <a:endParaRPr kumimoji="1" lang="ja-JP" altLang="en-US" dirty="0">
              <a:latin typeface="Meiryo UI" panose="020B0604030504040204" pitchFamily="50" charset="-128"/>
              <a:ea typeface="Meiryo UI" panose="020B0604030504040204" pitchFamily="50" charset="-128"/>
            </a:endParaRPr>
          </a:p>
        </p:txBody>
      </p:sp>
      <p:sp>
        <p:nvSpPr>
          <p:cNvPr id="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941452"/>
            <a:ext cx="2006599" cy="164003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解決しようとする課題</a:t>
            </a:r>
            <a:endParaRPr lang="en-GB" altLang="en-GB" sz="1600" dirty="0"/>
          </a:p>
        </p:txBody>
      </p:sp>
      <p:sp>
        <p:nvSpPr>
          <p:cNvPr id="7" name="正方形/長方形 6">
            <a:extLst>
              <a:ext uri="{FF2B5EF4-FFF2-40B4-BE49-F238E27FC236}">
                <a16:creationId xmlns:a16="http://schemas.microsoft.com/office/drawing/2014/main" id="{2BC8CCA4-8251-4154-A5DE-324AD0219021}"/>
              </a:ext>
            </a:extLst>
          </p:cNvPr>
          <p:cNvSpPr/>
          <p:nvPr/>
        </p:nvSpPr>
        <p:spPr bwMode="gray">
          <a:xfrm>
            <a:off x="2457578" y="938064"/>
            <a:ext cx="7128000" cy="164003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0"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2722277"/>
            <a:ext cx="2013088" cy="164003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対象となる顧客</a:t>
            </a:r>
            <a:endParaRPr lang="en-GB" altLang="en-GB" sz="1600" dirty="0"/>
          </a:p>
        </p:txBody>
      </p:sp>
      <p:sp>
        <p:nvSpPr>
          <p:cNvPr id="11" name="正方形/長方形 10">
            <a:extLst>
              <a:ext uri="{FF2B5EF4-FFF2-40B4-BE49-F238E27FC236}">
                <a16:creationId xmlns:a16="http://schemas.microsoft.com/office/drawing/2014/main" id="{2BC8CCA4-8251-4154-A5DE-324AD0219021}"/>
              </a:ext>
            </a:extLst>
          </p:cNvPr>
          <p:cNvSpPr/>
          <p:nvPr/>
        </p:nvSpPr>
        <p:spPr bwMode="gray">
          <a:xfrm>
            <a:off x="2462626" y="2722277"/>
            <a:ext cx="7128000" cy="164003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477881"/>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「解決しようとする課題」と「対象となる顧客」、「顧客へのチャネル」について詳細に記載してください。</a:t>
            </a:r>
          </a:p>
        </p:txBody>
      </p:sp>
      <p:sp>
        <p:nvSpPr>
          <p:cNvPr id="12"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4509878"/>
            <a:ext cx="2006599" cy="1640035"/>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顧客へのチャネル</a:t>
            </a:r>
            <a:endParaRPr lang="en-GB" altLang="en-GB" sz="1600" dirty="0"/>
          </a:p>
        </p:txBody>
      </p:sp>
      <p:sp>
        <p:nvSpPr>
          <p:cNvPr id="14" name="正方形/長方形 13">
            <a:extLst>
              <a:ext uri="{FF2B5EF4-FFF2-40B4-BE49-F238E27FC236}">
                <a16:creationId xmlns:a16="http://schemas.microsoft.com/office/drawing/2014/main" id="{2BC8CCA4-8251-4154-A5DE-324AD0219021}"/>
              </a:ext>
            </a:extLst>
          </p:cNvPr>
          <p:cNvSpPr/>
          <p:nvPr/>
        </p:nvSpPr>
        <p:spPr bwMode="gray">
          <a:xfrm>
            <a:off x="2457578" y="4506490"/>
            <a:ext cx="7128000" cy="1640035"/>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3BAC777-ACB5-35E4-F113-3224878E9EBD}"/>
              </a:ext>
            </a:extLst>
          </p:cNvPr>
          <p:cNvSpPr>
            <a:spLocks noGrp="1"/>
          </p:cNvSpPr>
          <p:nvPr>
            <p:ph type="sldNum" sz="quarter" idx="4"/>
          </p:nvPr>
        </p:nvSpPr>
        <p:spPr/>
        <p:txBody>
          <a:bodyPr/>
          <a:lstStyle/>
          <a:p>
            <a:fld id="{D44B4F36-643B-4262-88E9-15662D2A4006}" type="slidenum">
              <a:rPr kumimoji="1" lang="ja-JP" altLang="en-US" smtClean="0"/>
              <a:t>4</a:t>
            </a:fld>
            <a:endParaRPr kumimoji="1" lang="ja-JP" altLang="en-US"/>
          </a:p>
        </p:txBody>
      </p:sp>
    </p:spTree>
    <p:extLst>
      <p:ext uri="{BB962C8B-B14F-4D97-AF65-F5344CB8AC3E}">
        <p14:creationId xmlns:p14="http://schemas.microsoft.com/office/powerpoint/2010/main" val="179794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５．解決策（ソリューション）</a:t>
            </a:r>
            <a:endParaRPr kumimoji="1" lang="ja-JP" altLang="en-US" dirty="0">
              <a:latin typeface="Meiryo UI" panose="020B0604030504040204" pitchFamily="50" charset="-128"/>
              <a:ea typeface="Meiryo UI" panose="020B0604030504040204" pitchFamily="50" charset="-128"/>
            </a:endParaRPr>
          </a:p>
        </p:txBody>
      </p:sp>
      <p:sp>
        <p:nvSpPr>
          <p:cNvPr id="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941453"/>
            <a:ext cx="2006599" cy="60044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独自の価値提案</a:t>
            </a:r>
          </a:p>
          <a:p>
            <a:r>
              <a:rPr lang="ja-JP" altLang="en-US" sz="1100" dirty="0">
                <a:latin typeface="Meiryo UI" panose="020B0604030504040204" pitchFamily="50" charset="-128"/>
                <a:ea typeface="Meiryo UI" panose="020B0604030504040204" pitchFamily="50" charset="-128"/>
              </a:rPr>
              <a:t>（製品・サービスのコンセプト）</a:t>
            </a:r>
          </a:p>
        </p:txBody>
      </p:sp>
      <p:sp>
        <p:nvSpPr>
          <p:cNvPr id="7" name="正方形/長方形 6">
            <a:extLst>
              <a:ext uri="{FF2B5EF4-FFF2-40B4-BE49-F238E27FC236}">
                <a16:creationId xmlns:a16="http://schemas.microsoft.com/office/drawing/2014/main" id="{2BC8CCA4-8251-4154-A5DE-324AD0219021}"/>
              </a:ext>
            </a:extLst>
          </p:cNvPr>
          <p:cNvSpPr/>
          <p:nvPr/>
        </p:nvSpPr>
        <p:spPr bwMode="gray">
          <a:xfrm>
            <a:off x="2457578" y="938065"/>
            <a:ext cx="7128000" cy="60044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BC8CCA4-8251-4154-A5DE-324AD0219021}"/>
              </a:ext>
            </a:extLst>
          </p:cNvPr>
          <p:cNvSpPr/>
          <p:nvPr/>
        </p:nvSpPr>
        <p:spPr bwMode="gray">
          <a:xfrm>
            <a:off x="279400" y="1698171"/>
            <a:ext cx="9311226" cy="361124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477881"/>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「課題を解決するプロダクト（貴社の製品・サービス）」を詳細に記載してください。</a:t>
            </a:r>
          </a:p>
        </p:txBody>
      </p:sp>
      <p:sp>
        <p:nvSpPr>
          <p:cNvPr id="10"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1704676"/>
            <a:ext cx="2013088" cy="44604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製品・サービスの詳細</a:t>
            </a:r>
            <a:endParaRPr lang="en-GB" altLang="en-GB" sz="1600" dirty="0">
              <a:latin typeface="Meiryo UI" panose="020B0604030504040204" pitchFamily="50" charset="-128"/>
              <a:ea typeface="Meiryo UI" panose="020B0604030504040204" pitchFamily="50" charset="-128"/>
            </a:endParaRPr>
          </a:p>
        </p:txBody>
      </p:sp>
      <p:sp>
        <p:nvSpPr>
          <p:cNvPr id="20"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84448" y="5463463"/>
            <a:ext cx="2006599" cy="67752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latin typeface="Meiryo UI" panose="020B0604030504040204" pitchFamily="50" charset="-128"/>
                <a:ea typeface="Meiryo UI" panose="020B0604030504040204" pitchFamily="50" charset="-128"/>
              </a:rPr>
              <a:t>現状の事業の</a:t>
            </a:r>
          </a:p>
          <a:p>
            <a:r>
              <a:rPr lang="ja-JP" altLang="en-US" sz="1600" dirty="0">
                <a:latin typeface="Meiryo UI" panose="020B0604030504040204" pitchFamily="50" charset="-128"/>
                <a:ea typeface="Meiryo UI" panose="020B0604030504040204" pitchFamily="50" charset="-128"/>
              </a:rPr>
              <a:t>進捗状況</a:t>
            </a:r>
          </a:p>
        </p:txBody>
      </p:sp>
      <p:sp>
        <p:nvSpPr>
          <p:cNvPr id="21" name="正方形/長方形 20">
            <a:extLst>
              <a:ext uri="{FF2B5EF4-FFF2-40B4-BE49-F238E27FC236}">
                <a16:creationId xmlns:a16="http://schemas.microsoft.com/office/drawing/2014/main" id="{461904FD-3AAF-454F-96A9-E216DEA942F1}"/>
              </a:ext>
            </a:extLst>
          </p:cNvPr>
          <p:cNvSpPr/>
          <p:nvPr/>
        </p:nvSpPr>
        <p:spPr bwMode="gray">
          <a:xfrm>
            <a:off x="2457578" y="5469267"/>
            <a:ext cx="7138096" cy="67752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ts val="2400"/>
              </a:lnSpc>
              <a:spcBef>
                <a:spcPts val="0"/>
              </a:spcBef>
            </a:pPr>
            <a:r>
              <a:rPr kumimoji="1" lang="ja-JP" altLang="en-US" sz="1600" dirty="0">
                <a:latin typeface="Meiryo UI" panose="020B0604030504040204" pitchFamily="50" charset="-128"/>
                <a:ea typeface="Meiryo UI" panose="020B0604030504040204" pitchFamily="50" charset="-128"/>
              </a:rPr>
              <a:t>①アイデア発想のみ  </a:t>
            </a:r>
            <a:r>
              <a:rPr kumimoji="1" lang="en-US" altLang="ja-JP" sz="1600" dirty="0">
                <a:latin typeface="Meiryo UI" panose="020B0604030504040204" pitchFamily="50" charset="-128"/>
                <a:ea typeface="Meiryo UI" panose="020B0604030504040204" pitchFamily="50" charset="-128"/>
              </a:rPr>
              <a:t>/ ② </a:t>
            </a:r>
            <a:r>
              <a:rPr kumimoji="1" lang="ja-JP" altLang="en-US" sz="1600" dirty="0">
                <a:latin typeface="Meiryo UI" panose="020B0604030504040204" pitchFamily="50" charset="-128"/>
                <a:ea typeface="Meiryo UI" panose="020B0604030504040204" pitchFamily="50" charset="-128"/>
              </a:rPr>
              <a:t>概念実証済  </a:t>
            </a:r>
            <a:r>
              <a:rPr kumimoji="1" lang="en-US" altLang="ja-JP" sz="1600" dirty="0">
                <a:latin typeface="Meiryo UI" panose="020B0604030504040204" pitchFamily="50" charset="-128"/>
                <a:ea typeface="Meiryo UI" panose="020B0604030504040204" pitchFamily="50" charset="-128"/>
              </a:rPr>
              <a:t>/ ③ </a:t>
            </a:r>
            <a:r>
              <a:rPr kumimoji="1" lang="ja-JP" altLang="en-US" sz="1600" dirty="0">
                <a:latin typeface="Meiryo UI" panose="020B0604030504040204" pitchFamily="50" charset="-128"/>
                <a:ea typeface="Meiryo UI" panose="020B0604030504040204" pitchFamily="50" charset="-128"/>
              </a:rPr>
              <a:t>ニーズ検証済  </a:t>
            </a:r>
            <a:r>
              <a:rPr kumimoji="1" lang="en-US" altLang="ja-JP" sz="1600" dirty="0">
                <a:latin typeface="Meiryo UI" panose="020B0604030504040204" pitchFamily="50" charset="-128"/>
                <a:ea typeface="Meiryo UI" panose="020B0604030504040204" pitchFamily="50" charset="-128"/>
              </a:rPr>
              <a:t>/ </a:t>
            </a:r>
          </a:p>
          <a:p>
            <a:pPr marL="88900" defTabSz="762000" eaLnBrk="0" hangingPunct="0">
              <a:lnSpc>
                <a:spcPts val="2400"/>
              </a:lnSpc>
              <a:spcBef>
                <a:spcPts val="0"/>
              </a:spcBef>
            </a:pPr>
            <a:r>
              <a:rPr kumimoji="1" lang="en-US" altLang="ja-JP" sz="1600" dirty="0">
                <a:latin typeface="Meiryo UI" panose="020B0604030504040204" pitchFamily="50" charset="-128"/>
                <a:ea typeface="Meiryo UI" panose="020B0604030504040204" pitchFamily="50" charset="-128"/>
              </a:rPr>
              <a:t>④</a:t>
            </a:r>
            <a:r>
              <a:rPr kumimoji="1" lang="ja-JP" altLang="en-US" sz="1600" dirty="0">
                <a:latin typeface="Meiryo UI" panose="020B0604030504040204" pitchFamily="50" charset="-128"/>
                <a:ea typeface="Meiryo UI" panose="020B0604030504040204" pitchFamily="50" charset="-128"/>
              </a:rPr>
              <a:t>試作品開発済  </a:t>
            </a:r>
            <a:r>
              <a:rPr kumimoji="1" lang="en-US" altLang="ja-JP" sz="1600" dirty="0">
                <a:latin typeface="Meiryo UI" panose="020B0604030504040204" pitchFamily="50" charset="-128"/>
                <a:ea typeface="Meiryo UI" panose="020B0604030504040204" pitchFamily="50" charset="-128"/>
              </a:rPr>
              <a:t>/  ⑤</a:t>
            </a:r>
            <a:r>
              <a:rPr kumimoji="1" lang="ja-JP" altLang="en-US" sz="1600" dirty="0">
                <a:latin typeface="Meiryo UI" panose="020B0604030504040204" pitchFamily="50" charset="-128"/>
                <a:ea typeface="Meiryo UI" panose="020B0604030504040204" pitchFamily="50" charset="-128"/>
              </a:rPr>
              <a:t>その他（                              ）</a:t>
            </a:r>
          </a:p>
        </p:txBody>
      </p:sp>
      <p:sp>
        <p:nvSpPr>
          <p:cNvPr id="2" name="スライド番号プレースホルダー 1">
            <a:extLst>
              <a:ext uri="{FF2B5EF4-FFF2-40B4-BE49-F238E27FC236}">
                <a16:creationId xmlns:a16="http://schemas.microsoft.com/office/drawing/2014/main" id="{C460518B-4B39-B147-6C92-0D514D7674BA}"/>
              </a:ext>
            </a:extLst>
          </p:cNvPr>
          <p:cNvSpPr>
            <a:spLocks noGrp="1"/>
          </p:cNvSpPr>
          <p:nvPr>
            <p:ph type="sldNum" sz="quarter" idx="4"/>
          </p:nvPr>
        </p:nvSpPr>
        <p:spPr/>
        <p:txBody>
          <a:bodyPr/>
          <a:lstStyle/>
          <a:p>
            <a:fld id="{D44B4F36-643B-4262-88E9-15662D2A4006}" type="slidenum">
              <a:rPr kumimoji="1" lang="ja-JP" altLang="en-US" smtClean="0"/>
              <a:t>5</a:t>
            </a:fld>
            <a:endParaRPr kumimoji="1" lang="ja-JP" altLang="en-US"/>
          </a:p>
        </p:txBody>
      </p:sp>
    </p:spTree>
    <p:extLst>
      <p:ext uri="{BB962C8B-B14F-4D97-AF65-F5344CB8AC3E}">
        <p14:creationId xmlns:p14="http://schemas.microsoft.com/office/powerpoint/2010/main" val="1891178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BC8CCA4-8251-4154-A5DE-324AD0219021}"/>
              </a:ext>
            </a:extLst>
          </p:cNvPr>
          <p:cNvSpPr/>
          <p:nvPr/>
        </p:nvSpPr>
        <p:spPr bwMode="gray">
          <a:xfrm>
            <a:off x="279400" y="540339"/>
            <a:ext cx="9311226" cy="5410517"/>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en-US" altLang="ja-JP" sz="1600" dirty="0">
              <a:latin typeface="Meiryo UI" panose="020B0604030504040204" pitchFamily="50" charset="-128"/>
              <a:ea typeface="Meiryo UI" panose="020B0604030504040204" pitchFamily="50" charset="-128"/>
            </a:endParaRPr>
          </a:p>
        </p:txBody>
      </p:sp>
      <p:sp>
        <p:nvSpPr>
          <p:cNvPr id="14" name="正方形/長方形 13"/>
          <p:cNvSpPr/>
          <p:nvPr/>
        </p:nvSpPr>
        <p:spPr bwMode="gray">
          <a:xfrm>
            <a:off x="3435927" y="780595"/>
            <a:ext cx="6052810" cy="1103624"/>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類似技術・先行技術等の状況分析を踏まえ、プロダクトの革新性・優位性について記載してください。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a:p>
            <a:pPr marR="0" defTabSz="990564" rtl="0" eaLnBrk="1" fontAlgn="auto" latinLnBrk="0" hangingPunct="1">
              <a:lnSpc>
                <a:spcPct val="100000"/>
              </a:lnSpc>
              <a:spcBef>
                <a:spcPts val="0"/>
              </a:spcBef>
              <a:spcAft>
                <a:spcPts val="0"/>
              </a:spcAft>
              <a:buClrTx/>
              <a:buSzPct val="100000"/>
              <a:tabLst/>
            </a:pPr>
            <a:r>
              <a:rPr kumimoji="1" lang="en-US" altLang="ja-JP" sz="14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rPr>
              <a:t>現時点で直接的に比較できる対象がない場合は、対象を広げ、将来、後追いで競合となりうる関連技術、周辺技術、代替技術について記載してください。</a:t>
            </a:r>
            <a:endParaRPr kumimoji="1" lang="ja-JP" altLang="en-US" sz="1600" b="0" i="0" u="none" strike="noStrike" kern="120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mn-cs"/>
            </a:endParaRPr>
          </a:p>
        </p:txBody>
      </p:sp>
      <p:sp>
        <p:nvSpPr>
          <p:cNvPr id="16" name="フッター プレースホルダー 4">
            <a:extLst>
              <a:ext uri="{FF2B5EF4-FFF2-40B4-BE49-F238E27FC236}">
                <a16:creationId xmlns:a16="http://schemas.microsoft.com/office/drawing/2014/main" id="{F323300A-9237-47E3-9898-F5D21C1E0A14}"/>
              </a:ext>
            </a:extLst>
          </p:cNvPr>
          <p:cNvSpPr txBox="1">
            <a:spLocks/>
          </p:cNvSpPr>
          <p:nvPr/>
        </p:nvSpPr>
        <p:spPr bwMode="gray">
          <a:xfrm>
            <a:off x="279400" y="540338"/>
            <a:ext cx="2013088" cy="625516"/>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pPr>
              <a:lnSpc>
                <a:spcPts val="1200"/>
              </a:lnSpc>
            </a:pPr>
            <a:r>
              <a:rPr lang="ja-JP" altLang="en-US" sz="1600" dirty="0">
                <a:latin typeface="Meiryo UI" panose="020B0604030504040204" pitchFamily="50" charset="-128"/>
                <a:ea typeface="Meiryo UI" panose="020B0604030504040204" pitchFamily="50" charset="-128"/>
              </a:rPr>
              <a:t>競合優位性</a:t>
            </a:r>
            <a:endParaRPr lang="en-GB" altLang="en-GB" sz="1600" dirty="0">
              <a:latin typeface="Meiryo UI" panose="020B0604030504040204" pitchFamily="50" charset="-128"/>
              <a:ea typeface="Meiryo UI" panose="020B0604030504040204" pitchFamily="50" charset="-128"/>
            </a:endParaRPr>
          </a:p>
        </p:txBody>
      </p:sp>
      <p:sp>
        <p:nvSpPr>
          <p:cNvPr id="5" name="タイトル 3">
            <a:extLst>
              <a:ext uri="{FF2B5EF4-FFF2-40B4-BE49-F238E27FC236}">
                <a16:creationId xmlns:a16="http://schemas.microsoft.com/office/drawing/2014/main" id="{4371611D-9AAA-4A23-91F0-B92385CACB49}"/>
              </a:ext>
            </a:extLst>
          </p:cNvPr>
          <p:cNvSpPr txBox="1">
            <a:spLocks/>
          </p:cNvSpPr>
          <p:nvPr/>
        </p:nvSpPr>
        <p:spPr>
          <a:xfrm>
            <a:off x="144482" y="130630"/>
            <a:ext cx="9072000" cy="409710"/>
          </a:xfrm>
          <a:prstGeom prst="rect">
            <a:avLst/>
          </a:prstGeom>
        </p:spPr>
        <p:txBody>
          <a:bodyPr/>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ja-JP" altLang="en-US">
                <a:latin typeface="Meiryo UI" panose="020B0604030504040204" pitchFamily="50" charset="-128"/>
                <a:ea typeface="Meiryo UI" panose="020B0604030504040204" pitchFamily="50" charset="-128"/>
              </a:rPr>
              <a:t>５．解決策（ソリューション）</a:t>
            </a:r>
            <a:endParaRPr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0689D50-F0F9-7844-33AD-411D1BC2786B}"/>
              </a:ext>
            </a:extLst>
          </p:cNvPr>
          <p:cNvSpPr>
            <a:spLocks noGrp="1"/>
          </p:cNvSpPr>
          <p:nvPr>
            <p:ph type="sldNum" sz="quarter" idx="4"/>
          </p:nvPr>
        </p:nvSpPr>
        <p:spPr/>
        <p:txBody>
          <a:bodyPr/>
          <a:lstStyle/>
          <a:p>
            <a:fld id="{D44B4F36-643B-4262-88E9-15662D2A4006}" type="slidenum">
              <a:rPr kumimoji="1" lang="ja-JP" altLang="en-US" smtClean="0"/>
              <a:t>6</a:t>
            </a:fld>
            <a:endParaRPr kumimoji="1" lang="ja-JP" altLang="en-US"/>
          </a:p>
        </p:txBody>
      </p:sp>
    </p:spTree>
    <p:extLst>
      <p:ext uri="{BB962C8B-B14F-4D97-AF65-F5344CB8AC3E}">
        <p14:creationId xmlns:p14="http://schemas.microsoft.com/office/powerpoint/2010/main" val="3899719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６．ビジネスモデル（収益の流れ）</a:t>
            </a: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477881"/>
            <a:ext cx="683673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「ビジネスモデル（誰に何を提供し、誰からどのように収益化するか）」を詳細に記載ください。</a:t>
            </a:r>
          </a:p>
        </p:txBody>
      </p:sp>
      <p:sp>
        <p:nvSpPr>
          <p:cNvPr id="4" name="正方形/長方形 3"/>
          <p:cNvSpPr/>
          <p:nvPr/>
        </p:nvSpPr>
        <p:spPr bwMode="gray">
          <a:xfrm>
            <a:off x="3435927" y="1257131"/>
            <a:ext cx="6052810" cy="1181269"/>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上市までにかかる費用（コスト）と、調達方法を記載してください。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収益の流れ（どのようなタイミング</a:t>
            </a:r>
            <a:r>
              <a:rPr kumimoji="1" lang="ja-JP" altLang="en-US" sz="1400">
                <a:solidFill>
                  <a:schemeClr val="bg1">
                    <a:lumMod val="50000"/>
                  </a:schemeClr>
                </a:solidFill>
                <a:latin typeface="Meiryo UI" panose="020B0604030504040204" pitchFamily="50" charset="-128"/>
                <a:ea typeface="Meiryo UI" panose="020B0604030504040204" pitchFamily="50" charset="-128"/>
                <a:cs typeface="+mn-cs"/>
              </a:rPr>
              <a:t>でいくらの</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収益を獲得するか）、コスト構造（価値を提供するのにどのくらいのコストがかかるか）も踏まえて記載してください。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DCE1C6E6-C230-B099-E575-AC67C5D64E0B}"/>
              </a:ext>
            </a:extLst>
          </p:cNvPr>
          <p:cNvSpPr>
            <a:spLocks noGrp="1"/>
          </p:cNvSpPr>
          <p:nvPr>
            <p:ph type="sldNum" sz="quarter" idx="4"/>
          </p:nvPr>
        </p:nvSpPr>
        <p:spPr/>
        <p:txBody>
          <a:bodyPr/>
          <a:lstStyle/>
          <a:p>
            <a:fld id="{D44B4F36-643B-4262-88E9-15662D2A4006}" type="slidenum">
              <a:rPr kumimoji="1" lang="ja-JP" altLang="en-US" smtClean="0"/>
              <a:t>7</a:t>
            </a:fld>
            <a:endParaRPr kumimoji="1" lang="ja-JP" altLang="en-US"/>
          </a:p>
        </p:txBody>
      </p:sp>
    </p:spTree>
    <p:extLst>
      <p:ext uri="{BB962C8B-B14F-4D97-AF65-F5344CB8AC3E}">
        <p14:creationId xmlns:p14="http://schemas.microsoft.com/office/powerpoint/2010/main" val="178588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７．チーム・メンバー</a:t>
            </a: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0647" y="477881"/>
            <a:ext cx="683673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ビジネスモデルを実現するための</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チーム・メンバーの体制</a:t>
            </a: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について記載ください。</a:t>
            </a:r>
          </a:p>
        </p:txBody>
      </p:sp>
      <p:sp>
        <p:nvSpPr>
          <p:cNvPr id="4" name="正方形/長方形 3"/>
          <p:cNvSpPr/>
          <p:nvPr/>
        </p:nvSpPr>
        <p:spPr bwMode="gray">
          <a:xfrm>
            <a:off x="3435927" y="1257132"/>
            <a:ext cx="6052810" cy="1103624"/>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チームのバックグラウンドがわかるように、記載してください。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EAF9BC9A-0156-E37A-6D14-2F7210D52923}"/>
              </a:ext>
            </a:extLst>
          </p:cNvPr>
          <p:cNvSpPr>
            <a:spLocks noGrp="1"/>
          </p:cNvSpPr>
          <p:nvPr>
            <p:ph type="sldNum" sz="quarter" idx="4"/>
          </p:nvPr>
        </p:nvSpPr>
        <p:spPr/>
        <p:txBody>
          <a:bodyPr/>
          <a:lstStyle/>
          <a:p>
            <a:fld id="{D44B4F36-643B-4262-88E9-15662D2A4006}" type="slidenum">
              <a:rPr kumimoji="1" lang="ja-JP" altLang="en-US" smtClean="0"/>
              <a:t>8</a:t>
            </a:fld>
            <a:endParaRPr kumimoji="1" lang="ja-JP" altLang="en-US"/>
          </a:p>
        </p:txBody>
      </p:sp>
    </p:spTree>
    <p:extLst>
      <p:ext uri="{BB962C8B-B14F-4D97-AF65-F5344CB8AC3E}">
        <p14:creationId xmlns:p14="http://schemas.microsoft.com/office/powerpoint/2010/main" val="410427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28">
            <a:extLst>
              <a:ext uri="{FF2B5EF4-FFF2-40B4-BE49-F238E27FC236}">
                <a16:creationId xmlns:a16="http://schemas.microsoft.com/office/drawing/2014/main" id="{CF14A7B7-37A7-49F7-BCE6-572B14F15666}"/>
              </a:ext>
            </a:extLst>
          </p:cNvPr>
          <p:cNvGraphicFramePr/>
          <p:nvPr>
            <p:extLst>
              <p:ext uri="{D42A27DB-BD31-4B8C-83A1-F6EECF244321}">
                <p14:modId xmlns:p14="http://schemas.microsoft.com/office/powerpoint/2010/main" val="1367636710"/>
              </p:ext>
            </p:extLst>
          </p:nvPr>
        </p:nvGraphicFramePr>
        <p:xfrm>
          <a:off x="279400" y="1892796"/>
          <a:ext cx="9306174" cy="4571997"/>
        </p:xfrm>
        <a:graphic>
          <a:graphicData uri="http://schemas.openxmlformats.org/drawingml/2006/table">
            <a:tbl>
              <a:tblPr/>
              <a:tblGrid>
                <a:gridCol w="242832">
                  <a:extLst>
                    <a:ext uri="{9D8B030D-6E8A-4147-A177-3AD203B41FA5}">
                      <a16:colId xmlns:a16="http://schemas.microsoft.com/office/drawing/2014/main" val="2988699805"/>
                    </a:ext>
                  </a:extLst>
                </a:gridCol>
                <a:gridCol w="993654">
                  <a:extLst>
                    <a:ext uri="{9D8B030D-6E8A-4147-A177-3AD203B41FA5}">
                      <a16:colId xmlns:a16="http://schemas.microsoft.com/office/drawing/2014/main" val="3458151589"/>
                    </a:ext>
                  </a:extLst>
                </a:gridCol>
                <a:gridCol w="896632">
                  <a:extLst>
                    <a:ext uri="{9D8B030D-6E8A-4147-A177-3AD203B41FA5}">
                      <a16:colId xmlns:a16="http://schemas.microsoft.com/office/drawing/2014/main" val="3309018820"/>
                    </a:ext>
                  </a:extLst>
                </a:gridCol>
                <a:gridCol w="896632">
                  <a:extLst>
                    <a:ext uri="{9D8B030D-6E8A-4147-A177-3AD203B41FA5}">
                      <a16:colId xmlns:a16="http://schemas.microsoft.com/office/drawing/2014/main" val="4016261264"/>
                    </a:ext>
                  </a:extLst>
                </a:gridCol>
                <a:gridCol w="896632">
                  <a:extLst>
                    <a:ext uri="{9D8B030D-6E8A-4147-A177-3AD203B41FA5}">
                      <a16:colId xmlns:a16="http://schemas.microsoft.com/office/drawing/2014/main" val="2465150095"/>
                    </a:ext>
                  </a:extLst>
                </a:gridCol>
                <a:gridCol w="896632">
                  <a:extLst>
                    <a:ext uri="{9D8B030D-6E8A-4147-A177-3AD203B41FA5}">
                      <a16:colId xmlns:a16="http://schemas.microsoft.com/office/drawing/2014/main" val="2158812644"/>
                    </a:ext>
                  </a:extLst>
                </a:gridCol>
                <a:gridCol w="896632">
                  <a:extLst>
                    <a:ext uri="{9D8B030D-6E8A-4147-A177-3AD203B41FA5}">
                      <a16:colId xmlns:a16="http://schemas.microsoft.com/office/drawing/2014/main" val="363630208"/>
                    </a:ext>
                  </a:extLst>
                </a:gridCol>
                <a:gridCol w="896632">
                  <a:extLst>
                    <a:ext uri="{9D8B030D-6E8A-4147-A177-3AD203B41FA5}">
                      <a16:colId xmlns:a16="http://schemas.microsoft.com/office/drawing/2014/main" val="3125292264"/>
                    </a:ext>
                  </a:extLst>
                </a:gridCol>
                <a:gridCol w="896632">
                  <a:extLst>
                    <a:ext uri="{9D8B030D-6E8A-4147-A177-3AD203B41FA5}">
                      <a16:colId xmlns:a16="http://schemas.microsoft.com/office/drawing/2014/main" val="3871786466"/>
                    </a:ext>
                  </a:extLst>
                </a:gridCol>
                <a:gridCol w="896632">
                  <a:extLst>
                    <a:ext uri="{9D8B030D-6E8A-4147-A177-3AD203B41FA5}">
                      <a16:colId xmlns:a16="http://schemas.microsoft.com/office/drawing/2014/main" val="2934021101"/>
                    </a:ext>
                  </a:extLst>
                </a:gridCol>
                <a:gridCol w="896632">
                  <a:extLst>
                    <a:ext uri="{9D8B030D-6E8A-4147-A177-3AD203B41FA5}">
                      <a16:colId xmlns:a16="http://schemas.microsoft.com/office/drawing/2014/main" val="2389505325"/>
                    </a:ext>
                  </a:extLst>
                </a:gridCol>
              </a:tblGrid>
              <a:tr h="229404">
                <a:tc rowSpan="2" gridSpan="2">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rowSpan="2" hMerge="1">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gridSpan="6">
                  <a:txBody>
                    <a:bodyPr/>
                    <a:lstStyle/>
                    <a:p>
                      <a:pPr marL="0" algn="ctr" defTabSz="990564" rtl="0" eaLnBrk="1" latinLnBrk="0" hangingPunct="1">
                        <a:lnSpc>
                          <a:spcPct val="105999"/>
                        </a:lnSpc>
                        <a:defRPr sz="1800"/>
                      </a:pPr>
                      <a:r>
                        <a:rPr kumimoji="1" lang="en-US" altLang="ja-JP" sz="1100" b="1" kern="1200" dirty="0">
                          <a:solidFill>
                            <a:srgbClr val="FFFFFF"/>
                          </a:solidFill>
                          <a:latin typeface="+mn-ea"/>
                          <a:ea typeface="+mn-ea"/>
                          <a:cs typeface="+mn-cs"/>
                        </a:rPr>
                        <a:t>202</a:t>
                      </a:r>
                      <a:r>
                        <a:rPr kumimoji="1" lang="en-US" altLang="ja-JP" sz="1100" b="1" kern="1200" dirty="0">
                          <a:solidFill>
                            <a:schemeClr val="bg1"/>
                          </a:solidFill>
                          <a:latin typeface="+mn-ea"/>
                          <a:ea typeface="+mn-ea"/>
                          <a:cs typeface="+mn-cs"/>
                        </a:rPr>
                        <a:t>6</a:t>
                      </a:r>
                      <a:r>
                        <a:rPr kumimoji="1" lang="ja-JP" altLang="en-US" sz="1100" b="1" kern="1200" dirty="0">
                          <a:solidFill>
                            <a:schemeClr val="bg1"/>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gridSpan="3">
                  <a:txBody>
                    <a:bodyPr/>
                    <a:lstStyle/>
                    <a:p>
                      <a:pPr marL="0" algn="ctr" defTabSz="990564" rtl="0" eaLnBrk="1" latinLnBrk="0" hangingPunct="1">
                        <a:lnSpc>
                          <a:spcPct val="105999"/>
                        </a:lnSpc>
                        <a:defRPr sz="1800"/>
                      </a:pPr>
                      <a:r>
                        <a:rPr kumimoji="1" lang="en-US" altLang="ja-JP" sz="1100" b="1" kern="1200" dirty="0">
                          <a:solidFill>
                            <a:schemeClr val="bg1"/>
                          </a:solidFill>
                          <a:latin typeface="+mn-ea"/>
                          <a:ea typeface="+mn-ea"/>
                          <a:cs typeface="+mn-cs"/>
                        </a:rPr>
                        <a:t>2027</a:t>
                      </a:r>
                      <a:r>
                        <a:rPr kumimoji="1" lang="ja-JP" altLang="en-US" sz="1100" b="1" kern="1200" dirty="0">
                          <a:solidFill>
                            <a:schemeClr val="bg1"/>
                          </a:solidFill>
                          <a:latin typeface="+mn-ea"/>
                          <a:ea typeface="+mn-ea"/>
                          <a:cs typeface="+mn-cs"/>
                        </a:rPr>
                        <a:t>年</a:t>
                      </a: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solidFill>
                  </a:tcPr>
                </a:tc>
                <a:extLst>
                  <a:ext uri="{0D108BD9-81ED-4DB2-BD59-A6C34878D82A}">
                    <a16:rowId xmlns:a16="http://schemas.microsoft.com/office/drawing/2014/main" val="10000"/>
                  </a:ext>
                </a:extLst>
              </a:tr>
              <a:tr h="229404">
                <a:tc gridSpan="2" vMerge="1">
                  <a:txBody>
                    <a:bodyPr/>
                    <a:lstStyle/>
                    <a:p>
                      <a:endParaRPr kumimoji="1" lang="ja-JP" altLang="en-US"/>
                    </a:p>
                  </a:txBody>
                  <a:tcPr/>
                </a:tc>
                <a:tc hMerge="1" vMerge="1">
                  <a:txBody>
                    <a:bodyPr/>
                    <a:lstStyle/>
                    <a:p>
                      <a:endParaRPr kumimoji="1" lang="ja-JP" altLang="en-US"/>
                    </a:p>
                  </a:txBody>
                  <a:tcPr/>
                </a:tc>
                <a:tc>
                  <a:txBody>
                    <a:bodyPr/>
                    <a:lstStyle/>
                    <a:p>
                      <a:pPr algn="ctr">
                        <a:lnSpc>
                          <a:spcPct val="105999"/>
                        </a:lnSpc>
                        <a:defRPr sz="1200">
                          <a:solidFill>
                            <a:srgbClr val="FFFFFF"/>
                          </a:solidFill>
                        </a:defRPr>
                      </a:pPr>
                      <a:r>
                        <a:rPr kumimoji="1" lang="ja-JP" altLang="en-US" sz="1100" b="1" kern="1200" dirty="0">
                          <a:solidFill>
                            <a:srgbClr val="FFFFFF"/>
                          </a:solidFill>
                          <a:latin typeface="+mn-ea"/>
                          <a:ea typeface="+mn-ea"/>
                          <a:cs typeface="ＭＳ Ｐゴシック"/>
                          <a:sym typeface="ＭＳ Ｐゴシック"/>
                        </a:rPr>
                        <a:t>７月</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８月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９月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a:latin typeface="+mn-ea"/>
                          <a:ea typeface="+mn-ea"/>
                          <a:cs typeface="ＭＳ Ｐゴシック"/>
                          <a:sym typeface="ＭＳ Ｐゴシック"/>
                        </a:rPr>
                        <a:t>10</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a:latin typeface="+mn-ea"/>
                          <a:ea typeface="+mn-ea"/>
                          <a:cs typeface="ＭＳ Ｐゴシック"/>
                          <a:sym typeface="ＭＳ Ｐゴシック"/>
                        </a:rPr>
                        <a:t>11</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en-US" altLang="ja-JP" sz="1100" b="1" dirty="0">
                          <a:latin typeface="+mn-ea"/>
                          <a:ea typeface="+mn-ea"/>
                          <a:cs typeface="ＭＳ Ｐゴシック"/>
                          <a:sym typeface="ＭＳ Ｐゴシック"/>
                        </a:rPr>
                        <a:t>12</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１月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２月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tc>
                  <a:txBody>
                    <a:bodyPr/>
                    <a:lstStyle/>
                    <a:p>
                      <a:pPr algn="ctr">
                        <a:lnSpc>
                          <a:spcPct val="105999"/>
                        </a:lnSpc>
                        <a:defRPr sz="1200">
                          <a:solidFill>
                            <a:srgbClr val="FFFFFF"/>
                          </a:solidFill>
                        </a:defRPr>
                      </a:pPr>
                      <a:r>
                        <a:rPr lang="ja-JP" altLang="en-US" sz="1100" b="1" dirty="0">
                          <a:latin typeface="+mn-ea"/>
                          <a:ea typeface="+mn-ea"/>
                          <a:cs typeface="ＭＳ Ｐゴシック"/>
                          <a:sym typeface="ＭＳ Ｐゴシック"/>
                        </a:rPr>
                        <a:t>３月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666707894"/>
                  </a:ext>
                </a:extLst>
              </a:tr>
              <a:tr h="335733">
                <a:tc gridSpan="2">
                  <a:txBody>
                    <a:bodyPr/>
                    <a:lstStyle/>
                    <a:p>
                      <a:pPr algn="ctr">
                        <a:lnSpc>
                          <a:spcPct val="105999"/>
                        </a:lnSpc>
                        <a:defRPr sz="1200"/>
                      </a:pPr>
                      <a:r>
                        <a:rPr lang="ja-JP" altLang="en-US" sz="1100" b="1" baseline="0" dirty="0">
                          <a:solidFill>
                            <a:schemeClr val="tx1"/>
                          </a:solidFill>
                          <a:latin typeface="+mn-ea"/>
                          <a:ea typeface="+mn-ea"/>
                        </a:rPr>
                        <a:t>各月の到達目標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hMerge="1">
                  <a:txBody>
                    <a:bodyPr/>
                    <a:lstStyle/>
                    <a:p>
                      <a:pPr algn="ctr">
                        <a:lnSpc>
                          <a:spcPct val="105999"/>
                        </a:lnSpc>
                        <a:defRPr sz="1200"/>
                      </a:pPr>
                      <a:r>
                        <a:rPr lang="ja-JP" altLang="en-US" sz="1100" b="1" baseline="0" dirty="0">
                          <a:solidFill>
                            <a:schemeClr val="tx1"/>
                          </a:solidFill>
                          <a:latin typeface="+mn-ea"/>
                          <a:ea typeface="+mn-ea"/>
                        </a:rPr>
                        <a:t>到達目標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marL="0" marR="0" lvl="0" indent="0" algn="l" defTabSz="990564" rtl="0" eaLnBrk="1" fontAlgn="auto" latinLnBrk="0" hangingPunct="1">
                        <a:lnSpc>
                          <a:spcPct val="105999"/>
                        </a:lnSpc>
                        <a:spcBef>
                          <a:spcPts val="0"/>
                        </a:spcBef>
                        <a:spcAft>
                          <a:spcPts val="0"/>
                        </a:spcAft>
                        <a:buClrTx/>
                        <a:buSzTx/>
                        <a:buFontTx/>
                        <a:buNone/>
                        <a:tabLst/>
                        <a:defRPr sz="1200"/>
                      </a:pPr>
                      <a:endParaRPr lang="en-US" altLang="ja-JP"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extLst>
                  <a:ext uri="{0D108BD9-81ED-4DB2-BD59-A6C34878D82A}">
                    <a16:rowId xmlns:a16="http://schemas.microsoft.com/office/drawing/2014/main" val="10002"/>
                  </a:ext>
                </a:extLst>
              </a:tr>
              <a:tr h="346148">
                <a:tc rowSpan="6">
                  <a:txBody>
                    <a:bodyPr/>
                    <a:lstStyle/>
                    <a:p>
                      <a:pPr algn="ctr">
                        <a:lnSpc>
                          <a:spcPct val="105999"/>
                        </a:lnSpc>
                        <a:defRPr sz="1200"/>
                      </a:pPr>
                      <a:r>
                        <a:rPr lang="ja-JP" altLang="en-US" sz="1100" b="1" dirty="0">
                          <a:latin typeface="+mn-ea"/>
                          <a:ea typeface="+mn-ea"/>
                        </a:rPr>
                        <a:t>プロセス</a:t>
                      </a: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346148">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862707"/>
                  </a:ext>
                </a:extLst>
              </a:tr>
              <a:tr h="346148">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60093450"/>
                  </a:ext>
                </a:extLst>
              </a:tr>
              <a:tr h="346148">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66373591"/>
                  </a:ext>
                </a:extLst>
              </a:tr>
              <a:tr h="346148">
                <a:tc vMerge="1">
                  <a:txBody>
                    <a:bodyPr/>
                    <a:lstStyle/>
                    <a:p>
                      <a:endParaRPr kumimoji="1" lang="ja-JP" altLang="en-US"/>
                    </a:p>
                  </a:txBody>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86144896"/>
                  </a:ext>
                </a:extLst>
              </a:tr>
              <a:tr h="339099">
                <a:tc vMerge="1">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5999"/>
                        </a:lnSpc>
                        <a:defRPr sz="1200"/>
                      </a:pPr>
                      <a:endParaRPr lang="en-US" sz="1100" b="1"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7510119"/>
                  </a:ext>
                </a:extLst>
              </a:tr>
              <a:tr h="1111980">
                <a:tc gridSpan="2">
                  <a:txBody>
                    <a:bodyPr/>
                    <a:lstStyle/>
                    <a:p>
                      <a:pPr>
                        <a:lnSpc>
                          <a:spcPts val="1600"/>
                        </a:lnSpc>
                      </a:pPr>
                      <a:r>
                        <a:rPr lang="ja-JP" altLang="en-US" sz="1100" dirty="0"/>
                        <a:t>伴走支援で希望するサポート内容</a:t>
                      </a:r>
                      <a:endParaRPr lang="en-GB" altLang="en-GB" sz="1100" dirty="0"/>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必要リソース</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a:lnSpc>
                          <a:spcPct val="105999"/>
                        </a:lnSpc>
                        <a:buFont typeface="Arial" panose="020B0604020202020204" pitchFamily="34" charset="0"/>
                        <a:buChar char="•"/>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595637">
                <a:tc gridSpan="2">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必要資金（用途）</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必要資金</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000" dirty="0"/>
                        <a:t>万円</a:t>
                      </a:r>
                      <a:endParaRPr kumimoji="1" lang="en-US" altLang="ja-JP" sz="1000" dirty="0"/>
                    </a:p>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000" dirty="0"/>
                        <a:t>（用途）</a:t>
                      </a:r>
                      <a:endParaRPr kumimoji="1" lang="en-US" altLang="ja-JP" sz="1000" dirty="0"/>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5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5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endParaRPr kumimoji="1" lang="en-US" altLang="ja-JP" sz="1000" dirty="0"/>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13" name="タイトル 3">
            <a:extLst>
              <a:ext uri="{FF2B5EF4-FFF2-40B4-BE49-F238E27FC236}">
                <a16:creationId xmlns:a16="http://schemas.microsoft.com/office/drawing/2014/main" id="{4371611D-9AAA-4A23-91F0-B92385CACB49}"/>
              </a:ext>
            </a:extLst>
          </p:cNvPr>
          <p:cNvSpPr>
            <a:spLocks noGrp="1"/>
          </p:cNvSpPr>
          <p:nvPr>
            <p:ph type="title" idx="4294967295"/>
          </p:nvPr>
        </p:nvSpPr>
        <p:spPr>
          <a:xfrm>
            <a:off x="144482" y="130630"/>
            <a:ext cx="9072000" cy="409710"/>
          </a:xfrm>
          <a:prstGeom prst="rect">
            <a:avLst/>
          </a:prstGeom>
        </p:spPr>
        <p:txBody>
          <a:bodyPr/>
          <a:lstStyle/>
          <a:p>
            <a:r>
              <a:rPr lang="ja-JP" altLang="en-US" dirty="0">
                <a:latin typeface="Meiryo UI" panose="020B0604030504040204" pitchFamily="50" charset="-128"/>
                <a:ea typeface="Meiryo UI" panose="020B0604030504040204" pitchFamily="50" charset="-128"/>
              </a:rPr>
              <a:t>８．実証実験等期間中の取組内容とマイルストーン</a:t>
            </a:r>
            <a:endParaRPr kumimoji="1" lang="ja-JP" altLang="en-US" dirty="0">
              <a:latin typeface="Meiryo UI" panose="020B0604030504040204" pitchFamily="50" charset="-128"/>
              <a:ea typeface="Meiryo UI" panose="020B0604030504040204" pitchFamily="50" charset="-128"/>
            </a:endParaRPr>
          </a:p>
        </p:txBody>
      </p:sp>
      <p:sp>
        <p:nvSpPr>
          <p:cNvPr id="17" name="フッター プレースホルダー 4">
            <a:extLst>
              <a:ext uri="{FF2B5EF4-FFF2-40B4-BE49-F238E27FC236}">
                <a16:creationId xmlns:a16="http://schemas.microsoft.com/office/drawing/2014/main" id="{81D92CC0-178F-44B6-B9B7-B7C265AAE715}"/>
              </a:ext>
            </a:extLst>
          </p:cNvPr>
          <p:cNvSpPr txBox="1">
            <a:spLocks/>
          </p:cNvSpPr>
          <p:nvPr/>
        </p:nvSpPr>
        <p:spPr bwMode="gray">
          <a:xfrm>
            <a:off x="279400" y="1102947"/>
            <a:ext cx="2006599" cy="64849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600" dirty="0"/>
              <a:t>実証実験</a:t>
            </a:r>
            <a:r>
              <a:rPr lang="en-US" altLang="en-GB" sz="1600" dirty="0" err="1"/>
              <a:t>期間内での到達目標</a:t>
            </a:r>
            <a:endParaRPr lang="en-GB" altLang="en-GB" sz="1600" dirty="0"/>
          </a:p>
        </p:txBody>
      </p:sp>
      <p:sp>
        <p:nvSpPr>
          <p:cNvPr id="18" name="正方形/長方形 17">
            <a:extLst>
              <a:ext uri="{FF2B5EF4-FFF2-40B4-BE49-F238E27FC236}">
                <a16:creationId xmlns:a16="http://schemas.microsoft.com/office/drawing/2014/main" id="{461904FD-3AAF-454F-96A9-E216DEA942F1}"/>
              </a:ext>
            </a:extLst>
          </p:cNvPr>
          <p:cNvSpPr/>
          <p:nvPr/>
        </p:nvSpPr>
        <p:spPr bwMode="gray">
          <a:xfrm>
            <a:off x="2452530" y="1108751"/>
            <a:ext cx="7128000" cy="648499"/>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endParaRPr kumimoji="1" lang="ja-JP" altLang="en-US" sz="1400" dirty="0">
              <a:latin typeface="Meiryo UI" panose="020B0604030504040204" pitchFamily="50" charset="-128"/>
              <a:ea typeface="Meiryo UI" panose="020B0604030504040204" pitchFamily="50" charset="-128"/>
            </a:endParaRPr>
          </a:p>
        </p:txBody>
      </p:sp>
      <p:sp>
        <p:nvSpPr>
          <p:cNvPr id="22"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279400" y="547010"/>
            <a:ext cx="6256755"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b="0" i="0" dirty="0">
                <a:solidFill>
                  <a:schemeClr val="tx1"/>
                </a:solidFill>
                <a:latin typeface="Meiryo UI" panose="020B0604030504040204" pitchFamily="50" charset="-128"/>
                <a:ea typeface="Meiryo UI" panose="020B0604030504040204" pitchFamily="50" charset="-128"/>
              </a:rPr>
              <a:t>「本事業期間（</a:t>
            </a:r>
            <a:r>
              <a:rPr lang="en-US" altLang="ja-JP" b="0" i="0" dirty="0">
                <a:solidFill>
                  <a:schemeClr val="tx1"/>
                </a:solidFill>
                <a:latin typeface="Meiryo UI" panose="020B0604030504040204" pitchFamily="50" charset="-128"/>
                <a:ea typeface="Meiryo UI" panose="020B0604030504040204" pitchFamily="50" charset="-128"/>
              </a:rPr>
              <a:t>2027</a:t>
            </a:r>
            <a:r>
              <a:rPr lang="ja-JP" altLang="en-US" b="0" i="0" dirty="0">
                <a:solidFill>
                  <a:schemeClr val="tx1"/>
                </a:solidFill>
                <a:latin typeface="Meiryo UI" panose="020B0604030504040204" pitchFamily="50" charset="-128"/>
                <a:ea typeface="Meiryo UI" panose="020B0604030504040204" pitchFamily="50" charset="-128"/>
              </a:rPr>
              <a:t>年</a:t>
            </a:r>
            <a:r>
              <a:rPr lang="en-US" altLang="ja-JP" b="0" i="0" dirty="0">
                <a:solidFill>
                  <a:schemeClr val="tx1"/>
                </a:solidFill>
                <a:latin typeface="Meiryo UI" panose="020B0604030504040204" pitchFamily="50" charset="-128"/>
                <a:ea typeface="Meiryo UI" panose="020B0604030504040204" pitchFamily="50" charset="-128"/>
              </a:rPr>
              <a:t>2</a:t>
            </a:r>
            <a:r>
              <a:rPr lang="ja-JP" altLang="en-US" b="0" i="0" dirty="0">
                <a:solidFill>
                  <a:schemeClr val="tx1"/>
                </a:solidFill>
                <a:latin typeface="Meiryo UI" panose="020B0604030504040204" pitchFamily="50" charset="-128"/>
                <a:ea typeface="Meiryo UI" panose="020B0604030504040204" pitchFamily="50" charset="-128"/>
              </a:rPr>
              <a:t>月末まで）に実施したい内容」と「必要資金」「必要なリソース」「スケジュール」「マイルストーン」を</a:t>
            </a:r>
          </a:p>
          <a:p>
            <a:r>
              <a:rPr lang="ja-JP" altLang="en-US" b="0" i="0" dirty="0">
                <a:solidFill>
                  <a:schemeClr val="tx1"/>
                </a:solidFill>
                <a:latin typeface="Meiryo UI" panose="020B0604030504040204" pitchFamily="50" charset="-128"/>
                <a:ea typeface="Meiryo UI" panose="020B0604030504040204" pitchFamily="50" charset="-128"/>
              </a:rPr>
              <a:t>プロセス毎に記載してください。</a:t>
            </a:r>
          </a:p>
        </p:txBody>
      </p:sp>
      <p:sp>
        <p:nvSpPr>
          <p:cNvPr id="7" name="正方形/長方形 6"/>
          <p:cNvSpPr/>
          <p:nvPr/>
        </p:nvSpPr>
        <p:spPr bwMode="gray">
          <a:xfrm>
            <a:off x="3527720" y="4827647"/>
            <a:ext cx="6052810" cy="890982"/>
          </a:xfrm>
          <a:prstGeom prst="rect">
            <a:avLst/>
          </a:prstGeom>
          <a:noFill/>
          <a:ln w="38100" algn="ctr">
            <a:solidFill>
              <a:schemeClr val="bg1">
                <a:lumMod val="65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rPr>
              <a:t>※</a:t>
            </a:r>
            <a:r>
              <a:rPr kumimoji="1" lang="ja-JP" altLang="en-US" sz="1400" dirty="0">
                <a:solidFill>
                  <a:schemeClr val="bg1">
                    <a:lumMod val="50000"/>
                  </a:schemeClr>
                </a:solidFill>
                <a:latin typeface="Meiryo UI" panose="020B0604030504040204" pitchFamily="50" charset="-128"/>
                <a:ea typeface="Meiryo UI" panose="020B0604030504040204" pitchFamily="50" charset="-128"/>
                <a:cs typeface="+mn-cs"/>
              </a:rPr>
              <a:t>実証実験を実施するにあたっての課題なども、あれば記載してください。</a:t>
            </a:r>
            <a:endParaRPr kumimoji="1" lang="en-US" altLang="ja-JP" sz="1400" dirty="0">
              <a:solidFill>
                <a:schemeClr val="bg1">
                  <a:lumMod val="50000"/>
                </a:schemeClr>
              </a:solidFill>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2D52E30B-8F5D-18E2-B63A-8EB78A4BE064}"/>
              </a:ext>
            </a:extLst>
          </p:cNvPr>
          <p:cNvSpPr>
            <a:spLocks noGrp="1"/>
          </p:cNvSpPr>
          <p:nvPr>
            <p:ph type="sldNum" sz="quarter" idx="4"/>
          </p:nvPr>
        </p:nvSpPr>
        <p:spPr/>
        <p:txBody>
          <a:bodyPr/>
          <a:lstStyle/>
          <a:p>
            <a:fld id="{D44B4F36-643B-4262-88E9-15662D2A4006}" type="slidenum">
              <a:rPr kumimoji="1" lang="ja-JP" altLang="en-US" smtClean="0"/>
              <a:t>9</a:t>
            </a:fld>
            <a:endParaRPr kumimoji="1" lang="ja-JP" altLang="en-US"/>
          </a:p>
        </p:txBody>
      </p:sp>
    </p:spTree>
    <p:extLst>
      <p:ext uri="{BB962C8B-B14F-4D97-AF65-F5344CB8AC3E}">
        <p14:creationId xmlns:p14="http://schemas.microsoft.com/office/powerpoint/2010/main" val="31545132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1285</Words>
  <Application>Microsoft Office PowerPoint</Application>
  <PresentationFormat>A4 210 x 297 mm</PresentationFormat>
  <Paragraphs>161</Paragraphs>
  <Slides>14</Slides>
  <Notes>2</Notes>
  <HiddenSlides>1</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14</vt:i4>
      </vt:variant>
    </vt:vector>
  </HeadingPairs>
  <TitlesOfParts>
    <vt:vector size="22" baseType="lpstr">
      <vt:lpstr>Meiryo UI</vt:lpstr>
      <vt:lpstr>ＭＳ Ｐゴシック</vt:lpstr>
      <vt:lpstr>Arial</vt:lpstr>
      <vt:lpstr>Calibri</vt:lpstr>
      <vt:lpstr>Verdana</vt:lpstr>
      <vt:lpstr>Wingdings</vt:lpstr>
      <vt:lpstr>3_DT Template_A4_J_202201</vt:lpstr>
      <vt:lpstr>think-cell スライド</vt:lpstr>
      <vt:lpstr> 実証実験等実施計画書</vt:lpstr>
      <vt:lpstr>１．実証実験等計画名称</vt:lpstr>
      <vt:lpstr>PowerPoint プレゼンテーション</vt:lpstr>
      <vt:lpstr>４．顧客と課題認識</vt:lpstr>
      <vt:lpstr>５．解決策（ソリューション）</vt:lpstr>
      <vt:lpstr>PowerPoint プレゼンテーション</vt:lpstr>
      <vt:lpstr>６．ビジネスモデル（収益の流れ）</vt:lpstr>
      <vt:lpstr>７．チーム・メンバー</vt:lpstr>
      <vt:lpstr>８．実証実験等期間中の取組内容とマイルストーン</vt:lpstr>
      <vt:lpstr>９．実施体制</vt:lpstr>
      <vt:lpstr>10．目標とロードマップ</vt:lpstr>
      <vt:lpstr>11．知的財産権の取得状況（周辺特許を含む）等</vt:lpstr>
      <vt:lpstr>12．公的助成等の実績</vt:lpstr>
      <vt:lpstr>参考情報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2026-06-09T09:35:20Z</dcterms:modified>
</cp:coreProperties>
</file>