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bookmarkIdSeed="2">
  <p:sldMasterIdLst>
    <p:sldMasterId id="2147483672" r:id="rId1"/>
  </p:sldMasterIdLst>
  <p:notesMasterIdLst>
    <p:notesMasterId r:id="rId20"/>
  </p:notesMasterIdLst>
  <p:sldIdLst>
    <p:sldId id="256" r:id="rId2"/>
    <p:sldId id="257" r:id="rId3"/>
    <p:sldId id="258" r:id="rId4"/>
    <p:sldId id="261" r:id="rId5"/>
    <p:sldId id="259" r:id="rId6"/>
    <p:sldId id="291" r:id="rId7"/>
    <p:sldId id="289" r:id="rId8"/>
    <p:sldId id="275" r:id="rId9"/>
    <p:sldId id="276" r:id="rId10"/>
    <p:sldId id="292" r:id="rId11"/>
    <p:sldId id="260" r:id="rId12"/>
    <p:sldId id="262" r:id="rId13"/>
    <p:sldId id="263" r:id="rId14"/>
    <p:sldId id="269" r:id="rId15"/>
    <p:sldId id="270" r:id="rId16"/>
    <p:sldId id="266" r:id="rId17"/>
    <p:sldId id="267" r:id="rId18"/>
    <p:sldId id="293" r:id="rId1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78A277-719C-310D-0373-3E0403A3CBDC}" name="MURC" initials="MURC" userId="MURC" providerId="None"/>
  <p188:author id="{93EC9CE4-A771-4C21-BE41-1FCD542438E5}" name="Nakada Yusuke(中田 雄介)" initials="雄中" userId="S::nkd@murc.jp::ebcd0408-d5c0-4a73-be2e-22427e6f412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0" d="100"/>
          <a:sy n="110" d="100"/>
        </p:scale>
        <p:origin x="110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711F8-CA66-4E68-A511-98B9702D2FA2}" type="datetimeFigureOut">
              <a:rPr kumimoji="1" lang="ja-JP" altLang="en-US" smtClean="0"/>
              <a:t>2026/3/10</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F52C57-7B27-4D21-AFC3-B71225930E71}" type="slidenum">
              <a:rPr kumimoji="1" lang="ja-JP" altLang="en-US" smtClean="0"/>
              <a:t>‹#›</a:t>
            </a:fld>
            <a:endParaRPr kumimoji="1" lang="ja-JP" altLang="en-US"/>
          </a:p>
        </p:txBody>
      </p:sp>
    </p:spTree>
    <p:extLst>
      <p:ext uri="{BB962C8B-B14F-4D97-AF65-F5344CB8AC3E}">
        <p14:creationId xmlns:p14="http://schemas.microsoft.com/office/powerpoint/2010/main" val="2715517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1140938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071845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57484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71898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3696609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420567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95900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302740" y="136523"/>
            <a:ext cx="8543925" cy="382461"/>
          </a:xfrm>
        </p:spPr>
        <p:txBody>
          <a:bodyPr>
            <a:noAutofit/>
          </a:bodyPr>
          <a:lstStyle>
            <a:lvl1pPr>
              <a:defRPr sz="2000">
                <a:latin typeface="Meiryo UI" panose="020B0604030504040204" pitchFamily="50" charset="-128"/>
                <a:ea typeface="Meiryo UI" panose="020B0604030504040204" pitchFamily="50" charset="-128"/>
              </a:defRPr>
            </a:lvl1pPr>
          </a:lstStyle>
          <a:p>
            <a:r>
              <a:rPr lang="ja-JP" altLang="en-US" dirty="0"/>
              <a:t>マスター タイトルの書式設定</a:t>
            </a:r>
            <a:endParaRPr lang="en-US" dirty="0"/>
          </a:p>
        </p:txBody>
      </p:sp>
      <p:cxnSp>
        <p:nvCxnSpPr>
          <p:cNvPr id="6" name="直線コネクタ 5">
            <a:extLst>
              <a:ext uri="{FF2B5EF4-FFF2-40B4-BE49-F238E27FC236}">
                <a16:creationId xmlns:a16="http://schemas.microsoft.com/office/drawing/2014/main" id="{47E4CF90-1A93-5E28-BF6C-5D726ED27F47}"/>
              </a:ext>
            </a:extLst>
          </p:cNvPr>
          <p:cNvCxnSpPr/>
          <p:nvPr userDrawn="1"/>
        </p:nvCxnSpPr>
        <p:spPr>
          <a:xfrm>
            <a:off x="302740" y="593125"/>
            <a:ext cx="9300519"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F9B02BE3-CF5A-0479-F81E-6FEE89DEE8A4}"/>
              </a:ext>
            </a:extLst>
          </p:cNvPr>
          <p:cNvSpPr txBox="1"/>
          <p:nvPr userDrawn="1"/>
        </p:nvSpPr>
        <p:spPr>
          <a:xfrm>
            <a:off x="4561701" y="6533007"/>
            <a:ext cx="782595" cy="261610"/>
          </a:xfrm>
          <a:prstGeom prst="rect">
            <a:avLst/>
          </a:prstGeom>
          <a:noFill/>
        </p:spPr>
        <p:txBody>
          <a:bodyPr wrap="square" rtlCol="0">
            <a:spAutoFit/>
          </a:bodyPr>
          <a:lstStyle/>
          <a:p>
            <a:pPr algn="ctr"/>
            <a:fld id="{5CE73BB0-7F77-42C4-82D5-17572051000A}" type="slidenum">
              <a:rPr kumimoji="1" lang="ja-JP" altLang="en-US" sz="1050" smtClean="0">
                <a:latin typeface="Meiryo UI" panose="020B0604030504040204" pitchFamily="50" charset="-128"/>
                <a:ea typeface="Meiryo UI" panose="020B0604030504040204" pitchFamily="50" charset="-128"/>
              </a:rPr>
              <a:pPr algn="ctr"/>
              <a:t>‹#›</a:t>
            </a:fld>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07184119"/>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3665856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79955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73933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126DEE-C4EE-445D-AC49-5AEC8658EDEB}" type="datetimeFigureOut">
              <a:rPr kumimoji="1" lang="ja-JP" altLang="en-US" smtClean="0"/>
              <a:t>2026/3/10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330289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179C99-6D1C-80B6-56A6-90F2D9E9F91E}"/>
              </a:ext>
            </a:extLst>
          </p:cNvPr>
          <p:cNvSpPr/>
          <p:nvPr/>
        </p:nvSpPr>
        <p:spPr bwMode="gray">
          <a:xfrm>
            <a:off x="840659" y="1475325"/>
            <a:ext cx="8259096" cy="4713951"/>
          </a:xfrm>
          <a:prstGeom prst="rect">
            <a:avLst/>
          </a:prstGeom>
          <a:noFill/>
          <a:ln w="5715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各スライドの説明文、審査目線を理解の上、内容に漏れの無いよう記載してください。（記載の無い箇所は評価ができなくなる点、ご承知おきください）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各スライドは必要があれば枚数を追加してください。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適宜、内容が伝わりやすいように図や写真等を使用してください。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申請時に提出いただく資料のみで審査を行いますので、本資料を見ただけで内容が</a:t>
            </a:r>
            <a:br>
              <a:rPr kumimoji="1" lang="en-US" altLang="ja-JP" sz="1800" dirty="0">
                <a:latin typeface="Meiryo UI" panose="020B0604030504040204" pitchFamily="50" charset="-128"/>
                <a:ea typeface="Meiryo UI" panose="020B0604030504040204" pitchFamily="50" charset="-128"/>
              </a:rPr>
            </a:br>
            <a:r>
              <a:rPr kumimoji="1" lang="ja-JP" altLang="en-US" sz="1800" dirty="0">
                <a:latin typeface="Meiryo UI" panose="020B0604030504040204" pitchFamily="50" charset="-128"/>
                <a:ea typeface="Meiryo UI" panose="020B0604030504040204" pitchFamily="50" charset="-128"/>
              </a:rPr>
              <a:t>理解できるように文字での説明も充実させてください。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なお、スライドの見栄え（レイアウトや図・写真等の使用）は審査員が審査をする上で</a:t>
            </a:r>
            <a:br>
              <a:rPr kumimoji="1" lang="en-US" altLang="ja-JP" sz="1800" dirty="0">
                <a:latin typeface="Meiryo UI" panose="020B0604030504040204" pitchFamily="50" charset="-128"/>
                <a:ea typeface="Meiryo UI" panose="020B0604030504040204" pitchFamily="50" charset="-128"/>
              </a:rPr>
            </a:br>
            <a:r>
              <a:rPr kumimoji="1" lang="ja-JP" altLang="en-US" sz="1800" dirty="0">
                <a:latin typeface="Meiryo UI" panose="020B0604030504040204" pitchFamily="50" charset="-128"/>
                <a:ea typeface="Meiryo UI" panose="020B0604030504040204" pitchFamily="50" charset="-128"/>
              </a:rPr>
              <a:t>内容の理解のしやすさには影響しますが、審査の評点には直接影響しません。</a:t>
            </a:r>
            <a:endParaRPr kumimoji="1" lang="en-US" altLang="ja-JP" sz="1800" dirty="0">
              <a:latin typeface="Meiryo UI" panose="020B0604030504040204" pitchFamily="50" charset="-128"/>
              <a:ea typeface="Meiryo UI" panose="020B0604030504040204" pitchFamily="50" charset="-128"/>
            </a:endParaRPr>
          </a:p>
        </p:txBody>
      </p:sp>
      <p:sp>
        <p:nvSpPr>
          <p:cNvPr id="6" name="タイトル 4">
            <a:extLst>
              <a:ext uri="{FF2B5EF4-FFF2-40B4-BE49-F238E27FC236}">
                <a16:creationId xmlns:a16="http://schemas.microsoft.com/office/drawing/2014/main" id="{023B3EE4-197A-9BA8-4960-75C009380984}"/>
              </a:ext>
            </a:extLst>
          </p:cNvPr>
          <p:cNvSpPr txBox="1">
            <a:spLocks/>
          </p:cNvSpPr>
          <p:nvPr/>
        </p:nvSpPr>
        <p:spPr bwMode="gray">
          <a:xfrm>
            <a:off x="3016230" y="915690"/>
            <a:ext cx="3847414" cy="55963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spcAft>
                <a:spcPts val="0"/>
              </a:spcAft>
            </a:pPr>
            <a:r>
              <a:rPr lang="ja-JP" altLang="en-US" sz="2400" dirty="0">
                <a:solidFill>
                  <a:srgbClr val="FF0000"/>
                </a:solidFill>
                <a:latin typeface="Meiryo UI" panose="020B0604030504040204" pitchFamily="50" charset="-128"/>
                <a:ea typeface="Meiryo UI" panose="020B0604030504040204" pitchFamily="50" charset="-128"/>
              </a:rPr>
              <a:t>記載にあたっての注意事項</a:t>
            </a:r>
          </a:p>
        </p:txBody>
      </p:sp>
      <p:sp>
        <p:nvSpPr>
          <p:cNvPr id="7" name="タイトル 4">
            <a:extLst>
              <a:ext uri="{FF2B5EF4-FFF2-40B4-BE49-F238E27FC236}">
                <a16:creationId xmlns:a16="http://schemas.microsoft.com/office/drawing/2014/main" id="{FDDF4958-71C9-D3F6-0BA4-223F7AB4AB45}"/>
              </a:ext>
            </a:extLst>
          </p:cNvPr>
          <p:cNvSpPr txBox="1">
            <a:spLocks/>
          </p:cNvSpPr>
          <p:nvPr/>
        </p:nvSpPr>
        <p:spPr bwMode="gray">
          <a:xfrm>
            <a:off x="417000" y="448322"/>
            <a:ext cx="9072000" cy="467367"/>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lnSpc>
                <a:spcPts val="1800"/>
              </a:lnSpc>
              <a:spcAft>
                <a:spcPts val="0"/>
              </a:spcAft>
            </a:pPr>
            <a:r>
              <a:rPr lang="ja-JP" altLang="en-US" sz="2400" dirty="0">
                <a:latin typeface="Meiryo UI" panose="020B0604030504040204" pitchFamily="50" charset="-128"/>
                <a:ea typeface="Meiryo UI" panose="020B0604030504040204" pitchFamily="50" charset="-128"/>
              </a:rPr>
              <a:t>横浜市 </a:t>
            </a:r>
            <a:r>
              <a:rPr lang="en-US" altLang="ja-JP" sz="2400" dirty="0">
                <a:latin typeface="Meiryo UI" panose="020B0604030504040204" pitchFamily="50" charset="-128"/>
                <a:ea typeface="Meiryo UI" panose="020B0604030504040204" pitchFamily="50" charset="-128"/>
              </a:rPr>
              <a:t>Y-Pad</a:t>
            </a:r>
            <a:r>
              <a:rPr lang="ja-JP" altLang="en-US" sz="2400" dirty="0">
                <a:latin typeface="Meiryo UI" panose="020B0604030504040204" pitchFamily="50" charset="-128"/>
                <a:ea typeface="Meiryo UI" panose="020B0604030504040204" pitchFamily="50" charset="-128"/>
              </a:rPr>
              <a:t>（</a:t>
            </a:r>
            <a:r>
              <a:rPr lang="en-US" altLang="ja-JP" sz="2400" dirty="0">
                <a:latin typeface="Meiryo UI" panose="020B0604030504040204" pitchFamily="50" charset="-128"/>
                <a:ea typeface="Meiryo UI" panose="020B0604030504040204" pitchFamily="50" charset="-128"/>
              </a:rPr>
              <a:t>YOKOHAMA Launchpad</a:t>
            </a:r>
            <a:r>
              <a:rPr lang="ja-JP" altLang="en-US" sz="2400" dirty="0">
                <a:latin typeface="Meiryo UI" panose="020B0604030504040204" pitchFamily="50" charset="-128"/>
                <a:ea typeface="Meiryo UI" panose="020B0604030504040204" pitchFamily="50" charset="-128"/>
              </a:rPr>
              <a:t>） 応募申請書</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61052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91C00-7EAD-71F7-B79E-470A7004A01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988E04B-0B1E-A163-4B06-C2FDBBF38B1F}"/>
              </a:ext>
            </a:extLst>
          </p:cNvPr>
          <p:cNvSpPr>
            <a:spLocks noGrp="1"/>
          </p:cNvSpPr>
          <p:nvPr>
            <p:ph type="title"/>
          </p:nvPr>
        </p:nvSpPr>
        <p:spPr/>
        <p:txBody>
          <a:bodyPr/>
          <a:lstStyle/>
          <a:p>
            <a:r>
              <a:rPr lang="ja-JP" altLang="en-US" dirty="0"/>
              <a:t>２．製品・サービス、事業の概要</a:t>
            </a:r>
            <a:endParaRPr kumimoji="1" lang="ja-JP" altLang="en-US" dirty="0"/>
          </a:p>
        </p:txBody>
      </p:sp>
      <p:sp>
        <p:nvSpPr>
          <p:cNvPr id="3" name="正方形/長方形 2">
            <a:extLst>
              <a:ext uri="{FF2B5EF4-FFF2-40B4-BE49-F238E27FC236}">
                <a16:creationId xmlns:a16="http://schemas.microsoft.com/office/drawing/2014/main" id="{7B07F5A1-27EF-A34C-E3ED-842204AB5975}"/>
              </a:ext>
            </a:extLst>
          </p:cNvPr>
          <p:cNvSpPr/>
          <p:nvPr/>
        </p:nvSpPr>
        <p:spPr bwMode="gray">
          <a:xfrm>
            <a:off x="298059" y="1138731"/>
            <a:ext cx="9309883" cy="328522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4" name="フッター プレースホルダー 4">
            <a:extLst>
              <a:ext uri="{FF2B5EF4-FFF2-40B4-BE49-F238E27FC236}">
                <a16:creationId xmlns:a16="http://schemas.microsoft.com/office/drawing/2014/main" id="{5408F3E9-BEF1-9D39-EDFF-1CDABE9C41C8}"/>
              </a:ext>
            </a:extLst>
          </p:cNvPr>
          <p:cNvSpPr txBox="1">
            <a:spLocks/>
          </p:cNvSpPr>
          <p:nvPr/>
        </p:nvSpPr>
        <p:spPr bwMode="gray">
          <a:xfrm>
            <a:off x="298058" y="1138730"/>
            <a:ext cx="2664904"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事業体制図</a:t>
            </a:r>
          </a:p>
        </p:txBody>
      </p:sp>
      <p:sp>
        <p:nvSpPr>
          <p:cNvPr id="9" name="テキスト ボックス 8">
            <a:extLst>
              <a:ext uri="{FF2B5EF4-FFF2-40B4-BE49-F238E27FC236}">
                <a16:creationId xmlns:a16="http://schemas.microsoft.com/office/drawing/2014/main" id="{54EFC912-F20E-C635-292F-355ECB117059}"/>
              </a:ext>
            </a:extLst>
          </p:cNvPr>
          <p:cNvSpPr txBox="1"/>
          <p:nvPr/>
        </p:nvSpPr>
        <p:spPr>
          <a:xfrm>
            <a:off x="302740" y="640449"/>
            <a:ext cx="9442151"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ビジネスの構想を具体化・実現するためのチーム体制を記載してください。貴社以外のパートナーが必要な場合、その名称や役割を具体的に記載してください。</a:t>
            </a:r>
            <a:endParaRPr kumimoji="1" lang="en-US" altLang="ja-JP" sz="12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51EE6981-91A4-5EEC-F30D-5069D38AEDAD}"/>
              </a:ext>
            </a:extLst>
          </p:cNvPr>
          <p:cNvSpPr txBox="1"/>
          <p:nvPr/>
        </p:nvSpPr>
        <p:spPr>
          <a:xfrm>
            <a:off x="2999844" y="1176800"/>
            <a:ext cx="4648084"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実証実験の実施体制については「</a:t>
            </a:r>
            <a:r>
              <a:rPr kumimoji="1"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実施体制」に記載してください。</a:t>
            </a:r>
            <a:endParaRPr kumimoji="1" lang="en-US" altLang="ja-JP" sz="12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C69D0DF5-9E13-BF47-50C9-6BC743096479}"/>
              </a:ext>
            </a:extLst>
          </p:cNvPr>
          <p:cNvSpPr txBox="1">
            <a:spLocks/>
          </p:cNvSpPr>
          <p:nvPr/>
        </p:nvSpPr>
        <p:spPr bwMode="gray">
          <a:xfrm>
            <a:off x="302740" y="5041958"/>
            <a:ext cx="2013088" cy="151622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連携を検討している先</a:t>
            </a:r>
          </a:p>
        </p:txBody>
      </p:sp>
      <p:sp>
        <p:nvSpPr>
          <p:cNvPr id="8" name="正方形/長方形 7">
            <a:extLst>
              <a:ext uri="{FF2B5EF4-FFF2-40B4-BE49-F238E27FC236}">
                <a16:creationId xmlns:a16="http://schemas.microsoft.com/office/drawing/2014/main" id="{59BCB650-C008-A2D3-3D66-4A5274B9863E}"/>
              </a:ext>
            </a:extLst>
          </p:cNvPr>
          <p:cNvSpPr/>
          <p:nvPr/>
        </p:nvSpPr>
        <p:spPr bwMode="gray">
          <a:xfrm>
            <a:off x="2480918" y="5041958"/>
            <a:ext cx="7128000" cy="151622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27F8A77C-A9AC-1A16-DCD9-6BBDADF92BEA}"/>
              </a:ext>
            </a:extLst>
          </p:cNvPr>
          <p:cNvSpPr txBox="1"/>
          <p:nvPr/>
        </p:nvSpPr>
        <p:spPr>
          <a:xfrm>
            <a:off x="298058" y="4502124"/>
            <a:ext cx="9309883"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現時点では必要な連携先を確保できていない場合は、「どのような企業・団体に」、「どのような役割を担うことを想定して」、「いつごろ」、「どのような経路で」連携を図ることを想定しているか、なるべく具体的に記載してください。</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95161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F61E532-8778-B274-4043-63AE91863EF1}"/>
              </a:ext>
            </a:extLst>
          </p:cNvPr>
          <p:cNvSpPr/>
          <p:nvPr/>
        </p:nvSpPr>
        <p:spPr bwMode="gray">
          <a:xfrm>
            <a:off x="302740" y="1802771"/>
            <a:ext cx="9309883" cy="404938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3" name="フッター プレースホルダー 4">
            <a:extLst>
              <a:ext uri="{FF2B5EF4-FFF2-40B4-BE49-F238E27FC236}">
                <a16:creationId xmlns:a16="http://schemas.microsoft.com/office/drawing/2014/main" id="{B8EEA5C8-09C9-13CD-0E48-F1EDE136BAE2}"/>
              </a:ext>
            </a:extLst>
          </p:cNvPr>
          <p:cNvSpPr txBox="1">
            <a:spLocks/>
          </p:cNvSpPr>
          <p:nvPr/>
        </p:nvSpPr>
        <p:spPr bwMode="gray">
          <a:xfrm>
            <a:off x="302740" y="180277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想定する実施内容</a:t>
            </a:r>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302740" y="640449"/>
            <a:ext cx="9309883"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実施したい実証実験の内容や検証したい製品・サービスについて、なるべく詳細に記載してください。また、実施したい実証実験の内容に関連する補足資料があれば、必要に応じてご提出ください。</a:t>
            </a:r>
          </a:p>
        </p:txBody>
      </p:sp>
      <p:sp>
        <p:nvSpPr>
          <p:cNvPr id="14" name="フッター プレースホルダー 4">
            <a:extLst>
              <a:ext uri="{FF2B5EF4-FFF2-40B4-BE49-F238E27FC236}">
                <a16:creationId xmlns:a16="http://schemas.microsoft.com/office/drawing/2014/main" id="{30C280DF-0306-5238-A3CA-6B45C705FF86}"/>
              </a:ext>
            </a:extLst>
          </p:cNvPr>
          <p:cNvSpPr txBox="1">
            <a:spLocks/>
          </p:cNvSpPr>
          <p:nvPr/>
        </p:nvSpPr>
        <p:spPr bwMode="gray">
          <a:xfrm>
            <a:off x="302740" y="5937881"/>
            <a:ext cx="2013088" cy="55933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実施希望時期</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期間・回数</a:t>
            </a:r>
          </a:p>
        </p:txBody>
      </p:sp>
      <p:sp>
        <p:nvSpPr>
          <p:cNvPr id="15" name="正方形/長方形 14">
            <a:extLst>
              <a:ext uri="{FF2B5EF4-FFF2-40B4-BE49-F238E27FC236}">
                <a16:creationId xmlns:a16="http://schemas.microsoft.com/office/drawing/2014/main" id="{DAD6FEE7-49C2-16D1-4612-455C457A475A}"/>
              </a:ext>
            </a:extLst>
          </p:cNvPr>
          <p:cNvSpPr/>
          <p:nvPr/>
        </p:nvSpPr>
        <p:spPr bwMode="gray">
          <a:xfrm>
            <a:off x="2480918" y="5937881"/>
            <a:ext cx="7128000" cy="55933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57CF29B-FC47-9BEE-430D-5A325185C862}"/>
              </a:ext>
            </a:extLst>
          </p:cNvPr>
          <p:cNvSpPr txBox="1"/>
          <p:nvPr/>
        </p:nvSpPr>
        <p:spPr>
          <a:xfrm>
            <a:off x="2480918" y="1801031"/>
            <a:ext cx="6467301"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実施したい実証実験の内容や検証したい製品・サービスについて、写真やイラストなど</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（例：製品・サービスやその利用・稼働シーンに関するイメージ）を添付し、視覚的にもポイントが分かるように記載してください。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6" name="フッター プレースホルダー 4">
            <a:extLst>
              <a:ext uri="{FF2B5EF4-FFF2-40B4-BE49-F238E27FC236}">
                <a16:creationId xmlns:a16="http://schemas.microsoft.com/office/drawing/2014/main" id="{C897EF23-2131-5886-44F6-A3C24BF15A37}"/>
              </a:ext>
            </a:extLst>
          </p:cNvPr>
          <p:cNvSpPr txBox="1">
            <a:spLocks/>
          </p:cNvSpPr>
          <p:nvPr/>
        </p:nvSpPr>
        <p:spPr bwMode="gray">
          <a:xfrm>
            <a:off x="306445" y="1170492"/>
            <a:ext cx="2013088" cy="55933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実証実験の目的</a:t>
            </a:r>
          </a:p>
        </p:txBody>
      </p:sp>
      <p:sp>
        <p:nvSpPr>
          <p:cNvPr id="8" name="正方形/長方形 7">
            <a:extLst>
              <a:ext uri="{FF2B5EF4-FFF2-40B4-BE49-F238E27FC236}">
                <a16:creationId xmlns:a16="http://schemas.microsoft.com/office/drawing/2014/main" id="{22327AC1-7F58-4600-4F72-224FEDE8859E}"/>
              </a:ext>
            </a:extLst>
          </p:cNvPr>
          <p:cNvSpPr/>
          <p:nvPr/>
        </p:nvSpPr>
        <p:spPr bwMode="gray">
          <a:xfrm>
            <a:off x="2484623" y="1170492"/>
            <a:ext cx="7128000" cy="55933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17041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8" y="695100"/>
            <a:ext cx="9309883" cy="314538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8" y="69510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想定するフィールド</a:t>
            </a:r>
          </a:p>
        </p:txBody>
      </p:sp>
      <p:sp>
        <p:nvSpPr>
          <p:cNvPr id="14" name="正方形/長方形 13">
            <a:extLst>
              <a:ext uri="{FF2B5EF4-FFF2-40B4-BE49-F238E27FC236}">
                <a16:creationId xmlns:a16="http://schemas.microsoft.com/office/drawing/2014/main" id="{3E09908C-B3AC-9D32-AFFB-70772B25222F}"/>
              </a:ext>
            </a:extLst>
          </p:cNvPr>
          <p:cNvSpPr/>
          <p:nvPr/>
        </p:nvSpPr>
        <p:spPr bwMode="gray">
          <a:xfrm>
            <a:off x="302740" y="3978571"/>
            <a:ext cx="9309883" cy="257185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5" name="フッター プレースホルダー 4">
            <a:extLst>
              <a:ext uri="{FF2B5EF4-FFF2-40B4-BE49-F238E27FC236}">
                <a16:creationId xmlns:a16="http://schemas.microsoft.com/office/drawing/2014/main" id="{99E2E989-A16C-8183-3F3D-22A760C5DA9D}"/>
              </a:ext>
            </a:extLst>
          </p:cNvPr>
          <p:cNvSpPr txBox="1">
            <a:spLocks/>
          </p:cNvSpPr>
          <p:nvPr/>
        </p:nvSpPr>
        <p:spPr bwMode="gray">
          <a:xfrm>
            <a:off x="302740" y="397857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想定する被験者</a:t>
            </a:r>
          </a:p>
        </p:txBody>
      </p:sp>
      <p:sp>
        <p:nvSpPr>
          <p:cNvPr id="3" name="テキスト ボックス 2">
            <a:extLst>
              <a:ext uri="{FF2B5EF4-FFF2-40B4-BE49-F238E27FC236}">
                <a16:creationId xmlns:a16="http://schemas.microsoft.com/office/drawing/2014/main" id="{70A321CC-03E0-3B19-D263-9AA0E7365796}"/>
              </a:ext>
            </a:extLst>
          </p:cNvPr>
          <p:cNvSpPr txBox="1"/>
          <p:nvPr/>
        </p:nvSpPr>
        <p:spPr>
          <a:xfrm>
            <a:off x="2311146" y="756254"/>
            <a:ext cx="6467301"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マッチングを希望する実証フィールドの要件（広さ、周辺環境、路面状況等）についてなるべく詳細に記載してください。</a:t>
            </a:r>
            <a:endParaRPr kumimoji="1" lang="en-US" altLang="ja-JP" sz="10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8B51F287-8283-A172-3605-29F1ABBB3225}"/>
              </a:ext>
            </a:extLst>
          </p:cNvPr>
          <p:cNvSpPr txBox="1"/>
          <p:nvPr/>
        </p:nvSpPr>
        <p:spPr>
          <a:xfrm>
            <a:off x="2311145" y="4032029"/>
            <a:ext cx="6467301"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被験者が必要な場合はその想定（属性・人数等）について記載してください。</a:t>
            </a:r>
            <a:endParaRPr kumimoji="1"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50141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302740" y="640449"/>
            <a:ext cx="9309883"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実証実験で検証したいことについて、そのための手法（検証のためのデータの取得方法を含む）と効果検証の指標の想定を記載してください。また、今回の実証実験で得られた検証結果をどのように活用するか記載してください。</a:t>
            </a:r>
          </a:p>
        </p:txBody>
      </p:sp>
      <p:sp>
        <p:nvSpPr>
          <p:cNvPr id="5" name="フッター プレースホルダー 4">
            <a:extLst>
              <a:ext uri="{FF2B5EF4-FFF2-40B4-BE49-F238E27FC236}">
                <a16:creationId xmlns:a16="http://schemas.microsoft.com/office/drawing/2014/main" id="{E4B99CE8-EC41-46CB-DA83-E282306D6AF4}"/>
              </a:ext>
            </a:extLst>
          </p:cNvPr>
          <p:cNvSpPr txBox="1">
            <a:spLocks/>
          </p:cNvSpPr>
          <p:nvPr/>
        </p:nvSpPr>
        <p:spPr bwMode="gray">
          <a:xfrm>
            <a:off x="302740" y="1223578"/>
            <a:ext cx="2013088" cy="81032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検証したい項目</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23D12D5-02C8-1B11-E8F4-85CFDA9227AA}"/>
              </a:ext>
            </a:extLst>
          </p:cNvPr>
          <p:cNvSpPr/>
          <p:nvPr/>
        </p:nvSpPr>
        <p:spPr bwMode="gray">
          <a:xfrm>
            <a:off x="2480918" y="1223579"/>
            <a:ext cx="7128000" cy="8103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フッター プレースホルダー 4">
            <a:extLst>
              <a:ext uri="{FF2B5EF4-FFF2-40B4-BE49-F238E27FC236}">
                <a16:creationId xmlns:a16="http://schemas.microsoft.com/office/drawing/2014/main" id="{9DD445F4-907F-A99B-948C-0CCF285F53A7}"/>
              </a:ext>
            </a:extLst>
          </p:cNvPr>
          <p:cNvSpPr txBox="1">
            <a:spLocks/>
          </p:cNvSpPr>
          <p:nvPr/>
        </p:nvSpPr>
        <p:spPr bwMode="gray">
          <a:xfrm>
            <a:off x="302740" y="3091050"/>
            <a:ext cx="2013088" cy="190489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実証実験を通じて</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収集予定のデータと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その収集方法</a:t>
            </a:r>
            <a:endParaRPr lang="en-US" altLang="en-GB" sz="16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C411DEF-BA7E-7707-DEF9-EE55D182555D}"/>
              </a:ext>
            </a:extLst>
          </p:cNvPr>
          <p:cNvSpPr/>
          <p:nvPr/>
        </p:nvSpPr>
        <p:spPr bwMode="gray">
          <a:xfrm>
            <a:off x="2480918" y="3091051"/>
            <a:ext cx="7128000" cy="190489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2" name="フッター プレースホルダー 4">
            <a:extLst>
              <a:ext uri="{FF2B5EF4-FFF2-40B4-BE49-F238E27FC236}">
                <a16:creationId xmlns:a16="http://schemas.microsoft.com/office/drawing/2014/main" id="{8BF91FEE-AF20-36F2-BEA2-584D74B0489A}"/>
              </a:ext>
            </a:extLst>
          </p:cNvPr>
          <p:cNvSpPr txBox="1">
            <a:spLocks/>
          </p:cNvSpPr>
          <p:nvPr/>
        </p:nvSpPr>
        <p:spPr bwMode="gray">
          <a:xfrm>
            <a:off x="302740" y="5137265"/>
            <a:ext cx="2013088" cy="124814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latin typeface="Meiryo UI" panose="020B0604030504040204" pitchFamily="50" charset="-128"/>
                <a:ea typeface="Meiryo UI" panose="020B0604030504040204" pitchFamily="50" charset="-128"/>
              </a:rPr>
              <a:t>収集したデータをもとに得ようとしている知見・示唆</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（データ分析を通じて獲得を見込む示唆）</a:t>
            </a:r>
            <a:endParaRPr lang="en-GB" altLang="en-GB" sz="11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4AEB4FF-47BF-0D80-7A04-759F43797BA9}"/>
              </a:ext>
            </a:extLst>
          </p:cNvPr>
          <p:cNvSpPr/>
          <p:nvPr/>
        </p:nvSpPr>
        <p:spPr bwMode="gray">
          <a:xfrm>
            <a:off x="2480918" y="5132474"/>
            <a:ext cx="7128000" cy="124814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4" name="フッター プレースホルダー 4">
            <a:extLst>
              <a:ext uri="{FF2B5EF4-FFF2-40B4-BE49-F238E27FC236}">
                <a16:creationId xmlns:a16="http://schemas.microsoft.com/office/drawing/2014/main" id="{670B5B4F-22E3-2898-7936-155706F0AC4C}"/>
              </a:ext>
            </a:extLst>
          </p:cNvPr>
          <p:cNvSpPr txBox="1">
            <a:spLocks/>
          </p:cNvSpPr>
          <p:nvPr/>
        </p:nvSpPr>
        <p:spPr bwMode="gray">
          <a:xfrm>
            <a:off x="302740" y="2157315"/>
            <a:ext cx="2013088" cy="81032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効果検証の指標</a:t>
            </a:r>
            <a:endParaRPr lang="en-GB" altLang="en-GB" sz="16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AB2F6CE3-56D3-C5A8-0BA0-F68C04650EC6}"/>
              </a:ext>
            </a:extLst>
          </p:cNvPr>
          <p:cNvSpPr/>
          <p:nvPr/>
        </p:nvSpPr>
        <p:spPr bwMode="gray">
          <a:xfrm>
            <a:off x="2480918" y="2157315"/>
            <a:ext cx="7128000" cy="8103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5197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４．実証実験開始までの準備等について</a:t>
            </a:r>
            <a:endParaRPr kumimoji="1" lang="ja-JP" altLang="en-US" dirty="0"/>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752039"/>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pPr>
            <a:r>
              <a:rPr lang="ja-JP" altLang="en-US" sz="1600" dirty="0">
                <a:latin typeface="Meiryo UI" panose="020B0604030504040204" pitchFamily="50" charset="-128"/>
                <a:ea typeface="Meiryo UI" panose="020B0604030504040204" pitchFamily="50" charset="-128"/>
              </a:rPr>
              <a:t>実証実験開始までに必要な開発・改良と</a:t>
            </a:r>
            <a:endParaRPr lang="en-US" altLang="ja-JP" sz="1600" dirty="0">
              <a:latin typeface="Meiryo UI" panose="020B0604030504040204" pitchFamily="50" charset="-128"/>
              <a:ea typeface="Meiryo UI" panose="020B0604030504040204" pitchFamily="50" charset="-128"/>
            </a:endParaRPr>
          </a:p>
          <a:p>
            <a:pPr>
              <a:lnSpc>
                <a:spcPct val="100000"/>
              </a:lnSpc>
            </a:pPr>
            <a:r>
              <a:rPr lang="ja-JP" altLang="en-US" sz="1600" dirty="0">
                <a:latin typeface="Meiryo UI" panose="020B0604030504040204" pitchFamily="50" charset="-128"/>
                <a:ea typeface="Meiryo UI" panose="020B0604030504040204" pitchFamily="50" charset="-128"/>
              </a:rPr>
              <a:t>それにかかる期間</a:t>
            </a: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580671" y="75203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DFDEF88-5454-463C-52BA-DB339312823D}"/>
              </a:ext>
            </a:extLst>
          </p:cNvPr>
          <p:cNvSpPr txBox="1">
            <a:spLocks/>
          </p:cNvSpPr>
          <p:nvPr/>
        </p:nvSpPr>
        <p:spPr bwMode="gray">
          <a:xfrm>
            <a:off x="302740" y="3009207"/>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フィールド側と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調整が必要な項目</a:t>
            </a:r>
            <a:endParaRPr lang="en-GB" altLang="en-GB"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5B60559-FEF5-E8A8-F448-36A40F28887B}"/>
              </a:ext>
            </a:extLst>
          </p:cNvPr>
          <p:cNvSpPr/>
          <p:nvPr/>
        </p:nvSpPr>
        <p:spPr bwMode="gray">
          <a:xfrm>
            <a:off x="2580671" y="300920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80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４．実証実験開始までの準備等について</a:t>
            </a:r>
            <a:endParaRPr kumimoji="1" lang="ja-JP" altLang="en-US" dirty="0"/>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752039"/>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pPr>
            <a:r>
              <a:rPr lang="ja-JP" altLang="en-US" sz="1600" dirty="0">
                <a:latin typeface="Meiryo UI" panose="020B0604030504040204" pitchFamily="50" charset="-128"/>
                <a:ea typeface="Meiryo UI" panose="020B0604030504040204" pitchFamily="50" charset="-128"/>
              </a:rPr>
              <a:t>実証実験にあたり</a:t>
            </a:r>
            <a:endParaRPr lang="en-US" altLang="ja-JP" sz="1600" dirty="0">
              <a:latin typeface="Meiryo UI" panose="020B0604030504040204" pitchFamily="50" charset="-128"/>
              <a:ea typeface="Meiryo UI" panose="020B0604030504040204" pitchFamily="50" charset="-128"/>
            </a:endParaRPr>
          </a:p>
          <a:p>
            <a:pPr>
              <a:lnSpc>
                <a:spcPct val="100000"/>
              </a:lnSpc>
            </a:pPr>
            <a:r>
              <a:rPr lang="ja-JP" altLang="en-US" sz="1600" dirty="0">
                <a:latin typeface="Meiryo UI" panose="020B0604030504040204" pitchFamily="50" charset="-128"/>
                <a:ea typeface="Meiryo UI" panose="020B0604030504040204" pitchFamily="50" charset="-128"/>
              </a:rPr>
              <a:t>想定されるリスク</a:t>
            </a: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580671" y="75203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DFDEF88-5454-463C-52BA-DB339312823D}"/>
              </a:ext>
            </a:extLst>
          </p:cNvPr>
          <p:cNvSpPr txBox="1">
            <a:spLocks/>
          </p:cNvSpPr>
          <p:nvPr/>
        </p:nvSpPr>
        <p:spPr bwMode="gray">
          <a:xfrm>
            <a:off x="302740" y="3009207"/>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実施予定の安全対策</a:t>
            </a:r>
            <a:endParaRPr lang="en-GB" altLang="en-GB"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5B60559-FEF5-E8A8-F448-36A40F28887B}"/>
              </a:ext>
            </a:extLst>
          </p:cNvPr>
          <p:cNvSpPr/>
          <p:nvPr/>
        </p:nvSpPr>
        <p:spPr bwMode="gray">
          <a:xfrm>
            <a:off x="2580671" y="300920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64182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５．実施体制</a:t>
            </a:r>
            <a:endParaRPr kumimoji="1" lang="ja-JP" altLang="en-US" dirty="0"/>
          </a:p>
        </p:txBody>
      </p:sp>
      <p:sp>
        <p:nvSpPr>
          <p:cNvPr id="3" name="正方形/長方形 2">
            <a:extLst>
              <a:ext uri="{FF2B5EF4-FFF2-40B4-BE49-F238E27FC236}">
                <a16:creationId xmlns:a16="http://schemas.microsoft.com/office/drawing/2014/main" id="{5B98032B-6237-245B-449F-88B1738A4C88}"/>
              </a:ext>
            </a:extLst>
          </p:cNvPr>
          <p:cNvSpPr/>
          <p:nvPr/>
        </p:nvSpPr>
        <p:spPr bwMode="gray">
          <a:xfrm>
            <a:off x="298058" y="1286780"/>
            <a:ext cx="9309883" cy="521377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4" name="フッター プレースホルダー 4">
            <a:extLst>
              <a:ext uri="{FF2B5EF4-FFF2-40B4-BE49-F238E27FC236}">
                <a16:creationId xmlns:a16="http://schemas.microsoft.com/office/drawing/2014/main" id="{162BA257-32C3-905D-545C-1B4F625D33EE}"/>
              </a:ext>
            </a:extLst>
          </p:cNvPr>
          <p:cNvSpPr txBox="1">
            <a:spLocks/>
          </p:cNvSpPr>
          <p:nvPr/>
        </p:nvSpPr>
        <p:spPr bwMode="gray">
          <a:xfrm>
            <a:off x="298058" y="1286780"/>
            <a:ext cx="2664904"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実証実験の実施体制図</a:t>
            </a:r>
          </a:p>
        </p:txBody>
      </p:sp>
      <p:sp>
        <p:nvSpPr>
          <p:cNvPr id="9" name="テキスト ボックス 8">
            <a:extLst>
              <a:ext uri="{FF2B5EF4-FFF2-40B4-BE49-F238E27FC236}">
                <a16:creationId xmlns:a16="http://schemas.microsoft.com/office/drawing/2014/main" id="{A1EBD754-632C-6B47-E40D-F990708929C4}"/>
              </a:ext>
            </a:extLst>
          </p:cNvPr>
          <p:cNvSpPr txBox="1"/>
          <p:nvPr/>
        </p:nvSpPr>
        <p:spPr>
          <a:xfrm>
            <a:off x="302740" y="640449"/>
            <a:ext cx="9309883" cy="64633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実証実験に従事する予定の担当者の人数や役割分担が分かるように、体制図では従事予定者の氏名、各担当者が担う役割について具体的に記載してください。外部連携先がある場合は外部連携先が担う役割についても分かりやすく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特に、スタートアップとの連携を予定している場合、体制図に明記してください</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757A9591-7E4D-C5D1-FCD7-8FAD25E08DC5}"/>
              </a:ext>
            </a:extLst>
          </p:cNvPr>
          <p:cNvSpPr txBox="1"/>
          <p:nvPr/>
        </p:nvSpPr>
        <p:spPr>
          <a:xfrm>
            <a:off x="2962961" y="1324850"/>
            <a:ext cx="6250707"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事業全体の実施体制については「</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製品・サービス、事業の概要」に記載してください。</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7876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６．応募資格の確認</a:t>
            </a:r>
            <a:endParaRPr kumimoji="1" lang="ja-JP" altLang="en-US" dirty="0"/>
          </a:p>
        </p:txBody>
      </p:sp>
      <p:sp>
        <p:nvSpPr>
          <p:cNvPr id="9" name="テキスト ボックス 8">
            <a:extLst>
              <a:ext uri="{FF2B5EF4-FFF2-40B4-BE49-F238E27FC236}">
                <a16:creationId xmlns:a16="http://schemas.microsoft.com/office/drawing/2014/main" id="{A1EBD754-632C-6B47-E40D-F990708929C4}"/>
              </a:ext>
            </a:extLst>
          </p:cNvPr>
          <p:cNvSpPr txBox="1"/>
          <p:nvPr/>
        </p:nvSpPr>
        <p:spPr>
          <a:xfrm>
            <a:off x="302740" y="611073"/>
            <a:ext cx="9309883"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以下の応募資格・要件に当てはまるか確認し、チェック欄に「○」をつけてください。</a:t>
            </a:r>
          </a:p>
        </p:txBody>
      </p:sp>
      <p:graphicFrame>
        <p:nvGraphicFramePr>
          <p:cNvPr id="6" name="表 5">
            <a:extLst>
              <a:ext uri="{FF2B5EF4-FFF2-40B4-BE49-F238E27FC236}">
                <a16:creationId xmlns:a16="http://schemas.microsoft.com/office/drawing/2014/main" id="{F886144E-8292-E351-5D4B-B90C48D46B78}"/>
              </a:ext>
            </a:extLst>
          </p:cNvPr>
          <p:cNvGraphicFramePr>
            <a:graphicFrameLocks noGrp="1"/>
          </p:cNvGraphicFramePr>
          <p:nvPr>
            <p:extLst>
              <p:ext uri="{D42A27DB-BD31-4B8C-83A1-F6EECF244321}">
                <p14:modId xmlns:p14="http://schemas.microsoft.com/office/powerpoint/2010/main" val="2321690772"/>
              </p:ext>
            </p:extLst>
          </p:nvPr>
        </p:nvGraphicFramePr>
        <p:xfrm>
          <a:off x="302740" y="980161"/>
          <a:ext cx="9309883" cy="1503680"/>
        </p:xfrm>
        <a:graphic>
          <a:graphicData uri="http://schemas.openxmlformats.org/drawingml/2006/table">
            <a:tbl>
              <a:tblPr firstRow="1" bandRow="1">
                <a:tableStyleId>{2D5ABB26-0587-4C30-8999-92F81FD0307C}</a:tableStyleId>
              </a:tblPr>
              <a:tblGrid>
                <a:gridCol w="1053782">
                  <a:extLst>
                    <a:ext uri="{9D8B030D-6E8A-4147-A177-3AD203B41FA5}">
                      <a16:colId xmlns:a16="http://schemas.microsoft.com/office/drawing/2014/main" val="4147429822"/>
                    </a:ext>
                  </a:extLst>
                </a:gridCol>
                <a:gridCol w="8256101">
                  <a:extLst>
                    <a:ext uri="{9D8B030D-6E8A-4147-A177-3AD203B41FA5}">
                      <a16:colId xmlns:a16="http://schemas.microsoft.com/office/drawing/2014/main" val="2746105040"/>
                    </a:ext>
                  </a:extLst>
                </a:gridCol>
              </a:tblGrid>
              <a:tr h="314960">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チェック欄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応募資格・要件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2238758361"/>
                  </a:ext>
                </a:extLst>
              </a:tr>
              <a:tr h="843280">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Meiryo UI" panose="020B0604030504040204" pitchFamily="50" charset="-128"/>
                          <a:ea typeface="Meiryo UI" panose="020B0604030504040204" pitchFamily="50" charset="-128"/>
                        </a:rPr>
                        <a:t>応募申請書の代表企業及び連携先企業は次のいずれにも該当していない。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＊暴力団（横浜市暴力団排除条例（平成</a:t>
                      </a:r>
                      <a:r>
                        <a:rPr kumimoji="1" lang="en-US" altLang="ja-JP" sz="1200" dirty="0">
                          <a:latin typeface="Meiryo UI" panose="020B0604030504040204" pitchFamily="50" charset="-128"/>
                          <a:ea typeface="Meiryo UI" panose="020B0604030504040204" pitchFamily="50" charset="-128"/>
                        </a:rPr>
                        <a:t>23</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月横浜市条例第</a:t>
                      </a:r>
                      <a:r>
                        <a:rPr kumimoji="1" lang="en-US" altLang="ja-JP" sz="1200" dirty="0">
                          <a:latin typeface="Meiryo UI" panose="020B0604030504040204" pitchFamily="50" charset="-128"/>
                          <a:ea typeface="Meiryo UI" panose="020B0604030504040204" pitchFamily="50" charset="-128"/>
                        </a:rPr>
                        <a:t>51</a:t>
                      </a:r>
                      <a:r>
                        <a:rPr kumimoji="1" lang="ja-JP" altLang="en-US" sz="1200" dirty="0">
                          <a:latin typeface="Meiryo UI" panose="020B0604030504040204" pitchFamily="50" charset="-128"/>
                          <a:ea typeface="Meiryo UI" panose="020B0604030504040204" pitchFamily="50" charset="-128"/>
                        </a:rPr>
                        <a:t>号。以下「条例」という。）第２条第２号に規定する暴力団をいう。）</a:t>
                      </a:r>
                    </a:p>
                    <a:p>
                      <a:r>
                        <a:rPr kumimoji="1" lang="ja-JP" altLang="en-US" sz="1200" dirty="0">
                          <a:latin typeface="Meiryo UI" panose="020B0604030504040204" pitchFamily="50" charset="-128"/>
                          <a:ea typeface="Meiryo UI" panose="020B0604030504040204" pitchFamily="50" charset="-128"/>
                        </a:rPr>
                        <a:t>＊法人にあっては、代表者の又は役員のうちに暴力団員（条例第２条第３号に規定する暴力団員をいう。以下この項において同じ。）に該当する者があるもの</a:t>
                      </a:r>
                    </a:p>
                    <a:p>
                      <a:r>
                        <a:rPr kumimoji="1" lang="ja-JP" altLang="en-US" sz="1200" dirty="0">
                          <a:latin typeface="Meiryo UI" panose="020B0604030504040204" pitchFamily="50" charset="-128"/>
                          <a:ea typeface="Meiryo UI" panose="020B0604030504040204" pitchFamily="50" charset="-128"/>
                        </a:rPr>
                        <a:t>＊法人格を持たない団体にあっては、代表者が暴力団員に該当する者があるもの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1694408"/>
                  </a:ext>
                </a:extLst>
              </a:tr>
            </a:tbl>
          </a:graphicData>
        </a:graphic>
      </p:graphicFrame>
      <p:graphicFrame>
        <p:nvGraphicFramePr>
          <p:cNvPr id="3" name="表 2">
            <a:extLst>
              <a:ext uri="{FF2B5EF4-FFF2-40B4-BE49-F238E27FC236}">
                <a16:creationId xmlns:a16="http://schemas.microsoft.com/office/drawing/2014/main" id="{6366714B-8C4F-BE69-626E-86A28872BFBA}"/>
              </a:ext>
            </a:extLst>
          </p:cNvPr>
          <p:cNvGraphicFramePr>
            <a:graphicFrameLocks noGrp="1"/>
          </p:cNvGraphicFramePr>
          <p:nvPr>
            <p:extLst>
              <p:ext uri="{D42A27DB-BD31-4B8C-83A1-F6EECF244321}">
                <p14:modId xmlns:p14="http://schemas.microsoft.com/office/powerpoint/2010/main" val="475069430"/>
              </p:ext>
            </p:extLst>
          </p:nvPr>
        </p:nvGraphicFramePr>
        <p:xfrm>
          <a:off x="302740" y="2635075"/>
          <a:ext cx="9309883" cy="3611852"/>
        </p:xfrm>
        <a:graphic>
          <a:graphicData uri="http://schemas.openxmlformats.org/drawingml/2006/table">
            <a:tbl>
              <a:tblPr firstRow="1" bandRow="1">
                <a:tableStyleId>{2D5ABB26-0587-4C30-8999-92F81FD0307C}</a:tableStyleId>
              </a:tblPr>
              <a:tblGrid>
                <a:gridCol w="9309883">
                  <a:extLst>
                    <a:ext uri="{9D8B030D-6E8A-4147-A177-3AD203B41FA5}">
                      <a16:colId xmlns:a16="http://schemas.microsoft.com/office/drawing/2014/main" val="2896450403"/>
                    </a:ext>
                  </a:extLst>
                </a:gridCol>
              </a:tblGrid>
              <a:tr h="3394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bg1"/>
                          </a:solidFill>
                          <a:latin typeface="Meiryo UI" panose="020B0604030504040204" pitchFamily="50" charset="-128"/>
                          <a:ea typeface="Meiryo UI" panose="020B0604030504040204" pitchFamily="50" charset="-128"/>
                        </a:rPr>
                        <a:t>【</a:t>
                      </a:r>
                      <a:r>
                        <a:rPr kumimoji="1" lang="ja-JP" altLang="en-US" sz="1400" dirty="0">
                          <a:solidFill>
                            <a:schemeClr val="bg1"/>
                          </a:solidFill>
                          <a:latin typeface="Meiryo UI" panose="020B0604030504040204" pitchFamily="50" charset="-128"/>
                          <a:ea typeface="Meiryo UI" panose="020B0604030504040204" pitchFamily="50" charset="-128"/>
                        </a:rPr>
                        <a:t>スタートアップの場合</a:t>
                      </a:r>
                      <a:r>
                        <a:rPr kumimoji="1" lang="en-US" altLang="ja-JP" sz="1400" dirty="0">
                          <a:solidFill>
                            <a:schemeClr val="bg1"/>
                          </a:solidFill>
                          <a:latin typeface="Meiryo UI" panose="020B0604030504040204" pitchFamily="50" charset="-128"/>
                          <a:ea typeface="Meiryo UI" panose="020B0604030504040204" pitchFamily="50" charset="-128"/>
                        </a:rPr>
                        <a:t>】</a:t>
                      </a:r>
                      <a:r>
                        <a:rPr kumimoji="1" lang="ja-JP" altLang="en-US" sz="1400" dirty="0">
                          <a:solidFill>
                            <a:schemeClr val="bg1"/>
                          </a:solidFill>
                          <a:latin typeface="Meiryo UI" panose="020B0604030504040204" pitchFamily="50" charset="-128"/>
                          <a:ea typeface="Meiryo UI" panose="020B0604030504040204" pitchFamily="50" charset="-128"/>
                        </a:rPr>
                        <a:t>資金調達等の実績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042163302"/>
                  </a:ext>
                </a:extLst>
              </a:tr>
              <a:tr h="3272360">
                <a:tc>
                  <a:txBody>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直近 </a:t>
                      </a:r>
                      <a:r>
                        <a:rPr kumimoji="1" lang="en-US" altLang="ja-JP" sz="1200" dirty="0">
                          <a:latin typeface="Meiryo UI" panose="020B0604030504040204" pitchFamily="50" charset="-128"/>
                          <a:ea typeface="Meiryo UI" panose="020B0604030504040204" pitchFamily="50" charset="-128"/>
                        </a:rPr>
                        <a:t>3 </a:t>
                      </a:r>
                      <a:r>
                        <a:rPr kumimoji="1" lang="ja-JP" altLang="en-US" sz="1200" dirty="0">
                          <a:latin typeface="Meiryo UI" panose="020B0604030504040204" pitchFamily="50" charset="-128"/>
                          <a:ea typeface="Meiryo UI" panose="020B0604030504040204" pitchFamily="50" charset="-128"/>
                        </a:rPr>
                        <a:t>年以内に資金調達を行っていること。かつ総資金調達額が原則として１億円以上（必要に応じて行を追加してください）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5599866"/>
                  </a:ext>
                </a:extLst>
              </a:tr>
            </a:tbl>
          </a:graphicData>
        </a:graphic>
      </p:graphicFrame>
      <p:graphicFrame>
        <p:nvGraphicFramePr>
          <p:cNvPr id="4" name="表 3">
            <a:extLst>
              <a:ext uri="{FF2B5EF4-FFF2-40B4-BE49-F238E27FC236}">
                <a16:creationId xmlns:a16="http://schemas.microsoft.com/office/drawing/2014/main" id="{6E05ECF2-A05B-1D4C-213A-0F3A52D0D1BA}"/>
              </a:ext>
            </a:extLst>
          </p:cNvPr>
          <p:cNvGraphicFramePr>
            <a:graphicFrameLocks noGrp="1"/>
          </p:cNvGraphicFramePr>
          <p:nvPr>
            <p:extLst>
              <p:ext uri="{D42A27DB-BD31-4B8C-83A1-F6EECF244321}">
                <p14:modId xmlns:p14="http://schemas.microsoft.com/office/powerpoint/2010/main" val="2140742658"/>
              </p:ext>
            </p:extLst>
          </p:nvPr>
        </p:nvGraphicFramePr>
        <p:xfrm>
          <a:off x="710438" y="3446243"/>
          <a:ext cx="8494485" cy="2210670"/>
        </p:xfrm>
        <a:graphic>
          <a:graphicData uri="http://schemas.openxmlformats.org/drawingml/2006/table">
            <a:tbl>
              <a:tblPr firstRow="1" bandRow="1">
                <a:tableStyleId>{3B4B98B0-60AC-42C2-AFA5-B58CD77FA1E5}</a:tableStyleId>
              </a:tblPr>
              <a:tblGrid>
                <a:gridCol w="2831495">
                  <a:extLst>
                    <a:ext uri="{9D8B030D-6E8A-4147-A177-3AD203B41FA5}">
                      <a16:colId xmlns:a16="http://schemas.microsoft.com/office/drawing/2014/main" val="3987122390"/>
                    </a:ext>
                  </a:extLst>
                </a:gridCol>
                <a:gridCol w="2831495">
                  <a:extLst>
                    <a:ext uri="{9D8B030D-6E8A-4147-A177-3AD203B41FA5}">
                      <a16:colId xmlns:a16="http://schemas.microsoft.com/office/drawing/2014/main" val="2460199337"/>
                    </a:ext>
                  </a:extLst>
                </a:gridCol>
                <a:gridCol w="2831495">
                  <a:extLst>
                    <a:ext uri="{9D8B030D-6E8A-4147-A177-3AD203B41FA5}">
                      <a16:colId xmlns:a16="http://schemas.microsoft.com/office/drawing/2014/main" val="2646078723"/>
                    </a:ext>
                  </a:extLst>
                </a:gridCol>
              </a:tblGrid>
              <a:tr h="245630">
                <a:tc>
                  <a:txBody>
                    <a:bodyPr/>
                    <a:lstStyle/>
                    <a:p>
                      <a:pPr algn="ctr"/>
                      <a:r>
                        <a:rPr kumimoji="1" lang="ja-JP" altLang="en-US" sz="1000" dirty="0">
                          <a:latin typeface="Meiryo UI" panose="020B0604030504040204" pitchFamily="50" charset="-128"/>
                          <a:ea typeface="Meiryo UI" panose="020B0604030504040204" pitchFamily="50" charset="-128"/>
                        </a:rPr>
                        <a:t>資金調達先</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契約日</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金額</a:t>
                      </a:r>
                    </a:p>
                  </a:txBody>
                  <a:tcPr anchor="ctr"/>
                </a:tc>
                <a:extLst>
                  <a:ext uri="{0D108BD9-81ED-4DB2-BD59-A6C34878D82A}">
                    <a16:rowId xmlns:a16="http://schemas.microsoft.com/office/drawing/2014/main" val="2214331185"/>
                  </a:ext>
                </a:extLst>
              </a:tr>
              <a:tr h="245630">
                <a:tc>
                  <a:txBody>
                    <a:bodyPr/>
                    <a:lstStyle/>
                    <a:p>
                      <a:r>
                        <a:rPr kumimoji="1" lang="en-US" altLang="ja-JP" sz="1000" dirty="0">
                          <a:latin typeface="Meiryo UI" panose="020B0604030504040204" pitchFamily="50" charset="-128"/>
                          <a:ea typeface="Meiryo UI" panose="020B0604030504040204" pitchFamily="50" charset="-128"/>
                        </a:rPr>
                        <a:t>XXXXX</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r>
                        <a:rPr kumimoji="1" lang="en-US" altLang="ja-JP" sz="1000" dirty="0">
                          <a:latin typeface="Meiryo UI" panose="020B0604030504040204" pitchFamily="50" charset="-128"/>
                          <a:ea typeface="Meiryo UI" panose="020B0604030504040204" pitchFamily="50" charset="-128"/>
                        </a:rPr>
                        <a:t>202X/XX/XX</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r>
                        <a:rPr kumimoji="1" lang="en-US" altLang="ja-JP" sz="1000" dirty="0">
                          <a:latin typeface="Meiryo UI" panose="020B0604030504040204" pitchFamily="50" charset="-128"/>
                          <a:ea typeface="Meiryo UI" panose="020B0604030504040204" pitchFamily="50" charset="-128"/>
                        </a:rPr>
                        <a:t>\XX,XXX,XXX-</a:t>
                      </a: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8496181"/>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165699532"/>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9600545"/>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7619104"/>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52314412"/>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3780808"/>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096965481"/>
                  </a:ext>
                </a:extLst>
              </a:tr>
              <a:tr h="245630">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737219671"/>
                  </a:ext>
                </a:extLst>
              </a:tr>
            </a:tbl>
          </a:graphicData>
        </a:graphic>
      </p:graphicFrame>
      <p:sp>
        <p:nvSpPr>
          <p:cNvPr id="5" name="テキスト ボックス 4">
            <a:extLst>
              <a:ext uri="{FF2B5EF4-FFF2-40B4-BE49-F238E27FC236}">
                <a16:creationId xmlns:a16="http://schemas.microsoft.com/office/drawing/2014/main" id="{CA735408-B48F-3B97-F39F-F4DCBC1F9E18}"/>
              </a:ext>
            </a:extLst>
          </p:cNvPr>
          <p:cNvSpPr txBox="1"/>
          <p:nvPr/>
        </p:nvSpPr>
        <p:spPr>
          <a:xfrm>
            <a:off x="7252143" y="5682592"/>
            <a:ext cx="1952780" cy="276999"/>
          </a:xfrm>
          <a:prstGeom prst="rect">
            <a:avLst/>
          </a:prstGeom>
          <a:noFill/>
        </p:spPr>
        <p:txBody>
          <a:bodyPr wrap="square" rtlCol="0">
            <a:spAutoFit/>
          </a:bodyPr>
          <a:lstStyle/>
          <a:p>
            <a:pPr algn="r"/>
            <a:r>
              <a:rPr kumimoji="1" lang="ja-JP" altLang="en-US" sz="1200" dirty="0">
                <a:latin typeface="Meiryo UI" panose="020B0604030504040204" pitchFamily="50" charset="-128"/>
                <a:ea typeface="Meiryo UI" panose="020B0604030504040204" pitchFamily="50" charset="-128"/>
              </a:rPr>
              <a:t>計：</a:t>
            </a:r>
            <a:r>
              <a:rPr kumimoji="1" lang="en-US" altLang="ja-JP" sz="1200" dirty="0">
                <a:solidFill>
                  <a:srgbClr val="FF0000"/>
                </a:solidFill>
                <a:latin typeface="Meiryo UI" panose="020B0604030504040204" pitchFamily="50" charset="-128"/>
                <a:ea typeface="Meiryo UI" panose="020B0604030504040204" pitchFamily="50" charset="-128"/>
              </a:rPr>
              <a:t>XX</a:t>
            </a:r>
            <a:r>
              <a:rPr kumimoji="1" lang="ja-JP" altLang="en-US" sz="1200" dirty="0">
                <a:latin typeface="Meiryo UI" panose="020B0604030504040204" pitchFamily="50" charset="-128"/>
                <a:ea typeface="Meiryo UI" panose="020B0604030504040204" pitchFamily="50" charset="-128"/>
              </a:rPr>
              <a:t>億円</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48938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D23F7-60B0-B1CA-F05F-F5B6A45207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A7B4052-B289-6233-3524-B7666B094296}"/>
              </a:ext>
            </a:extLst>
          </p:cNvPr>
          <p:cNvSpPr>
            <a:spLocks noGrp="1"/>
          </p:cNvSpPr>
          <p:nvPr>
            <p:ph type="title"/>
          </p:nvPr>
        </p:nvSpPr>
        <p:spPr/>
        <p:txBody>
          <a:bodyPr/>
          <a:lstStyle/>
          <a:p>
            <a:r>
              <a:rPr kumimoji="1" lang="ja-JP" altLang="en-US" dirty="0"/>
              <a:t>＜その他 参考情報＞</a:t>
            </a:r>
          </a:p>
        </p:txBody>
      </p:sp>
      <p:sp>
        <p:nvSpPr>
          <p:cNvPr id="9" name="テキスト ボックス 8">
            <a:extLst>
              <a:ext uri="{FF2B5EF4-FFF2-40B4-BE49-F238E27FC236}">
                <a16:creationId xmlns:a16="http://schemas.microsoft.com/office/drawing/2014/main" id="{A02837F3-DA43-940E-5EAC-389D115597F9}"/>
              </a:ext>
            </a:extLst>
          </p:cNvPr>
          <p:cNvSpPr txBox="1"/>
          <p:nvPr/>
        </p:nvSpPr>
        <p:spPr>
          <a:xfrm>
            <a:off x="302740" y="640449"/>
            <a:ext cx="9309883"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前記いただいたスライド以外に特記したい事項を自由に記載してください（任意）。</a:t>
            </a:r>
          </a:p>
        </p:txBody>
      </p:sp>
    </p:spTree>
    <p:extLst>
      <p:ext uri="{BB962C8B-B14F-4D97-AF65-F5344CB8AC3E}">
        <p14:creationId xmlns:p14="http://schemas.microsoft.com/office/powerpoint/2010/main" val="131837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8FAC3F9A-050B-BF85-647C-22D85069A41F}"/>
              </a:ext>
            </a:extLst>
          </p:cNvPr>
          <p:cNvSpPr>
            <a:spLocks noGrp="1"/>
          </p:cNvSpPr>
          <p:nvPr>
            <p:ph type="title"/>
          </p:nvPr>
        </p:nvSpPr>
        <p:spPr/>
        <p:txBody>
          <a:bodyPr/>
          <a:lstStyle/>
          <a:p>
            <a:r>
              <a:rPr lang="ja-JP" altLang="en-US" dirty="0"/>
              <a:t>１．会社概要</a:t>
            </a:r>
          </a:p>
        </p:txBody>
      </p:sp>
      <p:sp>
        <p:nvSpPr>
          <p:cNvPr id="5" name="フッター プレースホルダー 4">
            <a:extLst>
              <a:ext uri="{FF2B5EF4-FFF2-40B4-BE49-F238E27FC236}">
                <a16:creationId xmlns:a16="http://schemas.microsoft.com/office/drawing/2014/main" id="{458F7E73-C489-8DF5-9A65-4EF2A8720D82}"/>
              </a:ext>
            </a:extLst>
          </p:cNvPr>
          <p:cNvSpPr txBox="1">
            <a:spLocks/>
          </p:cNvSpPr>
          <p:nvPr/>
        </p:nvSpPr>
        <p:spPr bwMode="gray">
          <a:xfrm>
            <a:off x="302740" y="833403"/>
            <a:ext cx="2013088" cy="484496"/>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企業</a:t>
            </a:r>
            <a:r>
              <a:rPr lang="en-US" altLang="en-GB" sz="1600" dirty="0">
                <a:latin typeface="Meiryo UI" panose="020B0604030504040204" pitchFamily="50" charset="-128"/>
                <a:ea typeface="Meiryo UI" panose="020B0604030504040204" pitchFamily="50" charset="-128"/>
              </a:rPr>
              <a:t>名</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3492661-724D-CBF3-D4C0-52A77B264928}"/>
              </a:ext>
            </a:extLst>
          </p:cNvPr>
          <p:cNvSpPr/>
          <p:nvPr/>
        </p:nvSpPr>
        <p:spPr bwMode="gray">
          <a:xfrm>
            <a:off x="2480918" y="830015"/>
            <a:ext cx="7128000" cy="484496"/>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6FCE289-131D-E0FE-9E17-35B5BB3DEC85}"/>
              </a:ext>
            </a:extLst>
          </p:cNvPr>
          <p:cNvSpPr txBox="1">
            <a:spLocks/>
          </p:cNvSpPr>
          <p:nvPr/>
        </p:nvSpPr>
        <p:spPr bwMode="gray">
          <a:xfrm>
            <a:off x="302740" y="1883696"/>
            <a:ext cx="2000560" cy="72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400" dirty="0">
                <a:latin typeface="Meiryo UI" panose="020B0604030504040204" pitchFamily="50" charset="-128"/>
                <a:ea typeface="Meiryo UI" panose="020B0604030504040204" pitchFamily="50" charset="-128"/>
              </a:rPr>
              <a:t>登記上の本店所在地</a:t>
            </a:r>
            <a:endParaRPr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196714BC-95DB-5DC9-E38B-259A1511725D}"/>
              </a:ext>
            </a:extLst>
          </p:cNvPr>
          <p:cNvSpPr/>
          <p:nvPr/>
        </p:nvSpPr>
        <p:spPr bwMode="gray">
          <a:xfrm>
            <a:off x="2480918" y="1883696"/>
            <a:ext cx="7128000" cy="720000"/>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p:txBody>
      </p:sp>
      <p:sp>
        <p:nvSpPr>
          <p:cNvPr id="9" name="フッター プレースホルダー 4">
            <a:extLst>
              <a:ext uri="{FF2B5EF4-FFF2-40B4-BE49-F238E27FC236}">
                <a16:creationId xmlns:a16="http://schemas.microsoft.com/office/drawing/2014/main" id="{C5B24366-686E-613D-2E62-06230DEE3A59}"/>
              </a:ext>
            </a:extLst>
          </p:cNvPr>
          <p:cNvSpPr txBox="1">
            <a:spLocks/>
          </p:cNvSpPr>
          <p:nvPr/>
        </p:nvSpPr>
        <p:spPr bwMode="gray">
          <a:xfrm>
            <a:off x="302740" y="1395548"/>
            <a:ext cx="2013088" cy="37662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代表者 職・氏名</a:t>
            </a:r>
            <a:endParaRPr lang="en-GB" altLang="en-GB" sz="16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321542E6-DBA3-3BAA-25F0-FAF265373334}"/>
              </a:ext>
            </a:extLst>
          </p:cNvPr>
          <p:cNvSpPr/>
          <p:nvPr/>
        </p:nvSpPr>
        <p:spPr bwMode="gray">
          <a:xfrm>
            <a:off x="2480918" y="1390757"/>
            <a:ext cx="7128000" cy="37662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a:latin typeface="Meiryo UI" panose="020B0604030504040204" pitchFamily="50" charset="-128"/>
                <a:ea typeface="Meiryo UI" panose="020B0604030504040204" pitchFamily="50" charset="-128"/>
              </a:rPr>
              <a:t>（職名）　　　　　　　　　　（氏名）</a:t>
            </a:r>
            <a:endParaRPr kumimoji="1" lang="en-US" altLang="ja-JP" sz="16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1E4CC265-B829-94ED-E026-CC97BD6917DF}"/>
              </a:ext>
            </a:extLst>
          </p:cNvPr>
          <p:cNvSpPr/>
          <p:nvPr/>
        </p:nvSpPr>
        <p:spPr bwMode="gray">
          <a:xfrm>
            <a:off x="2493987" y="3963750"/>
            <a:ext cx="7128000" cy="97056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400" dirty="0">
              <a:latin typeface="Meiryo UI" panose="020B0604030504040204" pitchFamily="50" charset="-128"/>
              <a:ea typeface="Meiryo UI" panose="020B0604030504040204" pitchFamily="50" charset="-128"/>
            </a:endParaRPr>
          </a:p>
        </p:txBody>
      </p:sp>
      <p:sp>
        <p:nvSpPr>
          <p:cNvPr id="13" name="フッター プレースホルダー 4">
            <a:extLst>
              <a:ext uri="{FF2B5EF4-FFF2-40B4-BE49-F238E27FC236}">
                <a16:creationId xmlns:a16="http://schemas.microsoft.com/office/drawing/2014/main" id="{DAC3D22C-3F11-E7D8-D3DD-F7E47AF098E5}"/>
              </a:ext>
            </a:extLst>
          </p:cNvPr>
          <p:cNvSpPr txBox="1">
            <a:spLocks/>
          </p:cNvSpPr>
          <p:nvPr/>
        </p:nvSpPr>
        <p:spPr bwMode="gray">
          <a:xfrm>
            <a:off x="312104" y="5489100"/>
            <a:ext cx="2000560" cy="82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600" dirty="0">
                <a:latin typeface="Meiryo UI" panose="020B0604030504040204" pitchFamily="50" charset="-128"/>
                <a:ea typeface="Meiryo UI" panose="020B0604030504040204" pitchFamily="50" charset="-128"/>
              </a:rPr>
              <a:t>連絡先</a:t>
            </a:r>
            <a:endParaRPr lang="en-GB" altLang="en-GB" sz="16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C4A59754-7641-07FC-11D9-5CF46F5B17F2}"/>
              </a:ext>
            </a:extLst>
          </p:cNvPr>
          <p:cNvSpPr/>
          <p:nvPr/>
        </p:nvSpPr>
        <p:spPr bwMode="gray">
          <a:xfrm>
            <a:off x="2493987" y="5483208"/>
            <a:ext cx="7128000"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連絡担当者：　（部署名）　　　　　　　　　　　　　（担当者名）</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電話：</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en-US" altLang="ja-JP" sz="1400" dirty="0">
                <a:latin typeface="Meiryo UI" panose="020B0604030504040204" pitchFamily="50" charset="-128"/>
                <a:ea typeface="Meiryo UI" panose="020B0604030504040204" pitchFamily="50" charset="-128"/>
              </a:rPr>
              <a:t>E-mail</a:t>
            </a:r>
            <a:r>
              <a:rPr kumimoji="1" lang="ja-JP" altLang="en-US" sz="1400" dirty="0">
                <a:latin typeface="Meiryo UI" panose="020B0604030504040204" pitchFamily="50" charset="-128"/>
                <a:ea typeface="Meiryo UI" panose="020B0604030504040204" pitchFamily="50" charset="-128"/>
              </a:rPr>
              <a:t>アドレス：</a:t>
            </a:r>
            <a:endParaRPr kumimoji="1" lang="en-US" altLang="ja-JP" sz="1400" dirty="0">
              <a:latin typeface="Meiryo UI" panose="020B0604030504040204" pitchFamily="50" charset="-128"/>
              <a:ea typeface="Meiryo UI" panose="020B0604030504040204" pitchFamily="50" charset="-128"/>
            </a:endParaRPr>
          </a:p>
        </p:txBody>
      </p:sp>
      <p:sp>
        <p:nvSpPr>
          <p:cNvPr id="15" name="フッター プレースホルダー 4">
            <a:extLst>
              <a:ext uri="{FF2B5EF4-FFF2-40B4-BE49-F238E27FC236}">
                <a16:creationId xmlns:a16="http://schemas.microsoft.com/office/drawing/2014/main" id="{BA38869E-4602-0A9A-4835-26B57FEA9D3D}"/>
              </a:ext>
            </a:extLst>
          </p:cNvPr>
          <p:cNvSpPr txBox="1">
            <a:spLocks/>
          </p:cNvSpPr>
          <p:nvPr/>
        </p:nvSpPr>
        <p:spPr bwMode="gray">
          <a:xfrm>
            <a:off x="312103" y="3496373"/>
            <a:ext cx="2000560" cy="37662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設立年月日</a:t>
            </a:r>
            <a:endParaRPr lang="en-GB" altLang="en-GB" sz="16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315FD1C7-3516-14AB-EEFB-9425A0FF91C5}"/>
              </a:ext>
            </a:extLst>
          </p:cNvPr>
          <p:cNvSpPr/>
          <p:nvPr/>
        </p:nvSpPr>
        <p:spPr bwMode="gray">
          <a:xfrm>
            <a:off x="2493986" y="3502177"/>
            <a:ext cx="7128000" cy="37662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法人設立：　年　月　日</a:t>
            </a:r>
            <a:endParaRPr kumimoji="1" lang="en-US" altLang="ja-JP" sz="1400" dirty="0">
              <a:latin typeface="Meiryo UI" panose="020B0604030504040204" pitchFamily="50" charset="-128"/>
              <a:ea typeface="Meiryo UI" panose="020B0604030504040204" pitchFamily="50" charset="-128"/>
            </a:endParaRPr>
          </a:p>
        </p:txBody>
      </p:sp>
      <p:sp>
        <p:nvSpPr>
          <p:cNvPr id="17" name="フッター プレースホルダー 4">
            <a:extLst>
              <a:ext uri="{FF2B5EF4-FFF2-40B4-BE49-F238E27FC236}">
                <a16:creationId xmlns:a16="http://schemas.microsoft.com/office/drawing/2014/main" id="{A56A191E-31B2-2C04-8E7C-DE335DA036F6}"/>
              </a:ext>
            </a:extLst>
          </p:cNvPr>
          <p:cNvSpPr txBox="1">
            <a:spLocks/>
          </p:cNvSpPr>
          <p:nvPr/>
        </p:nvSpPr>
        <p:spPr bwMode="gray">
          <a:xfrm>
            <a:off x="312104" y="5023395"/>
            <a:ext cx="2000560" cy="37662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会社ホームページ</a:t>
            </a:r>
            <a:endParaRPr lang="en-GB" altLang="en-GB"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A673000-7917-B0A7-DE76-DDB38F92E2E3}"/>
              </a:ext>
            </a:extLst>
          </p:cNvPr>
          <p:cNvSpPr/>
          <p:nvPr/>
        </p:nvSpPr>
        <p:spPr bwMode="gray">
          <a:xfrm>
            <a:off x="2493987" y="5029199"/>
            <a:ext cx="7128000" cy="37662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400" dirty="0">
              <a:latin typeface="Meiryo UI" panose="020B0604030504040204" pitchFamily="50" charset="-128"/>
              <a:ea typeface="Meiryo UI" panose="020B0604030504040204" pitchFamily="50" charset="-128"/>
            </a:endParaRPr>
          </a:p>
        </p:txBody>
      </p:sp>
      <p:sp>
        <p:nvSpPr>
          <p:cNvPr id="2" name="フッター プレースホルダー 4">
            <a:extLst>
              <a:ext uri="{FF2B5EF4-FFF2-40B4-BE49-F238E27FC236}">
                <a16:creationId xmlns:a16="http://schemas.microsoft.com/office/drawing/2014/main" id="{3EE8CDA8-10A1-2688-C588-3C5D3E23DB97}"/>
              </a:ext>
            </a:extLst>
          </p:cNvPr>
          <p:cNvSpPr txBox="1">
            <a:spLocks/>
          </p:cNvSpPr>
          <p:nvPr/>
        </p:nvSpPr>
        <p:spPr bwMode="gray">
          <a:xfrm>
            <a:off x="312103" y="3962078"/>
            <a:ext cx="1991197" cy="98181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事業概要</a:t>
            </a:r>
            <a:endParaRPr lang="en-GB" altLang="en-GB" sz="1600" dirty="0">
              <a:latin typeface="Meiryo UI" panose="020B0604030504040204" pitchFamily="50" charset="-128"/>
              <a:ea typeface="Meiryo UI" panose="020B0604030504040204" pitchFamily="50" charset="-128"/>
            </a:endParaRPr>
          </a:p>
        </p:txBody>
      </p:sp>
      <p:sp>
        <p:nvSpPr>
          <p:cNvPr id="21" name="フッター プレースホルダー 4">
            <a:extLst>
              <a:ext uri="{FF2B5EF4-FFF2-40B4-BE49-F238E27FC236}">
                <a16:creationId xmlns:a16="http://schemas.microsoft.com/office/drawing/2014/main" id="{B24F5DE0-006F-41E7-3C7F-3A199FBB0A62}"/>
              </a:ext>
            </a:extLst>
          </p:cNvPr>
          <p:cNvSpPr txBox="1">
            <a:spLocks/>
          </p:cNvSpPr>
          <p:nvPr/>
        </p:nvSpPr>
        <p:spPr bwMode="gray">
          <a:xfrm>
            <a:off x="302740" y="2681078"/>
            <a:ext cx="2000560" cy="72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400" dirty="0">
                <a:latin typeface="Meiryo UI" panose="020B0604030504040204" pitchFamily="50" charset="-128"/>
                <a:ea typeface="Meiryo UI" panose="020B0604030504040204" pitchFamily="50" charset="-128"/>
              </a:rPr>
              <a:t>横浜市内の事業所住所</a:t>
            </a:r>
            <a:endParaRPr lang="en-US" altLang="ja-JP" sz="1400" dirty="0">
              <a:latin typeface="Meiryo UI" panose="020B0604030504040204" pitchFamily="50" charset="-128"/>
              <a:ea typeface="Meiryo UI" panose="020B0604030504040204" pitchFamily="50" charset="-128"/>
            </a:endParaRPr>
          </a:p>
          <a:p>
            <a:pPr>
              <a:lnSpc>
                <a:spcPts val="1200"/>
              </a:lnSpc>
              <a:spcBef>
                <a:spcPts val="0"/>
              </a:spcBef>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市内に事業所がある場合</a:t>
            </a:r>
            <a:endParaRPr lang="en-GB" altLang="en-GB"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525543A-E64A-AD9B-714D-AC65D2B61120}"/>
              </a:ext>
            </a:extLst>
          </p:cNvPr>
          <p:cNvSpPr/>
          <p:nvPr/>
        </p:nvSpPr>
        <p:spPr bwMode="gray">
          <a:xfrm>
            <a:off x="2480918" y="2681078"/>
            <a:ext cx="7128000" cy="720000"/>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5899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3" name="フッター プレースホルダー 4">
            <a:extLst>
              <a:ext uri="{FF2B5EF4-FFF2-40B4-BE49-F238E27FC236}">
                <a16:creationId xmlns:a16="http://schemas.microsoft.com/office/drawing/2014/main" id="{B8EEA5C8-09C9-13CD-0E48-F1EDE136BAE2}"/>
              </a:ext>
            </a:extLst>
          </p:cNvPr>
          <p:cNvSpPr txBox="1">
            <a:spLocks/>
          </p:cNvSpPr>
          <p:nvPr/>
        </p:nvSpPr>
        <p:spPr bwMode="gray">
          <a:xfrm>
            <a:off x="302740" y="705512"/>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「事業」の名称</a:t>
            </a:r>
            <a:endParaRPr lang="en-GB" altLang="en-GB" sz="16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8F61E532-8778-B274-4043-63AE91863EF1}"/>
              </a:ext>
            </a:extLst>
          </p:cNvPr>
          <p:cNvSpPr/>
          <p:nvPr/>
        </p:nvSpPr>
        <p:spPr bwMode="gray">
          <a:xfrm>
            <a:off x="2480918" y="702124"/>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1310057"/>
            <a:ext cx="2013088" cy="98456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開発の経緯・目的</a:t>
            </a:r>
            <a:endParaRPr lang="en-US" altLang="ja-JP"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480918" y="1305264"/>
            <a:ext cx="7128000" cy="98456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7BE02EDF-E395-A078-837B-232C8EC4A73D}"/>
              </a:ext>
            </a:extLst>
          </p:cNvPr>
          <p:cNvSpPr txBox="1">
            <a:spLocks/>
          </p:cNvSpPr>
          <p:nvPr/>
        </p:nvSpPr>
        <p:spPr bwMode="gray">
          <a:xfrm>
            <a:off x="297082" y="2358051"/>
            <a:ext cx="2013088" cy="186902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事業の目標</a:t>
            </a:r>
            <a:endParaRPr lang="en-GB" altLang="en-GB"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AF5AD7B-A8A8-43B2-CE15-9B0523EFACAB}"/>
              </a:ext>
            </a:extLst>
          </p:cNvPr>
          <p:cNvSpPr/>
          <p:nvPr/>
        </p:nvSpPr>
        <p:spPr bwMode="gray">
          <a:xfrm>
            <a:off x="2469602" y="2352577"/>
            <a:ext cx="7128000" cy="186902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CF31160F-AF5F-CFA0-3009-99BFFDB59BCA}"/>
              </a:ext>
            </a:extLst>
          </p:cNvPr>
          <p:cNvSpPr txBox="1"/>
          <p:nvPr/>
        </p:nvSpPr>
        <p:spPr>
          <a:xfrm>
            <a:off x="2480918" y="1305122"/>
            <a:ext cx="5200042"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当該製品・サービスが必要とされる社会的背景、貴社の事業戦略的背景を記載してください。</a:t>
            </a:r>
          </a:p>
        </p:txBody>
      </p:sp>
      <p:sp>
        <p:nvSpPr>
          <p:cNvPr id="13" name="テキスト ボックス 12">
            <a:extLst>
              <a:ext uri="{FF2B5EF4-FFF2-40B4-BE49-F238E27FC236}">
                <a16:creationId xmlns:a16="http://schemas.microsoft.com/office/drawing/2014/main" id="{0906CCA5-48C5-8F17-5525-CF943AA44C2B}"/>
              </a:ext>
            </a:extLst>
          </p:cNvPr>
          <p:cNvSpPr txBox="1"/>
          <p:nvPr/>
        </p:nvSpPr>
        <p:spPr>
          <a:xfrm>
            <a:off x="2475260" y="2352578"/>
            <a:ext cx="7111026"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短期的な目標と中長期的な目標を明記してください。</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横浜での事業化についても記載してください。</a:t>
            </a:r>
          </a:p>
        </p:txBody>
      </p:sp>
      <p:sp>
        <p:nvSpPr>
          <p:cNvPr id="16" name="フッター プレースホルダー 4">
            <a:extLst>
              <a:ext uri="{FF2B5EF4-FFF2-40B4-BE49-F238E27FC236}">
                <a16:creationId xmlns:a16="http://schemas.microsoft.com/office/drawing/2014/main" id="{16C1DE6A-0EEA-1BA0-27B2-BD95B5571CC4}"/>
              </a:ext>
            </a:extLst>
          </p:cNvPr>
          <p:cNvSpPr txBox="1">
            <a:spLocks/>
          </p:cNvSpPr>
          <p:nvPr/>
        </p:nvSpPr>
        <p:spPr bwMode="gray">
          <a:xfrm>
            <a:off x="297082" y="4289821"/>
            <a:ext cx="2013088" cy="214258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事業が社会に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もたらすインパクト</a:t>
            </a:r>
            <a:endParaRPr lang="en-GB" altLang="en-GB"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B00DD21-B086-949A-21B5-346CF71D5212}"/>
              </a:ext>
            </a:extLst>
          </p:cNvPr>
          <p:cNvSpPr/>
          <p:nvPr/>
        </p:nvSpPr>
        <p:spPr bwMode="gray">
          <a:xfrm>
            <a:off x="2469602" y="4284347"/>
            <a:ext cx="7128000" cy="214258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3AEC0F38-91A2-0E32-5FDB-301E39B7CDCE}"/>
              </a:ext>
            </a:extLst>
          </p:cNvPr>
          <p:cNvSpPr txBox="1"/>
          <p:nvPr/>
        </p:nvSpPr>
        <p:spPr>
          <a:xfrm>
            <a:off x="2469602" y="4284346"/>
            <a:ext cx="7111026"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広く社会にもたらすインパクトを明記するとともに、横浜経済の持続的成長に与えるインパクトについても記載してください。</a:t>
            </a:r>
          </a:p>
        </p:txBody>
      </p:sp>
    </p:spTree>
    <p:extLst>
      <p:ext uri="{BB962C8B-B14F-4D97-AF65-F5344CB8AC3E}">
        <p14:creationId xmlns:p14="http://schemas.microsoft.com/office/powerpoint/2010/main" val="144241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237098" y="2068769"/>
            <a:ext cx="9309883"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▼ビジネスモデルのコアとなる製品・サービス（今回実証実験支援を行う製品・サービス）について、写真や補足説明があれば挿入してください。</a:t>
            </a:r>
          </a:p>
        </p:txBody>
      </p:sp>
      <p:sp>
        <p:nvSpPr>
          <p:cNvPr id="3" name="フッター プレースホルダー 4">
            <a:extLst>
              <a:ext uri="{FF2B5EF4-FFF2-40B4-BE49-F238E27FC236}">
                <a16:creationId xmlns:a16="http://schemas.microsoft.com/office/drawing/2014/main" id="{707C36CC-B67B-5FD7-1F5D-DE51F9A15A03}"/>
              </a:ext>
            </a:extLst>
          </p:cNvPr>
          <p:cNvSpPr txBox="1">
            <a:spLocks/>
          </p:cNvSpPr>
          <p:nvPr/>
        </p:nvSpPr>
        <p:spPr bwMode="gray">
          <a:xfrm>
            <a:off x="301763" y="671031"/>
            <a:ext cx="2013088" cy="138419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事業のコアとなる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製品・サービス</a:t>
            </a:r>
            <a:endParaRPr lang="en-US" altLang="ja-JP" sz="1600"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（今回実証実験支援を行う製品・サービス）</a:t>
            </a:r>
            <a:endParaRPr lang="en-GB" altLang="en-GB"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A16A5443-63B6-959E-3DEB-BC47573D56FF}"/>
              </a:ext>
            </a:extLst>
          </p:cNvPr>
          <p:cNvSpPr/>
          <p:nvPr/>
        </p:nvSpPr>
        <p:spPr bwMode="gray">
          <a:xfrm>
            <a:off x="2479941" y="665541"/>
            <a:ext cx="7128000" cy="138490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5389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14" name="フッター プレースホルダー 4">
            <a:extLst>
              <a:ext uri="{FF2B5EF4-FFF2-40B4-BE49-F238E27FC236}">
                <a16:creationId xmlns:a16="http://schemas.microsoft.com/office/drawing/2014/main" id="{12A38C80-DCFC-E7B1-BA15-05FF7F43D816}"/>
              </a:ext>
            </a:extLst>
          </p:cNvPr>
          <p:cNvSpPr txBox="1">
            <a:spLocks/>
          </p:cNvSpPr>
          <p:nvPr/>
        </p:nvSpPr>
        <p:spPr bwMode="gray">
          <a:xfrm>
            <a:off x="308398" y="1730818"/>
            <a:ext cx="2013088" cy="243187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ユースケースの想定</a:t>
            </a:r>
            <a:endParaRPr lang="en-GB" altLang="en-GB" sz="16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216F3B9F-FD98-C807-C6C8-B3BF62F726D5}"/>
              </a:ext>
            </a:extLst>
          </p:cNvPr>
          <p:cNvSpPr/>
          <p:nvPr/>
        </p:nvSpPr>
        <p:spPr bwMode="gray">
          <a:xfrm>
            <a:off x="2480918" y="1730818"/>
            <a:ext cx="7128000" cy="243187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9A3D98C5-2B7A-57E4-6313-450520896D86}"/>
              </a:ext>
            </a:extLst>
          </p:cNvPr>
          <p:cNvSpPr txBox="1"/>
          <p:nvPr/>
        </p:nvSpPr>
        <p:spPr>
          <a:xfrm>
            <a:off x="2486576" y="1730818"/>
            <a:ext cx="6605173"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当該製品・サービスは、「誰が」 「どこで」 「どのように」使うことを想定しているのか記載してください。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4" name="フッター プレースホルダー 4">
            <a:extLst>
              <a:ext uri="{FF2B5EF4-FFF2-40B4-BE49-F238E27FC236}">
                <a16:creationId xmlns:a16="http://schemas.microsoft.com/office/drawing/2014/main" id="{E3875330-97BB-EB04-A05A-3EF12A2B16D4}"/>
              </a:ext>
            </a:extLst>
          </p:cNvPr>
          <p:cNvSpPr txBox="1">
            <a:spLocks/>
          </p:cNvSpPr>
          <p:nvPr/>
        </p:nvSpPr>
        <p:spPr bwMode="gray">
          <a:xfrm>
            <a:off x="302740" y="4254389"/>
            <a:ext cx="2013088" cy="214641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顧客・ユーザーに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対する付加価値</a:t>
            </a:r>
            <a:endParaRPr lang="en-GB" altLang="en-GB" sz="16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EEA51857-38FC-A243-048C-BB9B7F75E916}"/>
              </a:ext>
            </a:extLst>
          </p:cNvPr>
          <p:cNvSpPr/>
          <p:nvPr/>
        </p:nvSpPr>
        <p:spPr bwMode="gray">
          <a:xfrm>
            <a:off x="2480918" y="4254389"/>
            <a:ext cx="7128000" cy="214641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B0383B2-9645-C6B4-8E35-8D149A52A9AA}"/>
              </a:ext>
            </a:extLst>
          </p:cNvPr>
          <p:cNvSpPr txBox="1"/>
          <p:nvPr/>
        </p:nvSpPr>
        <p:spPr>
          <a:xfrm>
            <a:off x="2486576" y="4250656"/>
            <a:ext cx="7003904"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上記のユースケースを踏まえ、当該製品・サービスは顧客やユーザーにどのような価値を提供する見込みか、</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顧客・ユーザーが持つ課題をどのように解決しようとしているのか記載してください。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1FB3CC6B-A98E-21AF-129F-66CE5B9F1841}"/>
              </a:ext>
            </a:extLst>
          </p:cNvPr>
          <p:cNvSpPr txBox="1">
            <a:spLocks/>
          </p:cNvSpPr>
          <p:nvPr/>
        </p:nvSpPr>
        <p:spPr bwMode="gray">
          <a:xfrm>
            <a:off x="302740" y="646182"/>
            <a:ext cx="2013088" cy="99294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想定顧客・ユーザー</a:t>
            </a:r>
            <a:endParaRPr lang="en-GB" altLang="en-GB"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DDA5EEA-E79D-848E-5BB2-BBD32E256052}"/>
              </a:ext>
            </a:extLst>
          </p:cNvPr>
          <p:cNvSpPr/>
          <p:nvPr/>
        </p:nvSpPr>
        <p:spPr bwMode="gray">
          <a:xfrm>
            <a:off x="2480918" y="646182"/>
            <a:ext cx="7128000" cy="99294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8C336283-8281-6009-B6AB-18FFE824EFEA}"/>
              </a:ext>
            </a:extLst>
          </p:cNvPr>
          <p:cNvSpPr txBox="1"/>
          <p:nvPr/>
        </p:nvSpPr>
        <p:spPr>
          <a:xfrm>
            <a:off x="2480918" y="640584"/>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貴社の顧客とエンドユーザーが異なる場合はその旨明記し、想定される顧客像・ユーザー像を記載してください。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7794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554A6-10B8-76E9-0421-D7A2DF73A5DE}"/>
            </a:ext>
          </a:extLst>
        </p:cNvPr>
        <p:cNvGrpSpPr/>
        <p:nvPr/>
      </p:nvGrpSpPr>
      <p:grpSpPr>
        <a:xfrm>
          <a:off x="0" y="0"/>
          <a:ext cx="0" cy="0"/>
          <a:chOff x="0" y="0"/>
          <a:chExt cx="0" cy="0"/>
        </a:xfrm>
      </p:grpSpPr>
      <p:sp>
        <p:nvSpPr>
          <p:cNvPr id="3" name="フッター プレースホルダー 4">
            <a:extLst>
              <a:ext uri="{FF2B5EF4-FFF2-40B4-BE49-F238E27FC236}">
                <a16:creationId xmlns:a16="http://schemas.microsoft.com/office/drawing/2014/main" id="{6F3C5BEE-1CB4-C611-ADCD-9DB42A293BB8}"/>
              </a:ext>
            </a:extLst>
          </p:cNvPr>
          <p:cNvSpPr txBox="1">
            <a:spLocks/>
          </p:cNvSpPr>
          <p:nvPr/>
        </p:nvSpPr>
        <p:spPr bwMode="gray">
          <a:xfrm>
            <a:off x="308398" y="640583"/>
            <a:ext cx="2013088" cy="19267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ビジネスモデル</a:t>
            </a:r>
            <a:endParaRPr lang="en-US" altLang="ja-JP" sz="16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FBDD294F-5AC1-B874-579F-589A57353334}"/>
              </a:ext>
            </a:extLst>
          </p:cNvPr>
          <p:cNvSpPr>
            <a:spLocks noGrp="1"/>
          </p:cNvSpPr>
          <p:nvPr>
            <p:ph type="title"/>
          </p:nvPr>
        </p:nvSpPr>
        <p:spPr/>
        <p:txBody>
          <a:bodyPr/>
          <a:lstStyle/>
          <a:p>
            <a:r>
              <a:rPr kumimoji="1" lang="ja-JP" altLang="en-US" dirty="0"/>
              <a:t>２．製品・サービス、事業の概要</a:t>
            </a:r>
          </a:p>
        </p:txBody>
      </p:sp>
      <p:sp>
        <p:nvSpPr>
          <p:cNvPr id="6" name="正方形/長方形 5">
            <a:extLst>
              <a:ext uri="{FF2B5EF4-FFF2-40B4-BE49-F238E27FC236}">
                <a16:creationId xmlns:a16="http://schemas.microsoft.com/office/drawing/2014/main" id="{4F55CA32-1FE5-1681-F98C-8E6F33C96C21}"/>
              </a:ext>
            </a:extLst>
          </p:cNvPr>
          <p:cNvSpPr/>
          <p:nvPr/>
        </p:nvSpPr>
        <p:spPr bwMode="gray">
          <a:xfrm>
            <a:off x="2480918" y="640585"/>
            <a:ext cx="7128000" cy="192676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C87E9F41-67A6-C4D1-9D4E-77E84388EA48}"/>
              </a:ext>
            </a:extLst>
          </p:cNvPr>
          <p:cNvSpPr txBox="1"/>
          <p:nvPr/>
        </p:nvSpPr>
        <p:spPr>
          <a:xfrm>
            <a:off x="2469602" y="640583"/>
            <a:ext cx="7139316"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収益の流れ（どのようなタイミングでいくらの収益を獲得するか）、コスト構造（価値を提供するのにどのくらいのコストがかかるか）も踏まえて記載してください。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4A42E697-6A40-49BA-9517-4E2E7ED73B88}"/>
              </a:ext>
            </a:extLst>
          </p:cNvPr>
          <p:cNvSpPr/>
          <p:nvPr/>
        </p:nvSpPr>
        <p:spPr bwMode="auto">
          <a:xfrm>
            <a:off x="2209915" y="3590674"/>
            <a:ext cx="581025" cy="1806056"/>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a:t>
            </a:r>
            <a:endParaRPr kumimoji="1" lang="ja-JP" altLang="en-US"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7" name="正方形/長方形 6">
            <a:extLst>
              <a:ext uri="{FF2B5EF4-FFF2-40B4-BE49-F238E27FC236}">
                <a16:creationId xmlns:a16="http://schemas.microsoft.com/office/drawing/2014/main" id="{3B4F92AA-636E-AD86-F3D6-079BD576A5A7}"/>
              </a:ext>
            </a:extLst>
          </p:cNvPr>
          <p:cNvSpPr/>
          <p:nvPr/>
        </p:nvSpPr>
        <p:spPr bwMode="auto">
          <a:xfrm>
            <a:off x="857881" y="3590674"/>
            <a:ext cx="581025" cy="1806059"/>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rPr>
              <a:t>当社</a:t>
            </a:r>
            <a:endParaRPr kumimoji="1" lang="en-US" altLang="ja-JP"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8" name="直線矢印コネクタ 7">
            <a:extLst>
              <a:ext uri="{FF2B5EF4-FFF2-40B4-BE49-F238E27FC236}">
                <a16:creationId xmlns:a16="http://schemas.microsoft.com/office/drawing/2014/main" id="{5512CB7F-91B3-82A6-BAD4-1184A31F5013}"/>
              </a:ext>
            </a:extLst>
          </p:cNvPr>
          <p:cNvCxnSpPr>
            <a:cxnSpLocks/>
          </p:cNvCxnSpPr>
          <p:nvPr/>
        </p:nvCxnSpPr>
        <p:spPr bwMode="auto">
          <a:xfrm flipV="1">
            <a:off x="1438906" y="4294337"/>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0" name="テキスト ボックス 9">
            <a:extLst>
              <a:ext uri="{FF2B5EF4-FFF2-40B4-BE49-F238E27FC236}">
                <a16:creationId xmlns:a16="http://schemas.microsoft.com/office/drawing/2014/main" id="{8768A0E7-0252-EA2A-BEDB-AFC894D0F84D}"/>
              </a:ext>
            </a:extLst>
          </p:cNvPr>
          <p:cNvSpPr txBox="1"/>
          <p:nvPr/>
        </p:nvSpPr>
        <p:spPr>
          <a:xfrm>
            <a:off x="1592616" y="4003825"/>
            <a:ext cx="377026" cy="261610"/>
          </a:xfrm>
          <a:prstGeom prst="rect">
            <a:avLst/>
          </a:prstGeom>
          <a:solidFill>
            <a:schemeClr val="bg1"/>
          </a:solidFill>
          <a:ln>
            <a:noFill/>
          </a:ln>
        </p:spPr>
        <p:txBody>
          <a:bodyPr wrap="square" rtlCol="0">
            <a:spAutoFit/>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AA</a:t>
            </a:r>
            <a:endParaRPr kumimoji="1"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11" name="直線矢印コネクタ 10">
            <a:extLst>
              <a:ext uri="{FF2B5EF4-FFF2-40B4-BE49-F238E27FC236}">
                <a16:creationId xmlns:a16="http://schemas.microsoft.com/office/drawing/2014/main" id="{2FAAFE46-BC75-2A11-BEB8-17F997D21035}"/>
              </a:ext>
            </a:extLst>
          </p:cNvPr>
          <p:cNvCxnSpPr>
            <a:cxnSpLocks/>
          </p:cNvCxnSpPr>
          <p:nvPr/>
        </p:nvCxnSpPr>
        <p:spPr bwMode="auto">
          <a:xfrm flipH="1">
            <a:off x="1438907" y="4766925"/>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2" name="楕円 11">
            <a:extLst>
              <a:ext uri="{FF2B5EF4-FFF2-40B4-BE49-F238E27FC236}">
                <a16:creationId xmlns:a16="http://schemas.microsoft.com/office/drawing/2014/main" id="{291A5BBF-84D0-ED7E-BC87-F7A9F0F71CA2}"/>
              </a:ext>
            </a:extLst>
          </p:cNvPr>
          <p:cNvSpPr/>
          <p:nvPr/>
        </p:nvSpPr>
        <p:spPr bwMode="auto">
          <a:xfrm>
            <a:off x="1713960" y="4656475"/>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10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rPr>
              <a:t>￥</a:t>
            </a:r>
          </a:p>
        </p:txBody>
      </p:sp>
      <p:cxnSp>
        <p:nvCxnSpPr>
          <p:cNvPr id="13" name="直線矢印コネクタ 12">
            <a:extLst>
              <a:ext uri="{FF2B5EF4-FFF2-40B4-BE49-F238E27FC236}">
                <a16:creationId xmlns:a16="http://schemas.microsoft.com/office/drawing/2014/main" id="{D8A9B808-97FB-A243-B8AD-CB51AACC5854}"/>
              </a:ext>
            </a:extLst>
          </p:cNvPr>
          <p:cNvCxnSpPr>
            <a:cxnSpLocks/>
          </p:cNvCxnSpPr>
          <p:nvPr/>
        </p:nvCxnSpPr>
        <p:spPr bwMode="auto">
          <a:xfrm flipV="1">
            <a:off x="2810604" y="4442416"/>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4" name="テキスト ボックス 13">
            <a:extLst>
              <a:ext uri="{FF2B5EF4-FFF2-40B4-BE49-F238E27FC236}">
                <a16:creationId xmlns:a16="http://schemas.microsoft.com/office/drawing/2014/main" id="{3DB44A6C-1A80-A872-27E8-9584397A4A7B}"/>
              </a:ext>
            </a:extLst>
          </p:cNvPr>
          <p:cNvSpPr txBox="1"/>
          <p:nvPr/>
        </p:nvSpPr>
        <p:spPr>
          <a:xfrm>
            <a:off x="2918089" y="4151903"/>
            <a:ext cx="581024" cy="261610"/>
          </a:xfrm>
          <a:prstGeom prst="rect">
            <a:avLst/>
          </a:prstGeom>
          <a:solidFill>
            <a:schemeClr val="bg1"/>
          </a:solidFill>
          <a:ln>
            <a:noFill/>
          </a:ln>
        </p:spPr>
        <p:txBody>
          <a:bodyPr wrap="square" rtlCol="0">
            <a:spAutoFit/>
          </a:bodyPr>
          <a:lstStyle/>
          <a:p>
            <a:r>
              <a:rPr kumimoji="1"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CC</a:t>
            </a:r>
            <a:endParaRPr kumimoji="1"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15" name="直線矢印コネクタ 14">
            <a:extLst>
              <a:ext uri="{FF2B5EF4-FFF2-40B4-BE49-F238E27FC236}">
                <a16:creationId xmlns:a16="http://schemas.microsoft.com/office/drawing/2014/main" id="{E15D21EC-78B9-96F4-222D-E257253A2A6E}"/>
              </a:ext>
            </a:extLst>
          </p:cNvPr>
          <p:cNvCxnSpPr>
            <a:cxnSpLocks/>
          </p:cNvCxnSpPr>
          <p:nvPr/>
        </p:nvCxnSpPr>
        <p:spPr bwMode="auto">
          <a:xfrm flipH="1">
            <a:off x="2826707" y="4600375"/>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6" name="楕円 15">
            <a:extLst>
              <a:ext uri="{FF2B5EF4-FFF2-40B4-BE49-F238E27FC236}">
                <a16:creationId xmlns:a16="http://schemas.microsoft.com/office/drawing/2014/main" id="{95AE027B-715B-4770-1828-8A75198CB1C8}"/>
              </a:ext>
            </a:extLst>
          </p:cNvPr>
          <p:cNvSpPr/>
          <p:nvPr/>
        </p:nvSpPr>
        <p:spPr bwMode="auto">
          <a:xfrm>
            <a:off x="3101760" y="4489925"/>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10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rPr>
              <a:t>￥</a:t>
            </a:r>
          </a:p>
        </p:txBody>
      </p:sp>
      <p:sp>
        <p:nvSpPr>
          <p:cNvPr id="17" name="正方形/長方形 16">
            <a:extLst>
              <a:ext uri="{FF2B5EF4-FFF2-40B4-BE49-F238E27FC236}">
                <a16:creationId xmlns:a16="http://schemas.microsoft.com/office/drawing/2014/main" id="{DECD06E5-0744-FC8E-DA12-1B3E9D1C0D17}"/>
              </a:ext>
            </a:extLst>
          </p:cNvPr>
          <p:cNvSpPr/>
          <p:nvPr/>
        </p:nvSpPr>
        <p:spPr bwMode="auto">
          <a:xfrm>
            <a:off x="3619948" y="4239803"/>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XXX</a:t>
            </a:r>
            <a:endParaRPr kumimoji="1" lang="ja-JP" altLang="en-US"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18" name="直線矢印コネクタ 17">
            <a:extLst>
              <a:ext uri="{FF2B5EF4-FFF2-40B4-BE49-F238E27FC236}">
                <a16:creationId xmlns:a16="http://schemas.microsoft.com/office/drawing/2014/main" id="{5D85E163-58CB-69F9-FEA5-7715DAEB3E7D}"/>
              </a:ext>
            </a:extLst>
          </p:cNvPr>
          <p:cNvCxnSpPr>
            <a:cxnSpLocks/>
          </p:cNvCxnSpPr>
          <p:nvPr/>
        </p:nvCxnSpPr>
        <p:spPr bwMode="auto">
          <a:xfrm flipV="1">
            <a:off x="2810604" y="3807113"/>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9" name="テキスト ボックス 18">
            <a:extLst>
              <a:ext uri="{FF2B5EF4-FFF2-40B4-BE49-F238E27FC236}">
                <a16:creationId xmlns:a16="http://schemas.microsoft.com/office/drawing/2014/main" id="{CF935A13-7E42-1207-0658-9583BB7F1F31}"/>
              </a:ext>
            </a:extLst>
          </p:cNvPr>
          <p:cNvSpPr txBox="1"/>
          <p:nvPr/>
        </p:nvSpPr>
        <p:spPr>
          <a:xfrm>
            <a:off x="2918089" y="3545325"/>
            <a:ext cx="581024" cy="261610"/>
          </a:xfrm>
          <a:prstGeom prst="rect">
            <a:avLst/>
          </a:prstGeom>
          <a:solidFill>
            <a:schemeClr val="bg1"/>
          </a:solidFill>
          <a:ln>
            <a:noFill/>
          </a:ln>
        </p:spPr>
        <p:txBody>
          <a:bodyPr wrap="square" rtlCol="0">
            <a:spAutoFit/>
          </a:bodyPr>
          <a:lstStyle/>
          <a:p>
            <a:r>
              <a:rPr kumimoji="1"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BB</a:t>
            </a:r>
            <a:endParaRPr kumimoji="1"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20" name="直線矢印コネクタ 19">
            <a:extLst>
              <a:ext uri="{FF2B5EF4-FFF2-40B4-BE49-F238E27FC236}">
                <a16:creationId xmlns:a16="http://schemas.microsoft.com/office/drawing/2014/main" id="{CC09987A-59B9-1E6D-9091-0FF522414691}"/>
              </a:ext>
            </a:extLst>
          </p:cNvPr>
          <p:cNvCxnSpPr>
            <a:cxnSpLocks/>
          </p:cNvCxnSpPr>
          <p:nvPr/>
        </p:nvCxnSpPr>
        <p:spPr bwMode="auto">
          <a:xfrm flipH="1">
            <a:off x="2826707" y="3965072"/>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1" name="楕円 20">
            <a:extLst>
              <a:ext uri="{FF2B5EF4-FFF2-40B4-BE49-F238E27FC236}">
                <a16:creationId xmlns:a16="http://schemas.microsoft.com/office/drawing/2014/main" id="{D687447D-1D82-5444-E844-71894C073026}"/>
              </a:ext>
            </a:extLst>
          </p:cNvPr>
          <p:cNvSpPr/>
          <p:nvPr/>
        </p:nvSpPr>
        <p:spPr bwMode="auto">
          <a:xfrm>
            <a:off x="3101760" y="3854622"/>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10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rPr>
              <a:t>￥</a:t>
            </a:r>
          </a:p>
        </p:txBody>
      </p:sp>
      <p:sp>
        <p:nvSpPr>
          <p:cNvPr id="22" name="正方形/長方形 21">
            <a:extLst>
              <a:ext uri="{FF2B5EF4-FFF2-40B4-BE49-F238E27FC236}">
                <a16:creationId xmlns:a16="http://schemas.microsoft.com/office/drawing/2014/main" id="{FAF0B431-0FCC-57CC-D361-2EB5546961DB}"/>
              </a:ext>
            </a:extLst>
          </p:cNvPr>
          <p:cNvSpPr/>
          <p:nvPr/>
        </p:nvSpPr>
        <p:spPr bwMode="auto">
          <a:xfrm>
            <a:off x="3619948" y="3604500"/>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XXX</a:t>
            </a:r>
            <a:endParaRPr kumimoji="1" lang="ja-JP" altLang="en-US"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26" name="直線矢印コネクタ 25">
            <a:extLst>
              <a:ext uri="{FF2B5EF4-FFF2-40B4-BE49-F238E27FC236}">
                <a16:creationId xmlns:a16="http://schemas.microsoft.com/office/drawing/2014/main" id="{48F0622D-479A-1603-F280-11419532DB19}"/>
              </a:ext>
            </a:extLst>
          </p:cNvPr>
          <p:cNvCxnSpPr>
            <a:cxnSpLocks/>
          </p:cNvCxnSpPr>
          <p:nvPr/>
        </p:nvCxnSpPr>
        <p:spPr bwMode="auto">
          <a:xfrm flipV="1">
            <a:off x="2810604" y="5061812"/>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9" name="テキスト ボックス 28">
            <a:extLst>
              <a:ext uri="{FF2B5EF4-FFF2-40B4-BE49-F238E27FC236}">
                <a16:creationId xmlns:a16="http://schemas.microsoft.com/office/drawing/2014/main" id="{859C535A-AD09-F929-0B67-E8DF1C900DA4}"/>
              </a:ext>
            </a:extLst>
          </p:cNvPr>
          <p:cNvSpPr txBox="1"/>
          <p:nvPr/>
        </p:nvSpPr>
        <p:spPr>
          <a:xfrm>
            <a:off x="2918089" y="4771299"/>
            <a:ext cx="581024" cy="260008"/>
          </a:xfrm>
          <a:prstGeom prst="rect">
            <a:avLst/>
          </a:prstGeom>
          <a:solidFill>
            <a:schemeClr val="bg1"/>
          </a:solidFill>
          <a:ln>
            <a:noFill/>
          </a:ln>
        </p:spPr>
        <p:txBody>
          <a:bodyPr wrap="square" rtlCol="0">
            <a:spAutoFit/>
          </a:bodyPr>
          <a:lstStyle/>
          <a:p>
            <a:r>
              <a:rPr kumimoji="1"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DD</a:t>
            </a:r>
            <a:endParaRPr kumimoji="1"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endParaRPr>
          </a:p>
        </p:txBody>
      </p:sp>
      <p:cxnSp>
        <p:nvCxnSpPr>
          <p:cNvPr id="30" name="直線矢印コネクタ 29">
            <a:extLst>
              <a:ext uri="{FF2B5EF4-FFF2-40B4-BE49-F238E27FC236}">
                <a16:creationId xmlns:a16="http://schemas.microsoft.com/office/drawing/2014/main" id="{A6331815-73B7-40EC-1BDE-B72EE62B77E1}"/>
              </a:ext>
            </a:extLst>
          </p:cNvPr>
          <p:cNvCxnSpPr>
            <a:cxnSpLocks/>
          </p:cNvCxnSpPr>
          <p:nvPr/>
        </p:nvCxnSpPr>
        <p:spPr bwMode="auto">
          <a:xfrm flipH="1">
            <a:off x="2826707" y="5219771"/>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1" name="楕円 30">
            <a:extLst>
              <a:ext uri="{FF2B5EF4-FFF2-40B4-BE49-F238E27FC236}">
                <a16:creationId xmlns:a16="http://schemas.microsoft.com/office/drawing/2014/main" id="{3B7C37D4-1AAB-EB2D-3FF3-9B3560B05C78}"/>
              </a:ext>
            </a:extLst>
          </p:cNvPr>
          <p:cNvSpPr/>
          <p:nvPr/>
        </p:nvSpPr>
        <p:spPr bwMode="auto">
          <a:xfrm>
            <a:off x="3101760" y="5109321"/>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10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rPr>
              <a:t>￥</a:t>
            </a:r>
          </a:p>
        </p:txBody>
      </p:sp>
      <p:sp>
        <p:nvSpPr>
          <p:cNvPr id="32" name="正方形/長方形 31">
            <a:extLst>
              <a:ext uri="{FF2B5EF4-FFF2-40B4-BE49-F238E27FC236}">
                <a16:creationId xmlns:a16="http://schemas.microsoft.com/office/drawing/2014/main" id="{E79F1CF3-79F9-D3DF-D9B3-A08852105C53}"/>
              </a:ext>
            </a:extLst>
          </p:cNvPr>
          <p:cNvSpPr/>
          <p:nvPr/>
        </p:nvSpPr>
        <p:spPr bwMode="auto">
          <a:xfrm>
            <a:off x="3619948" y="4859199"/>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XXX</a:t>
            </a:r>
            <a:endParaRPr kumimoji="1" lang="ja-JP" altLang="en-US" sz="11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33" name="正方形/長方形 32">
            <a:extLst>
              <a:ext uri="{FF2B5EF4-FFF2-40B4-BE49-F238E27FC236}">
                <a16:creationId xmlns:a16="http://schemas.microsoft.com/office/drawing/2014/main" id="{5B8B64A6-2B01-902B-A57F-1BAF19BD777F}"/>
              </a:ext>
            </a:extLst>
          </p:cNvPr>
          <p:cNvSpPr/>
          <p:nvPr/>
        </p:nvSpPr>
        <p:spPr bwMode="auto">
          <a:xfrm>
            <a:off x="808905" y="5858166"/>
            <a:ext cx="2772708" cy="284400"/>
          </a:xfrm>
          <a:prstGeom prst="rect">
            <a:avLst/>
          </a:prstGeom>
          <a:no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a:t>
            </a:r>
            <a:r>
              <a:rPr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図や既存の資料を添付いただいても構いません</a:t>
            </a:r>
          </a:p>
        </p:txBody>
      </p:sp>
      <p:cxnSp>
        <p:nvCxnSpPr>
          <p:cNvPr id="35" name="直線矢印コネクタ 34">
            <a:extLst>
              <a:ext uri="{FF2B5EF4-FFF2-40B4-BE49-F238E27FC236}">
                <a16:creationId xmlns:a16="http://schemas.microsoft.com/office/drawing/2014/main" id="{3B63BC98-E931-EF64-B0B9-CBA25D62AC2D}"/>
              </a:ext>
            </a:extLst>
          </p:cNvPr>
          <p:cNvCxnSpPr/>
          <p:nvPr/>
        </p:nvCxnSpPr>
        <p:spPr bwMode="auto">
          <a:xfrm>
            <a:off x="5851578" y="5619106"/>
            <a:ext cx="3111500" cy="0"/>
          </a:xfrm>
          <a:prstGeom prst="straightConnector1">
            <a:avLst/>
          </a:prstGeom>
          <a:solidFill>
            <a:schemeClr val="accent1"/>
          </a:solidFill>
          <a:ln w="12700" cap="flat" cmpd="sng" algn="ctr">
            <a:solidFill>
              <a:schemeClr val="accent1"/>
            </a:solidFill>
            <a:prstDash val="solid"/>
            <a:round/>
            <a:headEnd type="none" w="med" len="med"/>
            <a:tailEnd type="arrow"/>
          </a:ln>
          <a:effectLst/>
        </p:spPr>
      </p:cxnSp>
      <p:cxnSp>
        <p:nvCxnSpPr>
          <p:cNvPr id="36" name="直線矢印コネクタ 35">
            <a:extLst>
              <a:ext uri="{FF2B5EF4-FFF2-40B4-BE49-F238E27FC236}">
                <a16:creationId xmlns:a16="http://schemas.microsoft.com/office/drawing/2014/main" id="{379096BC-83C6-B2B9-84A0-2C5733FEBF7D}"/>
              </a:ext>
            </a:extLst>
          </p:cNvPr>
          <p:cNvCxnSpPr/>
          <p:nvPr/>
        </p:nvCxnSpPr>
        <p:spPr bwMode="auto">
          <a:xfrm flipV="1">
            <a:off x="5851578" y="3529163"/>
            <a:ext cx="0" cy="2089943"/>
          </a:xfrm>
          <a:prstGeom prst="straightConnector1">
            <a:avLst/>
          </a:prstGeom>
          <a:solidFill>
            <a:schemeClr val="accent1"/>
          </a:solidFill>
          <a:ln w="12700" cap="flat" cmpd="sng" algn="ctr">
            <a:solidFill>
              <a:schemeClr val="accent1"/>
            </a:solidFill>
            <a:prstDash val="solid"/>
            <a:round/>
            <a:headEnd type="none" w="med" len="med"/>
            <a:tailEnd type="arrow"/>
          </a:ln>
          <a:effectLst/>
        </p:spPr>
      </p:cxnSp>
      <p:cxnSp>
        <p:nvCxnSpPr>
          <p:cNvPr id="37" name="直線コネクタ 36">
            <a:extLst>
              <a:ext uri="{FF2B5EF4-FFF2-40B4-BE49-F238E27FC236}">
                <a16:creationId xmlns:a16="http://schemas.microsoft.com/office/drawing/2014/main" id="{66C2738C-10AA-4A60-8A3D-8483DD0CCC8B}"/>
              </a:ext>
            </a:extLst>
          </p:cNvPr>
          <p:cNvCxnSpPr/>
          <p:nvPr/>
        </p:nvCxnSpPr>
        <p:spPr bwMode="auto">
          <a:xfrm flipV="1">
            <a:off x="6105578" y="4115744"/>
            <a:ext cx="2565400" cy="1020762"/>
          </a:xfrm>
          <a:prstGeom prst="line">
            <a:avLst/>
          </a:prstGeom>
          <a:solidFill>
            <a:schemeClr val="accent1"/>
          </a:solidFill>
          <a:ln w="12700" cap="flat" cmpd="sng" algn="ctr">
            <a:solidFill>
              <a:schemeClr val="accent1"/>
            </a:solidFill>
            <a:prstDash val="solid"/>
            <a:round/>
            <a:headEnd type="none" w="med" len="med"/>
            <a:tailEnd type="none" w="med" len="med"/>
          </a:ln>
          <a:effectLst/>
        </p:spPr>
      </p:cxnSp>
      <p:sp>
        <p:nvSpPr>
          <p:cNvPr id="38" name="正方形/長方形 37">
            <a:extLst>
              <a:ext uri="{FF2B5EF4-FFF2-40B4-BE49-F238E27FC236}">
                <a16:creationId xmlns:a16="http://schemas.microsoft.com/office/drawing/2014/main" id="{0DBF8EB2-3015-8BF9-CE54-5FF6B46215FE}"/>
              </a:ext>
            </a:extLst>
          </p:cNvPr>
          <p:cNvSpPr/>
          <p:nvPr/>
        </p:nvSpPr>
        <p:spPr bwMode="auto">
          <a:xfrm>
            <a:off x="6283378" y="3625660"/>
            <a:ext cx="2209800" cy="402318"/>
          </a:xfrm>
          <a:prstGeom prst="rect">
            <a:avLst/>
          </a:prstGeom>
          <a:noFill/>
          <a:ln w="12700" cap="flat" cmpd="sng" algn="ctr">
            <a:solidFill>
              <a:schemeClr val="accent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000" b="0" i="0" u="none" strike="noStrike" cap="none" normalizeH="0" baseline="0" dirty="0">
                <a:ln>
                  <a:noFill/>
                </a:ln>
                <a:solidFill>
                  <a:schemeClr val="accent1"/>
                </a:solidFill>
                <a:effectLst/>
                <a:latin typeface="Meiryo UI" panose="020B0604030504040204" pitchFamily="50" charset="-128"/>
                <a:ea typeface="Meiryo UI" panose="020B0604030504040204" pitchFamily="50" charset="-128"/>
              </a:rPr>
              <a:t>○○年　○○億円市場</a:t>
            </a:r>
          </a:p>
        </p:txBody>
      </p:sp>
      <p:cxnSp>
        <p:nvCxnSpPr>
          <p:cNvPr id="39" name="直線コネクタ 38">
            <a:extLst>
              <a:ext uri="{FF2B5EF4-FFF2-40B4-BE49-F238E27FC236}">
                <a16:creationId xmlns:a16="http://schemas.microsoft.com/office/drawing/2014/main" id="{23A0F053-BA05-C2EA-7595-8FF4B9249FA7}"/>
              </a:ext>
            </a:extLst>
          </p:cNvPr>
          <p:cNvCxnSpPr/>
          <p:nvPr/>
        </p:nvCxnSpPr>
        <p:spPr bwMode="auto">
          <a:xfrm>
            <a:off x="5321807" y="3231506"/>
            <a:ext cx="4122057" cy="0"/>
          </a:xfrm>
          <a:prstGeom prst="line">
            <a:avLst/>
          </a:prstGeom>
          <a:solidFill>
            <a:schemeClr val="accent1"/>
          </a:solidFill>
          <a:ln w="12700" cap="flat" cmpd="sng" algn="ctr">
            <a:solidFill>
              <a:schemeClr val="accent1"/>
            </a:solidFill>
            <a:prstDash val="solid"/>
            <a:round/>
            <a:headEnd type="none" w="med" len="med"/>
            <a:tailEnd type="none" w="med" len="med"/>
          </a:ln>
          <a:effectLst/>
        </p:spPr>
      </p:cxnSp>
      <p:sp>
        <p:nvSpPr>
          <p:cNvPr id="40" name="Rectangle 3">
            <a:extLst>
              <a:ext uri="{FF2B5EF4-FFF2-40B4-BE49-F238E27FC236}">
                <a16:creationId xmlns:a16="http://schemas.microsoft.com/office/drawing/2014/main" id="{ABCA1966-0445-167B-0203-AF0601895EB8}"/>
              </a:ext>
            </a:extLst>
          </p:cNvPr>
          <p:cNvSpPr txBox="1">
            <a:spLocks noChangeArrowheads="1"/>
          </p:cNvSpPr>
          <p:nvPr/>
        </p:nvSpPr>
        <p:spPr bwMode="auto">
          <a:xfrm>
            <a:off x="5321807" y="2955159"/>
            <a:ext cx="4217636" cy="23782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buClr>
                <a:srgbClr val="5A5A5A"/>
              </a:buClr>
              <a:buSzPct val="100000"/>
              <a:buNone/>
            </a:pPr>
            <a:r>
              <a:rPr lang="ja-JP" altLang="en-US" kern="0" dirty="0">
                <a:solidFill>
                  <a:schemeClr val="accent1"/>
                </a:solidFill>
                <a:latin typeface="Meiryo UI" panose="020B0604030504040204" pitchFamily="50" charset="-128"/>
                <a:ea typeface="Meiryo UI" panose="020B0604030504040204" pitchFamily="50" charset="-128"/>
              </a:rPr>
              <a:t>市場規模（○年～○年）</a:t>
            </a:r>
          </a:p>
        </p:txBody>
      </p:sp>
      <p:cxnSp>
        <p:nvCxnSpPr>
          <p:cNvPr id="49" name="直線コネクタ 48">
            <a:extLst>
              <a:ext uri="{FF2B5EF4-FFF2-40B4-BE49-F238E27FC236}">
                <a16:creationId xmlns:a16="http://schemas.microsoft.com/office/drawing/2014/main" id="{3E585E6B-4DFE-2C80-B6B4-BED721082601}"/>
              </a:ext>
            </a:extLst>
          </p:cNvPr>
          <p:cNvCxnSpPr/>
          <p:nvPr/>
        </p:nvCxnSpPr>
        <p:spPr bwMode="auto">
          <a:xfrm>
            <a:off x="443605" y="3236237"/>
            <a:ext cx="4122057" cy="0"/>
          </a:xfrm>
          <a:prstGeom prst="line">
            <a:avLst/>
          </a:prstGeom>
          <a:solidFill>
            <a:schemeClr val="accent1"/>
          </a:solidFill>
          <a:ln w="12700" cap="flat" cmpd="sng" algn="ctr">
            <a:solidFill>
              <a:schemeClr val="accent1"/>
            </a:solidFill>
            <a:prstDash val="solid"/>
            <a:round/>
            <a:headEnd type="none" w="med" len="med"/>
            <a:tailEnd type="none" w="med" len="med"/>
          </a:ln>
          <a:effectLst/>
        </p:spPr>
      </p:cxnSp>
      <p:sp>
        <p:nvSpPr>
          <p:cNvPr id="50" name="Rectangle 3">
            <a:extLst>
              <a:ext uri="{FF2B5EF4-FFF2-40B4-BE49-F238E27FC236}">
                <a16:creationId xmlns:a16="http://schemas.microsoft.com/office/drawing/2014/main" id="{003897A9-2932-F24C-31C5-A9FE0D1D584B}"/>
              </a:ext>
            </a:extLst>
          </p:cNvPr>
          <p:cNvSpPr txBox="1">
            <a:spLocks noChangeArrowheads="1"/>
          </p:cNvSpPr>
          <p:nvPr/>
        </p:nvSpPr>
        <p:spPr bwMode="auto">
          <a:xfrm>
            <a:off x="443605" y="2959890"/>
            <a:ext cx="4217636" cy="2295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buClr>
                <a:srgbClr val="5A5A5A"/>
              </a:buClr>
              <a:buSzPct val="100000"/>
              <a:buNone/>
            </a:pPr>
            <a:r>
              <a:rPr lang="ja-JP" altLang="en-US" kern="0" dirty="0">
                <a:solidFill>
                  <a:schemeClr val="accent1"/>
                </a:solidFill>
                <a:latin typeface="Meiryo UI" panose="020B0604030504040204" pitchFamily="50" charset="-128"/>
                <a:ea typeface="Meiryo UI" panose="020B0604030504040204" pitchFamily="50" charset="-128"/>
              </a:rPr>
              <a:t>事業スキーム</a:t>
            </a:r>
          </a:p>
        </p:txBody>
      </p:sp>
      <p:sp>
        <p:nvSpPr>
          <p:cNvPr id="53" name="正方形/長方形 52">
            <a:extLst>
              <a:ext uri="{FF2B5EF4-FFF2-40B4-BE49-F238E27FC236}">
                <a16:creationId xmlns:a16="http://schemas.microsoft.com/office/drawing/2014/main" id="{90E0FCEF-8366-CC50-5919-10FCF7581841}"/>
              </a:ext>
            </a:extLst>
          </p:cNvPr>
          <p:cNvSpPr/>
          <p:nvPr/>
        </p:nvSpPr>
        <p:spPr bwMode="auto">
          <a:xfrm>
            <a:off x="5744534" y="5882445"/>
            <a:ext cx="2772708" cy="284400"/>
          </a:xfrm>
          <a:prstGeom prst="rect">
            <a:avLst/>
          </a:prstGeom>
          <a:no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a:t>
            </a:r>
            <a:r>
              <a:rPr lang="ja-JP" altLang="en-US" sz="1100" dirty="0">
                <a:solidFill>
                  <a:schemeClr val="accent1"/>
                </a:solidFill>
                <a:latin typeface="Meiryo UI" panose="020B0604030504040204" pitchFamily="50" charset="-128"/>
                <a:ea typeface="Meiryo UI" panose="020B0604030504040204" pitchFamily="50" charset="-128"/>
                <a:cs typeface="Microsoft Himalaya" panose="01010100010101010101" pitchFamily="2" charset="0"/>
              </a:rPr>
              <a:t>文章でご説明いただいても構いません</a:t>
            </a:r>
          </a:p>
        </p:txBody>
      </p:sp>
    </p:spTree>
    <p:extLst>
      <p:ext uri="{BB962C8B-B14F-4D97-AF65-F5344CB8AC3E}">
        <p14:creationId xmlns:p14="http://schemas.microsoft.com/office/powerpoint/2010/main" val="3053082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D588E-853B-0CF5-F73B-7B10AC5B7C67}"/>
            </a:ext>
          </a:extLst>
        </p:cNvPr>
        <p:cNvGrpSpPr/>
        <p:nvPr/>
      </p:nvGrpSpPr>
      <p:grpSpPr>
        <a:xfrm>
          <a:off x="0" y="0"/>
          <a:ext cx="0" cy="0"/>
          <a:chOff x="0" y="0"/>
          <a:chExt cx="0" cy="0"/>
        </a:xfrm>
      </p:grpSpPr>
      <p:sp>
        <p:nvSpPr>
          <p:cNvPr id="3" name="フッター プレースホルダー 4">
            <a:extLst>
              <a:ext uri="{FF2B5EF4-FFF2-40B4-BE49-F238E27FC236}">
                <a16:creationId xmlns:a16="http://schemas.microsoft.com/office/drawing/2014/main" id="{289C6ABB-C1A1-8517-B21A-AA5C3D381710}"/>
              </a:ext>
            </a:extLst>
          </p:cNvPr>
          <p:cNvSpPr txBox="1">
            <a:spLocks/>
          </p:cNvSpPr>
          <p:nvPr/>
        </p:nvSpPr>
        <p:spPr bwMode="gray">
          <a:xfrm>
            <a:off x="308398" y="640583"/>
            <a:ext cx="2013088" cy="19267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ビジネスモデルの</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新規性</a:t>
            </a:r>
          </a:p>
          <a:p>
            <a:r>
              <a:rPr lang="ja-JP" altLang="en-US" dirty="0">
                <a:latin typeface="Meiryo UI" panose="020B0604030504040204" pitchFamily="50" charset="-128"/>
                <a:ea typeface="Meiryo UI" panose="020B0604030504040204" pitchFamily="50" charset="-128"/>
              </a:rPr>
              <a:t>（開発する製品・サービスの新規性・斬新さ）</a:t>
            </a:r>
            <a:endParaRPr lang="en-GB" altLang="en-GB"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977B4847-B57B-CBB7-16A8-E73A0EDFA8B6}"/>
              </a:ext>
            </a:extLst>
          </p:cNvPr>
          <p:cNvSpPr>
            <a:spLocks noGrp="1"/>
          </p:cNvSpPr>
          <p:nvPr>
            <p:ph type="title"/>
          </p:nvPr>
        </p:nvSpPr>
        <p:spPr/>
        <p:txBody>
          <a:bodyPr/>
          <a:lstStyle/>
          <a:p>
            <a:r>
              <a:rPr kumimoji="1" lang="ja-JP" altLang="en-US" dirty="0"/>
              <a:t>２．製品・サービス、事業の概要</a:t>
            </a:r>
          </a:p>
        </p:txBody>
      </p:sp>
      <p:sp>
        <p:nvSpPr>
          <p:cNvPr id="5" name="フッター プレースホルダー 4">
            <a:extLst>
              <a:ext uri="{FF2B5EF4-FFF2-40B4-BE49-F238E27FC236}">
                <a16:creationId xmlns:a16="http://schemas.microsoft.com/office/drawing/2014/main" id="{F6F09A49-64F7-3F3C-F71C-12E49BF44774}"/>
              </a:ext>
            </a:extLst>
          </p:cNvPr>
          <p:cNvSpPr txBox="1">
            <a:spLocks/>
          </p:cNvSpPr>
          <p:nvPr/>
        </p:nvSpPr>
        <p:spPr bwMode="gray">
          <a:xfrm>
            <a:off x="297082" y="4622613"/>
            <a:ext cx="2013088" cy="19267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技術的優位性の維持・継続に資する社内の開発能力、組織基盤</a:t>
            </a:r>
            <a:endParaRPr lang="en-US" altLang="ja-JP" sz="1600"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（応募者の技術的優位性）</a:t>
            </a:r>
            <a:endParaRPr lang="en-GB" altLang="en-GB"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66241E9-71B6-B98B-48C1-CAA333F78C1B}"/>
              </a:ext>
            </a:extLst>
          </p:cNvPr>
          <p:cNvSpPr/>
          <p:nvPr/>
        </p:nvSpPr>
        <p:spPr bwMode="gray">
          <a:xfrm>
            <a:off x="2480918" y="640585"/>
            <a:ext cx="7128000" cy="192676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3" name="フッター プレースホルダー 4">
            <a:extLst>
              <a:ext uri="{FF2B5EF4-FFF2-40B4-BE49-F238E27FC236}">
                <a16:creationId xmlns:a16="http://schemas.microsoft.com/office/drawing/2014/main" id="{92D8651B-C787-E3D8-E611-A791CF4B13C9}"/>
              </a:ext>
            </a:extLst>
          </p:cNvPr>
          <p:cNvSpPr txBox="1">
            <a:spLocks/>
          </p:cNvSpPr>
          <p:nvPr/>
        </p:nvSpPr>
        <p:spPr bwMode="gray">
          <a:xfrm>
            <a:off x="297082" y="2628148"/>
            <a:ext cx="2013088" cy="19267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類似・競合の製品に対する技術的優位性</a:t>
            </a:r>
            <a:endParaRPr lang="en-US" altLang="ja-JP" sz="1600"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（開発する製品・サービスの技術的優位性）</a:t>
            </a:r>
            <a:endParaRPr lang="en-GB" altLang="en-GB"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43106FE6-E2D3-988C-2B1F-ABF8A783151B}"/>
              </a:ext>
            </a:extLst>
          </p:cNvPr>
          <p:cNvSpPr/>
          <p:nvPr/>
        </p:nvSpPr>
        <p:spPr bwMode="gray">
          <a:xfrm>
            <a:off x="2475260" y="2628149"/>
            <a:ext cx="7128000" cy="192676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452D55D1-158C-0684-A0B3-AD2E7A9C38B6}"/>
              </a:ext>
            </a:extLst>
          </p:cNvPr>
          <p:cNvSpPr txBox="1"/>
          <p:nvPr/>
        </p:nvSpPr>
        <p:spPr>
          <a:xfrm>
            <a:off x="2469602" y="2628148"/>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類似・競合する製品・サービスと比較した際の技術的な優位性や特徴を記載してください。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D0E6D2F-BFB0-BB14-BBC2-F34DDABAE3A2}"/>
              </a:ext>
            </a:extLst>
          </p:cNvPr>
          <p:cNvSpPr/>
          <p:nvPr/>
        </p:nvSpPr>
        <p:spPr bwMode="gray">
          <a:xfrm>
            <a:off x="2480918" y="4615713"/>
            <a:ext cx="7128000" cy="192676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6D6744C3-F9DC-3B83-08A4-C815A2B2FE44}"/>
              </a:ext>
            </a:extLst>
          </p:cNvPr>
          <p:cNvSpPr txBox="1"/>
          <p:nvPr/>
        </p:nvSpPr>
        <p:spPr>
          <a:xfrm>
            <a:off x="2469602" y="640583"/>
            <a:ext cx="7128000"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一部機能や付加価値が類似するものは類似・競合する製品・サービスとしてとらえ、ビジネスモデルあるいはビジネスの構想における差異化ポイントを記載してください。</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前頁で記載いただいたビジネスモデルの新規性・独自性を端的に記載</a:t>
            </a:r>
            <a:endParaRPr kumimoji="1" lang="en-US" altLang="ja-JP" sz="9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DBC037A8-BC07-E24F-9D4D-E01573C8E360}"/>
              </a:ext>
            </a:extLst>
          </p:cNvPr>
          <p:cNvSpPr txBox="1"/>
          <p:nvPr/>
        </p:nvSpPr>
        <p:spPr>
          <a:xfrm>
            <a:off x="2469602" y="4622613"/>
            <a:ext cx="7231747"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本事業で実証を希望する製品・サービスについて、技術的優位性を維持・継続するための社内の開発体制や、組織としての強み・基盤を記載してください。</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また、保有する知的財産権（特許、ノウハウ等）や独自技術についても記載してください。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5479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7" y="1613355"/>
            <a:ext cx="431404" cy="2379028"/>
          </a:xfrm>
          <a:prstGeom prst="rect">
            <a:avLst/>
          </a:prstGeom>
          <a:solidFill>
            <a:schemeClr val="accent5">
              <a:lumMod val="20000"/>
              <a:lumOff val="8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①プロダクトの開発・改良</a:t>
            </a:r>
            <a:endParaRPr kumimoji="1" lang="en-US" altLang="ja-JP" sz="1400" dirty="0">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6" y="695100"/>
            <a:ext cx="4157565"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u="sng" dirty="0">
                <a:latin typeface="Meiryo UI" panose="020B0604030504040204" pitchFamily="50" charset="-128"/>
                <a:ea typeface="Meiryo UI" panose="020B0604030504040204" pitchFamily="50" charset="-128"/>
              </a:rPr>
              <a:t>短期的な</a:t>
            </a:r>
            <a:r>
              <a:rPr lang="ja-JP" altLang="en-US" sz="1600" dirty="0">
                <a:latin typeface="Meiryo UI" panose="020B0604030504040204" pitchFamily="50" charset="-128"/>
                <a:ea typeface="Meiryo UI" panose="020B0604030504040204" pitchFamily="50" charset="-128"/>
              </a:rPr>
              <a:t>事業目標の達成に向け取り組むこと</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02838B65-748E-3B84-2B26-5BDC8D23F843}"/>
              </a:ext>
            </a:extLst>
          </p:cNvPr>
          <p:cNvSpPr/>
          <p:nvPr/>
        </p:nvSpPr>
        <p:spPr bwMode="gray">
          <a:xfrm>
            <a:off x="298057" y="4112279"/>
            <a:ext cx="431404" cy="2379028"/>
          </a:xfrm>
          <a:prstGeom prst="rect">
            <a:avLst/>
          </a:prstGeom>
          <a:solidFill>
            <a:schemeClr val="accent5">
              <a:lumMod val="20000"/>
              <a:lumOff val="8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②ビジネスの構築</a:t>
            </a:r>
            <a:endParaRPr kumimoji="1"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D02FA4F-FA24-8CA6-4EBA-1FFA679C246B}"/>
              </a:ext>
            </a:extLst>
          </p:cNvPr>
          <p:cNvSpPr/>
          <p:nvPr/>
        </p:nvSpPr>
        <p:spPr bwMode="gray">
          <a:xfrm>
            <a:off x="823308" y="1134381"/>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(a)</a:t>
            </a:r>
            <a:r>
              <a:rPr kumimoji="1" lang="ja-JP" altLang="en-US" sz="1400" dirty="0">
                <a:latin typeface="Meiryo UI" panose="020B0604030504040204" pitchFamily="50" charset="-128"/>
                <a:ea typeface="Meiryo UI" panose="020B0604030504040204" pitchFamily="50" charset="-128"/>
              </a:rPr>
              <a:t>いつまでに</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7075A8C-2934-89B2-B37E-D0BB6725C9B7}"/>
              </a:ext>
            </a:extLst>
          </p:cNvPr>
          <p:cNvSpPr/>
          <p:nvPr/>
        </p:nvSpPr>
        <p:spPr bwMode="gray">
          <a:xfrm>
            <a:off x="3778309" y="1134380"/>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(b)</a:t>
            </a:r>
            <a:r>
              <a:rPr kumimoji="1" lang="ja-JP" altLang="en-US" sz="1400" dirty="0">
                <a:latin typeface="Meiryo UI" panose="020B0604030504040204" pitchFamily="50" charset="-128"/>
                <a:ea typeface="Meiryo UI" panose="020B0604030504040204" pitchFamily="50" charset="-128"/>
              </a:rPr>
              <a:t>何のために</a:t>
            </a:r>
            <a:endParaRPr kumimoji="1" lang="en-US" altLang="ja-JP" sz="1400" dirty="0">
              <a:latin typeface="Meiryo UI" panose="020B0604030504040204" pitchFamily="50" charset="-128"/>
              <a:ea typeface="Meiryo UI" panose="020B0604030504040204" pitchFamily="50" charset="-128"/>
            </a:endParaRPr>
          </a:p>
          <a:p>
            <a:pPr marL="88900" algn="ctr" defTabSz="762000" eaLnBrk="0" hangingPunct="0">
              <a:lnSpc>
                <a:spcPct val="106000"/>
              </a:lnSpc>
              <a:spcBef>
                <a:spcPts val="0"/>
              </a:spcBef>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期待される社会インパクト</a:t>
            </a:r>
            <a:endParaRPr kumimoji="1" lang="en-US" altLang="ja-JP" sz="105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5A59F7C8-BCE0-CBEC-4542-F9C09C723621}"/>
              </a:ext>
            </a:extLst>
          </p:cNvPr>
          <p:cNvSpPr/>
          <p:nvPr/>
        </p:nvSpPr>
        <p:spPr bwMode="gray">
          <a:xfrm>
            <a:off x="6733310" y="1120305"/>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(c)</a:t>
            </a:r>
            <a:r>
              <a:rPr kumimoji="1" lang="ja-JP" altLang="en-US" sz="1400" dirty="0">
                <a:latin typeface="Meiryo UI" panose="020B0604030504040204" pitchFamily="50" charset="-128"/>
                <a:ea typeface="Meiryo UI" panose="020B0604030504040204" pitchFamily="50" charset="-128"/>
              </a:rPr>
              <a:t>何をするのか</a:t>
            </a:r>
            <a:endParaRPr kumimoji="1" lang="en-US" altLang="ja-JP" sz="14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C56E711D-8604-43C3-CD7B-069505519091}"/>
              </a:ext>
            </a:extLst>
          </p:cNvPr>
          <p:cNvSpPr/>
          <p:nvPr/>
        </p:nvSpPr>
        <p:spPr bwMode="gray">
          <a:xfrm>
            <a:off x="823309" y="1621621"/>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616E5E6-C0B7-4735-EA8B-E9862723385A}"/>
              </a:ext>
            </a:extLst>
          </p:cNvPr>
          <p:cNvSpPr/>
          <p:nvPr/>
        </p:nvSpPr>
        <p:spPr bwMode="gray">
          <a:xfrm>
            <a:off x="3778309"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8E7B717-3ED4-7DB6-2730-11C234E3DBF4}"/>
              </a:ext>
            </a:extLst>
          </p:cNvPr>
          <p:cNvSpPr/>
          <p:nvPr/>
        </p:nvSpPr>
        <p:spPr bwMode="gray">
          <a:xfrm>
            <a:off x="6733310"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7FFBFCE0-7139-28D0-A30E-533BE45DF452}"/>
              </a:ext>
            </a:extLst>
          </p:cNvPr>
          <p:cNvSpPr/>
          <p:nvPr/>
        </p:nvSpPr>
        <p:spPr bwMode="gray">
          <a:xfrm>
            <a:off x="823308"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AF0E99FE-630D-AB46-C7DD-D3D5093FE8C7}"/>
              </a:ext>
            </a:extLst>
          </p:cNvPr>
          <p:cNvSpPr/>
          <p:nvPr/>
        </p:nvSpPr>
        <p:spPr bwMode="gray">
          <a:xfrm>
            <a:off x="3778309"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F2F1412D-D69A-635A-64E2-EFF72140D9F6}"/>
              </a:ext>
            </a:extLst>
          </p:cNvPr>
          <p:cNvSpPr/>
          <p:nvPr/>
        </p:nvSpPr>
        <p:spPr bwMode="gray">
          <a:xfrm>
            <a:off x="6733310" y="4112278"/>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81429E9-C5FC-08E8-9ACE-9D29B1BAE1C6}"/>
              </a:ext>
            </a:extLst>
          </p:cNvPr>
          <p:cNvSpPr txBox="1"/>
          <p:nvPr/>
        </p:nvSpPr>
        <p:spPr>
          <a:xfrm>
            <a:off x="4513811" y="682889"/>
            <a:ext cx="5094132"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事業化までのステップを次に進めるにあたり、短期的に取り組むこと（今回の実証実験以外も含め、まず着手すべきこと）を記載してください。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9290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7" y="1613355"/>
            <a:ext cx="431404" cy="2379028"/>
          </a:xfrm>
          <a:prstGeom prst="rect">
            <a:avLst/>
          </a:prstGeom>
          <a:solidFill>
            <a:schemeClr val="accent5">
              <a:lumMod val="5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solidFill>
                  <a:schemeClr val="bg1"/>
                </a:solidFill>
                <a:latin typeface="Meiryo UI" panose="020B0604030504040204" pitchFamily="50" charset="-128"/>
                <a:ea typeface="Meiryo UI" panose="020B0604030504040204" pitchFamily="50" charset="-128"/>
              </a:rPr>
              <a:t>①プロダクトの開発・改良</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6" y="695100"/>
            <a:ext cx="4157565"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u="sng" dirty="0">
                <a:latin typeface="Meiryo UI" panose="020B0604030504040204" pitchFamily="50" charset="-128"/>
                <a:ea typeface="Meiryo UI" panose="020B0604030504040204" pitchFamily="50" charset="-128"/>
              </a:rPr>
              <a:t>中長期的な</a:t>
            </a:r>
            <a:r>
              <a:rPr lang="ja-JP" altLang="en-US" sz="1600" dirty="0">
                <a:latin typeface="Meiryo UI" panose="020B0604030504040204" pitchFamily="50" charset="-128"/>
                <a:ea typeface="Meiryo UI" panose="020B0604030504040204" pitchFamily="50" charset="-128"/>
              </a:rPr>
              <a:t>事業目標の達成に向け取り組むこと</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02838B65-748E-3B84-2B26-5BDC8D23F843}"/>
              </a:ext>
            </a:extLst>
          </p:cNvPr>
          <p:cNvSpPr/>
          <p:nvPr/>
        </p:nvSpPr>
        <p:spPr bwMode="gray">
          <a:xfrm>
            <a:off x="298057" y="4112279"/>
            <a:ext cx="431404" cy="2379028"/>
          </a:xfrm>
          <a:prstGeom prst="rect">
            <a:avLst/>
          </a:prstGeom>
          <a:solidFill>
            <a:schemeClr val="accent5">
              <a:lumMod val="5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solidFill>
                  <a:schemeClr val="bg1"/>
                </a:solidFill>
                <a:latin typeface="Meiryo UI" panose="020B0604030504040204" pitchFamily="50" charset="-128"/>
                <a:ea typeface="Meiryo UI" panose="020B0604030504040204" pitchFamily="50" charset="-128"/>
              </a:rPr>
              <a:t>②ビジネスの拡大</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D02FA4F-FA24-8CA6-4EBA-1FFA679C246B}"/>
              </a:ext>
            </a:extLst>
          </p:cNvPr>
          <p:cNvSpPr/>
          <p:nvPr/>
        </p:nvSpPr>
        <p:spPr bwMode="gray">
          <a:xfrm>
            <a:off x="823308" y="1134381"/>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(a)</a:t>
            </a:r>
            <a:r>
              <a:rPr kumimoji="1" lang="ja-JP" altLang="en-US" sz="1400" dirty="0">
                <a:solidFill>
                  <a:schemeClr val="bg1"/>
                </a:solidFill>
                <a:latin typeface="Meiryo UI" panose="020B0604030504040204" pitchFamily="50" charset="-128"/>
                <a:ea typeface="Meiryo UI" panose="020B0604030504040204" pitchFamily="50" charset="-128"/>
              </a:rPr>
              <a:t>いつまでに</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7075A8C-2934-89B2-B37E-D0BB6725C9B7}"/>
              </a:ext>
            </a:extLst>
          </p:cNvPr>
          <p:cNvSpPr/>
          <p:nvPr/>
        </p:nvSpPr>
        <p:spPr bwMode="gray">
          <a:xfrm>
            <a:off x="3778309" y="1134380"/>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(b)</a:t>
            </a:r>
            <a:r>
              <a:rPr kumimoji="1" lang="ja-JP" altLang="en-US" sz="1400" dirty="0">
                <a:solidFill>
                  <a:schemeClr val="bg1"/>
                </a:solidFill>
                <a:latin typeface="Meiryo UI" panose="020B0604030504040204" pitchFamily="50" charset="-128"/>
                <a:ea typeface="Meiryo UI" panose="020B0604030504040204" pitchFamily="50" charset="-128"/>
              </a:rPr>
              <a:t>何のために</a:t>
            </a:r>
            <a:endParaRPr kumimoji="1" lang="en-US" altLang="ja-JP" sz="1400" dirty="0">
              <a:solidFill>
                <a:schemeClr val="bg1"/>
              </a:solidFill>
              <a:latin typeface="Meiryo UI" panose="020B0604030504040204" pitchFamily="50" charset="-128"/>
              <a:ea typeface="Meiryo UI" panose="020B0604030504040204" pitchFamily="50" charset="-128"/>
            </a:endParaRPr>
          </a:p>
          <a:p>
            <a:pPr marL="88900" algn="ctr" defTabSz="762000" eaLnBrk="0" hangingPunct="0">
              <a:lnSpc>
                <a:spcPct val="106000"/>
              </a:lnSpc>
              <a:spcBef>
                <a:spcPts val="0"/>
              </a:spcBef>
            </a:pPr>
            <a:r>
              <a:rPr kumimoji="1" lang="en-US" altLang="ja-JP" sz="1050" dirty="0">
                <a:solidFill>
                  <a:schemeClr val="bg1"/>
                </a:solidFill>
                <a:latin typeface="Meiryo UI" panose="020B0604030504040204" pitchFamily="50" charset="-128"/>
                <a:ea typeface="Meiryo UI" panose="020B0604030504040204" pitchFamily="50" charset="-128"/>
              </a:rPr>
              <a:t>※</a:t>
            </a:r>
            <a:r>
              <a:rPr kumimoji="1" lang="ja-JP" altLang="en-US" sz="1050" dirty="0">
                <a:solidFill>
                  <a:schemeClr val="bg1"/>
                </a:solidFill>
                <a:latin typeface="Meiryo UI" panose="020B0604030504040204" pitchFamily="50" charset="-128"/>
                <a:ea typeface="Meiryo UI" panose="020B0604030504040204" pitchFamily="50" charset="-128"/>
              </a:rPr>
              <a:t>期待される社会インパクト</a:t>
            </a:r>
            <a:endParaRPr kumimoji="1" lang="en-US" altLang="ja-JP" sz="1050" dirty="0">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5A59F7C8-BCE0-CBEC-4542-F9C09C723621}"/>
              </a:ext>
            </a:extLst>
          </p:cNvPr>
          <p:cNvSpPr/>
          <p:nvPr/>
        </p:nvSpPr>
        <p:spPr bwMode="gray">
          <a:xfrm>
            <a:off x="6733310" y="1120305"/>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(c)</a:t>
            </a:r>
            <a:r>
              <a:rPr kumimoji="1" lang="ja-JP" altLang="en-US" sz="1400" dirty="0">
                <a:solidFill>
                  <a:schemeClr val="bg1"/>
                </a:solidFill>
                <a:latin typeface="Meiryo UI" panose="020B0604030504040204" pitchFamily="50" charset="-128"/>
                <a:ea typeface="Meiryo UI" panose="020B0604030504040204" pitchFamily="50" charset="-128"/>
              </a:rPr>
              <a:t>何をするのか</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C56E711D-8604-43C3-CD7B-069505519091}"/>
              </a:ext>
            </a:extLst>
          </p:cNvPr>
          <p:cNvSpPr/>
          <p:nvPr/>
        </p:nvSpPr>
        <p:spPr bwMode="gray">
          <a:xfrm>
            <a:off x="823309" y="1621621"/>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616E5E6-C0B7-4735-EA8B-E9862723385A}"/>
              </a:ext>
            </a:extLst>
          </p:cNvPr>
          <p:cNvSpPr/>
          <p:nvPr/>
        </p:nvSpPr>
        <p:spPr bwMode="gray">
          <a:xfrm>
            <a:off x="3778309"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8E7B717-3ED4-7DB6-2730-11C234E3DBF4}"/>
              </a:ext>
            </a:extLst>
          </p:cNvPr>
          <p:cNvSpPr/>
          <p:nvPr/>
        </p:nvSpPr>
        <p:spPr bwMode="gray">
          <a:xfrm>
            <a:off x="6733310"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7FFBFCE0-7139-28D0-A30E-533BE45DF452}"/>
              </a:ext>
            </a:extLst>
          </p:cNvPr>
          <p:cNvSpPr/>
          <p:nvPr/>
        </p:nvSpPr>
        <p:spPr bwMode="gray">
          <a:xfrm>
            <a:off x="823308"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AF0E99FE-630D-AB46-C7DD-D3D5093FE8C7}"/>
              </a:ext>
            </a:extLst>
          </p:cNvPr>
          <p:cNvSpPr/>
          <p:nvPr/>
        </p:nvSpPr>
        <p:spPr bwMode="gray">
          <a:xfrm>
            <a:off x="3778309"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F2F1412D-D69A-635A-64E2-EFF72140D9F6}"/>
              </a:ext>
            </a:extLst>
          </p:cNvPr>
          <p:cNvSpPr/>
          <p:nvPr/>
        </p:nvSpPr>
        <p:spPr bwMode="gray">
          <a:xfrm>
            <a:off x="6733310" y="4112278"/>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81429E9-C5FC-08E8-9ACE-9D29B1BAE1C6}"/>
              </a:ext>
            </a:extLst>
          </p:cNvPr>
          <p:cNvSpPr txBox="1"/>
          <p:nvPr/>
        </p:nvSpPr>
        <p:spPr>
          <a:xfrm>
            <a:off x="4513811" y="682889"/>
            <a:ext cx="5094132"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社会実装を目指すにあたり、中長期的に開発・検証すること（今回の実証実験以外の取組も含め、短期的な成果を踏まえて取り組んでいくべきこと）を記載してください。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085937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1043</TotalTime>
  <Words>1814</Words>
  <Application>Microsoft Office PowerPoint</Application>
  <PresentationFormat>A4 210 x 297 mm</PresentationFormat>
  <Paragraphs>158</Paragraphs>
  <Slides>18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18</vt:i4>
      </vt:variant>
    </vt:vector>
  </HeadingPairs>
  <TitlesOfParts>
    <vt:vector size="25" baseType="lpstr">
      <vt:lpstr>Meiryo UI</vt:lpstr>
      <vt:lpstr>游ゴシック</vt:lpstr>
      <vt:lpstr>Arial</vt:lpstr>
      <vt:lpstr>Calibri</vt:lpstr>
      <vt:lpstr>Calibri Light</vt:lpstr>
      <vt:lpstr>Wingdings</vt:lpstr>
      <vt:lpstr>Office テーマ</vt:lpstr>
      <vt:lpstr>PowerPoint プレゼンテーション</vt:lpstr>
      <vt:lpstr>１．会社概要</vt:lpstr>
      <vt:lpstr>２．製品・サービス、事業の概要</vt:lpstr>
      <vt:lpstr>２．製品・サービス、事業の概要</vt:lpstr>
      <vt:lpstr>２．製品・サービス、事業の概要</vt:lpstr>
      <vt:lpstr>２．製品・サービス、事業の概要</vt:lpstr>
      <vt:lpstr>２．製品・サービス、事業の概要</vt:lpstr>
      <vt:lpstr>２．製品・サービス、事業の概要</vt:lpstr>
      <vt:lpstr>２．製品・サービス、事業の概要</vt:lpstr>
      <vt:lpstr>２．製品・サービス、事業の概要</vt:lpstr>
      <vt:lpstr>３．実証実験の想定内容について</vt:lpstr>
      <vt:lpstr>３．実証実験の想定内容について</vt:lpstr>
      <vt:lpstr>３．実証実験の想定内容について</vt:lpstr>
      <vt:lpstr>４．実証実験開始までの準備等について</vt:lpstr>
      <vt:lpstr>４．実証実験開始までの準備等について</vt:lpstr>
      <vt:lpstr>５．実施体制</vt:lpstr>
      <vt:lpstr>６．応募資格の確認</vt:lpstr>
      <vt:lpstr>＜その他 参考情報＞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MURC</dc:creator>
  <cp:lastModifiedBy>MURC</cp:lastModifiedBy>
  <cp:revision>44</cp:revision>
  <dcterms:created xsi:type="dcterms:W3CDTF">2025-06-29T06:45:08Z</dcterms:created>
  <dcterms:modified xsi:type="dcterms:W3CDTF">2026-03-10T06:15:21Z</dcterms:modified>
</cp:coreProperties>
</file>