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72" r:id="rId1"/>
  </p:sldMasterIdLst>
  <p:notesMasterIdLst>
    <p:notesMasterId r:id="rId16"/>
  </p:notesMasterIdLst>
  <p:sldIdLst>
    <p:sldId id="256" r:id="rId2"/>
    <p:sldId id="257" r:id="rId3"/>
    <p:sldId id="258" r:id="rId4"/>
    <p:sldId id="259" r:id="rId5"/>
    <p:sldId id="275" r:id="rId6"/>
    <p:sldId id="276" r:id="rId7"/>
    <p:sldId id="261" r:id="rId8"/>
    <p:sldId id="260" r:id="rId9"/>
    <p:sldId id="262" r:id="rId10"/>
    <p:sldId id="263" r:id="rId11"/>
    <p:sldId id="269" r:id="rId12"/>
    <p:sldId id="270" r:id="rId13"/>
    <p:sldId id="266" r:id="rId14"/>
    <p:sldId id="267" r:id="rId1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F78A277-719C-310D-0373-3E0403A3CBDC}" name="MURC" initials="MURC" userId="MURC"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3" d="100"/>
          <a:sy n="113" d="100"/>
        </p:scale>
        <p:origin x="12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711F8-CA66-4E68-A511-98B9702D2FA2}" type="datetimeFigureOut">
              <a:rPr kumimoji="1" lang="ja-JP" altLang="en-US" smtClean="0"/>
              <a:t>2025/7/11</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F52C57-7B27-4D21-AFC3-B71225930E71}" type="slidenum">
              <a:rPr kumimoji="1" lang="ja-JP" altLang="en-US" smtClean="0"/>
              <a:t>‹#›</a:t>
            </a:fld>
            <a:endParaRPr kumimoji="1" lang="ja-JP" altLang="en-US"/>
          </a:p>
        </p:txBody>
      </p:sp>
    </p:spTree>
    <p:extLst>
      <p:ext uri="{BB962C8B-B14F-4D97-AF65-F5344CB8AC3E}">
        <p14:creationId xmlns:p14="http://schemas.microsoft.com/office/powerpoint/2010/main" val="2715517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2126DEE-C4EE-445D-AC49-5AEC8658EDEB}" type="datetimeFigureOut">
              <a:rPr kumimoji="1" lang="ja-JP" altLang="en-US" smtClean="0"/>
              <a:t>2025/7/11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1140938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126DEE-C4EE-445D-AC49-5AEC8658EDEB}" type="datetimeFigureOut">
              <a:rPr kumimoji="1" lang="ja-JP" altLang="en-US" smtClean="0"/>
              <a:t>2025/7/11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2071845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126DEE-C4EE-445D-AC49-5AEC8658EDEB}" type="datetimeFigureOut">
              <a:rPr kumimoji="1" lang="ja-JP" altLang="en-US" smtClean="0"/>
              <a:t>2025/7/11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574840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126DEE-C4EE-445D-AC49-5AEC8658EDEB}" type="datetimeFigureOut">
              <a:rPr kumimoji="1" lang="ja-JP" altLang="en-US" smtClean="0"/>
              <a:t>2025/7/11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718983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2126DEE-C4EE-445D-AC49-5AEC8658EDEB}" type="datetimeFigureOut">
              <a:rPr kumimoji="1" lang="ja-JP" altLang="en-US" smtClean="0"/>
              <a:t>2025/7/11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3696609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2126DEE-C4EE-445D-AC49-5AEC8658EDEB}" type="datetimeFigureOut">
              <a:rPr kumimoji="1" lang="ja-JP" altLang="en-US" smtClean="0"/>
              <a:t>2025/7/11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4205678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2126DEE-C4EE-445D-AC49-5AEC8658EDEB}" type="datetimeFigureOut">
              <a:rPr kumimoji="1" lang="ja-JP" altLang="en-US" smtClean="0"/>
              <a:t>2025/7/11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2959007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302740" y="136523"/>
            <a:ext cx="8543925" cy="382461"/>
          </a:xfrm>
        </p:spPr>
        <p:txBody>
          <a:bodyPr>
            <a:noAutofit/>
          </a:bodyPr>
          <a:lstStyle>
            <a:lvl1pPr>
              <a:defRPr sz="2000">
                <a:latin typeface="Meiryo UI" panose="020B0604030504040204" pitchFamily="50" charset="-128"/>
                <a:ea typeface="Meiryo UI" panose="020B0604030504040204" pitchFamily="50" charset="-128"/>
              </a:defRPr>
            </a:lvl1pPr>
          </a:lstStyle>
          <a:p>
            <a:r>
              <a:rPr lang="ja-JP" altLang="en-US" dirty="0"/>
              <a:t>マスター タイトルの書式設定</a:t>
            </a:r>
            <a:endParaRPr lang="en-US" dirty="0"/>
          </a:p>
        </p:txBody>
      </p:sp>
      <p:cxnSp>
        <p:nvCxnSpPr>
          <p:cNvPr id="6" name="直線コネクタ 5">
            <a:extLst>
              <a:ext uri="{FF2B5EF4-FFF2-40B4-BE49-F238E27FC236}">
                <a16:creationId xmlns:a16="http://schemas.microsoft.com/office/drawing/2014/main" id="{47E4CF90-1A93-5E28-BF6C-5D726ED27F47}"/>
              </a:ext>
            </a:extLst>
          </p:cNvPr>
          <p:cNvCxnSpPr/>
          <p:nvPr userDrawn="1"/>
        </p:nvCxnSpPr>
        <p:spPr>
          <a:xfrm>
            <a:off x="302740" y="593125"/>
            <a:ext cx="9300519" cy="0"/>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F9B02BE3-CF5A-0479-F81E-6FEE89DEE8A4}"/>
              </a:ext>
            </a:extLst>
          </p:cNvPr>
          <p:cNvSpPr txBox="1"/>
          <p:nvPr userDrawn="1"/>
        </p:nvSpPr>
        <p:spPr>
          <a:xfrm>
            <a:off x="4561701" y="6533007"/>
            <a:ext cx="782595" cy="261610"/>
          </a:xfrm>
          <a:prstGeom prst="rect">
            <a:avLst/>
          </a:prstGeom>
          <a:noFill/>
        </p:spPr>
        <p:txBody>
          <a:bodyPr wrap="square" rtlCol="0">
            <a:spAutoFit/>
          </a:bodyPr>
          <a:lstStyle/>
          <a:p>
            <a:pPr algn="ctr"/>
            <a:fld id="{5CE73BB0-7F77-42C4-82D5-17572051000A}" type="slidenum">
              <a:rPr kumimoji="1" lang="ja-JP" altLang="en-US" sz="1050" smtClean="0">
                <a:latin typeface="Meiryo UI" panose="020B0604030504040204" pitchFamily="50" charset="-128"/>
                <a:ea typeface="Meiryo UI" panose="020B0604030504040204" pitchFamily="50" charset="-128"/>
              </a:rPr>
              <a:pPr algn="ctr"/>
              <a:t>‹#›</a:t>
            </a:fld>
            <a:endParaRPr kumimoji="1" lang="ja-JP" altLang="en-US" sz="105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07184119"/>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126DEE-C4EE-445D-AC49-5AEC8658EDEB}" type="datetimeFigureOut">
              <a:rPr kumimoji="1" lang="ja-JP" altLang="en-US" smtClean="0"/>
              <a:t>2025/7/11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3665856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2126DEE-C4EE-445D-AC49-5AEC8658EDEB}" type="datetimeFigureOut">
              <a:rPr kumimoji="1" lang="ja-JP" altLang="en-US" smtClean="0"/>
              <a:t>2025/7/11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799556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2126DEE-C4EE-445D-AC49-5AEC8658EDEB}" type="datetimeFigureOut">
              <a:rPr kumimoji="1" lang="ja-JP" altLang="en-US" smtClean="0"/>
              <a:t>2025/7/11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273933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126DEE-C4EE-445D-AC49-5AEC8658EDEB}" type="datetimeFigureOut">
              <a:rPr kumimoji="1" lang="ja-JP" altLang="en-US" smtClean="0"/>
              <a:t>2025/7/11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3DFC74-FD13-47D1-8CA0-5641F4AA77F2}" type="slidenum">
              <a:rPr kumimoji="1" lang="ja-JP" altLang="en-US" smtClean="0"/>
              <a:t>‹#›</a:t>
            </a:fld>
            <a:endParaRPr kumimoji="1" lang="ja-JP" altLang="en-US"/>
          </a:p>
        </p:txBody>
      </p:sp>
    </p:spTree>
    <p:extLst>
      <p:ext uri="{BB962C8B-B14F-4D97-AF65-F5344CB8AC3E}">
        <p14:creationId xmlns:p14="http://schemas.microsoft.com/office/powerpoint/2010/main" val="23302899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D5179C99-6D1C-80B6-56A6-90F2D9E9F91E}"/>
              </a:ext>
            </a:extLst>
          </p:cNvPr>
          <p:cNvSpPr/>
          <p:nvPr/>
        </p:nvSpPr>
        <p:spPr bwMode="gray">
          <a:xfrm>
            <a:off x="840659" y="1475325"/>
            <a:ext cx="8259096" cy="4713951"/>
          </a:xfrm>
          <a:prstGeom prst="rect">
            <a:avLst/>
          </a:prstGeom>
          <a:noFill/>
          <a:ln w="5715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rPr>
              <a:t>各スライドの説明文、審査目線を理解の上、内容に漏れの無いよう記載してください。（記載の無い箇所は評価ができなくなる点、ご承知おきください）</a:t>
            </a:r>
            <a:endParaRPr kumimoji="1" lang="en-US" altLang="ja-JP" sz="1800" dirty="0">
              <a:latin typeface="Meiryo UI" panose="020B0604030504040204" pitchFamily="50" charset="-128"/>
              <a:ea typeface="Meiryo UI" panose="020B0604030504040204" pitchFamily="50" charset="-128"/>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rPr>
              <a:t>各スライドは必要があれば枚数を追加してください。</a:t>
            </a:r>
            <a:endParaRPr kumimoji="1" lang="en-US" altLang="ja-JP" sz="1800" dirty="0">
              <a:latin typeface="Meiryo UI" panose="020B0604030504040204" pitchFamily="50" charset="-128"/>
              <a:ea typeface="Meiryo UI" panose="020B0604030504040204" pitchFamily="50" charset="-128"/>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rPr>
              <a:t>適宜、内容が伝わりやすいように図や写真等を使用してください。</a:t>
            </a:r>
            <a:endParaRPr kumimoji="1" lang="en-US" altLang="ja-JP" sz="1800" dirty="0">
              <a:latin typeface="Meiryo UI" panose="020B0604030504040204" pitchFamily="50" charset="-128"/>
              <a:ea typeface="Meiryo UI" panose="020B0604030504040204" pitchFamily="50" charset="-128"/>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rPr>
              <a:t>申請時に提出いただく資料のみで審査を行いますので、本資料を見ただけで内容が</a:t>
            </a:r>
            <a:br>
              <a:rPr kumimoji="1" lang="en-US" altLang="ja-JP" sz="1800" dirty="0">
                <a:latin typeface="Meiryo UI" panose="020B0604030504040204" pitchFamily="50" charset="-128"/>
                <a:ea typeface="Meiryo UI" panose="020B0604030504040204" pitchFamily="50" charset="-128"/>
              </a:rPr>
            </a:br>
            <a:r>
              <a:rPr kumimoji="1" lang="ja-JP" altLang="en-US" sz="1800" dirty="0">
                <a:latin typeface="Meiryo UI" panose="020B0604030504040204" pitchFamily="50" charset="-128"/>
                <a:ea typeface="Meiryo UI" panose="020B0604030504040204" pitchFamily="50" charset="-128"/>
              </a:rPr>
              <a:t>理解できるように文字での説明も充実させてください。</a:t>
            </a:r>
            <a:endParaRPr kumimoji="1" lang="en-US" altLang="ja-JP" sz="1800" dirty="0">
              <a:latin typeface="Meiryo UI" panose="020B0604030504040204" pitchFamily="50" charset="-128"/>
              <a:ea typeface="Meiryo UI" panose="020B0604030504040204" pitchFamily="50" charset="-128"/>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rPr>
              <a:t>なお、スライドの見栄え（レイアウトや図・写真等の使用）は審査員が審査をする上で</a:t>
            </a:r>
            <a:br>
              <a:rPr kumimoji="1" lang="en-US" altLang="ja-JP" sz="1800" dirty="0">
                <a:latin typeface="Meiryo UI" panose="020B0604030504040204" pitchFamily="50" charset="-128"/>
                <a:ea typeface="Meiryo UI" panose="020B0604030504040204" pitchFamily="50" charset="-128"/>
              </a:rPr>
            </a:br>
            <a:r>
              <a:rPr kumimoji="1" lang="ja-JP" altLang="en-US" sz="1800" dirty="0">
                <a:latin typeface="Meiryo UI" panose="020B0604030504040204" pitchFamily="50" charset="-128"/>
                <a:ea typeface="Meiryo UI" panose="020B0604030504040204" pitchFamily="50" charset="-128"/>
              </a:rPr>
              <a:t>内容の理解のしやすさには影響しますが、審査の評点には直接影響しません。</a:t>
            </a:r>
            <a:endParaRPr kumimoji="1" lang="en-US" altLang="ja-JP" sz="1800" dirty="0">
              <a:latin typeface="Meiryo UI" panose="020B0604030504040204" pitchFamily="50" charset="-128"/>
              <a:ea typeface="Meiryo UI" panose="020B0604030504040204" pitchFamily="50" charset="-128"/>
            </a:endParaRPr>
          </a:p>
        </p:txBody>
      </p:sp>
      <p:sp>
        <p:nvSpPr>
          <p:cNvPr id="6" name="タイトル 4">
            <a:extLst>
              <a:ext uri="{FF2B5EF4-FFF2-40B4-BE49-F238E27FC236}">
                <a16:creationId xmlns:a16="http://schemas.microsoft.com/office/drawing/2014/main" id="{023B3EE4-197A-9BA8-4960-75C009380984}"/>
              </a:ext>
            </a:extLst>
          </p:cNvPr>
          <p:cNvSpPr txBox="1">
            <a:spLocks/>
          </p:cNvSpPr>
          <p:nvPr/>
        </p:nvSpPr>
        <p:spPr bwMode="gray">
          <a:xfrm>
            <a:off x="3016230" y="915690"/>
            <a:ext cx="3847414" cy="559636"/>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algn="ctr" fontAlgn="auto">
              <a:spcAft>
                <a:spcPts val="0"/>
              </a:spcAft>
            </a:pPr>
            <a:r>
              <a:rPr lang="ja-JP" altLang="en-US" sz="2400" dirty="0">
                <a:solidFill>
                  <a:srgbClr val="FF0000"/>
                </a:solidFill>
                <a:latin typeface="Meiryo UI" panose="020B0604030504040204" pitchFamily="50" charset="-128"/>
                <a:ea typeface="Meiryo UI" panose="020B0604030504040204" pitchFamily="50" charset="-128"/>
              </a:rPr>
              <a:t>記載にあたっての注意事項</a:t>
            </a:r>
          </a:p>
        </p:txBody>
      </p:sp>
      <p:sp>
        <p:nvSpPr>
          <p:cNvPr id="7" name="タイトル 4">
            <a:extLst>
              <a:ext uri="{FF2B5EF4-FFF2-40B4-BE49-F238E27FC236}">
                <a16:creationId xmlns:a16="http://schemas.microsoft.com/office/drawing/2014/main" id="{FDDF4958-71C9-D3F6-0BA4-223F7AB4AB45}"/>
              </a:ext>
            </a:extLst>
          </p:cNvPr>
          <p:cNvSpPr txBox="1">
            <a:spLocks/>
          </p:cNvSpPr>
          <p:nvPr/>
        </p:nvSpPr>
        <p:spPr bwMode="gray">
          <a:xfrm>
            <a:off x="417000" y="448322"/>
            <a:ext cx="9072000" cy="467367"/>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algn="ctr" fontAlgn="auto">
              <a:lnSpc>
                <a:spcPts val="1800"/>
              </a:lnSpc>
              <a:spcAft>
                <a:spcPts val="0"/>
              </a:spcAft>
            </a:pPr>
            <a:r>
              <a:rPr lang="ja-JP" altLang="en-US" sz="2400" dirty="0">
                <a:latin typeface="Meiryo UI" panose="020B0604030504040204" pitchFamily="50" charset="-128"/>
                <a:ea typeface="Meiryo UI" panose="020B0604030504040204" pitchFamily="50" charset="-128"/>
              </a:rPr>
              <a:t>横浜市　戦略的な実証実験支援　応募申請書</a:t>
            </a:r>
            <a:endParaRPr lang="en-US" altLang="ja-JP" sz="2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61052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３．実証実験の想定内容について</a:t>
            </a:r>
            <a:endParaRPr kumimoji="1" lang="ja-JP" altLang="en-US" dirty="0"/>
          </a:p>
        </p:txBody>
      </p:sp>
      <p:sp>
        <p:nvSpPr>
          <p:cNvPr id="7" name="テキスト ボックス 6">
            <a:extLst>
              <a:ext uri="{FF2B5EF4-FFF2-40B4-BE49-F238E27FC236}">
                <a16:creationId xmlns:a16="http://schemas.microsoft.com/office/drawing/2014/main" id="{27907EA3-9395-9F6C-A28F-8F21DA21B405}"/>
              </a:ext>
            </a:extLst>
          </p:cNvPr>
          <p:cNvSpPr txBox="1"/>
          <p:nvPr/>
        </p:nvSpPr>
        <p:spPr>
          <a:xfrm>
            <a:off x="302740" y="640449"/>
            <a:ext cx="9309883" cy="461665"/>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実証実験で検証したいことについて、そのための手法（検証のためのデータの取得方法を含む）と効果検証の指標の想定を記載してください。また、今回の実証実験で得られた検証結果をどのように活用するか記載してください。</a:t>
            </a:r>
          </a:p>
        </p:txBody>
      </p:sp>
      <p:sp>
        <p:nvSpPr>
          <p:cNvPr id="5" name="フッター プレースホルダー 4">
            <a:extLst>
              <a:ext uri="{FF2B5EF4-FFF2-40B4-BE49-F238E27FC236}">
                <a16:creationId xmlns:a16="http://schemas.microsoft.com/office/drawing/2014/main" id="{E4B99CE8-EC41-46CB-DA83-E282306D6AF4}"/>
              </a:ext>
            </a:extLst>
          </p:cNvPr>
          <p:cNvSpPr txBox="1">
            <a:spLocks/>
          </p:cNvSpPr>
          <p:nvPr/>
        </p:nvSpPr>
        <p:spPr bwMode="gray">
          <a:xfrm>
            <a:off x="302740" y="1223578"/>
            <a:ext cx="2013088" cy="81032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検証したい項目</a:t>
            </a:r>
            <a:endParaRPr lang="en-GB" altLang="en-GB"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A23D12D5-02C8-1B11-E8F4-85CFDA9227AA}"/>
              </a:ext>
            </a:extLst>
          </p:cNvPr>
          <p:cNvSpPr/>
          <p:nvPr/>
        </p:nvSpPr>
        <p:spPr bwMode="gray">
          <a:xfrm>
            <a:off x="2480918" y="1223579"/>
            <a:ext cx="7128000" cy="8103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8" name="フッター プレースホルダー 4">
            <a:extLst>
              <a:ext uri="{FF2B5EF4-FFF2-40B4-BE49-F238E27FC236}">
                <a16:creationId xmlns:a16="http://schemas.microsoft.com/office/drawing/2014/main" id="{9DD445F4-907F-A99B-948C-0CCF285F53A7}"/>
              </a:ext>
            </a:extLst>
          </p:cNvPr>
          <p:cNvSpPr txBox="1">
            <a:spLocks/>
          </p:cNvSpPr>
          <p:nvPr/>
        </p:nvSpPr>
        <p:spPr bwMode="gray">
          <a:xfrm>
            <a:off x="302740" y="3091050"/>
            <a:ext cx="2013088" cy="190489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実証実験を通じて</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収集予定のデータと</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その収集方法</a:t>
            </a:r>
            <a:endParaRPr lang="en-US" altLang="en-GB" sz="16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3C411DEF-BA7E-7707-DEF9-EE55D182555D}"/>
              </a:ext>
            </a:extLst>
          </p:cNvPr>
          <p:cNvSpPr/>
          <p:nvPr/>
        </p:nvSpPr>
        <p:spPr bwMode="gray">
          <a:xfrm>
            <a:off x="2480918" y="3091051"/>
            <a:ext cx="7128000" cy="1904898"/>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2" name="フッター プレースホルダー 4">
            <a:extLst>
              <a:ext uri="{FF2B5EF4-FFF2-40B4-BE49-F238E27FC236}">
                <a16:creationId xmlns:a16="http://schemas.microsoft.com/office/drawing/2014/main" id="{8BF91FEE-AF20-36F2-BEA2-584D74B0489A}"/>
              </a:ext>
            </a:extLst>
          </p:cNvPr>
          <p:cNvSpPr txBox="1">
            <a:spLocks/>
          </p:cNvSpPr>
          <p:nvPr/>
        </p:nvSpPr>
        <p:spPr bwMode="gray">
          <a:xfrm>
            <a:off x="302740" y="5137265"/>
            <a:ext cx="2013088" cy="124814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dirty="0">
                <a:latin typeface="Meiryo UI" panose="020B0604030504040204" pitchFamily="50" charset="-128"/>
                <a:ea typeface="Meiryo UI" panose="020B0604030504040204" pitchFamily="50" charset="-128"/>
              </a:rPr>
              <a:t>収集したデータをもとに得ようとしている知見・示唆</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（データ分析を通じて獲得を見込む示唆）</a:t>
            </a:r>
            <a:endParaRPr lang="en-GB" altLang="en-GB" sz="1100"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44AEB4FF-47BF-0D80-7A04-759F43797BA9}"/>
              </a:ext>
            </a:extLst>
          </p:cNvPr>
          <p:cNvSpPr/>
          <p:nvPr/>
        </p:nvSpPr>
        <p:spPr bwMode="gray">
          <a:xfrm>
            <a:off x="2480918" y="5132474"/>
            <a:ext cx="7128000" cy="1248145"/>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4" name="フッター プレースホルダー 4">
            <a:extLst>
              <a:ext uri="{FF2B5EF4-FFF2-40B4-BE49-F238E27FC236}">
                <a16:creationId xmlns:a16="http://schemas.microsoft.com/office/drawing/2014/main" id="{670B5B4F-22E3-2898-7936-155706F0AC4C}"/>
              </a:ext>
            </a:extLst>
          </p:cNvPr>
          <p:cNvSpPr txBox="1">
            <a:spLocks/>
          </p:cNvSpPr>
          <p:nvPr/>
        </p:nvSpPr>
        <p:spPr bwMode="gray">
          <a:xfrm>
            <a:off x="302740" y="2157315"/>
            <a:ext cx="2013088" cy="81032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効果検証の指標</a:t>
            </a:r>
            <a:endParaRPr lang="en-GB" altLang="en-GB" sz="1600"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AB2F6CE3-56D3-C5A8-0BA0-F68C04650EC6}"/>
              </a:ext>
            </a:extLst>
          </p:cNvPr>
          <p:cNvSpPr/>
          <p:nvPr/>
        </p:nvSpPr>
        <p:spPr bwMode="gray">
          <a:xfrm>
            <a:off x="2480918" y="2157315"/>
            <a:ext cx="7128000" cy="8103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51979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４．実証実験開始までの準備等について</a:t>
            </a:r>
            <a:endParaRPr kumimoji="1" lang="ja-JP" altLang="en-US" dirty="0"/>
          </a:p>
        </p:txBody>
      </p:sp>
      <p:sp>
        <p:nvSpPr>
          <p:cNvPr id="5" name="フッター プレースホルダー 4">
            <a:extLst>
              <a:ext uri="{FF2B5EF4-FFF2-40B4-BE49-F238E27FC236}">
                <a16:creationId xmlns:a16="http://schemas.microsoft.com/office/drawing/2014/main" id="{7150DA8D-46D3-768E-12D5-E507A1166760}"/>
              </a:ext>
            </a:extLst>
          </p:cNvPr>
          <p:cNvSpPr txBox="1">
            <a:spLocks/>
          </p:cNvSpPr>
          <p:nvPr/>
        </p:nvSpPr>
        <p:spPr bwMode="gray">
          <a:xfrm>
            <a:off x="302740" y="752039"/>
            <a:ext cx="2013088" cy="2090914"/>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ct val="100000"/>
              </a:lnSpc>
            </a:pPr>
            <a:r>
              <a:rPr lang="ja-JP" altLang="en-US" sz="1600" dirty="0">
                <a:latin typeface="Meiryo UI" panose="020B0604030504040204" pitchFamily="50" charset="-128"/>
                <a:ea typeface="Meiryo UI" panose="020B0604030504040204" pitchFamily="50" charset="-128"/>
              </a:rPr>
              <a:t>実証実験開始までに必要な開発・改良と</a:t>
            </a:r>
            <a:endParaRPr lang="en-US" altLang="ja-JP" sz="1600" dirty="0">
              <a:latin typeface="Meiryo UI" panose="020B0604030504040204" pitchFamily="50" charset="-128"/>
              <a:ea typeface="Meiryo UI" panose="020B0604030504040204" pitchFamily="50" charset="-128"/>
            </a:endParaRPr>
          </a:p>
          <a:p>
            <a:pPr>
              <a:lnSpc>
                <a:spcPct val="100000"/>
              </a:lnSpc>
            </a:pPr>
            <a:r>
              <a:rPr lang="ja-JP" altLang="en-US" sz="1600" dirty="0">
                <a:latin typeface="Meiryo UI" panose="020B0604030504040204" pitchFamily="50" charset="-128"/>
                <a:ea typeface="Meiryo UI" panose="020B0604030504040204" pitchFamily="50" charset="-128"/>
              </a:rPr>
              <a:t>それにかかる期間</a:t>
            </a:r>
          </a:p>
        </p:txBody>
      </p:sp>
      <p:sp>
        <p:nvSpPr>
          <p:cNvPr id="6" name="正方形/長方形 5">
            <a:extLst>
              <a:ext uri="{FF2B5EF4-FFF2-40B4-BE49-F238E27FC236}">
                <a16:creationId xmlns:a16="http://schemas.microsoft.com/office/drawing/2014/main" id="{EEF3C57B-9F40-29A0-A99D-97CEA373F1FA}"/>
              </a:ext>
            </a:extLst>
          </p:cNvPr>
          <p:cNvSpPr/>
          <p:nvPr/>
        </p:nvSpPr>
        <p:spPr bwMode="gray">
          <a:xfrm>
            <a:off x="2580671" y="752037"/>
            <a:ext cx="7128000" cy="2090914"/>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7" name="フッター プレースホルダー 4">
            <a:extLst>
              <a:ext uri="{FF2B5EF4-FFF2-40B4-BE49-F238E27FC236}">
                <a16:creationId xmlns:a16="http://schemas.microsoft.com/office/drawing/2014/main" id="{7DFDEF88-5454-463C-52BA-DB339312823D}"/>
              </a:ext>
            </a:extLst>
          </p:cNvPr>
          <p:cNvSpPr txBox="1">
            <a:spLocks/>
          </p:cNvSpPr>
          <p:nvPr/>
        </p:nvSpPr>
        <p:spPr bwMode="gray">
          <a:xfrm>
            <a:off x="302740" y="3009207"/>
            <a:ext cx="2013088" cy="2090914"/>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フィールド側と</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調整が必要な項目</a:t>
            </a:r>
            <a:endParaRPr lang="en-GB" altLang="en-GB"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D5B60559-FEF5-E8A8-F448-36A40F28887B}"/>
              </a:ext>
            </a:extLst>
          </p:cNvPr>
          <p:cNvSpPr/>
          <p:nvPr/>
        </p:nvSpPr>
        <p:spPr bwMode="gray">
          <a:xfrm>
            <a:off x="2580671" y="3009207"/>
            <a:ext cx="7128000" cy="2090914"/>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7803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４．実証実験開始までの準備等について</a:t>
            </a:r>
            <a:endParaRPr kumimoji="1" lang="ja-JP" altLang="en-US" dirty="0"/>
          </a:p>
        </p:txBody>
      </p:sp>
      <p:sp>
        <p:nvSpPr>
          <p:cNvPr id="5" name="フッター プレースホルダー 4">
            <a:extLst>
              <a:ext uri="{FF2B5EF4-FFF2-40B4-BE49-F238E27FC236}">
                <a16:creationId xmlns:a16="http://schemas.microsoft.com/office/drawing/2014/main" id="{7150DA8D-46D3-768E-12D5-E507A1166760}"/>
              </a:ext>
            </a:extLst>
          </p:cNvPr>
          <p:cNvSpPr txBox="1">
            <a:spLocks/>
          </p:cNvSpPr>
          <p:nvPr/>
        </p:nvSpPr>
        <p:spPr bwMode="gray">
          <a:xfrm>
            <a:off x="302740" y="752039"/>
            <a:ext cx="2013088" cy="2090914"/>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ct val="100000"/>
              </a:lnSpc>
            </a:pPr>
            <a:r>
              <a:rPr lang="ja-JP" altLang="en-US" sz="1600" dirty="0">
                <a:latin typeface="Meiryo UI" panose="020B0604030504040204" pitchFamily="50" charset="-128"/>
                <a:ea typeface="Meiryo UI" panose="020B0604030504040204" pitchFamily="50" charset="-128"/>
              </a:rPr>
              <a:t>実証実験にあたり</a:t>
            </a:r>
            <a:endParaRPr lang="en-US" altLang="ja-JP" sz="1600" dirty="0">
              <a:latin typeface="Meiryo UI" panose="020B0604030504040204" pitchFamily="50" charset="-128"/>
              <a:ea typeface="Meiryo UI" panose="020B0604030504040204" pitchFamily="50" charset="-128"/>
            </a:endParaRPr>
          </a:p>
          <a:p>
            <a:pPr>
              <a:lnSpc>
                <a:spcPct val="100000"/>
              </a:lnSpc>
            </a:pPr>
            <a:r>
              <a:rPr lang="ja-JP" altLang="en-US" sz="1600" dirty="0">
                <a:latin typeface="Meiryo UI" panose="020B0604030504040204" pitchFamily="50" charset="-128"/>
                <a:ea typeface="Meiryo UI" panose="020B0604030504040204" pitchFamily="50" charset="-128"/>
              </a:rPr>
              <a:t>想定されるリスク</a:t>
            </a:r>
          </a:p>
        </p:txBody>
      </p:sp>
      <p:sp>
        <p:nvSpPr>
          <p:cNvPr id="6" name="正方形/長方形 5">
            <a:extLst>
              <a:ext uri="{FF2B5EF4-FFF2-40B4-BE49-F238E27FC236}">
                <a16:creationId xmlns:a16="http://schemas.microsoft.com/office/drawing/2014/main" id="{EEF3C57B-9F40-29A0-A99D-97CEA373F1FA}"/>
              </a:ext>
            </a:extLst>
          </p:cNvPr>
          <p:cNvSpPr/>
          <p:nvPr/>
        </p:nvSpPr>
        <p:spPr bwMode="gray">
          <a:xfrm>
            <a:off x="2580671" y="752037"/>
            <a:ext cx="7128000" cy="2090914"/>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7" name="フッター プレースホルダー 4">
            <a:extLst>
              <a:ext uri="{FF2B5EF4-FFF2-40B4-BE49-F238E27FC236}">
                <a16:creationId xmlns:a16="http://schemas.microsoft.com/office/drawing/2014/main" id="{7DFDEF88-5454-463C-52BA-DB339312823D}"/>
              </a:ext>
            </a:extLst>
          </p:cNvPr>
          <p:cNvSpPr txBox="1">
            <a:spLocks/>
          </p:cNvSpPr>
          <p:nvPr/>
        </p:nvSpPr>
        <p:spPr bwMode="gray">
          <a:xfrm>
            <a:off x="302740" y="3009207"/>
            <a:ext cx="2013088" cy="2090914"/>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実施予定の安全対策</a:t>
            </a:r>
            <a:endParaRPr lang="en-GB" altLang="en-GB"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D5B60559-FEF5-E8A8-F448-36A40F28887B}"/>
              </a:ext>
            </a:extLst>
          </p:cNvPr>
          <p:cNvSpPr/>
          <p:nvPr/>
        </p:nvSpPr>
        <p:spPr bwMode="gray">
          <a:xfrm>
            <a:off x="2580671" y="3009207"/>
            <a:ext cx="7128000" cy="2090914"/>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64182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５．実施体制</a:t>
            </a:r>
            <a:endParaRPr kumimoji="1" lang="ja-JP" altLang="en-US" dirty="0"/>
          </a:p>
        </p:txBody>
      </p:sp>
      <p:sp>
        <p:nvSpPr>
          <p:cNvPr id="3" name="正方形/長方形 2">
            <a:extLst>
              <a:ext uri="{FF2B5EF4-FFF2-40B4-BE49-F238E27FC236}">
                <a16:creationId xmlns:a16="http://schemas.microsoft.com/office/drawing/2014/main" id="{5B98032B-6237-245B-449F-88B1738A4C88}"/>
              </a:ext>
            </a:extLst>
          </p:cNvPr>
          <p:cNvSpPr/>
          <p:nvPr/>
        </p:nvSpPr>
        <p:spPr bwMode="gray">
          <a:xfrm>
            <a:off x="298058" y="1286780"/>
            <a:ext cx="9309883" cy="5213773"/>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4" name="フッター プレースホルダー 4">
            <a:extLst>
              <a:ext uri="{FF2B5EF4-FFF2-40B4-BE49-F238E27FC236}">
                <a16:creationId xmlns:a16="http://schemas.microsoft.com/office/drawing/2014/main" id="{162BA257-32C3-905D-545C-1B4F625D33EE}"/>
              </a:ext>
            </a:extLst>
          </p:cNvPr>
          <p:cNvSpPr txBox="1">
            <a:spLocks/>
          </p:cNvSpPr>
          <p:nvPr/>
        </p:nvSpPr>
        <p:spPr bwMode="gray">
          <a:xfrm>
            <a:off x="298058" y="1286780"/>
            <a:ext cx="2664904"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実施体制図</a:t>
            </a:r>
          </a:p>
        </p:txBody>
      </p:sp>
      <p:sp>
        <p:nvSpPr>
          <p:cNvPr id="9" name="テキスト ボックス 8">
            <a:extLst>
              <a:ext uri="{FF2B5EF4-FFF2-40B4-BE49-F238E27FC236}">
                <a16:creationId xmlns:a16="http://schemas.microsoft.com/office/drawing/2014/main" id="{A1EBD754-632C-6B47-E40D-F990708929C4}"/>
              </a:ext>
            </a:extLst>
          </p:cNvPr>
          <p:cNvSpPr txBox="1"/>
          <p:nvPr/>
        </p:nvSpPr>
        <p:spPr>
          <a:xfrm>
            <a:off x="302740" y="640449"/>
            <a:ext cx="9309883" cy="646331"/>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従事予定者の人数や役割分担が分かるように、体制図では従事予定者の氏名、各担当者が担う役割について具体的に記載してください。外部連携先がある場合は外部連携先が担う役割についても分かりやすく記載してください（</a:t>
            </a:r>
            <a:r>
              <a:rPr kumimoji="1" lang="ja-JP" altLang="en-US" sz="1200" dirty="0">
                <a:solidFill>
                  <a:srgbClr val="FF0000"/>
                </a:solidFill>
                <a:latin typeface="Meiryo UI" panose="020B0604030504040204" pitchFamily="50" charset="-128"/>
                <a:ea typeface="Meiryo UI" panose="020B0604030504040204" pitchFamily="50" charset="-128"/>
              </a:rPr>
              <a:t>特に、スタートアップとの連携を予定している場合、体制図に明記してください</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47876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kumimoji="1" lang="ja-JP" altLang="en-US" dirty="0"/>
              <a:t>＜その他 参考情報＞</a:t>
            </a:r>
          </a:p>
        </p:txBody>
      </p:sp>
      <p:sp>
        <p:nvSpPr>
          <p:cNvPr id="9" name="テキスト ボックス 8">
            <a:extLst>
              <a:ext uri="{FF2B5EF4-FFF2-40B4-BE49-F238E27FC236}">
                <a16:creationId xmlns:a16="http://schemas.microsoft.com/office/drawing/2014/main" id="{A1EBD754-632C-6B47-E40D-F990708929C4}"/>
              </a:ext>
            </a:extLst>
          </p:cNvPr>
          <p:cNvSpPr txBox="1"/>
          <p:nvPr/>
        </p:nvSpPr>
        <p:spPr>
          <a:xfrm>
            <a:off x="302740" y="640449"/>
            <a:ext cx="9309883"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前記いただいたスライド以外に特記したい事項を自由に記載してください（任意）。</a:t>
            </a:r>
          </a:p>
        </p:txBody>
      </p:sp>
    </p:spTree>
    <p:extLst>
      <p:ext uri="{BB962C8B-B14F-4D97-AF65-F5344CB8AC3E}">
        <p14:creationId xmlns:p14="http://schemas.microsoft.com/office/powerpoint/2010/main" val="1548938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8FAC3F9A-050B-BF85-647C-22D85069A41F}"/>
              </a:ext>
            </a:extLst>
          </p:cNvPr>
          <p:cNvSpPr>
            <a:spLocks noGrp="1"/>
          </p:cNvSpPr>
          <p:nvPr>
            <p:ph type="title"/>
          </p:nvPr>
        </p:nvSpPr>
        <p:spPr/>
        <p:txBody>
          <a:bodyPr/>
          <a:lstStyle/>
          <a:p>
            <a:r>
              <a:rPr lang="ja-JP" altLang="en-US" dirty="0"/>
              <a:t>１．会社概要</a:t>
            </a:r>
          </a:p>
        </p:txBody>
      </p:sp>
      <p:sp>
        <p:nvSpPr>
          <p:cNvPr id="5" name="フッター プレースホルダー 4">
            <a:extLst>
              <a:ext uri="{FF2B5EF4-FFF2-40B4-BE49-F238E27FC236}">
                <a16:creationId xmlns:a16="http://schemas.microsoft.com/office/drawing/2014/main" id="{458F7E73-C489-8DF5-9A65-4EF2A8720D82}"/>
              </a:ext>
            </a:extLst>
          </p:cNvPr>
          <p:cNvSpPr txBox="1">
            <a:spLocks/>
          </p:cNvSpPr>
          <p:nvPr/>
        </p:nvSpPr>
        <p:spPr bwMode="gray">
          <a:xfrm>
            <a:off x="306445" y="760767"/>
            <a:ext cx="2013088" cy="54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企業</a:t>
            </a:r>
            <a:r>
              <a:rPr lang="en-US" altLang="en-GB" sz="1600" dirty="0">
                <a:latin typeface="Meiryo UI" panose="020B0604030504040204" pitchFamily="50" charset="-128"/>
                <a:ea typeface="Meiryo UI" panose="020B0604030504040204" pitchFamily="50" charset="-128"/>
              </a:rPr>
              <a:t>名</a:t>
            </a:r>
            <a:endParaRPr lang="en-GB" altLang="en-GB"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F3492661-724D-CBF3-D4C0-52A77B264928}"/>
              </a:ext>
            </a:extLst>
          </p:cNvPr>
          <p:cNvSpPr/>
          <p:nvPr/>
        </p:nvSpPr>
        <p:spPr bwMode="gray">
          <a:xfrm>
            <a:off x="2484623" y="757379"/>
            <a:ext cx="7128000" cy="54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7" name="フッター プレースホルダー 4">
            <a:extLst>
              <a:ext uri="{FF2B5EF4-FFF2-40B4-BE49-F238E27FC236}">
                <a16:creationId xmlns:a16="http://schemas.microsoft.com/office/drawing/2014/main" id="{76FCE289-131D-E0FE-9E17-35B5BB3DEC85}"/>
              </a:ext>
            </a:extLst>
          </p:cNvPr>
          <p:cNvSpPr txBox="1">
            <a:spLocks/>
          </p:cNvSpPr>
          <p:nvPr/>
        </p:nvSpPr>
        <p:spPr bwMode="gray">
          <a:xfrm>
            <a:off x="306445" y="2073006"/>
            <a:ext cx="2000560" cy="72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200"/>
              </a:lnSpc>
              <a:spcBef>
                <a:spcPts val="0"/>
              </a:spcBef>
            </a:pPr>
            <a:r>
              <a:rPr lang="ja-JP" altLang="en-US" sz="1400" dirty="0">
                <a:latin typeface="Meiryo UI" panose="020B0604030504040204" pitchFamily="50" charset="-128"/>
                <a:ea typeface="Meiryo UI" panose="020B0604030504040204" pitchFamily="50" charset="-128"/>
              </a:rPr>
              <a:t>登記上の本店所在地</a:t>
            </a:r>
            <a:endParaRPr lang="en-US" altLang="ja-JP" sz="1400" dirty="0">
              <a:latin typeface="Meiryo UI" panose="020B0604030504040204" pitchFamily="50" charset="-128"/>
              <a:ea typeface="Meiryo UI" panose="020B0604030504040204" pitchFamily="50" charset="-128"/>
            </a:endParaRPr>
          </a:p>
          <a:p>
            <a:pPr>
              <a:lnSpc>
                <a:spcPts val="1200"/>
              </a:lnSpc>
              <a:spcBef>
                <a:spcPts val="0"/>
              </a:spcBef>
            </a:pPr>
            <a:r>
              <a:rPr lang="ja-JP" altLang="en-US" sz="1100" dirty="0">
                <a:latin typeface="Meiryo UI" panose="020B0604030504040204" pitchFamily="50" charset="-128"/>
                <a:ea typeface="Meiryo UI" panose="020B0604030504040204" pitchFamily="50" charset="-128"/>
              </a:rPr>
              <a:t>または</a:t>
            </a:r>
            <a:endParaRPr lang="en-US" altLang="ja-JP" sz="1100" dirty="0">
              <a:latin typeface="Meiryo UI" panose="020B0604030504040204" pitchFamily="50" charset="-128"/>
              <a:ea typeface="Meiryo UI" panose="020B0604030504040204" pitchFamily="50" charset="-128"/>
            </a:endParaRPr>
          </a:p>
          <a:p>
            <a:pPr>
              <a:lnSpc>
                <a:spcPts val="1200"/>
              </a:lnSpc>
              <a:spcBef>
                <a:spcPts val="0"/>
              </a:spcBef>
            </a:pPr>
            <a:r>
              <a:rPr lang="ja-JP" altLang="en-US" dirty="0">
                <a:latin typeface="Meiryo UI" panose="020B0604030504040204" pitchFamily="50" charset="-128"/>
                <a:ea typeface="Meiryo UI" panose="020B0604030504040204" pitchFamily="50" charset="-128"/>
              </a:rPr>
              <a:t>所属大学の研究室の所在地</a:t>
            </a:r>
            <a:endParaRPr lang="en-GB" altLang="en-GB"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196714BC-95DB-5DC9-E38B-259A1511725D}"/>
              </a:ext>
            </a:extLst>
          </p:cNvPr>
          <p:cNvSpPr/>
          <p:nvPr/>
        </p:nvSpPr>
        <p:spPr bwMode="gray">
          <a:xfrm>
            <a:off x="2484623" y="2073006"/>
            <a:ext cx="7128000" cy="720000"/>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　　　－</a:t>
            </a:r>
            <a:endParaRPr kumimoji="1" lang="en-US" altLang="ja-JP" sz="1400" dirty="0">
              <a:latin typeface="Meiryo UI" panose="020B0604030504040204" pitchFamily="50" charset="-128"/>
              <a:ea typeface="Meiryo UI" panose="020B0604030504040204" pitchFamily="50" charset="-128"/>
            </a:endParaRPr>
          </a:p>
        </p:txBody>
      </p:sp>
      <p:sp>
        <p:nvSpPr>
          <p:cNvPr id="9" name="フッター プレースホルダー 4">
            <a:extLst>
              <a:ext uri="{FF2B5EF4-FFF2-40B4-BE49-F238E27FC236}">
                <a16:creationId xmlns:a16="http://schemas.microsoft.com/office/drawing/2014/main" id="{C5B24366-686E-613D-2E62-06230DEE3A59}"/>
              </a:ext>
            </a:extLst>
          </p:cNvPr>
          <p:cNvSpPr txBox="1">
            <a:spLocks/>
          </p:cNvSpPr>
          <p:nvPr/>
        </p:nvSpPr>
        <p:spPr bwMode="gray">
          <a:xfrm>
            <a:off x="306445" y="1417059"/>
            <a:ext cx="2013088" cy="54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代表者 職・氏名</a:t>
            </a:r>
            <a:endParaRPr lang="en-GB" altLang="en-GB" sz="160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321542E6-DBA3-3BAA-25F0-FAF265373334}"/>
              </a:ext>
            </a:extLst>
          </p:cNvPr>
          <p:cNvSpPr/>
          <p:nvPr/>
        </p:nvSpPr>
        <p:spPr bwMode="gray">
          <a:xfrm>
            <a:off x="2484623" y="1412268"/>
            <a:ext cx="7128000" cy="54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600" dirty="0">
                <a:latin typeface="Meiryo UI" panose="020B0604030504040204" pitchFamily="50" charset="-128"/>
                <a:ea typeface="Meiryo UI" panose="020B0604030504040204" pitchFamily="50" charset="-128"/>
              </a:rPr>
              <a:t>（職名）　　　　　　　　　　（氏名）</a:t>
            </a:r>
            <a:endParaRPr kumimoji="1" lang="en-US" altLang="ja-JP" sz="1600"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1E4CC265-B829-94ED-E026-CC97BD6917DF}"/>
              </a:ext>
            </a:extLst>
          </p:cNvPr>
          <p:cNvSpPr/>
          <p:nvPr/>
        </p:nvSpPr>
        <p:spPr bwMode="gray">
          <a:xfrm>
            <a:off x="2484623" y="3577680"/>
            <a:ext cx="7128000" cy="82636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400" dirty="0">
              <a:latin typeface="Meiryo UI" panose="020B0604030504040204" pitchFamily="50" charset="-128"/>
              <a:ea typeface="Meiryo UI" panose="020B0604030504040204" pitchFamily="50" charset="-128"/>
            </a:endParaRPr>
          </a:p>
        </p:txBody>
      </p:sp>
      <p:sp>
        <p:nvSpPr>
          <p:cNvPr id="13" name="フッター プレースホルダー 4">
            <a:extLst>
              <a:ext uri="{FF2B5EF4-FFF2-40B4-BE49-F238E27FC236}">
                <a16:creationId xmlns:a16="http://schemas.microsoft.com/office/drawing/2014/main" id="{DAC3D22C-3F11-E7D8-D3DD-F7E47AF098E5}"/>
              </a:ext>
            </a:extLst>
          </p:cNvPr>
          <p:cNvSpPr txBox="1">
            <a:spLocks/>
          </p:cNvSpPr>
          <p:nvPr/>
        </p:nvSpPr>
        <p:spPr bwMode="gray">
          <a:xfrm>
            <a:off x="302740" y="5204106"/>
            <a:ext cx="2000560" cy="82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200"/>
              </a:lnSpc>
              <a:spcBef>
                <a:spcPts val="0"/>
              </a:spcBef>
            </a:pPr>
            <a:r>
              <a:rPr lang="ja-JP" altLang="en-US" sz="1600" dirty="0">
                <a:latin typeface="Meiryo UI" panose="020B0604030504040204" pitchFamily="50" charset="-128"/>
                <a:ea typeface="Meiryo UI" panose="020B0604030504040204" pitchFamily="50" charset="-128"/>
              </a:rPr>
              <a:t>連絡先</a:t>
            </a:r>
            <a:endParaRPr lang="en-GB" altLang="en-GB" sz="160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C4A59754-7641-07FC-11D9-5CF46F5B17F2}"/>
              </a:ext>
            </a:extLst>
          </p:cNvPr>
          <p:cNvSpPr/>
          <p:nvPr/>
        </p:nvSpPr>
        <p:spPr bwMode="gray">
          <a:xfrm>
            <a:off x="2484623" y="5198214"/>
            <a:ext cx="7128000" cy="828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ts val="2000"/>
              </a:lnSpc>
              <a:spcBef>
                <a:spcPts val="0"/>
              </a:spcBef>
            </a:pPr>
            <a:r>
              <a:rPr kumimoji="1" lang="ja-JP" altLang="en-US" sz="1400" dirty="0">
                <a:latin typeface="Meiryo UI" panose="020B0604030504040204" pitchFamily="50" charset="-128"/>
                <a:ea typeface="Meiryo UI" panose="020B0604030504040204" pitchFamily="50" charset="-128"/>
              </a:rPr>
              <a:t>連絡担当者：　（部署名）　　　　　　　　　　　　　（担当者名）</a:t>
            </a:r>
            <a:endParaRPr kumimoji="1" lang="en-US" altLang="ja-JP" sz="1400" dirty="0">
              <a:latin typeface="Meiryo UI" panose="020B0604030504040204" pitchFamily="50" charset="-128"/>
              <a:ea typeface="Meiryo UI" panose="020B0604030504040204" pitchFamily="50" charset="-128"/>
            </a:endParaRPr>
          </a:p>
          <a:p>
            <a:pPr marL="88900" defTabSz="762000" eaLnBrk="0" hangingPunct="0">
              <a:lnSpc>
                <a:spcPts val="2000"/>
              </a:lnSpc>
              <a:spcBef>
                <a:spcPts val="0"/>
              </a:spcBef>
            </a:pPr>
            <a:r>
              <a:rPr kumimoji="1" lang="ja-JP" altLang="en-US" sz="1400" dirty="0">
                <a:latin typeface="Meiryo UI" panose="020B0604030504040204" pitchFamily="50" charset="-128"/>
                <a:ea typeface="Meiryo UI" panose="020B0604030504040204" pitchFamily="50" charset="-128"/>
              </a:rPr>
              <a:t>電話：</a:t>
            </a:r>
            <a:endParaRPr kumimoji="1" lang="en-US" altLang="ja-JP" sz="1400" dirty="0">
              <a:latin typeface="Meiryo UI" panose="020B0604030504040204" pitchFamily="50" charset="-128"/>
              <a:ea typeface="Meiryo UI" panose="020B0604030504040204" pitchFamily="50" charset="-128"/>
            </a:endParaRPr>
          </a:p>
          <a:p>
            <a:pPr marL="88900" defTabSz="762000" eaLnBrk="0" hangingPunct="0">
              <a:lnSpc>
                <a:spcPts val="2000"/>
              </a:lnSpc>
              <a:spcBef>
                <a:spcPts val="0"/>
              </a:spcBef>
            </a:pPr>
            <a:r>
              <a:rPr kumimoji="1" lang="en-US" altLang="ja-JP" sz="1400" dirty="0">
                <a:latin typeface="Meiryo UI" panose="020B0604030504040204" pitchFamily="50" charset="-128"/>
                <a:ea typeface="Meiryo UI" panose="020B0604030504040204" pitchFamily="50" charset="-128"/>
              </a:rPr>
              <a:t>E-mail</a:t>
            </a:r>
            <a:r>
              <a:rPr kumimoji="1" lang="ja-JP" altLang="en-US" sz="1400" dirty="0">
                <a:latin typeface="Meiryo UI" panose="020B0604030504040204" pitchFamily="50" charset="-128"/>
                <a:ea typeface="Meiryo UI" panose="020B0604030504040204" pitchFamily="50" charset="-128"/>
              </a:rPr>
              <a:t>アドレス：</a:t>
            </a:r>
            <a:endParaRPr kumimoji="1" lang="en-US" altLang="ja-JP" sz="1400" dirty="0">
              <a:latin typeface="Meiryo UI" panose="020B0604030504040204" pitchFamily="50" charset="-128"/>
              <a:ea typeface="Meiryo UI" panose="020B0604030504040204" pitchFamily="50" charset="-128"/>
            </a:endParaRPr>
          </a:p>
        </p:txBody>
      </p:sp>
      <p:sp>
        <p:nvSpPr>
          <p:cNvPr id="15" name="フッター プレースホルダー 4">
            <a:extLst>
              <a:ext uri="{FF2B5EF4-FFF2-40B4-BE49-F238E27FC236}">
                <a16:creationId xmlns:a16="http://schemas.microsoft.com/office/drawing/2014/main" id="{BA38869E-4602-0A9A-4835-26B57FEA9D3D}"/>
              </a:ext>
            </a:extLst>
          </p:cNvPr>
          <p:cNvSpPr txBox="1">
            <a:spLocks/>
          </p:cNvSpPr>
          <p:nvPr/>
        </p:nvSpPr>
        <p:spPr bwMode="gray">
          <a:xfrm>
            <a:off x="302740" y="2903149"/>
            <a:ext cx="2000560" cy="54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600"/>
              </a:lnSpc>
              <a:spcBef>
                <a:spcPts val="0"/>
              </a:spcBef>
            </a:pPr>
            <a:r>
              <a:rPr lang="ja-JP" altLang="en-US" sz="1600" dirty="0">
                <a:latin typeface="Meiryo UI" panose="020B0604030504040204" pitchFamily="50" charset="-128"/>
                <a:ea typeface="Meiryo UI" panose="020B0604030504040204" pitchFamily="50" charset="-128"/>
              </a:rPr>
              <a:t>設立年月日</a:t>
            </a:r>
            <a:endParaRPr lang="en-GB" altLang="en-GB" sz="16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315FD1C7-3516-14AB-EEFB-9425A0FF91C5}"/>
              </a:ext>
            </a:extLst>
          </p:cNvPr>
          <p:cNvSpPr/>
          <p:nvPr/>
        </p:nvSpPr>
        <p:spPr bwMode="gray">
          <a:xfrm>
            <a:off x="2484623" y="2908953"/>
            <a:ext cx="7128000" cy="54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法人設立：　年　月　日</a:t>
            </a:r>
            <a:endParaRPr kumimoji="1" lang="en-US" altLang="ja-JP" sz="1400" dirty="0">
              <a:latin typeface="Meiryo UI" panose="020B0604030504040204" pitchFamily="50" charset="-128"/>
              <a:ea typeface="Meiryo UI" panose="020B0604030504040204" pitchFamily="50" charset="-128"/>
            </a:endParaRPr>
          </a:p>
        </p:txBody>
      </p:sp>
      <p:sp>
        <p:nvSpPr>
          <p:cNvPr id="17" name="フッター プレースホルダー 4">
            <a:extLst>
              <a:ext uri="{FF2B5EF4-FFF2-40B4-BE49-F238E27FC236}">
                <a16:creationId xmlns:a16="http://schemas.microsoft.com/office/drawing/2014/main" id="{A56A191E-31B2-2C04-8E7C-DE335DA036F6}"/>
              </a:ext>
            </a:extLst>
          </p:cNvPr>
          <p:cNvSpPr txBox="1">
            <a:spLocks/>
          </p:cNvSpPr>
          <p:nvPr/>
        </p:nvSpPr>
        <p:spPr bwMode="gray">
          <a:xfrm>
            <a:off x="302740" y="4517879"/>
            <a:ext cx="2000560" cy="54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600"/>
              </a:lnSpc>
              <a:spcBef>
                <a:spcPts val="0"/>
              </a:spcBef>
            </a:pPr>
            <a:r>
              <a:rPr lang="ja-JP" altLang="en-US" sz="1600" dirty="0">
                <a:latin typeface="Meiryo UI" panose="020B0604030504040204" pitchFamily="50" charset="-128"/>
                <a:ea typeface="Meiryo UI" panose="020B0604030504040204" pitchFamily="50" charset="-128"/>
              </a:rPr>
              <a:t>会社ホームページ</a:t>
            </a:r>
            <a:endParaRPr lang="en-GB" altLang="en-GB" sz="16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5A673000-7917-B0A7-DE76-DDB38F92E2E3}"/>
              </a:ext>
            </a:extLst>
          </p:cNvPr>
          <p:cNvSpPr/>
          <p:nvPr/>
        </p:nvSpPr>
        <p:spPr bwMode="gray">
          <a:xfrm>
            <a:off x="2484623" y="4523683"/>
            <a:ext cx="7128000" cy="54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400" dirty="0">
              <a:latin typeface="Meiryo UI" panose="020B0604030504040204" pitchFamily="50" charset="-128"/>
              <a:ea typeface="Meiryo UI" panose="020B0604030504040204" pitchFamily="50" charset="-128"/>
            </a:endParaRPr>
          </a:p>
        </p:txBody>
      </p:sp>
      <p:sp>
        <p:nvSpPr>
          <p:cNvPr id="2" name="フッター プレースホルダー 4">
            <a:extLst>
              <a:ext uri="{FF2B5EF4-FFF2-40B4-BE49-F238E27FC236}">
                <a16:creationId xmlns:a16="http://schemas.microsoft.com/office/drawing/2014/main" id="{3EE8CDA8-10A1-2688-C588-3C5D3E23DB97}"/>
              </a:ext>
            </a:extLst>
          </p:cNvPr>
          <p:cNvSpPr txBox="1">
            <a:spLocks/>
          </p:cNvSpPr>
          <p:nvPr/>
        </p:nvSpPr>
        <p:spPr bwMode="gray">
          <a:xfrm>
            <a:off x="302739" y="3577680"/>
            <a:ext cx="1991197" cy="83594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600"/>
              </a:lnSpc>
              <a:spcBef>
                <a:spcPts val="0"/>
              </a:spcBef>
            </a:pPr>
            <a:r>
              <a:rPr lang="ja-JP" altLang="en-US" sz="1600" dirty="0">
                <a:latin typeface="Meiryo UI" panose="020B0604030504040204" pitchFamily="50" charset="-128"/>
                <a:ea typeface="Meiryo UI" panose="020B0604030504040204" pitchFamily="50" charset="-128"/>
              </a:rPr>
              <a:t>事業概要</a:t>
            </a:r>
            <a:endParaRPr lang="en-GB" altLang="en-GB"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58998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kumimoji="1" lang="ja-JP" altLang="en-US" dirty="0"/>
              <a:t>２．製品・サービス、事業の概要</a:t>
            </a:r>
          </a:p>
        </p:txBody>
      </p:sp>
      <p:sp>
        <p:nvSpPr>
          <p:cNvPr id="3" name="フッター プレースホルダー 4">
            <a:extLst>
              <a:ext uri="{FF2B5EF4-FFF2-40B4-BE49-F238E27FC236}">
                <a16:creationId xmlns:a16="http://schemas.microsoft.com/office/drawing/2014/main" id="{B8EEA5C8-09C9-13CD-0E48-F1EDE136BAE2}"/>
              </a:ext>
            </a:extLst>
          </p:cNvPr>
          <p:cNvSpPr txBox="1">
            <a:spLocks/>
          </p:cNvSpPr>
          <p:nvPr/>
        </p:nvSpPr>
        <p:spPr bwMode="gray">
          <a:xfrm>
            <a:off x="302740" y="705512"/>
            <a:ext cx="2013088" cy="54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「事業」の名称</a:t>
            </a:r>
            <a:endParaRPr lang="en-GB" altLang="en-GB" sz="1600"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8F61E532-8778-B274-4043-63AE91863EF1}"/>
              </a:ext>
            </a:extLst>
          </p:cNvPr>
          <p:cNvSpPr/>
          <p:nvPr/>
        </p:nvSpPr>
        <p:spPr bwMode="gray">
          <a:xfrm>
            <a:off x="2480918" y="702124"/>
            <a:ext cx="7128000" cy="54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5" name="フッター プレースホルダー 4">
            <a:extLst>
              <a:ext uri="{FF2B5EF4-FFF2-40B4-BE49-F238E27FC236}">
                <a16:creationId xmlns:a16="http://schemas.microsoft.com/office/drawing/2014/main" id="{7150DA8D-46D3-768E-12D5-E507A1166760}"/>
              </a:ext>
            </a:extLst>
          </p:cNvPr>
          <p:cNvSpPr txBox="1">
            <a:spLocks/>
          </p:cNvSpPr>
          <p:nvPr/>
        </p:nvSpPr>
        <p:spPr bwMode="gray">
          <a:xfrm>
            <a:off x="302740" y="1310057"/>
            <a:ext cx="2013088" cy="1215258"/>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開発の経緯・目的</a:t>
            </a:r>
            <a:endParaRPr lang="en-US" altLang="ja-JP"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EEF3C57B-9F40-29A0-A99D-97CEA373F1FA}"/>
              </a:ext>
            </a:extLst>
          </p:cNvPr>
          <p:cNvSpPr/>
          <p:nvPr/>
        </p:nvSpPr>
        <p:spPr bwMode="gray">
          <a:xfrm>
            <a:off x="2480918" y="1305264"/>
            <a:ext cx="7128000" cy="1215258"/>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8" name="フッター プレースホルダー 4">
            <a:extLst>
              <a:ext uri="{FF2B5EF4-FFF2-40B4-BE49-F238E27FC236}">
                <a16:creationId xmlns:a16="http://schemas.microsoft.com/office/drawing/2014/main" id="{EBCD195D-DC02-19AF-5AFE-0C8E3CB6BA53}"/>
              </a:ext>
            </a:extLst>
          </p:cNvPr>
          <p:cNvSpPr txBox="1">
            <a:spLocks/>
          </p:cNvSpPr>
          <p:nvPr/>
        </p:nvSpPr>
        <p:spPr bwMode="gray">
          <a:xfrm>
            <a:off x="302740" y="4543540"/>
            <a:ext cx="2013088" cy="1970116"/>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事業のコアとなる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製品・サービス</a:t>
            </a:r>
            <a:endParaRPr lang="en-US" altLang="ja-JP" sz="1600"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（今回実証実験支援を行う製品・サービス）</a:t>
            </a:r>
            <a:endParaRPr lang="en-GB" altLang="en-GB"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126BBA74-E817-340A-BAFE-5B750115E321}"/>
              </a:ext>
            </a:extLst>
          </p:cNvPr>
          <p:cNvSpPr/>
          <p:nvPr/>
        </p:nvSpPr>
        <p:spPr bwMode="gray">
          <a:xfrm>
            <a:off x="2480918" y="4538749"/>
            <a:ext cx="7128000" cy="1970116"/>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0" name="フッター プレースホルダー 4">
            <a:extLst>
              <a:ext uri="{FF2B5EF4-FFF2-40B4-BE49-F238E27FC236}">
                <a16:creationId xmlns:a16="http://schemas.microsoft.com/office/drawing/2014/main" id="{7BE02EDF-E395-A078-837B-232C8EC4A73D}"/>
              </a:ext>
            </a:extLst>
          </p:cNvPr>
          <p:cNvSpPr txBox="1">
            <a:spLocks/>
          </p:cNvSpPr>
          <p:nvPr/>
        </p:nvSpPr>
        <p:spPr bwMode="gray">
          <a:xfrm>
            <a:off x="302740" y="3253962"/>
            <a:ext cx="2013088" cy="1215258"/>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事業の目標</a:t>
            </a:r>
            <a:endParaRPr lang="en-GB" altLang="en-GB" sz="16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2AF5AD7B-A8A8-43B2-CE15-9B0523EFACAB}"/>
              </a:ext>
            </a:extLst>
          </p:cNvPr>
          <p:cNvSpPr/>
          <p:nvPr/>
        </p:nvSpPr>
        <p:spPr bwMode="gray">
          <a:xfrm>
            <a:off x="2475260" y="3248488"/>
            <a:ext cx="7128000" cy="1215258"/>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CF31160F-AF5F-CFA0-3009-99BFFDB59BCA}"/>
              </a:ext>
            </a:extLst>
          </p:cNvPr>
          <p:cNvSpPr txBox="1"/>
          <p:nvPr/>
        </p:nvSpPr>
        <p:spPr>
          <a:xfrm>
            <a:off x="2480918" y="1305122"/>
            <a:ext cx="5200042"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当該製品・サービスが必要とされる社会的背景、貴社の事業戦略的背景を記載してください。</a:t>
            </a:r>
          </a:p>
        </p:txBody>
      </p:sp>
      <p:sp>
        <p:nvSpPr>
          <p:cNvPr id="13" name="テキスト ボックス 12">
            <a:extLst>
              <a:ext uri="{FF2B5EF4-FFF2-40B4-BE49-F238E27FC236}">
                <a16:creationId xmlns:a16="http://schemas.microsoft.com/office/drawing/2014/main" id="{0906CCA5-48C5-8F17-5525-CF943AA44C2B}"/>
              </a:ext>
            </a:extLst>
          </p:cNvPr>
          <p:cNvSpPr txBox="1"/>
          <p:nvPr/>
        </p:nvSpPr>
        <p:spPr>
          <a:xfrm>
            <a:off x="2480918" y="3248488"/>
            <a:ext cx="5200042"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短期的な目標と中長期的な目標を明記してください。</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横浜での事業化についても記載してください。</a:t>
            </a:r>
          </a:p>
        </p:txBody>
      </p:sp>
      <p:sp>
        <p:nvSpPr>
          <p:cNvPr id="7" name="フッター プレースホルダー 4">
            <a:extLst>
              <a:ext uri="{FF2B5EF4-FFF2-40B4-BE49-F238E27FC236}">
                <a16:creationId xmlns:a16="http://schemas.microsoft.com/office/drawing/2014/main" id="{BC48CB47-6B3D-2E69-D6F1-95D33D6E1F0C}"/>
              </a:ext>
            </a:extLst>
          </p:cNvPr>
          <p:cNvSpPr txBox="1">
            <a:spLocks/>
          </p:cNvSpPr>
          <p:nvPr/>
        </p:nvSpPr>
        <p:spPr bwMode="gray">
          <a:xfrm>
            <a:off x="302740" y="2618321"/>
            <a:ext cx="2013088" cy="54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事業化の想定時期</a:t>
            </a:r>
            <a:endParaRPr lang="en-GB" altLang="en-GB" sz="160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C60D43C6-FEB6-0A48-7E55-C83A55921907}"/>
              </a:ext>
            </a:extLst>
          </p:cNvPr>
          <p:cNvSpPr/>
          <p:nvPr/>
        </p:nvSpPr>
        <p:spPr bwMode="gray">
          <a:xfrm>
            <a:off x="2480918" y="2610008"/>
            <a:ext cx="7128000" cy="54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42418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kumimoji="1" lang="ja-JP" altLang="en-US" dirty="0"/>
              <a:t>２．製品・サービス、事業の概要</a:t>
            </a:r>
          </a:p>
        </p:txBody>
      </p:sp>
      <p:sp>
        <p:nvSpPr>
          <p:cNvPr id="5" name="フッター プレースホルダー 4">
            <a:extLst>
              <a:ext uri="{FF2B5EF4-FFF2-40B4-BE49-F238E27FC236}">
                <a16:creationId xmlns:a16="http://schemas.microsoft.com/office/drawing/2014/main" id="{7150DA8D-46D3-768E-12D5-E507A1166760}"/>
              </a:ext>
            </a:extLst>
          </p:cNvPr>
          <p:cNvSpPr txBox="1">
            <a:spLocks/>
          </p:cNvSpPr>
          <p:nvPr/>
        </p:nvSpPr>
        <p:spPr bwMode="gray">
          <a:xfrm>
            <a:off x="308398" y="4946073"/>
            <a:ext cx="2013088" cy="1433306"/>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類似・競合の製品の有無と差異化ポイント</a:t>
            </a:r>
          </a:p>
          <a:p>
            <a:r>
              <a:rPr lang="ja-JP" altLang="en-US" dirty="0">
                <a:latin typeface="Meiryo UI" panose="020B0604030504040204" pitchFamily="50" charset="-128"/>
                <a:ea typeface="Meiryo UI" panose="020B0604030504040204" pitchFamily="50" charset="-128"/>
              </a:rPr>
              <a:t>（開発する製品・サービスの新規性・斬新さ）</a:t>
            </a:r>
            <a:endParaRPr lang="en-GB" altLang="en-GB"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EEF3C57B-9F40-29A0-A99D-97CEA373F1FA}"/>
              </a:ext>
            </a:extLst>
          </p:cNvPr>
          <p:cNvSpPr/>
          <p:nvPr/>
        </p:nvSpPr>
        <p:spPr bwMode="gray">
          <a:xfrm>
            <a:off x="2486576" y="4946073"/>
            <a:ext cx="7128000" cy="1433306"/>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4" name="フッター プレースホルダー 4">
            <a:extLst>
              <a:ext uri="{FF2B5EF4-FFF2-40B4-BE49-F238E27FC236}">
                <a16:creationId xmlns:a16="http://schemas.microsoft.com/office/drawing/2014/main" id="{12A38C80-DCFC-E7B1-BA15-05FF7F43D816}"/>
              </a:ext>
            </a:extLst>
          </p:cNvPr>
          <p:cNvSpPr txBox="1">
            <a:spLocks/>
          </p:cNvSpPr>
          <p:nvPr/>
        </p:nvSpPr>
        <p:spPr bwMode="gray">
          <a:xfrm>
            <a:off x="308398" y="1730818"/>
            <a:ext cx="2013088" cy="183368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ユースケースの想定</a:t>
            </a:r>
            <a:endParaRPr lang="en-GB" altLang="en-GB" sz="1600"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216F3B9F-FD98-C807-C6C8-B3BF62F726D5}"/>
              </a:ext>
            </a:extLst>
          </p:cNvPr>
          <p:cNvSpPr/>
          <p:nvPr/>
        </p:nvSpPr>
        <p:spPr bwMode="gray">
          <a:xfrm>
            <a:off x="2480918" y="1730818"/>
            <a:ext cx="7128000" cy="183368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9A3D98C5-2B7A-57E4-6313-450520896D86}"/>
              </a:ext>
            </a:extLst>
          </p:cNvPr>
          <p:cNvSpPr txBox="1"/>
          <p:nvPr/>
        </p:nvSpPr>
        <p:spPr>
          <a:xfrm>
            <a:off x="2486576" y="1730818"/>
            <a:ext cx="7003904"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当該製品・サービスは、「誰が」 「どこで」 「どのように」使うことを想定しているのか明記してください。</a:t>
            </a:r>
            <a:endParaRPr kumimoji="1" lang="en-US" altLang="ja-JP" sz="900" dirty="0">
              <a:latin typeface="Meiryo UI" panose="020B0604030504040204" pitchFamily="50" charset="-128"/>
              <a:ea typeface="Meiryo UI" panose="020B0604030504040204" pitchFamily="50" charset="-128"/>
            </a:endParaRPr>
          </a:p>
        </p:txBody>
      </p:sp>
      <p:sp>
        <p:nvSpPr>
          <p:cNvPr id="4" name="フッター プレースホルダー 4">
            <a:extLst>
              <a:ext uri="{FF2B5EF4-FFF2-40B4-BE49-F238E27FC236}">
                <a16:creationId xmlns:a16="http://schemas.microsoft.com/office/drawing/2014/main" id="{E3875330-97BB-EB04-A05A-3EF12A2B16D4}"/>
              </a:ext>
            </a:extLst>
          </p:cNvPr>
          <p:cNvSpPr txBox="1">
            <a:spLocks/>
          </p:cNvSpPr>
          <p:nvPr/>
        </p:nvSpPr>
        <p:spPr bwMode="gray">
          <a:xfrm>
            <a:off x="302740" y="3639571"/>
            <a:ext cx="2013088" cy="1201918"/>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顧客・ユーザーに</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対する付加価値</a:t>
            </a:r>
            <a:endParaRPr lang="en-GB" altLang="en-GB" sz="16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EEA51857-38FC-A243-048C-BB9B7F75E916}"/>
              </a:ext>
            </a:extLst>
          </p:cNvPr>
          <p:cNvSpPr/>
          <p:nvPr/>
        </p:nvSpPr>
        <p:spPr bwMode="gray">
          <a:xfrm>
            <a:off x="2480918" y="3639571"/>
            <a:ext cx="7128000" cy="120191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AB0383B2-9645-C6B4-8E35-8D149A52A9AA}"/>
              </a:ext>
            </a:extLst>
          </p:cNvPr>
          <p:cNvSpPr txBox="1"/>
          <p:nvPr/>
        </p:nvSpPr>
        <p:spPr>
          <a:xfrm>
            <a:off x="2486576" y="3635838"/>
            <a:ext cx="7003904"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上記のユースケースを踏まえ、当該製品・サービスは顧客やユーザーにどのような価値を提供する見込みか記載してください。</a:t>
            </a:r>
            <a:endParaRPr kumimoji="1" lang="en-US" altLang="ja-JP" sz="9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7074FC4C-C043-8A64-34DB-FF24D21E2B91}"/>
              </a:ext>
            </a:extLst>
          </p:cNvPr>
          <p:cNvSpPr txBox="1"/>
          <p:nvPr/>
        </p:nvSpPr>
        <p:spPr>
          <a:xfrm>
            <a:off x="2480918" y="4946073"/>
            <a:ext cx="7003904"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一部機能や付加価値が類似するものは類似・競合する製品・サービスとしてとらえ、差異化ポイントを記載してください。</a:t>
            </a:r>
            <a:endParaRPr kumimoji="1" lang="en-US" altLang="ja-JP" sz="900" dirty="0">
              <a:latin typeface="Meiryo UI" panose="020B0604030504040204" pitchFamily="50" charset="-128"/>
              <a:ea typeface="Meiryo UI" panose="020B0604030504040204" pitchFamily="50" charset="-128"/>
            </a:endParaRPr>
          </a:p>
        </p:txBody>
      </p:sp>
      <p:sp>
        <p:nvSpPr>
          <p:cNvPr id="10" name="フッター プレースホルダー 4">
            <a:extLst>
              <a:ext uri="{FF2B5EF4-FFF2-40B4-BE49-F238E27FC236}">
                <a16:creationId xmlns:a16="http://schemas.microsoft.com/office/drawing/2014/main" id="{1FB3CC6B-A98E-21AF-129F-66CE5B9F1841}"/>
              </a:ext>
            </a:extLst>
          </p:cNvPr>
          <p:cNvSpPr txBox="1">
            <a:spLocks/>
          </p:cNvSpPr>
          <p:nvPr/>
        </p:nvSpPr>
        <p:spPr bwMode="gray">
          <a:xfrm>
            <a:off x="302740" y="646182"/>
            <a:ext cx="2013088" cy="992944"/>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想定顧客・ユーザー</a:t>
            </a:r>
            <a:endParaRPr lang="en-GB" altLang="en-GB" sz="16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CDDA5EEA-E79D-848E-5BB2-BBD32E256052}"/>
              </a:ext>
            </a:extLst>
          </p:cNvPr>
          <p:cNvSpPr/>
          <p:nvPr/>
        </p:nvSpPr>
        <p:spPr bwMode="gray">
          <a:xfrm>
            <a:off x="2480918" y="646182"/>
            <a:ext cx="7128000" cy="992943"/>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8C336283-8281-6009-B6AB-18FFE824EFEA}"/>
              </a:ext>
            </a:extLst>
          </p:cNvPr>
          <p:cNvSpPr txBox="1"/>
          <p:nvPr/>
        </p:nvSpPr>
        <p:spPr>
          <a:xfrm>
            <a:off x="2480918" y="640584"/>
            <a:ext cx="7003904"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貴社の顧客とエンドユーザーが異なる場合はその旨明記し、想定される顧客像・ユーザー像を記載してください。</a:t>
            </a:r>
            <a:endParaRPr kumimoji="1" lang="en-US" altLang="ja-JP"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07794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kumimoji="1" lang="ja-JP" altLang="en-US" dirty="0"/>
              <a:t>２．製品・サービス、事業の概要</a:t>
            </a:r>
          </a:p>
        </p:txBody>
      </p:sp>
      <p:sp>
        <p:nvSpPr>
          <p:cNvPr id="10" name="正方形/長方形 9">
            <a:extLst>
              <a:ext uri="{FF2B5EF4-FFF2-40B4-BE49-F238E27FC236}">
                <a16:creationId xmlns:a16="http://schemas.microsoft.com/office/drawing/2014/main" id="{C8A51860-0742-4FBD-E03D-CD414E9C11E5}"/>
              </a:ext>
            </a:extLst>
          </p:cNvPr>
          <p:cNvSpPr/>
          <p:nvPr/>
        </p:nvSpPr>
        <p:spPr bwMode="gray">
          <a:xfrm>
            <a:off x="298057" y="1613355"/>
            <a:ext cx="431404" cy="2379028"/>
          </a:xfrm>
          <a:prstGeom prst="rect">
            <a:avLst/>
          </a:prstGeom>
          <a:solidFill>
            <a:schemeClr val="accent5">
              <a:lumMod val="20000"/>
              <a:lumOff val="80000"/>
            </a:schemeClr>
          </a:solidFill>
          <a:ln w="6350">
            <a:solidFill>
              <a:srgbClr val="A7A8AA"/>
            </a:solidFill>
            <a:miter lim="800000"/>
            <a:headEnd/>
            <a:tailEnd/>
          </a:ln>
        </p:spPr>
        <p:txBody>
          <a:bodyPr vert="eaVert" lIns="72000" tIns="72000" rIns="72000" bIns="72000" rtlCol="0" anchor="ctr"/>
          <a:lstStyle/>
          <a:p>
            <a:pPr marL="88900" algn="ctr"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①プロダクトの開発・改良</a:t>
            </a:r>
            <a:endParaRPr kumimoji="1" lang="en-US" altLang="ja-JP" sz="1400" dirty="0">
              <a:latin typeface="Meiryo UI" panose="020B0604030504040204" pitchFamily="50" charset="-128"/>
              <a:ea typeface="Meiryo UI" panose="020B0604030504040204" pitchFamily="50" charset="-128"/>
            </a:endParaRPr>
          </a:p>
        </p:txBody>
      </p:sp>
      <p:sp>
        <p:nvSpPr>
          <p:cNvPr id="11" name="フッター プレースホルダー 4">
            <a:extLst>
              <a:ext uri="{FF2B5EF4-FFF2-40B4-BE49-F238E27FC236}">
                <a16:creationId xmlns:a16="http://schemas.microsoft.com/office/drawing/2014/main" id="{652538B4-2173-CF2C-7DF5-FC5435F4661D}"/>
              </a:ext>
            </a:extLst>
          </p:cNvPr>
          <p:cNvSpPr txBox="1">
            <a:spLocks/>
          </p:cNvSpPr>
          <p:nvPr/>
        </p:nvSpPr>
        <p:spPr bwMode="gray">
          <a:xfrm>
            <a:off x="298056" y="695100"/>
            <a:ext cx="4157565"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u="sng" dirty="0">
                <a:latin typeface="Meiryo UI" panose="020B0604030504040204" pitchFamily="50" charset="-128"/>
                <a:ea typeface="Meiryo UI" panose="020B0604030504040204" pitchFamily="50" charset="-128"/>
              </a:rPr>
              <a:t>短期的な</a:t>
            </a:r>
            <a:r>
              <a:rPr lang="ja-JP" altLang="en-US" sz="1600" dirty="0">
                <a:latin typeface="Meiryo UI" panose="020B0604030504040204" pitchFamily="50" charset="-128"/>
                <a:ea typeface="Meiryo UI" panose="020B0604030504040204" pitchFamily="50" charset="-128"/>
              </a:rPr>
              <a:t>事業目標の達成に向け取り組むこと</a:t>
            </a:r>
            <a:endParaRPr lang="en-GB" altLang="en-GB"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02838B65-748E-3B84-2B26-5BDC8D23F843}"/>
              </a:ext>
            </a:extLst>
          </p:cNvPr>
          <p:cNvSpPr/>
          <p:nvPr/>
        </p:nvSpPr>
        <p:spPr bwMode="gray">
          <a:xfrm>
            <a:off x="298057" y="4112279"/>
            <a:ext cx="431404" cy="2379028"/>
          </a:xfrm>
          <a:prstGeom prst="rect">
            <a:avLst/>
          </a:prstGeom>
          <a:solidFill>
            <a:schemeClr val="accent5">
              <a:lumMod val="20000"/>
              <a:lumOff val="80000"/>
            </a:schemeClr>
          </a:solidFill>
          <a:ln w="6350">
            <a:solidFill>
              <a:srgbClr val="A7A8AA"/>
            </a:solidFill>
            <a:miter lim="800000"/>
            <a:headEnd/>
            <a:tailEnd/>
          </a:ln>
        </p:spPr>
        <p:txBody>
          <a:bodyPr vert="eaVert" lIns="72000" tIns="72000" rIns="72000" bIns="72000" rtlCol="0" anchor="ctr"/>
          <a:lstStyle/>
          <a:p>
            <a:pPr marL="88900" algn="ctr"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②ビジネスの構築・拡大</a:t>
            </a:r>
            <a:endParaRPr kumimoji="1" lang="en-US" altLang="ja-JP" sz="14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4D02FA4F-FA24-8CA6-4EBA-1FFA679C246B}"/>
              </a:ext>
            </a:extLst>
          </p:cNvPr>
          <p:cNvSpPr/>
          <p:nvPr/>
        </p:nvSpPr>
        <p:spPr bwMode="gray">
          <a:xfrm>
            <a:off x="823308" y="1134381"/>
            <a:ext cx="2842952" cy="413065"/>
          </a:xfrm>
          <a:prstGeom prst="rect">
            <a:avLst/>
          </a:prstGeom>
          <a:solidFill>
            <a:schemeClr val="accent5">
              <a:lumMod val="20000"/>
              <a:lumOff val="80000"/>
            </a:schemeClr>
          </a:solidFill>
          <a:ln w="6350">
            <a:solidFill>
              <a:srgbClr val="A7A8AA"/>
            </a:solidFill>
            <a:miter lim="800000"/>
            <a:headEnd/>
            <a:tailEnd/>
          </a:ln>
        </p:spPr>
        <p:txBody>
          <a:bodyPr lIns="72000" tIns="72000" rIns="72000" bIns="72000" rtlCol="0" anchor="ctr"/>
          <a:lstStyle/>
          <a:p>
            <a:pPr marL="88900" algn="ctr" defTabSz="762000" eaLnBrk="0" hangingPunct="0">
              <a:lnSpc>
                <a:spcPct val="106000"/>
              </a:lnSpc>
              <a:spcBef>
                <a:spcPts val="0"/>
              </a:spcBef>
            </a:pPr>
            <a:r>
              <a:rPr kumimoji="1" lang="en-US" altLang="ja-JP" sz="1400" dirty="0">
                <a:latin typeface="Meiryo UI" panose="020B0604030504040204" pitchFamily="50" charset="-128"/>
                <a:ea typeface="Meiryo UI" panose="020B0604030504040204" pitchFamily="50" charset="-128"/>
              </a:rPr>
              <a:t>(a)</a:t>
            </a:r>
            <a:r>
              <a:rPr kumimoji="1" lang="ja-JP" altLang="en-US" sz="1400" dirty="0">
                <a:latin typeface="Meiryo UI" panose="020B0604030504040204" pitchFamily="50" charset="-128"/>
                <a:ea typeface="Meiryo UI" panose="020B0604030504040204" pitchFamily="50" charset="-128"/>
              </a:rPr>
              <a:t>いつまでに</a:t>
            </a:r>
            <a:endParaRPr kumimoji="1" lang="en-US" altLang="ja-JP" sz="14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27075A8C-2934-89B2-B37E-D0BB6725C9B7}"/>
              </a:ext>
            </a:extLst>
          </p:cNvPr>
          <p:cNvSpPr/>
          <p:nvPr/>
        </p:nvSpPr>
        <p:spPr bwMode="gray">
          <a:xfrm>
            <a:off x="3778309" y="1134380"/>
            <a:ext cx="2842952" cy="413065"/>
          </a:xfrm>
          <a:prstGeom prst="rect">
            <a:avLst/>
          </a:prstGeom>
          <a:solidFill>
            <a:schemeClr val="accent5">
              <a:lumMod val="20000"/>
              <a:lumOff val="80000"/>
            </a:schemeClr>
          </a:solidFill>
          <a:ln w="6350">
            <a:solidFill>
              <a:srgbClr val="A7A8AA"/>
            </a:solidFill>
            <a:miter lim="800000"/>
            <a:headEnd/>
            <a:tailEnd/>
          </a:ln>
        </p:spPr>
        <p:txBody>
          <a:bodyPr lIns="72000" tIns="72000" rIns="72000" bIns="72000" rtlCol="0" anchor="ctr"/>
          <a:lstStyle/>
          <a:p>
            <a:pPr marL="88900" algn="ctr" defTabSz="762000" eaLnBrk="0" hangingPunct="0">
              <a:lnSpc>
                <a:spcPct val="106000"/>
              </a:lnSpc>
              <a:spcBef>
                <a:spcPts val="0"/>
              </a:spcBef>
            </a:pPr>
            <a:r>
              <a:rPr kumimoji="1" lang="en-US" altLang="ja-JP" sz="1400" dirty="0">
                <a:latin typeface="Meiryo UI" panose="020B0604030504040204" pitchFamily="50" charset="-128"/>
                <a:ea typeface="Meiryo UI" panose="020B0604030504040204" pitchFamily="50" charset="-128"/>
              </a:rPr>
              <a:t>(b)</a:t>
            </a:r>
            <a:r>
              <a:rPr kumimoji="1" lang="ja-JP" altLang="en-US" sz="1400" dirty="0">
                <a:latin typeface="Meiryo UI" panose="020B0604030504040204" pitchFamily="50" charset="-128"/>
                <a:ea typeface="Meiryo UI" panose="020B0604030504040204" pitchFamily="50" charset="-128"/>
              </a:rPr>
              <a:t>何のために</a:t>
            </a:r>
            <a:endParaRPr kumimoji="1" lang="en-US" altLang="ja-JP" sz="1400" dirty="0">
              <a:latin typeface="Meiryo UI" panose="020B0604030504040204" pitchFamily="50" charset="-128"/>
              <a:ea typeface="Meiryo UI" panose="020B0604030504040204" pitchFamily="50" charset="-128"/>
            </a:endParaRPr>
          </a:p>
          <a:p>
            <a:pPr marL="88900" algn="ctr" defTabSz="762000" eaLnBrk="0" hangingPunct="0">
              <a:lnSpc>
                <a:spcPct val="106000"/>
              </a:lnSpc>
              <a:spcBef>
                <a:spcPts val="0"/>
              </a:spcBef>
            </a:pP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期待される社会インパクト</a:t>
            </a:r>
            <a:endParaRPr kumimoji="1" lang="en-US" altLang="ja-JP" sz="1050"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5A59F7C8-BCE0-CBEC-4542-F9C09C723621}"/>
              </a:ext>
            </a:extLst>
          </p:cNvPr>
          <p:cNvSpPr/>
          <p:nvPr/>
        </p:nvSpPr>
        <p:spPr bwMode="gray">
          <a:xfrm>
            <a:off x="6733310" y="1120305"/>
            <a:ext cx="2842952" cy="413065"/>
          </a:xfrm>
          <a:prstGeom prst="rect">
            <a:avLst/>
          </a:prstGeom>
          <a:solidFill>
            <a:schemeClr val="accent5">
              <a:lumMod val="20000"/>
              <a:lumOff val="80000"/>
            </a:schemeClr>
          </a:solidFill>
          <a:ln w="6350">
            <a:solidFill>
              <a:srgbClr val="A7A8AA"/>
            </a:solidFill>
            <a:miter lim="800000"/>
            <a:headEnd/>
            <a:tailEnd/>
          </a:ln>
        </p:spPr>
        <p:txBody>
          <a:bodyPr lIns="72000" tIns="72000" rIns="72000" bIns="72000" rtlCol="0" anchor="ctr"/>
          <a:lstStyle/>
          <a:p>
            <a:pPr marL="88900" algn="ctr" defTabSz="762000" eaLnBrk="0" hangingPunct="0">
              <a:lnSpc>
                <a:spcPct val="106000"/>
              </a:lnSpc>
              <a:spcBef>
                <a:spcPts val="0"/>
              </a:spcBef>
            </a:pPr>
            <a:r>
              <a:rPr kumimoji="1" lang="en-US" altLang="ja-JP" sz="1400" dirty="0">
                <a:latin typeface="Meiryo UI" panose="020B0604030504040204" pitchFamily="50" charset="-128"/>
                <a:ea typeface="Meiryo UI" panose="020B0604030504040204" pitchFamily="50" charset="-128"/>
              </a:rPr>
              <a:t>(c)</a:t>
            </a:r>
            <a:r>
              <a:rPr kumimoji="1" lang="ja-JP" altLang="en-US" sz="1400" dirty="0">
                <a:latin typeface="Meiryo UI" panose="020B0604030504040204" pitchFamily="50" charset="-128"/>
                <a:ea typeface="Meiryo UI" panose="020B0604030504040204" pitchFamily="50" charset="-128"/>
              </a:rPr>
              <a:t>何をするのか</a:t>
            </a:r>
            <a:endParaRPr kumimoji="1" lang="en-US" altLang="ja-JP" sz="14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C56E711D-8604-43C3-CD7B-069505519091}"/>
              </a:ext>
            </a:extLst>
          </p:cNvPr>
          <p:cNvSpPr/>
          <p:nvPr/>
        </p:nvSpPr>
        <p:spPr bwMode="gray">
          <a:xfrm>
            <a:off x="823309" y="1621621"/>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2616E5E6-C0B7-4735-EA8B-E9862723385A}"/>
              </a:ext>
            </a:extLst>
          </p:cNvPr>
          <p:cNvSpPr/>
          <p:nvPr/>
        </p:nvSpPr>
        <p:spPr bwMode="gray">
          <a:xfrm>
            <a:off x="3778309" y="1613354"/>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98E7B717-3ED4-7DB6-2730-11C234E3DBF4}"/>
              </a:ext>
            </a:extLst>
          </p:cNvPr>
          <p:cNvSpPr/>
          <p:nvPr/>
        </p:nvSpPr>
        <p:spPr bwMode="gray">
          <a:xfrm>
            <a:off x="6733310" y="1613354"/>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7FFBFCE0-7139-28D0-A30E-533BE45DF452}"/>
              </a:ext>
            </a:extLst>
          </p:cNvPr>
          <p:cNvSpPr/>
          <p:nvPr/>
        </p:nvSpPr>
        <p:spPr bwMode="gray">
          <a:xfrm>
            <a:off x="823308" y="4112279"/>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AF0E99FE-630D-AB46-C7DD-D3D5093FE8C7}"/>
              </a:ext>
            </a:extLst>
          </p:cNvPr>
          <p:cNvSpPr/>
          <p:nvPr/>
        </p:nvSpPr>
        <p:spPr bwMode="gray">
          <a:xfrm>
            <a:off x="3778309" y="4112279"/>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F2F1412D-D69A-635A-64E2-EFF72140D9F6}"/>
              </a:ext>
            </a:extLst>
          </p:cNvPr>
          <p:cNvSpPr/>
          <p:nvPr/>
        </p:nvSpPr>
        <p:spPr bwMode="gray">
          <a:xfrm>
            <a:off x="6733310" y="4112278"/>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E81429E9-C5FC-08E8-9ACE-9D29B1BAE1C6}"/>
              </a:ext>
            </a:extLst>
          </p:cNvPr>
          <p:cNvSpPr txBox="1"/>
          <p:nvPr/>
        </p:nvSpPr>
        <p:spPr>
          <a:xfrm>
            <a:off x="4513811" y="682889"/>
            <a:ext cx="5094132"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事業化までのステップを次に進めるにあたり、短期的に取り組むこと（今回の実証実験以外も含め、まず着手すべきこと）を記載してください。</a:t>
            </a:r>
            <a:endParaRPr kumimoji="1" lang="en-US" altLang="ja-JP"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29290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kumimoji="1" lang="ja-JP" altLang="en-US" dirty="0"/>
              <a:t>２．製品・サービス、事業の概要</a:t>
            </a:r>
          </a:p>
        </p:txBody>
      </p:sp>
      <p:sp>
        <p:nvSpPr>
          <p:cNvPr id="10" name="正方形/長方形 9">
            <a:extLst>
              <a:ext uri="{FF2B5EF4-FFF2-40B4-BE49-F238E27FC236}">
                <a16:creationId xmlns:a16="http://schemas.microsoft.com/office/drawing/2014/main" id="{C8A51860-0742-4FBD-E03D-CD414E9C11E5}"/>
              </a:ext>
            </a:extLst>
          </p:cNvPr>
          <p:cNvSpPr/>
          <p:nvPr/>
        </p:nvSpPr>
        <p:spPr bwMode="gray">
          <a:xfrm>
            <a:off x="298057" y="1613355"/>
            <a:ext cx="431404" cy="2379028"/>
          </a:xfrm>
          <a:prstGeom prst="rect">
            <a:avLst/>
          </a:prstGeom>
          <a:solidFill>
            <a:schemeClr val="accent5">
              <a:lumMod val="50000"/>
            </a:schemeClr>
          </a:solidFill>
          <a:ln w="6350">
            <a:solidFill>
              <a:srgbClr val="A7A8AA"/>
            </a:solidFill>
            <a:miter lim="800000"/>
            <a:headEnd/>
            <a:tailEnd/>
          </a:ln>
        </p:spPr>
        <p:txBody>
          <a:bodyPr vert="eaVert" lIns="72000" tIns="72000" rIns="72000" bIns="72000" rtlCol="0" anchor="ctr"/>
          <a:lstStyle/>
          <a:p>
            <a:pPr marL="88900" algn="ctr" defTabSz="762000" eaLnBrk="0" hangingPunct="0">
              <a:lnSpc>
                <a:spcPct val="106000"/>
              </a:lnSpc>
              <a:spcBef>
                <a:spcPts val="0"/>
              </a:spcBef>
            </a:pPr>
            <a:r>
              <a:rPr kumimoji="1" lang="ja-JP" altLang="en-US" sz="1400" dirty="0">
                <a:solidFill>
                  <a:schemeClr val="bg1"/>
                </a:solidFill>
                <a:latin typeface="Meiryo UI" panose="020B0604030504040204" pitchFamily="50" charset="-128"/>
                <a:ea typeface="Meiryo UI" panose="020B0604030504040204" pitchFamily="50" charset="-128"/>
              </a:rPr>
              <a:t>①プロダクトの開発・改良</a:t>
            </a:r>
            <a:endParaRPr kumimoji="1" lang="en-US" altLang="ja-JP" sz="1400" dirty="0">
              <a:solidFill>
                <a:schemeClr val="bg1"/>
              </a:solidFill>
              <a:latin typeface="Meiryo UI" panose="020B0604030504040204" pitchFamily="50" charset="-128"/>
              <a:ea typeface="Meiryo UI" panose="020B0604030504040204" pitchFamily="50" charset="-128"/>
            </a:endParaRPr>
          </a:p>
        </p:txBody>
      </p:sp>
      <p:sp>
        <p:nvSpPr>
          <p:cNvPr id="11" name="フッター プレースホルダー 4">
            <a:extLst>
              <a:ext uri="{FF2B5EF4-FFF2-40B4-BE49-F238E27FC236}">
                <a16:creationId xmlns:a16="http://schemas.microsoft.com/office/drawing/2014/main" id="{652538B4-2173-CF2C-7DF5-FC5435F4661D}"/>
              </a:ext>
            </a:extLst>
          </p:cNvPr>
          <p:cNvSpPr txBox="1">
            <a:spLocks/>
          </p:cNvSpPr>
          <p:nvPr/>
        </p:nvSpPr>
        <p:spPr bwMode="gray">
          <a:xfrm>
            <a:off x="298056" y="695100"/>
            <a:ext cx="4157565"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u="sng" dirty="0">
                <a:latin typeface="Meiryo UI" panose="020B0604030504040204" pitchFamily="50" charset="-128"/>
                <a:ea typeface="Meiryo UI" panose="020B0604030504040204" pitchFamily="50" charset="-128"/>
              </a:rPr>
              <a:t>中長期的な</a:t>
            </a:r>
            <a:r>
              <a:rPr lang="ja-JP" altLang="en-US" sz="1600" dirty="0">
                <a:latin typeface="Meiryo UI" panose="020B0604030504040204" pitchFamily="50" charset="-128"/>
                <a:ea typeface="Meiryo UI" panose="020B0604030504040204" pitchFamily="50" charset="-128"/>
              </a:rPr>
              <a:t>事業目標の達成に向け取り組むこと</a:t>
            </a:r>
            <a:endParaRPr lang="en-GB" altLang="en-GB"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02838B65-748E-3B84-2B26-5BDC8D23F843}"/>
              </a:ext>
            </a:extLst>
          </p:cNvPr>
          <p:cNvSpPr/>
          <p:nvPr/>
        </p:nvSpPr>
        <p:spPr bwMode="gray">
          <a:xfrm>
            <a:off x="298057" y="4112279"/>
            <a:ext cx="431404" cy="2379028"/>
          </a:xfrm>
          <a:prstGeom prst="rect">
            <a:avLst/>
          </a:prstGeom>
          <a:solidFill>
            <a:schemeClr val="accent5">
              <a:lumMod val="50000"/>
            </a:schemeClr>
          </a:solidFill>
          <a:ln w="6350">
            <a:solidFill>
              <a:srgbClr val="A7A8AA"/>
            </a:solidFill>
            <a:miter lim="800000"/>
            <a:headEnd/>
            <a:tailEnd/>
          </a:ln>
        </p:spPr>
        <p:txBody>
          <a:bodyPr vert="eaVert" lIns="72000" tIns="72000" rIns="72000" bIns="72000" rtlCol="0" anchor="ctr"/>
          <a:lstStyle/>
          <a:p>
            <a:pPr marL="88900" algn="ctr" defTabSz="762000" eaLnBrk="0" hangingPunct="0">
              <a:lnSpc>
                <a:spcPct val="106000"/>
              </a:lnSpc>
              <a:spcBef>
                <a:spcPts val="0"/>
              </a:spcBef>
            </a:pPr>
            <a:r>
              <a:rPr kumimoji="1" lang="ja-JP" altLang="en-US" sz="1400" dirty="0">
                <a:solidFill>
                  <a:schemeClr val="bg1"/>
                </a:solidFill>
                <a:latin typeface="Meiryo UI" panose="020B0604030504040204" pitchFamily="50" charset="-128"/>
                <a:ea typeface="Meiryo UI" panose="020B0604030504040204" pitchFamily="50" charset="-128"/>
              </a:rPr>
              <a:t>②ビジネスの構築・拡大</a:t>
            </a:r>
            <a:endParaRPr kumimoji="1" lang="en-US" altLang="ja-JP" sz="1400" dirty="0">
              <a:solidFill>
                <a:schemeClr val="bg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4D02FA4F-FA24-8CA6-4EBA-1FFA679C246B}"/>
              </a:ext>
            </a:extLst>
          </p:cNvPr>
          <p:cNvSpPr/>
          <p:nvPr/>
        </p:nvSpPr>
        <p:spPr bwMode="gray">
          <a:xfrm>
            <a:off x="823308" y="1134381"/>
            <a:ext cx="2842952" cy="413065"/>
          </a:xfrm>
          <a:prstGeom prst="rect">
            <a:avLst/>
          </a:prstGeom>
          <a:solidFill>
            <a:schemeClr val="accent5">
              <a:lumMod val="50000"/>
            </a:schemeClr>
          </a:solidFill>
          <a:ln w="6350">
            <a:solidFill>
              <a:srgbClr val="A7A8AA"/>
            </a:solidFill>
            <a:miter lim="800000"/>
            <a:headEnd/>
            <a:tailEnd/>
          </a:ln>
        </p:spPr>
        <p:txBody>
          <a:bodyPr lIns="72000" tIns="72000" rIns="72000" bIns="72000" rtlCol="0" anchor="ctr"/>
          <a:lstStyle/>
          <a:p>
            <a:pPr marL="88900" algn="ctr" defTabSz="762000" eaLnBrk="0" hangingPunct="0">
              <a:lnSpc>
                <a:spcPct val="106000"/>
              </a:lnSpc>
              <a:spcBef>
                <a:spcPts val="0"/>
              </a:spcBef>
            </a:pPr>
            <a:r>
              <a:rPr kumimoji="1" lang="en-US" altLang="ja-JP" sz="1400" dirty="0">
                <a:solidFill>
                  <a:schemeClr val="bg1"/>
                </a:solidFill>
                <a:latin typeface="Meiryo UI" panose="020B0604030504040204" pitchFamily="50" charset="-128"/>
                <a:ea typeface="Meiryo UI" panose="020B0604030504040204" pitchFamily="50" charset="-128"/>
              </a:rPr>
              <a:t>(a)</a:t>
            </a:r>
            <a:r>
              <a:rPr kumimoji="1" lang="ja-JP" altLang="en-US" sz="1400" dirty="0">
                <a:solidFill>
                  <a:schemeClr val="bg1"/>
                </a:solidFill>
                <a:latin typeface="Meiryo UI" panose="020B0604030504040204" pitchFamily="50" charset="-128"/>
                <a:ea typeface="Meiryo UI" panose="020B0604030504040204" pitchFamily="50" charset="-128"/>
              </a:rPr>
              <a:t>いつまでに</a:t>
            </a:r>
            <a:endParaRPr kumimoji="1" lang="en-US" altLang="ja-JP" sz="1400" dirty="0">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27075A8C-2934-89B2-B37E-D0BB6725C9B7}"/>
              </a:ext>
            </a:extLst>
          </p:cNvPr>
          <p:cNvSpPr/>
          <p:nvPr/>
        </p:nvSpPr>
        <p:spPr bwMode="gray">
          <a:xfrm>
            <a:off x="3778309" y="1134380"/>
            <a:ext cx="2842952" cy="413065"/>
          </a:xfrm>
          <a:prstGeom prst="rect">
            <a:avLst/>
          </a:prstGeom>
          <a:solidFill>
            <a:schemeClr val="accent5">
              <a:lumMod val="50000"/>
            </a:schemeClr>
          </a:solidFill>
          <a:ln w="6350">
            <a:solidFill>
              <a:srgbClr val="A7A8AA"/>
            </a:solidFill>
            <a:miter lim="800000"/>
            <a:headEnd/>
            <a:tailEnd/>
          </a:ln>
        </p:spPr>
        <p:txBody>
          <a:bodyPr lIns="72000" tIns="72000" rIns="72000" bIns="72000" rtlCol="0" anchor="ctr"/>
          <a:lstStyle/>
          <a:p>
            <a:pPr marL="88900" algn="ctr" defTabSz="762000" eaLnBrk="0" hangingPunct="0">
              <a:lnSpc>
                <a:spcPct val="106000"/>
              </a:lnSpc>
              <a:spcBef>
                <a:spcPts val="0"/>
              </a:spcBef>
            </a:pPr>
            <a:r>
              <a:rPr kumimoji="1" lang="en-US" altLang="ja-JP" sz="1400" dirty="0">
                <a:solidFill>
                  <a:schemeClr val="bg1"/>
                </a:solidFill>
                <a:latin typeface="Meiryo UI" panose="020B0604030504040204" pitchFamily="50" charset="-128"/>
                <a:ea typeface="Meiryo UI" panose="020B0604030504040204" pitchFamily="50" charset="-128"/>
              </a:rPr>
              <a:t>(b)</a:t>
            </a:r>
            <a:r>
              <a:rPr kumimoji="1" lang="ja-JP" altLang="en-US" sz="1400" dirty="0">
                <a:solidFill>
                  <a:schemeClr val="bg1"/>
                </a:solidFill>
                <a:latin typeface="Meiryo UI" panose="020B0604030504040204" pitchFamily="50" charset="-128"/>
                <a:ea typeface="Meiryo UI" panose="020B0604030504040204" pitchFamily="50" charset="-128"/>
              </a:rPr>
              <a:t>何のために</a:t>
            </a:r>
            <a:endParaRPr kumimoji="1" lang="en-US" altLang="ja-JP" sz="1400" dirty="0">
              <a:solidFill>
                <a:schemeClr val="bg1"/>
              </a:solidFill>
              <a:latin typeface="Meiryo UI" panose="020B0604030504040204" pitchFamily="50" charset="-128"/>
              <a:ea typeface="Meiryo UI" panose="020B0604030504040204" pitchFamily="50" charset="-128"/>
            </a:endParaRPr>
          </a:p>
          <a:p>
            <a:pPr marL="88900" algn="ctr" defTabSz="762000" eaLnBrk="0" hangingPunct="0">
              <a:lnSpc>
                <a:spcPct val="106000"/>
              </a:lnSpc>
              <a:spcBef>
                <a:spcPts val="0"/>
              </a:spcBef>
            </a:pPr>
            <a:r>
              <a:rPr kumimoji="1" lang="en-US" altLang="ja-JP" sz="1050" dirty="0">
                <a:solidFill>
                  <a:schemeClr val="bg1"/>
                </a:solidFill>
                <a:latin typeface="Meiryo UI" panose="020B0604030504040204" pitchFamily="50" charset="-128"/>
                <a:ea typeface="Meiryo UI" panose="020B0604030504040204" pitchFamily="50" charset="-128"/>
              </a:rPr>
              <a:t>※</a:t>
            </a:r>
            <a:r>
              <a:rPr kumimoji="1" lang="ja-JP" altLang="en-US" sz="1050" dirty="0">
                <a:solidFill>
                  <a:schemeClr val="bg1"/>
                </a:solidFill>
                <a:latin typeface="Meiryo UI" panose="020B0604030504040204" pitchFamily="50" charset="-128"/>
                <a:ea typeface="Meiryo UI" panose="020B0604030504040204" pitchFamily="50" charset="-128"/>
              </a:rPr>
              <a:t>期待される社会インパクト</a:t>
            </a:r>
            <a:endParaRPr kumimoji="1" lang="en-US" altLang="ja-JP" sz="1050" dirty="0">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5A59F7C8-BCE0-CBEC-4542-F9C09C723621}"/>
              </a:ext>
            </a:extLst>
          </p:cNvPr>
          <p:cNvSpPr/>
          <p:nvPr/>
        </p:nvSpPr>
        <p:spPr bwMode="gray">
          <a:xfrm>
            <a:off x="6733310" y="1120305"/>
            <a:ext cx="2842952" cy="413065"/>
          </a:xfrm>
          <a:prstGeom prst="rect">
            <a:avLst/>
          </a:prstGeom>
          <a:solidFill>
            <a:schemeClr val="accent5">
              <a:lumMod val="50000"/>
            </a:schemeClr>
          </a:solidFill>
          <a:ln w="6350">
            <a:solidFill>
              <a:srgbClr val="A7A8AA"/>
            </a:solidFill>
            <a:miter lim="800000"/>
            <a:headEnd/>
            <a:tailEnd/>
          </a:ln>
        </p:spPr>
        <p:txBody>
          <a:bodyPr lIns="72000" tIns="72000" rIns="72000" bIns="72000" rtlCol="0" anchor="ctr"/>
          <a:lstStyle/>
          <a:p>
            <a:pPr marL="88900" algn="ctr" defTabSz="762000" eaLnBrk="0" hangingPunct="0">
              <a:lnSpc>
                <a:spcPct val="106000"/>
              </a:lnSpc>
              <a:spcBef>
                <a:spcPts val="0"/>
              </a:spcBef>
            </a:pPr>
            <a:r>
              <a:rPr kumimoji="1" lang="en-US" altLang="ja-JP" sz="1400" dirty="0">
                <a:solidFill>
                  <a:schemeClr val="bg1"/>
                </a:solidFill>
                <a:latin typeface="Meiryo UI" panose="020B0604030504040204" pitchFamily="50" charset="-128"/>
                <a:ea typeface="Meiryo UI" panose="020B0604030504040204" pitchFamily="50" charset="-128"/>
              </a:rPr>
              <a:t>(c)</a:t>
            </a:r>
            <a:r>
              <a:rPr kumimoji="1" lang="ja-JP" altLang="en-US" sz="1400" dirty="0">
                <a:solidFill>
                  <a:schemeClr val="bg1"/>
                </a:solidFill>
                <a:latin typeface="Meiryo UI" panose="020B0604030504040204" pitchFamily="50" charset="-128"/>
                <a:ea typeface="Meiryo UI" panose="020B0604030504040204" pitchFamily="50" charset="-128"/>
              </a:rPr>
              <a:t>何をするのか</a:t>
            </a:r>
            <a:endParaRPr kumimoji="1" lang="en-US" altLang="ja-JP" sz="1400" dirty="0">
              <a:solidFill>
                <a:schemeClr val="bg1"/>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C56E711D-8604-43C3-CD7B-069505519091}"/>
              </a:ext>
            </a:extLst>
          </p:cNvPr>
          <p:cNvSpPr/>
          <p:nvPr/>
        </p:nvSpPr>
        <p:spPr bwMode="gray">
          <a:xfrm>
            <a:off x="823309" y="1621621"/>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2616E5E6-C0B7-4735-EA8B-E9862723385A}"/>
              </a:ext>
            </a:extLst>
          </p:cNvPr>
          <p:cNvSpPr/>
          <p:nvPr/>
        </p:nvSpPr>
        <p:spPr bwMode="gray">
          <a:xfrm>
            <a:off x="3778309" y="1613354"/>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98E7B717-3ED4-7DB6-2730-11C234E3DBF4}"/>
              </a:ext>
            </a:extLst>
          </p:cNvPr>
          <p:cNvSpPr/>
          <p:nvPr/>
        </p:nvSpPr>
        <p:spPr bwMode="gray">
          <a:xfrm>
            <a:off x="6733310" y="1613354"/>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7FFBFCE0-7139-28D0-A30E-533BE45DF452}"/>
              </a:ext>
            </a:extLst>
          </p:cNvPr>
          <p:cNvSpPr/>
          <p:nvPr/>
        </p:nvSpPr>
        <p:spPr bwMode="gray">
          <a:xfrm>
            <a:off x="823308" y="4112279"/>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AF0E99FE-630D-AB46-C7DD-D3D5093FE8C7}"/>
              </a:ext>
            </a:extLst>
          </p:cNvPr>
          <p:cNvSpPr/>
          <p:nvPr/>
        </p:nvSpPr>
        <p:spPr bwMode="gray">
          <a:xfrm>
            <a:off x="3778309" y="4112279"/>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F2F1412D-D69A-635A-64E2-EFF72140D9F6}"/>
              </a:ext>
            </a:extLst>
          </p:cNvPr>
          <p:cNvSpPr/>
          <p:nvPr/>
        </p:nvSpPr>
        <p:spPr bwMode="gray">
          <a:xfrm>
            <a:off x="6733310" y="4112278"/>
            <a:ext cx="2842952" cy="237902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E81429E9-C5FC-08E8-9ACE-9D29B1BAE1C6}"/>
              </a:ext>
            </a:extLst>
          </p:cNvPr>
          <p:cNvSpPr txBox="1"/>
          <p:nvPr/>
        </p:nvSpPr>
        <p:spPr>
          <a:xfrm>
            <a:off x="4513811" y="682889"/>
            <a:ext cx="5094132"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社会実装を目指すにあたり、中長期的に開発・検証すること（今回の実証実験以外の取組も含め、短期的な成果を踏まえて取り組んでいくべきこと）を記載してください。</a:t>
            </a:r>
            <a:endParaRPr kumimoji="1" lang="en-US" altLang="ja-JP"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08593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kumimoji="1" lang="ja-JP" altLang="en-US" dirty="0"/>
              <a:t>２．製品・サービス、事業の概要</a:t>
            </a:r>
          </a:p>
        </p:txBody>
      </p:sp>
      <p:sp>
        <p:nvSpPr>
          <p:cNvPr id="7" name="テキスト ボックス 6">
            <a:extLst>
              <a:ext uri="{FF2B5EF4-FFF2-40B4-BE49-F238E27FC236}">
                <a16:creationId xmlns:a16="http://schemas.microsoft.com/office/drawing/2014/main" id="{27907EA3-9395-9F6C-A28F-8F21DA21B405}"/>
              </a:ext>
            </a:extLst>
          </p:cNvPr>
          <p:cNvSpPr txBox="1"/>
          <p:nvPr/>
        </p:nvSpPr>
        <p:spPr>
          <a:xfrm>
            <a:off x="302740" y="640449"/>
            <a:ext cx="9309883"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ビジネスモデルのコアとなる製品・サービス（今回実証実験支援を行う製品・サービス）について、写真や補足説明があれば挿入してください。</a:t>
            </a:r>
          </a:p>
        </p:txBody>
      </p:sp>
    </p:spTree>
    <p:extLst>
      <p:ext uri="{BB962C8B-B14F-4D97-AF65-F5344CB8AC3E}">
        <p14:creationId xmlns:p14="http://schemas.microsoft.com/office/powerpoint/2010/main" val="453896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F61E532-8778-B274-4043-63AE91863EF1}"/>
              </a:ext>
            </a:extLst>
          </p:cNvPr>
          <p:cNvSpPr/>
          <p:nvPr/>
        </p:nvSpPr>
        <p:spPr bwMode="gray">
          <a:xfrm>
            <a:off x="302740" y="1802771"/>
            <a:ext cx="9309883" cy="404938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３．実証実験の想定内容について</a:t>
            </a:r>
            <a:endParaRPr kumimoji="1" lang="ja-JP" altLang="en-US" dirty="0"/>
          </a:p>
        </p:txBody>
      </p:sp>
      <p:sp>
        <p:nvSpPr>
          <p:cNvPr id="3" name="フッター プレースホルダー 4">
            <a:extLst>
              <a:ext uri="{FF2B5EF4-FFF2-40B4-BE49-F238E27FC236}">
                <a16:creationId xmlns:a16="http://schemas.microsoft.com/office/drawing/2014/main" id="{B8EEA5C8-09C9-13CD-0E48-F1EDE136BAE2}"/>
              </a:ext>
            </a:extLst>
          </p:cNvPr>
          <p:cNvSpPr txBox="1">
            <a:spLocks/>
          </p:cNvSpPr>
          <p:nvPr/>
        </p:nvSpPr>
        <p:spPr bwMode="gray">
          <a:xfrm>
            <a:off x="302740" y="1802770"/>
            <a:ext cx="2013088"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想定する実施内容</a:t>
            </a:r>
          </a:p>
        </p:txBody>
      </p:sp>
      <p:sp>
        <p:nvSpPr>
          <p:cNvPr id="7" name="テキスト ボックス 6">
            <a:extLst>
              <a:ext uri="{FF2B5EF4-FFF2-40B4-BE49-F238E27FC236}">
                <a16:creationId xmlns:a16="http://schemas.microsoft.com/office/drawing/2014/main" id="{27907EA3-9395-9F6C-A28F-8F21DA21B405}"/>
              </a:ext>
            </a:extLst>
          </p:cNvPr>
          <p:cNvSpPr txBox="1"/>
          <p:nvPr/>
        </p:nvSpPr>
        <p:spPr>
          <a:xfrm>
            <a:off x="302740" y="640449"/>
            <a:ext cx="9309883" cy="461665"/>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実施したい実証実験の内容や検証したい製品・サービスについて、なるべく詳細に記載してください。また、実施したい実証実験の内容に関連する補足資料があれば、必要に応じてご提出ください。</a:t>
            </a:r>
          </a:p>
        </p:txBody>
      </p:sp>
      <p:sp>
        <p:nvSpPr>
          <p:cNvPr id="14" name="フッター プレースホルダー 4">
            <a:extLst>
              <a:ext uri="{FF2B5EF4-FFF2-40B4-BE49-F238E27FC236}">
                <a16:creationId xmlns:a16="http://schemas.microsoft.com/office/drawing/2014/main" id="{30C280DF-0306-5238-A3CA-6B45C705FF86}"/>
              </a:ext>
            </a:extLst>
          </p:cNvPr>
          <p:cNvSpPr txBox="1">
            <a:spLocks/>
          </p:cNvSpPr>
          <p:nvPr/>
        </p:nvSpPr>
        <p:spPr bwMode="gray">
          <a:xfrm>
            <a:off x="302740" y="5937881"/>
            <a:ext cx="2013088" cy="55933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実施希望時期</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期間・回数</a:t>
            </a:r>
          </a:p>
        </p:txBody>
      </p:sp>
      <p:sp>
        <p:nvSpPr>
          <p:cNvPr id="15" name="正方形/長方形 14">
            <a:extLst>
              <a:ext uri="{FF2B5EF4-FFF2-40B4-BE49-F238E27FC236}">
                <a16:creationId xmlns:a16="http://schemas.microsoft.com/office/drawing/2014/main" id="{DAD6FEE7-49C2-16D1-4612-455C457A475A}"/>
              </a:ext>
            </a:extLst>
          </p:cNvPr>
          <p:cNvSpPr/>
          <p:nvPr/>
        </p:nvSpPr>
        <p:spPr bwMode="gray">
          <a:xfrm>
            <a:off x="2480918" y="5937881"/>
            <a:ext cx="7128000" cy="55933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57CF29B-FC47-9BEE-430D-5A325185C862}"/>
              </a:ext>
            </a:extLst>
          </p:cNvPr>
          <p:cNvSpPr txBox="1"/>
          <p:nvPr/>
        </p:nvSpPr>
        <p:spPr>
          <a:xfrm>
            <a:off x="2480918" y="1801031"/>
            <a:ext cx="6467301" cy="3693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実施したい実証実験の内容や検証したい製品・サービスについて、写真やイラストなど</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（例：製品・サービスやその利用・稼働シーンに関するイメージ）を添付し、視覚的にもポイントが分かるように記載してください。</a:t>
            </a:r>
            <a:endParaRPr kumimoji="1" lang="en-US" altLang="ja-JP" sz="900" dirty="0">
              <a:latin typeface="Meiryo UI" panose="020B0604030504040204" pitchFamily="50" charset="-128"/>
              <a:ea typeface="Meiryo UI" panose="020B0604030504040204" pitchFamily="50" charset="-128"/>
            </a:endParaRPr>
          </a:p>
        </p:txBody>
      </p:sp>
      <p:sp>
        <p:nvSpPr>
          <p:cNvPr id="6" name="フッター プレースホルダー 4">
            <a:extLst>
              <a:ext uri="{FF2B5EF4-FFF2-40B4-BE49-F238E27FC236}">
                <a16:creationId xmlns:a16="http://schemas.microsoft.com/office/drawing/2014/main" id="{C897EF23-2131-5886-44F6-A3C24BF15A37}"/>
              </a:ext>
            </a:extLst>
          </p:cNvPr>
          <p:cNvSpPr txBox="1">
            <a:spLocks/>
          </p:cNvSpPr>
          <p:nvPr/>
        </p:nvSpPr>
        <p:spPr bwMode="gray">
          <a:xfrm>
            <a:off x="306445" y="1170492"/>
            <a:ext cx="2013088" cy="55933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実証実験の目的</a:t>
            </a:r>
          </a:p>
        </p:txBody>
      </p:sp>
      <p:sp>
        <p:nvSpPr>
          <p:cNvPr id="8" name="正方形/長方形 7">
            <a:extLst>
              <a:ext uri="{FF2B5EF4-FFF2-40B4-BE49-F238E27FC236}">
                <a16:creationId xmlns:a16="http://schemas.microsoft.com/office/drawing/2014/main" id="{22327AC1-7F58-4600-4F72-224FEDE8859E}"/>
              </a:ext>
            </a:extLst>
          </p:cNvPr>
          <p:cNvSpPr/>
          <p:nvPr/>
        </p:nvSpPr>
        <p:spPr bwMode="gray">
          <a:xfrm>
            <a:off x="2484623" y="1170492"/>
            <a:ext cx="7128000" cy="55933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17041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22DA9-6798-4898-7DCE-2A8F174BEBD8}"/>
              </a:ext>
            </a:extLst>
          </p:cNvPr>
          <p:cNvSpPr>
            <a:spLocks noGrp="1"/>
          </p:cNvSpPr>
          <p:nvPr>
            <p:ph type="title"/>
          </p:nvPr>
        </p:nvSpPr>
        <p:spPr/>
        <p:txBody>
          <a:bodyPr/>
          <a:lstStyle/>
          <a:p>
            <a:r>
              <a:rPr lang="ja-JP" altLang="en-US" dirty="0"/>
              <a:t>３．実証実験の想定内容について</a:t>
            </a:r>
            <a:endParaRPr kumimoji="1" lang="ja-JP" altLang="en-US" dirty="0"/>
          </a:p>
        </p:txBody>
      </p:sp>
      <p:sp>
        <p:nvSpPr>
          <p:cNvPr id="10" name="正方形/長方形 9">
            <a:extLst>
              <a:ext uri="{FF2B5EF4-FFF2-40B4-BE49-F238E27FC236}">
                <a16:creationId xmlns:a16="http://schemas.microsoft.com/office/drawing/2014/main" id="{C8A51860-0742-4FBD-E03D-CD414E9C11E5}"/>
              </a:ext>
            </a:extLst>
          </p:cNvPr>
          <p:cNvSpPr/>
          <p:nvPr/>
        </p:nvSpPr>
        <p:spPr bwMode="gray">
          <a:xfrm>
            <a:off x="298058" y="695100"/>
            <a:ext cx="9309883" cy="314538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1" name="フッター プレースホルダー 4">
            <a:extLst>
              <a:ext uri="{FF2B5EF4-FFF2-40B4-BE49-F238E27FC236}">
                <a16:creationId xmlns:a16="http://schemas.microsoft.com/office/drawing/2014/main" id="{652538B4-2173-CF2C-7DF5-FC5435F4661D}"/>
              </a:ext>
            </a:extLst>
          </p:cNvPr>
          <p:cNvSpPr txBox="1">
            <a:spLocks/>
          </p:cNvSpPr>
          <p:nvPr/>
        </p:nvSpPr>
        <p:spPr bwMode="gray">
          <a:xfrm>
            <a:off x="298058" y="695100"/>
            <a:ext cx="2013088"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想定するフィールド</a:t>
            </a:r>
          </a:p>
        </p:txBody>
      </p:sp>
      <p:sp>
        <p:nvSpPr>
          <p:cNvPr id="14" name="正方形/長方形 13">
            <a:extLst>
              <a:ext uri="{FF2B5EF4-FFF2-40B4-BE49-F238E27FC236}">
                <a16:creationId xmlns:a16="http://schemas.microsoft.com/office/drawing/2014/main" id="{3E09908C-B3AC-9D32-AFFB-70772B25222F}"/>
              </a:ext>
            </a:extLst>
          </p:cNvPr>
          <p:cNvSpPr/>
          <p:nvPr/>
        </p:nvSpPr>
        <p:spPr bwMode="gray">
          <a:xfrm>
            <a:off x="302740" y="3978571"/>
            <a:ext cx="9309883" cy="2571858"/>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5" name="フッター プレースホルダー 4">
            <a:extLst>
              <a:ext uri="{FF2B5EF4-FFF2-40B4-BE49-F238E27FC236}">
                <a16:creationId xmlns:a16="http://schemas.microsoft.com/office/drawing/2014/main" id="{99E2E989-A16C-8183-3F3D-22A760C5DA9D}"/>
              </a:ext>
            </a:extLst>
          </p:cNvPr>
          <p:cNvSpPr txBox="1">
            <a:spLocks/>
          </p:cNvSpPr>
          <p:nvPr/>
        </p:nvSpPr>
        <p:spPr bwMode="gray">
          <a:xfrm>
            <a:off x="302740" y="3978570"/>
            <a:ext cx="2013088" cy="3531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想定する被験者</a:t>
            </a:r>
          </a:p>
        </p:txBody>
      </p:sp>
      <p:sp>
        <p:nvSpPr>
          <p:cNvPr id="3" name="テキスト ボックス 2">
            <a:extLst>
              <a:ext uri="{FF2B5EF4-FFF2-40B4-BE49-F238E27FC236}">
                <a16:creationId xmlns:a16="http://schemas.microsoft.com/office/drawing/2014/main" id="{70A321CC-03E0-3B19-D263-9AA0E7365796}"/>
              </a:ext>
            </a:extLst>
          </p:cNvPr>
          <p:cNvSpPr txBox="1"/>
          <p:nvPr/>
        </p:nvSpPr>
        <p:spPr>
          <a:xfrm>
            <a:off x="2311146" y="756254"/>
            <a:ext cx="6467301"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マッチングを希望する実証フィールドの要件（広さ、周辺環境、路面状況等）についてなるべく詳細に記載してください。</a:t>
            </a:r>
            <a:endParaRPr kumimoji="1" lang="en-US" altLang="ja-JP" sz="100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8B51F287-8283-A172-3605-29F1ABBB3225}"/>
              </a:ext>
            </a:extLst>
          </p:cNvPr>
          <p:cNvSpPr txBox="1"/>
          <p:nvPr/>
        </p:nvSpPr>
        <p:spPr>
          <a:xfrm>
            <a:off x="2311145" y="4016596"/>
            <a:ext cx="6467301"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被験者が必要な場合はその想定（属性・人数等）について記載してください。</a:t>
            </a:r>
            <a:endParaRPr kumimoji="1"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501410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342</TotalTime>
  <Words>1134</Words>
  <Application>Microsoft Office PowerPoint</Application>
  <PresentationFormat>A4 210 x 297 mm</PresentationFormat>
  <Paragraphs>100</Paragraphs>
  <Slides>14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14</vt:i4>
      </vt:variant>
    </vt:vector>
  </HeadingPairs>
  <TitlesOfParts>
    <vt:vector size="21" baseType="lpstr">
      <vt:lpstr>Meiryo UI</vt:lpstr>
      <vt:lpstr>游ゴシック</vt:lpstr>
      <vt:lpstr>Arial</vt:lpstr>
      <vt:lpstr>Calibri</vt:lpstr>
      <vt:lpstr>Calibri Light</vt:lpstr>
      <vt:lpstr>Wingdings</vt:lpstr>
      <vt:lpstr>Office テーマ</vt:lpstr>
      <vt:lpstr>PowerPoint プレゼンテーション</vt:lpstr>
      <vt:lpstr>１．会社概要</vt:lpstr>
      <vt:lpstr>２．製品・サービス、事業の概要</vt:lpstr>
      <vt:lpstr>２．製品・サービス、事業の概要</vt:lpstr>
      <vt:lpstr>２．製品・サービス、事業の概要</vt:lpstr>
      <vt:lpstr>２．製品・サービス、事業の概要</vt:lpstr>
      <vt:lpstr>２．製品・サービス、事業の概要</vt:lpstr>
      <vt:lpstr>３．実証実験の想定内容について</vt:lpstr>
      <vt:lpstr>３．実証実験の想定内容について</vt:lpstr>
      <vt:lpstr>３．実証実験の想定内容について</vt:lpstr>
      <vt:lpstr>４．実証実験開始までの準備等について</vt:lpstr>
      <vt:lpstr>４．実証実験開始までの準備等について</vt:lpstr>
      <vt:lpstr>５．実施体制</vt:lpstr>
      <vt:lpstr>＜その他 参考情報＞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MURC</dc:creator>
  <cp:lastModifiedBy>清水 梨那</cp:lastModifiedBy>
  <cp:revision>23</cp:revision>
  <dcterms:created xsi:type="dcterms:W3CDTF">2025-06-29T06:45:08Z</dcterms:created>
  <dcterms:modified xsi:type="dcterms:W3CDTF">2025-07-11T00:07:34Z</dcterms:modified>
</cp:coreProperties>
</file>