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6" r:id="rId3"/>
    <p:sldId id="257" r:id="rId4"/>
    <p:sldId id="258" r:id="rId5"/>
    <p:sldId id="260" r:id="rId6"/>
    <p:sldId id="261" r:id="rId7"/>
    <p:sldId id="262" r:id="rId8"/>
  </p:sldIdLst>
  <p:sldSz cx="9144000" cy="6858000" type="screen4x3"/>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3774570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3007393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126695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24044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1557032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2889543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687416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27101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1656611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1869912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7DEB52A-3D94-49F4-86B9-5737A5F24B6A}" type="datetimeFigureOut">
              <a:rPr kumimoji="1" lang="ja-JP" altLang="en-US" smtClean="0"/>
              <a:t>2023/1/27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429374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DEB52A-3D94-49F4-86B9-5737A5F24B6A}" type="datetimeFigureOut">
              <a:rPr kumimoji="1" lang="ja-JP" altLang="en-US" smtClean="0"/>
              <a:t>2023/1/27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23DC1-F9E6-4D2F-8AD4-E28418BF0BCB}" type="slidenum">
              <a:rPr kumimoji="1" lang="ja-JP" altLang="en-US" smtClean="0"/>
              <a:t>‹#›</a:t>
            </a:fld>
            <a:endParaRPr kumimoji="1" lang="ja-JP" altLang="en-US"/>
          </a:p>
        </p:txBody>
      </p:sp>
    </p:spTree>
    <p:extLst>
      <p:ext uri="{BB962C8B-B14F-4D97-AF65-F5344CB8AC3E}">
        <p14:creationId xmlns:p14="http://schemas.microsoft.com/office/powerpoint/2010/main" val="1321798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1.xml"/><Relationship Id="rId5" Type="http://schemas.microsoft.com/office/2007/relationships/hdphoto" Target="../media/hdphoto4.wdp"/><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8.png"/><Relationship Id="rId1" Type="http://schemas.openxmlformats.org/officeDocument/2006/relationships/slideLayout" Target="../slideLayouts/slideLayout1.xml"/><Relationship Id="rId5" Type="http://schemas.microsoft.com/office/2007/relationships/hdphoto" Target="../media/hdphoto6.wdp"/><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685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p:cNvGrpSpPr/>
          <p:nvPr/>
        </p:nvGrpSpPr>
        <p:grpSpPr>
          <a:xfrm>
            <a:off x="-162000" y="1788886"/>
            <a:ext cx="9468000" cy="3280228"/>
            <a:chOff x="-108000" y="711201"/>
            <a:chExt cx="9468000" cy="3280228"/>
          </a:xfrm>
        </p:grpSpPr>
        <p:sp>
          <p:nvSpPr>
            <p:cNvPr id="5" name="テキスト ボックス 19">
              <a:extLst>
                <a:ext uri="{FF2B5EF4-FFF2-40B4-BE49-F238E27FC236}">
                  <a16:creationId xmlns:a16="http://schemas.microsoft.com/office/drawing/2014/main" id="{65671B6B-8B52-4EB9-DB35-E98779424134}"/>
                </a:ext>
              </a:extLst>
            </p:cNvPr>
            <p:cNvSpPr txBox="1"/>
            <p:nvPr/>
          </p:nvSpPr>
          <p:spPr>
            <a:xfrm>
              <a:off x="0" y="1231983"/>
              <a:ext cx="9144000" cy="230832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7200" dirty="0" smtClean="0">
                  <a:solidFill>
                    <a:schemeClr val="bg1"/>
                  </a:solidFill>
                  <a:latin typeface="UD デジタル 教科書体 NP-B" panose="02020700000000000000" pitchFamily="18" charset="-128"/>
                  <a:ea typeface="UD デジタル 教科書体 NP-B" panose="02020700000000000000" pitchFamily="18" charset="-128"/>
                </a:rPr>
                <a:t>ペット同行避難</a:t>
              </a:r>
              <a:endParaRPr kumimoji="1" lang="en-US" altLang="ja-JP" sz="7200" dirty="0" smtClean="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7200" dirty="0" smtClean="0">
                  <a:solidFill>
                    <a:schemeClr val="bg1"/>
                  </a:solidFill>
                  <a:latin typeface="UD デジタル 教科書体 NP-B" panose="02020700000000000000" pitchFamily="18" charset="-128"/>
                  <a:ea typeface="UD デジタル 教科書体 NP-B" panose="02020700000000000000" pitchFamily="18" charset="-128"/>
                </a:rPr>
                <a:t>初動対応カード</a:t>
              </a:r>
              <a:endParaRPr kumimoji="1" lang="ja-JP" altLang="en-US" sz="72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6" name="正方形/長方形 5"/>
            <p:cNvSpPr/>
            <p:nvPr/>
          </p:nvSpPr>
          <p:spPr>
            <a:xfrm>
              <a:off x="0" y="711201"/>
              <a:ext cx="9360000" cy="1451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08000" y="3846287"/>
              <a:ext cx="9360000" cy="1451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080452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3" name="正方形/長方形 22"/>
          <p:cNvSpPr/>
          <p:nvPr/>
        </p:nvSpPr>
        <p:spPr>
          <a:xfrm>
            <a:off x="0" y="0"/>
            <a:ext cx="9144000" cy="685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222069"/>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94B0B91B-D9E4-4D5C-C7A9-512ED8A9EBBD}"/>
              </a:ext>
            </a:extLst>
          </p:cNvPr>
          <p:cNvGrpSpPr/>
          <p:nvPr/>
        </p:nvGrpSpPr>
        <p:grpSpPr>
          <a:xfrm>
            <a:off x="609886" y="3257970"/>
            <a:ext cx="739656" cy="937145"/>
            <a:chOff x="-2677" y="2164580"/>
            <a:chExt cx="739656" cy="937145"/>
          </a:xfrm>
        </p:grpSpPr>
        <p:sp>
          <p:nvSpPr>
            <p:cNvPr id="6"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7"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rPr>
                <a:t>１</a:t>
              </a:r>
            </a:p>
          </p:txBody>
        </p:sp>
      </p:grpSp>
      <p:grpSp>
        <p:nvGrpSpPr>
          <p:cNvPr id="8" name="グループ化 7">
            <a:extLst>
              <a:ext uri="{FF2B5EF4-FFF2-40B4-BE49-F238E27FC236}">
                <a16:creationId xmlns:a16="http://schemas.microsoft.com/office/drawing/2014/main" id="{94B0B91B-D9E4-4D5C-C7A9-512ED8A9EBBD}"/>
              </a:ext>
            </a:extLst>
          </p:cNvPr>
          <p:cNvGrpSpPr/>
          <p:nvPr/>
        </p:nvGrpSpPr>
        <p:grpSpPr>
          <a:xfrm>
            <a:off x="609886" y="5048210"/>
            <a:ext cx="739656" cy="937145"/>
            <a:chOff x="-2677" y="2164580"/>
            <a:chExt cx="739656" cy="937145"/>
          </a:xfrm>
        </p:grpSpPr>
        <p:sp>
          <p:nvSpPr>
            <p:cNvPr id="9"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２</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sp>
        <p:nvSpPr>
          <p:cNvPr id="12" name="片側の 2 つの角を丸めた四角形 11"/>
          <p:cNvSpPr/>
          <p:nvPr/>
        </p:nvSpPr>
        <p:spPr>
          <a:xfrm>
            <a:off x="326572" y="222068"/>
            <a:ext cx="8490856" cy="1213671"/>
          </a:xfrm>
          <a:prstGeom prst="round2SameRect">
            <a:avLst>
              <a:gd name="adj1" fmla="val 0"/>
              <a:gd name="adj2" fmla="val 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9">
            <a:extLst>
              <a:ext uri="{FF2B5EF4-FFF2-40B4-BE49-F238E27FC236}">
                <a16:creationId xmlns:a16="http://schemas.microsoft.com/office/drawing/2014/main" id="{65671B6B-8B52-4EB9-DB35-E98779424134}"/>
              </a:ext>
            </a:extLst>
          </p:cNvPr>
          <p:cNvSpPr txBox="1"/>
          <p:nvPr/>
        </p:nvSpPr>
        <p:spPr>
          <a:xfrm>
            <a:off x="2025975" y="157926"/>
            <a:ext cx="7106193"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u="sng" dirty="0">
                <a:solidFill>
                  <a:schemeClr val="bg1"/>
                </a:solidFill>
                <a:latin typeface="UD デジタル 教科書体 NP-B" panose="02020700000000000000" pitchFamily="18" charset="-128"/>
                <a:ea typeface="UD デジタル 教科書体 NP-B" panose="02020700000000000000" pitchFamily="18" charset="-128"/>
              </a:rPr>
              <a:t>最初に</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ペットを</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連れて</a:t>
            </a:r>
            <a:endParaRPr kumimoji="1" lang="en-US" altLang="ja-JP" sz="3600" dirty="0" smtClean="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避難してきた飼い主</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が行います！</a:t>
            </a:r>
          </a:p>
        </p:txBody>
      </p:sp>
      <p:sp>
        <p:nvSpPr>
          <p:cNvPr id="13" name="楕円 12"/>
          <p:cNvSpPr/>
          <p:nvPr/>
        </p:nvSpPr>
        <p:spPr>
          <a:xfrm>
            <a:off x="418013" y="157926"/>
            <a:ext cx="1528354" cy="1099044"/>
          </a:xfrm>
          <a:prstGeom prst="ellipse">
            <a:avLst/>
          </a:prstGeom>
          <a:solidFill>
            <a:schemeClr val="accent4"/>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4" name="テキスト ボックス 21">
            <a:extLst>
              <a:ext uri="{FF2B5EF4-FFF2-40B4-BE49-F238E27FC236}">
                <a16:creationId xmlns:a16="http://schemas.microsoft.com/office/drawing/2014/main" id="{6D1A8937-858E-E1E1-E3D1-2F00BC0AE581}"/>
              </a:ext>
            </a:extLst>
          </p:cNvPr>
          <p:cNvSpPr txBox="1"/>
          <p:nvPr/>
        </p:nvSpPr>
        <p:spPr>
          <a:xfrm>
            <a:off x="812362" y="245005"/>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a:latin typeface="メイリオ" panose="020B0604030504040204" pitchFamily="50" charset="-128"/>
                <a:ea typeface="メイリオ" panose="020B0604030504040204" pitchFamily="50" charset="-128"/>
              </a:rPr>
              <a:t>１</a:t>
            </a:r>
          </a:p>
        </p:txBody>
      </p:sp>
      <p:pic>
        <p:nvPicPr>
          <p:cNvPr id="19" name="図 18">
            <a:extLst>
              <a:ext uri="{FF2B5EF4-FFF2-40B4-BE49-F238E27FC236}">
                <a16:creationId xmlns:a16="http://schemas.microsoft.com/office/drawing/2014/main" id="{F7D5A125-7ED0-0BF1-D705-260E92748C77}"/>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4769" r="90000">
                        <a14:foregroundMark x1="30846" y1="29538" x2="30846" y2="29538"/>
                        <a14:foregroundMark x1="4769" y1="28000" x2="4769" y2="28000"/>
                        <a14:foregroundMark x1="38385" y1="52846" x2="38385" y2="52846"/>
                        <a14:foregroundMark x1="46385" y1="63000" x2="46385" y2="63000"/>
                        <a14:foregroundMark x1="47538" y1="72385" x2="47538" y2="72385"/>
                        <a14:foregroundMark x1="47385" y1="81538" x2="47769" y2="82692"/>
                      </a14:backgroundRemoval>
                    </a14:imgEffect>
                  </a14:imgLayer>
                </a14:imgProps>
              </a:ext>
              <a:ext uri="{28A0092B-C50C-407E-A947-70E740481C1C}">
                <a14:useLocalDpi xmlns:a14="http://schemas.microsoft.com/office/drawing/2010/main" val="0"/>
              </a:ext>
            </a:extLst>
          </a:blip>
          <a:stretch>
            <a:fillRect/>
          </a:stretch>
        </p:blipFill>
        <p:spPr>
          <a:xfrm>
            <a:off x="1440470" y="4759142"/>
            <a:ext cx="1433381" cy="1433381"/>
          </a:xfrm>
          <a:prstGeom prst="rect">
            <a:avLst/>
          </a:prstGeom>
        </p:spPr>
      </p:pic>
      <p:sp>
        <p:nvSpPr>
          <p:cNvPr id="20" name="テキスト ボックス 19">
            <a:extLst>
              <a:ext uri="{FF2B5EF4-FFF2-40B4-BE49-F238E27FC236}">
                <a16:creationId xmlns:a16="http://schemas.microsoft.com/office/drawing/2014/main" id="{3EFF5407-B7B3-3994-D72D-A7293E751660}"/>
              </a:ext>
            </a:extLst>
          </p:cNvPr>
          <p:cNvSpPr txBox="1"/>
          <p:nvPr/>
        </p:nvSpPr>
        <p:spPr>
          <a:xfrm>
            <a:off x="2977892" y="3260480"/>
            <a:ext cx="5695845" cy="830997"/>
          </a:xfrm>
          <a:prstGeom prst="rect">
            <a:avLst/>
          </a:prstGeom>
          <a:noFill/>
        </p:spPr>
        <p:txBody>
          <a:bodyPr wrap="square" rtlCol="0">
            <a:spAutoFit/>
          </a:bodyPr>
          <a:lstStyle/>
          <a:p>
            <a:r>
              <a:rPr kumimoji="1" lang="ja-JP" altLang="en-US" sz="2400" b="1" dirty="0"/>
              <a:t>連れてきたペットを、安全で避難の妨げにならない場所に一時的に保管します。</a:t>
            </a:r>
            <a:endParaRPr kumimoji="1" lang="ja-JP" altLang="en-US" sz="2800" b="1" dirty="0"/>
          </a:p>
        </p:txBody>
      </p:sp>
      <p:sp>
        <p:nvSpPr>
          <p:cNvPr id="21" name="テキスト ボックス 20">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a:t>ペット同行避難の</a:t>
            </a:r>
            <a:r>
              <a:rPr kumimoji="1" lang="ja-JP" altLang="en-US" sz="2000" b="1" dirty="0" smtClean="0"/>
              <a:t>受付を準備します</a:t>
            </a:r>
            <a:r>
              <a:rPr kumimoji="1" lang="ja-JP" altLang="en-US" sz="2000" b="1" dirty="0"/>
              <a:t>。</a:t>
            </a:r>
          </a:p>
        </p:txBody>
      </p:sp>
      <p:sp>
        <p:nvSpPr>
          <p:cNvPr id="22" name="テキスト ボックス 21">
            <a:extLst>
              <a:ext uri="{FF2B5EF4-FFF2-40B4-BE49-F238E27FC236}">
                <a16:creationId xmlns:a16="http://schemas.microsoft.com/office/drawing/2014/main" id="{3EFF5407-B7B3-3994-D72D-A7293E751660}"/>
              </a:ext>
            </a:extLst>
          </p:cNvPr>
          <p:cNvSpPr txBox="1"/>
          <p:nvPr/>
        </p:nvSpPr>
        <p:spPr>
          <a:xfrm>
            <a:off x="2977842" y="5101285"/>
            <a:ext cx="5695845" cy="1200329"/>
          </a:xfrm>
          <a:prstGeom prst="rect">
            <a:avLst/>
          </a:prstGeom>
          <a:noFill/>
        </p:spPr>
        <p:txBody>
          <a:bodyPr wrap="square" rtlCol="0">
            <a:spAutoFit/>
          </a:bodyPr>
          <a:lstStyle/>
          <a:p>
            <a:r>
              <a:rPr kumimoji="1" lang="ja-JP" altLang="en-US" sz="2400" b="1" dirty="0" smtClean="0"/>
              <a:t>地域防災拠点の防災</a:t>
            </a:r>
            <a:r>
              <a:rPr kumimoji="1" lang="ja-JP" altLang="en-US" sz="2400" b="1" dirty="0"/>
              <a:t>備蓄庫から</a:t>
            </a:r>
            <a:r>
              <a:rPr kumimoji="1" lang="ja-JP" altLang="en-US" sz="2400" b="1" dirty="0" smtClean="0"/>
              <a:t>「ペットの一時飼育場所開設</a:t>
            </a:r>
            <a:r>
              <a:rPr kumimoji="1" lang="ja-JP" altLang="en-US" sz="2400" b="1" dirty="0"/>
              <a:t>キット」を取り出します。</a:t>
            </a:r>
            <a:endParaRPr kumimoji="1" lang="ja-JP" altLang="en-US" sz="2800" b="1" dirty="0"/>
          </a:p>
        </p:txBody>
      </p:sp>
      <p:sp>
        <p:nvSpPr>
          <p:cNvPr id="24" name="テキスト ボックス 23">
            <a:extLst>
              <a:ext uri="{FF2B5EF4-FFF2-40B4-BE49-F238E27FC236}">
                <a16:creationId xmlns:a16="http://schemas.microsoft.com/office/drawing/2014/main" id="{0F903464-6F22-D6F1-A51B-03215B1B181E}"/>
              </a:ext>
            </a:extLst>
          </p:cNvPr>
          <p:cNvSpPr txBox="1"/>
          <p:nvPr/>
        </p:nvSpPr>
        <p:spPr>
          <a:xfrm>
            <a:off x="1005841" y="2015556"/>
            <a:ext cx="7132318" cy="830997"/>
          </a:xfrm>
          <a:prstGeom prst="rect">
            <a:avLst/>
          </a:prstGeom>
          <a:noFill/>
        </p:spPr>
        <p:txBody>
          <a:bodyPr wrap="square" rtlCol="0">
            <a:spAutoFit/>
          </a:bodyPr>
          <a:lstStyle/>
          <a:p>
            <a:r>
              <a:rPr kumimoji="1" lang="en-US" altLang="ja-JP" sz="2400" b="1" dirty="0" smtClean="0">
                <a:solidFill>
                  <a:srgbClr val="C00000"/>
                </a:solidFill>
              </a:rPr>
              <a:t>※ </a:t>
            </a:r>
            <a:r>
              <a:rPr kumimoji="1" lang="ja-JP" altLang="en-US" sz="2400" b="1" dirty="0" smtClean="0">
                <a:solidFill>
                  <a:srgbClr val="C00000"/>
                </a:solidFill>
              </a:rPr>
              <a:t>最初に避難</a:t>
            </a:r>
            <a:r>
              <a:rPr kumimoji="1" lang="ja-JP" altLang="en-US" sz="2400" b="1" dirty="0">
                <a:solidFill>
                  <a:srgbClr val="C00000"/>
                </a:solidFill>
              </a:rPr>
              <a:t>してきた飼い主が複数いる場合</a:t>
            </a:r>
            <a:r>
              <a:rPr kumimoji="1" lang="ja-JP" altLang="en-US" sz="2400" b="1" dirty="0" smtClean="0">
                <a:solidFill>
                  <a:srgbClr val="C00000"/>
                </a:solidFill>
              </a:rPr>
              <a:t>は、</a:t>
            </a:r>
            <a:endParaRPr kumimoji="1" lang="en-US" altLang="ja-JP" sz="2400" b="1" dirty="0" smtClean="0">
              <a:solidFill>
                <a:srgbClr val="C00000"/>
              </a:solidFill>
            </a:endParaRPr>
          </a:p>
          <a:p>
            <a:r>
              <a:rPr kumimoji="1" lang="ja-JP" altLang="en-US" sz="2400" b="1" dirty="0">
                <a:solidFill>
                  <a:srgbClr val="C00000"/>
                </a:solidFill>
              </a:rPr>
              <a:t>　</a:t>
            </a:r>
            <a:r>
              <a:rPr kumimoji="1" lang="ja-JP" altLang="en-US" sz="2400" b="1" dirty="0" smtClean="0">
                <a:solidFill>
                  <a:srgbClr val="C00000"/>
                </a:solidFill>
              </a:rPr>
              <a:t> 分担して準備を進めましょう。</a:t>
            </a:r>
            <a:endParaRPr kumimoji="1" lang="ja-JP" altLang="en-US" sz="2400" b="1" dirty="0">
              <a:solidFill>
                <a:srgbClr val="C00000"/>
              </a:solidFill>
            </a:endParaRPr>
          </a:p>
        </p:txBody>
      </p:sp>
      <p:pic>
        <p:nvPicPr>
          <p:cNvPr id="2" name="図 1"/>
          <p:cNvPicPr>
            <a:picLocks noChangeAspect="1"/>
          </p:cNvPicPr>
          <p:nvPr/>
        </p:nvPicPr>
        <p:blipFill>
          <a:blip r:embed="rId4"/>
          <a:stretch>
            <a:fillRect/>
          </a:stretch>
        </p:blipFill>
        <p:spPr>
          <a:xfrm>
            <a:off x="1381587" y="3004202"/>
            <a:ext cx="1499746" cy="1597290"/>
          </a:xfrm>
          <a:prstGeom prst="rect">
            <a:avLst/>
          </a:prstGeom>
        </p:spPr>
      </p:pic>
    </p:spTree>
    <p:extLst>
      <p:ext uri="{BB962C8B-B14F-4D97-AF65-F5344CB8AC3E}">
        <p14:creationId xmlns:p14="http://schemas.microsoft.com/office/powerpoint/2010/main" val="1630065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19" name="正方形/長方形 18"/>
          <p:cNvSpPr/>
          <p:nvPr/>
        </p:nvSpPr>
        <p:spPr>
          <a:xfrm>
            <a:off x="0" y="0"/>
            <a:ext cx="9144000" cy="685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222068"/>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94B0B91B-D9E4-4D5C-C7A9-512ED8A9EBBD}"/>
              </a:ext>
            </a:extLst>
          </p:cNvPr>
          <p:cNvGrpSpPr/>
          <p:nvPr/>
        </p:nvGrpSpPr>
        <p:grpSpPr>
          <a:xfrm>
            <a:off x="596823" y="2231463"/>
            <a:ext cx="739656" cy="937145"/>
            <a:chOff x="-2677" y="2164580"/>
            <a:chExt cx="739656" cy="937145"/>
          </a:xfrm>
        </p:grpSpPr>
        <p:sp>
          <p:nvSpPr>
            <p:cNvPr id="6"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7"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３</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grpSp>
        <p:nvGrpSpPr>
          <p:cNvPr id="8" name="グループ化 7">
            <a:extLst>
              <a:ext uri="{FF2B5EF4-FFF2-40B4-BE49-F238E27FC236}">
                <a16:creationId xmlns:a16="http://schemas.microsoft.com/office/drawing/2014/main" id="{94B0B91B-D9E4-4D5C-C7A9-512ED8A9EBBD}"/>
              </a:ext>
            </a:extLst>
          </p:cNvPr>
          <p:cNvGrpSpPr/>
          <p:nvPr/>
        </p:nvGrpSpPr>
        <p:grpSpPr>
          <a:xfrm>
            <a:off x="596823" y="3957560"/>
            <a:ext cx="739656" cy="937145"/>
            <a:chOff x="-2677" y="2164580"/>
            <a:chExt cx="739656" cy="937145"/>
          </a:xfrm>
        </p:grpSpPr>
        <p:sp>
          <p:nvSpPr>
            <p:cNvPr id="9"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４</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sp>
        <p:nvSpPr>
          <p:cNvPr id="12" name="片側の 2 つの角を丸めた四角形 11"/>
          <p:cNvSpPr/>
          <p:nvPr/>
        </p:nvSpPr>
        <p:spPr>
          <a:xfrm>
            <a:off x="326572" y="222068"/>
            <a:ext cx="8490856" cy="1213671"/>
          </a:xfrm>
          <a:prstGeom prst="round2SameRect">
            <a:avLst>
              <a:gd name="adj1" fmla="val 0"/>
              <a:gd name="adj2" fmla="val 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a:off x="418013" y="157926"/>
            <a:ext cx="1528354" cy="10990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5" name="テキスト ボックス 14">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a:t>ペット同行避難の</a:t>
            </a:r>
            <a:r>
              <a:rPr kumimoji="1" lang="ja-JP" altLang="en-US" sz="2000" b="1" dirty="0" smtClean="0"/>
              <a:t>受付を準備します</a:t>
            </a:r>
            <a:r>
              <a:rPr kumimoji="1" lang="ja-JP" altLang="en-US" sz="2000" b="1" dirty="0"/>
              <a:t>。</a:t>
            </a:r>
          </a:p>
        </p:txBody>
      </p:sp>
      <p:sp>
        <p:nvSpPr>
          <p:cNvPr id="18" name="テキスト ボックス 17">
            <a:extLst>
              <a:ext uri="{FF2B5EF4-FFF2-40B4-BE49-F238E27FC236}">
                <a16:creationId xmlns:a16="http://schemas.microsoft.com/office/drawing/2014/main" id="{3EFF5407-B7B3-3994-D72D-A7293E751660}"/>
              </a:ext>
            </a:extLst>
          </p:cNvPr>
          <p:cNvSpPr txBox="1"/>
          <p:nvPr/>
        </p:nvSpPr>
        <p:spPr>
          <a:xfrm>
            <a:off x="3101117" y="2240110"/>
            <a:ext cx="5695845" cy="830997"/>
          </a:xfrm>
          <a:prstGeom prst="rect">
            <a:avLst/>
          </a:prstGeom>
          <a:noFill/>
        </p:spPr>
        <p:txBody>
          <a:bodyPr wrap="square" rtlCol="0">
            <a:spAutoFit/>
          </a:bodyPr>
          <a:lstStyle/>
          <a:p>
            <a:r>
              <a:rPr kumimoji="1" lang="ja-JP" altLang="en-US" sz="2400" b="1" dirty="0" smtClean="0"/>
              <a:t>キットに入れているマニュアル等を参考にペット</a:t>
            </a:r>
            <a:r>
              <a:rPr kumimoji="1" lang="ja-JP" altLang="en-US" sz="2400" b="1" dirty="0"/>
              <a:t>同行避難の受付を設置します</a:t>
            </a:r>
            <a:r>
              <a:rPr kumimoji="1" lang="ja-JP" altLang="en-US" sz="2400" b="1" dirty="0" smtClean="0"/>
              <a:t>。</a:t>
            </a:r>
            <a:endParaRPr kumimoji="1" lang="ja-JP" altLang="en-US" sz="2800" b="1" dirty="0"/>
          </a:p>
        </p:txBody>
      </p:sp>
      <p:sp>
        <p:nvSpPr>
          <p:cNvPr id="20" name="テキスト ボックス 19">
            <a:extLst>
              <a:ext uri="{FF2B5EF4-FFF2-40B4-BE49-F238E27FC236}">
                <a16:creationId xmlns:a16="http://schemas.microsoft.com/office/drawing/2014/main" id="{65671B6B-8B52-4EB9-DB35-E98779424134}"/>
              </a:ext>
            </a:extLst>
          </p:cNvPr>
          <p:cNvSpPr txBox="1"/>
          <p:nvPr/>
        </p:nvSpPr>
        <p:spPr>
          <a:xfrm>
            <a:off x="2025975" y="157926"/>
            <a:ext cx="7106193"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u="sng" dirty="0">
                <a:solidFill>
                  <a:schemeClr val="bg1"/>
                </a:solidFill>
                <a:latin typeface="UD デジタル 教科書体 NP-B" panose="02020700000000000000" pitchFamily="18" charset="-128"/>
                <a:ea typeface="UD デジタル 教科書体 NP-B" panose="02020700000000000000" pitchFamily="18" charset="-128"/>
              </a:rPr>
              <a:t>最初に</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ペットを</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連れて</a:t>
            </a:r>
            <a:endParaRPr kumimoji="1" lang="en-US" altLang="ja-JP" sz="3600" dirty="0" smtClean="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避難してきた飼い主</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が行います！</a:t>
            </a:r>
          </a:p>
        </p:txBody>
      </p:sp>
      <p:grpSp>
        <p:nvGrpSpPr>
          <p:cNvPr id="29" name="グループ化 28"/>
          <p:cNvGrpSpPr/>
          <p:nvPr/>
        </p:nvGrpSpPr>
        <p:grpSpPr>
          <a:xfrm>
            <a:off x="3243872" y="3098582"/>
            <a:ext cx="5257450" cy="717665"/>
            <a:chOff x="3243871" y="2888994"/>
            <a:chExt cx="5286175" cy="933303"/>
          </a:xfrm>
        </p:grpSpPr>
        <p:sp>
          <p:nvSpPr>
            <p:cNvPr id="21" name="正方形/長方形 20">
              <a:extLst>
                <a:ext uri="{FF2B5EF4-FFF2-40B4-BE49-F238E27FC236}">
                  <a16:creationId xmlns:a16="http://schemas.microsoft.com/office/drawing/2014/main" id="{C1CBB86F-1CBC-AE06-9755-005F16EB0020}"/>
                </a:ext>
              </a:extLst>
            </p:cNvPr>
            <p:cNvSpPr/>
            <p:nvPr/>
          </p:nvSpPr>
          <p:spPr>
            <a:xfrm>
              <a:off x="3243871" y="2888994"/>
              <a:ext cx="5286175" cy="933303"/>
            </a:xfrm>
            <a:prstGeom prst="rect">
              <a:avLst/>
            </a:prstGeom>
            <a:solidFill>
              <a:schemeClr val="bg1"/>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3080CF78-4383-08D3-4509-B7F6895B6359}"/>
                </a:ext>
              </a:extLst>
            </p:cNvPr>
            <p:cNvSpPr txBox="1"/>
            <p:nvPr/>
          </p:nvSpPr>
          <p:spPr>
            <a:xfrm>
              <a:off x="3278699" y="2934448"/>
              <a:ext cx="2998276" cy="400255"/>
            </a:xfrm>
            <a:prstGeom prst="rect">
              <a:avLst/>
            </a:prstGeom>
            <a:noFill/>
          </p:spPr>
          <p:txBody>
            <a:bodyPr wrap="square" rtlCol="0">
              <a:spAutoFit/>
            </a:bodyPr>
            <a:lstStyle/>
            <a:p>
              <a:r>
                <a:rPr kumimoji="1" lang="ja-JP" altLang="en-US" sz="1400" b="1" dirty="0"/>
                <a:t>ペット同行避難の受付設置場所：</a:t>
              </a:r>
            </a:p>
          </p:txBody>
        </p:sp>
      </p:grpSp>
      <p:pic>
        <p:nvPicPr>
          <p:cNvPr id="23" name="図 22">
            <a:extLst>
              <a:ext uri="{FF2B5EF4-FFF2-40B4-BE49-F238E27FC236}">
                <a16:creationId xmlns:a16="http://schemas.microsoft.com/office/drawing/2014/main" id="{8EC9E2D1-4A55-41F7-E9AE-A9EDC2607A8C}"/>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5034" r="93364">
                        <a14:foregroundMark x1="5263" y1="14571" x2="5263" y2="14571"/>
                        <a14:foregroundMark x1="93364" y1="44857" x2="93364" y2="44857"/>
                      </a14:backgroundRemoval>
                    </a14:imgEffect>
                  </a14:imgLayer>
                </a14:imgProps>
              </a:ext>
              <a:ext uri="{28A0092B-C50C-407E-A947-70E740481C1C}">
                <a14:useLocalDpi xmlns:a14="http://schemas.microsoft.com/office/drawing/2010/main" val="0"/>
              </a:ext>
            </a:extLst>
          </a:blip>
          <a:stretch>
            <a:fillRect/>
          </a:stretch>
        </p:blipFill>
        <p:spPr>
          <a:xfrm>
            <a:off x="1492620" y="3854229"/>
            <a:ext cx="1428120" cy="1143803"/>
          </a:xfrm>
          <a:prstGeom prst="rect">
            <a:avLst/>
          </a:prstGeom>
        </p:spPr>
      </p:pic>
      <p:sp>
        <p:nvSpPr>
          <p:cNvPr id="28" name="テキスト ボックス 27">
            <a:extLst>
              <a:ext uri="{FF2B5EF4-FFF2-40B4-BE49-F238E27FC236}">
                <a16:creationId xmlns:a16="http://schemas.microsoft.com/office/drawing/2014/main" id="{3EFF5407-B7B3-3994-D72D-A7293E751660}"/>
              </a:ext>
            </a:extLst>
          </p:cNvPr>
          <p:cNvSpPr txBox="1"/>
          <p:nvPr/>
        </p:nvSpPr>
        <p:spPr>
          <a:xfrm>
            <a:off x="3097919" y="3825967"/>
            <a:ext cx="5695845" cy="1200329"/>
          </a:xfrm>
          <a:prstGeom prst="rect">
            <a:avLst/>
          </a:prstGeom>
          <a:noFill/>
        </p:spPr>
        <p:txBody>
          <a:bodyPr wrap="square" rtlCol="0">
            <a:spAutoFit/>
          </a:bodyPr>
          <a:lstStyle/>
          <a:p>
            <a:r>
              <a:rPr kumimoji="1" lang="ja-JP" altLang="en-US" sz="2400" b="1" dirty="0"/>
              <a:t>ペットの一時飼育場所を整えます</a:t>
            </a:r>
            <a:r>
              <a:rPr kumimoji="1" lang="ja-JP" altLang="en-US" sz="2400" b="1" dirty="0" smtClean="0"/>
              <a:t>。</a:t>
            </a:r>
            <a:endParaRPr kumimoji="1" lang="en-US" altLang="ja-JP" sz="2400" b="1" dirty="0" smtClean="0"/>
          </a:p>
          <a:p>
            <a:r>
              <a:rPr kumimoji="1" lang="ja-JP" altLang="en-US" sz="2400" b="1" dirty="0" smtClean="0"/>
              <a:t>飼い主</a:t>
            </a:r>
            <a:r>
              <a:rPr kumimoji="1" lang="ja-JP" altLang="en-US" sz="2400" b="1" dirty="0"/>
              <a:t>以外の方が近づかないよう</a:t>
            </a:r>
            <a:r>
              <a:rPr kumimoji="1" lang="ja-JP" altLang="en-US" sz="2400" b="1" dirty="0" smtClean="0"/>
              <a:t>に、</a:t>
            </a:r>
            <a:endParaRPr kumimoji="1" lang="en-US" altLang="ja-JP" sz="2400" b="1" dirty="0" smtClean="0"/>
          </a:p>
          <a:p>
            <a:r>
              <a:rPr kumimoji="1" lang="ja-JP" altLang="en-US" sz="2400" b="1" dirty="0" smtClean="0"/>
              <a:t>注意書きをしましょう。</a:t>
            </a:r>
            <a:endParaRPr kumimoji="1" lang="ja-JP" altLang="en-US" sz="2800" b="1" dirty="0"/>
          </a:p>
        </p:txBody>
      </p:sp>
      <p:grpSp>
        <p:nvGrpSpPr>
          <p:cNvPr id="30" name="グループ化 29"/>
          <p:cNvGrpSpPr/>
          <p:nvPr/>
        </p:nvGrpSpPr>
        <p:grpSpPr>
          <a:xfrm>
            <a:off x="3215146" y="5061588"/>
            <a:ext cx="5286175" cy="1346470"/>
            <a:chOff x="3243871" y="2888994"/>
            <a:chExt cx="5286175" cy="1346470"/>
          </a:xfrm>
        </p:grpSpPr>
        <p:sp>
          <p:nvSpPr>
            <p:cNvPr id="31" name="正方形/長方形 30">
              <a:extLst>
                <a:ext uri="{FF2B5EF4-FFF2-40B4-BE49-F238E27FC236}">
                  <a16:creationId xmlns:a16="http://schemas.microsoft.com/office/drawing/2014/main" id="{C1CBB86F-1CBC-AE06-9755-005F16EB0020}"/>
                </a:ext>
              </a:extLst>
            </p:cNvPr>
            <p:cNvSpPr/>
            <p:nvPr/>
          </p:nvSpPr>
          <p:spPr>
            <a:xfrm>
              <a:off x="3243871" y="2888994"/>
              <a:ext cx="5286175" cy="1346470"/>
            </a:xfrm>
            <a:prstGeom prst="rect">
              <a:avLst/>
            </a:prstGeom>
            <a:solidFill>
              <a:schemeClr val="bg1"/>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3080CF78-4383-08D3-4509-B7F6895B6359}"/>
                </a:ext>
              </a:extLst>
            </p:cNvPr>
            <p:cNvSpPr txBox="1"/>
            <p:nvPr/>
          </p:nvSpPr>
          <p:spPr>
            <a:xfrm>
              <a:off x="3278699" y="2934448"/>
              <a:ext cx="2670340" cy="307777"/>
            </a:xfrm>
            <a:prstGeom prst="rect">
              <a:avLst/>
            </a:prstGeom>
            <a:noFill/>
          </p:spPr>
          <p:txBody>
            <a:bodyPr wrap="square" rtlCol="0">
              <a:spAutoFit/>
            </a:bodyPr>
            <a:lstStyle/>
            <a:p>
              <a:r>
                <a:rPr kumimoji="1" lang="ja-JP" altLang="en-US" sz="1400" b="1" dirty="0" smtClean="0"/>
                <a:t>ペットの一時飼育場所：</a:t>
              </a:r>
              <a:endParaRPr kumimoji="1" lang="ja-JP" altLang="en-US" sz="1400" b="1" dirty="0"/>
            </a:p>
          </p:txBody>
        </p:sp>
      </p:grpSp>
      <p:sp>
        <p:nvSpPr>
          <p:cNvPr id="33" name="テキスト ボックス 21">
            <a:extLst>
              <a:ext uri="{FF2B5EF4-FFF2-40B4-BE49-F238E27FC236}">
                <a16:creationId xmlns:a16="http://schemas.microsoft.com/office/drawing/2014/main" id="{6D1A8937-858E-E1E1-E3D1-2F00BC0AE581}"/>
              </a:ext>
            </a:extLst>
          </p:cNvPr>
          <p:cNvSpPr txBox="1"/>
          <p:nvPr/>
        </p:nvSpPr>
        <p:spPr>
          <a:xfrm>
            <a:off x="812362" y="245005"/>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a:latin typeface="メイリオ" panose="020B0604030504040204" pitchFamily="50" charset="-128"/>
                <a:ea typeface="メイリオ" panose="020B0604030504040204" pitchFamily="50" charset="-128"/>
              </a:rPr>
              <a:t>１</a:t>
            </a:r>
          </a:p>
        </p:txBody>
      </p:sp>
      <p:pic>
        <p:nvPicPr>
          <p:cNvPr id="2" name="図 1"/>
          <p:cNvPicPr>
            <a:picLocks noChangeAspect="1"/>
          </p:cNvPicPr>
          <p:nvPr/>
        </p:nvPicPr>
        <p:blipFill>
          <a:blip r:embed="rId4"/>
          <a:stretch>
            <a:fillRect/>
          </a:stretch>
        </p:blipFill>
        <p:spPr>
          <a:xfrm>
            <a:off x="1341135" y="2002199"/>
            <a:ext cx="1774090" cy="1609483"/>
          </a:xfrm>
          <a:prstGeom prst="rect">
            <a:avLst/>
          </a:prstGeom>
        </p:spPr>
      </p:pic>
      <p:pic>
        <p:nvPicPr>
          <p:cNvPr id="11" name="図 10"/>
          <p:cNvPicPr>
            <a:picLocks noChangeAspect="1"/>
          </p:cNvPicPr>
          <p:nvPr/>
        </p:nvPicPr>
        <p:blipFill>
          <a:blip r:embed="rId5"/>
          <a:stretch>
            <a:fillRect/>
          </a:stretch>
        </p:blipFill>
        <p:spPr>
          <a:xfrm>
            <a:off x="1508696" y="4848301"/>
            <a:ext cx="1310754" cy="1585097"/>
          </a:xfrm>
          <a:prstGeom prst="rect">
            <a:avLst/>
          </a:prstGeom>
        </p:spPr>
      </p:pic>
    </p:spTree>
    <p:extLst>
      <p:ext uri="{BB962C8B-B14F-4D97-AF65-F5344CB8AC3E}">
        <p14:creationId xmlns:p14="http://schemas.microsoft.com/office/powerpoint/2010/main" val="1728167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16" name="正方形/長方形 15"/>
          <p:cNvSpPr/>
          <p:nvPr/>
        </p:nvSpPr>
        <p:spPr>
          <a:xfrm>
            <a:off x="0" y="0"/>
            <a:ext cx="9144000" cy="685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222069"/>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a:extLst>
              <a:ext uri="{FF2B5EF4-FFF2-40B4-BE49-F238E27FC236}">
                <a16:creationId xmlns:a16="http://schemas.microsoft.com/office/drawing/2014/main" id="{94B0B91B-D9E4-4D5C-C7A9-512ED8A9EBBD}"/>
              </a:ext>
            </a:extLst>
          </p:cNvPr>
          <p:cNvGrpSpPr/>
          <p:nvPr/>
        </p:nvGrpSpPr>
        <p:grpSpPr>
          <a:xfrm>
            <a:off x="596823" y="4432171"/>
            <a:ext cx="739656" cy="937145"/>
            <a:chOff x="-2677" y="2164580"/>
            <a:chExt cx="739656" cy="937145"/>
          </a:xfrm>
        </p:grpSpPr>
        <p:sp>
          <p:nvSpPr>
            <p:cNvPr id="9"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６</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sp>
        <p:nvSpPr>
          <p:cNvPr id="12" name="片側の 2 つの角を丸めた四角形 11"/>
          <p:cNvSpPr/>
          <p:nvPr/>
        </p:nvSpPr>
        <p:spPr>
          <a:xfrm>
            <a:off x="326572" y="222068"/>
            <a:ext cx="8490856" cy="1213671"/>
          </a:xfrm>
          <a:prstGeom prst="round2SameRect">
            <a:avLst>
              <a:gd name="adj1" fmla="val 0"/>
              <a:gd name="adj2" fmla="val 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a:off x="418013" y="157926"/>
            <a:ext cx="1528354" cy="10990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5" name="テキスト ボックス 14">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a:t>ペット同行避難の</a:t>
            </a:r>
            <a:r>
              <a:rPr kumimoji="1" lang="ja-JP" altLang="en-US" sz="2000" b="1" dirty="0" smtClean="0"/>
              <a:t>受付を準備します</a:t>
            </a:r>
            <a:r>
              <a:rPr kumimoji="1" lang="ja-JP" altLang="en-US" sz="2000" b="1" dirty="0"/>
              <a:t>。</a:t>
            </a:r>
          </a:p>
        </p:txBody>
      </p:sp>
      <p:sp>
        <p:nvSpPr>
          <p:cNvPr id="17" name="テキスト ボックス 19">
            <a:extLst>
              <a:ext uri="{FF2B5EF4-FFF2-40B4-BE49-F238E27FC236}">
                <a16:creationId xmlns:a16="http://schemas.microsoft.com/office/drawing/2014/main" id="{65671B6B-8B52-4EB9-DB35-E98779424134}"/>
              </a:ext>
            </a:extLst>
          </p:cNvPr>
          <p:cNvSpPr txBox="1"/>
          <p:nvPr/>
        </p:nvSpPr>
        <p:spPr>
          <a:xfrm>
            <a:off x="2025975" y="157926"/>
            <a:ext cx="7106193"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u="sng" dirty="0">
                <a:solidFill>
                  <a:schemeClr val="bg1"/>
                </a:solidFill>
                <a:latin typeface="UD デジタル 教科書体 NP-B" panose="02020700000000000000" pitchFamily="18" charset="-128"/>
                <a:ea typeface="UD デジタル 教科書体 NP-B" panose="02020700000000000000" pitchFamily="18" charset="-128"/>
              </a:rPr>
              <a:t>最初に</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ペットを</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連れて</a:t>
            </a:r>
            <a:endParaRPr kumimoji="1" lang="en-US" altLang="ja-JP" sz="3600" dirty="0" smtClean="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避難してきた飼い主</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が行います！</a:t>
            </a:r>
          </a:p>
        </p:txBody>
      </p:sp>
      <p:sp>
        <p:nvSpPr>
          <p:cNvPr id="20" name="テキスト ボックス 19">
            <a:extLst>
              <a:ext uri="{FF2B5EF4-FFF2-40B4-BE49-F238E27FC236}">
                <a16:creationId xmlns:a16="http://schemas.microsoft.com/office/drawing/2014/main" id="{3EFF5407-B7B3-3994-D72D-A7293E751660}"/>
              </a:ext>
            </a:extLst>
          </p:cNvPr>
          <p:cNvSpPr txBox="1"/>
          <p:nvPr/>
        </p:nvSpPr>
        <p:spPr>
          <a:xfrm>
            <a:off x="3101118" y="2501362"/>
            <a:ext cx="5572620" cy="830997"/>
          </a:xfrm>
          <a:prstGeom prst="rect">
            <a:avLst/>
          </a:prstGeom>
          <a:noFill/>
        </p:spPr>
        <p:txBody>
          <a:bodyPr wrap="square" rtlCol="0">
            <a:spAutoFit/>
          </a:bodyPr>
          <a:lstStyle/>
          <a:p>
            <a:r>
              <a:rPr kumimoji="1" lang="ja-JP" altLang="en-US" sz="2400" b="1" dirty="0" smtClean="0"/>
              <a:t>見やすい</a:t>
            </a:r>
            <a:r>
              <a:rPr kumimoji="1" lang="ja-JP" altLang="en-US" sz="2400" b="1" dirty="0"/>
              <a:t>場所に「ペットの一時飼育</a:t>
            </a:r>
            <a:r>
              <a:rPr kumimoji="1" lang="ja-JP" altLang="en-US" sz="2400" b="1" dirty="0" smtClean="0"/>
              <a:t>場所」の案内図を</a:t>
            </a:r>
            <a:r>
              <a:rPr kumimoji="1" lang="ja-JP" altLang="en-US" sz="2400" b="1" dirty="0"/>
              <a:t>掲示します</a:t>
            </a:r>
            <a:r>
              <a:rPr kumimoji="1" lang="ja-JP" altLang="en-US" sz="2400" b="1" dirty="0" smtClean="0"/>
              <a:t>。</a:t>
            </a:r>
            <a:endParaRPr kumimoji="1" lang="ja-JP" altLang="en-US" sz="2800" b="1" dirty="0"/>
          </a:p>
        </p:txBody>
      </p:sp>
      <p:pic>
        <p:nvPicPr>
          <p:cNvPr id="22" name="図 21">
            <a:extLst>
              <a:ext uri="{FF2B5EF4-FFF2-40B4-BE49-F238E27FC236}">
                <a16:creationId xmlns:a16="http://schemas.microsoft.com/office/drawing/2014/main" id="{66E98623-A5D0-92B3-3A17-4E39C3AB946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0000" b="90000" l="10000" r="90000">
                        <a14:foregroundMark x1="22325" y1="50038" x2="22325" y2="50038"/>
                        <a14:foregroundMark x1="47729" y1="41724" x2="47729" y2="41724"/>
                        <a14:foregroundMark x1="42109" y1="63818" x2="42109" y2="63818"/>
                        <a14:foregroundMark x1="72517" y1="64896" x2="72517" y2="64896"/>
                        <a14:foregroundMark x1="84142" y1="52964" x2="84142" y2="52964"/>
                      </a14:backgroundRemoval>
                    </a14:imgEffect>
                  </a14:imgLayer>
                </a14:imgProps>
              </a:ext>
              <a:ext uri="{28A0092B-C50C-407E-A947-70E740481C1C}">
                <a14:useLocalDpi xmlns:a14="http://schemas.microsoft.com/office/drawing/2010/main" val="0"/>
              </a:ext>
            </a:extLst>
          </a:blip>
          <a:srcRect l="8537" t="17736" r="2062" b="13418"/>
          <a:stretch/>
        </p:blipFill>
        <p:spPr>
          <a:xfrm>
            <a:off x="1313835" y="4241072"/>
            <a:ext cx="1807748" cy="1392121"/>
          </a:xfrm>
          <a:prstGeom prst="rect">
            <a:avLst/>
          </a:prstGeom>
        </p:spPr>
      </p:pic>
      <p:pic>
        <p:nvPicPr>
          <p:cNvPr id="23" name="図 22">
            <a:extLst>
              <a:ext uri="{FF2B5EF4-FFF2-40B4-BE49-F238E27FC236}">
                <a16:creationId xmlns:a16="http://schemas.microsoft.com/office/drawing/2014/main" id="{C8BA18D3-4D8D-E849-2DDF-5B1844F82BAE}"/>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10000" b="90000" l="10000" r="90000">
                        <a14:foregroundMark x1="23308" y1="28154" x2="23308" y2="28154"/>
                        <a14:foregroundMark x1="42769" y1="39692" x2="42769" y2="39692"/>
                        <a14:foregroundMark x1="59692" y1="43231" x2="59692" y2="43231"/>
                        <a14:foregroundMark x1="76231" y1="66538" x2="76231" y2="66538"/>
                        <a14:foregroundMark x1="33846" y1="80077" x2="33846" y2="80077"/>
                        <a14:foregroundMark x1="33846" y1="76462" x2="33846" y2="76462"/>
                      </a14:backgroundRemoval>
                    </a14:imgEffect>
                  </a14:imgLayer>
                </a14:imgProps>
              </a:ext>
              <a:ext uri="{28A0092B-C50C-407E-A947-70E740481C1C}">
                <a14:useLocalDpi xmlns:a14="http://schemas.microsoft.com/office/drawing/2010/main" val="0"/>
              </a:ext>
            </a:extLst>
          </a:blip>
          <a:srcRect l="10533" t="23756" r="5870" b="12885"/>
          <a:stretch/>
        </p:blipFill>
        <p:spPr>
          <a:xfrm>
            <a:off x="1573772" y="2448161"/>
            <a:ext cx="1236497" cy="937144"/>
          </a:xfrm>
          <a:prstGeom prst="rect">
            <a:avLst/>
          </a:prstGeom>
        </p:spPr>
      </p:pic>
      <p:grpSp>
        <p:nvGrpSpPr>
          <p:cNvPr id="24" name="グループ化 23">
            <a:extLst>
              <a:ext uri="{FF2B5EF4-FFF2-40B4-BE49-F238E27FC236}">
                <a16:creationId xmlns:a16="http://schemas.microsoft.com/office/drawing/2014/main" id="{94B0B91B-D9E4-4D5C-C7A9-512ED8A9EBBD}"/>
              </a:ext>
            </a:extLst>
          </p:cNvPr>
          <p:cNvGrpSpPr/>
          <p:nvPr/>
        </p:nvGrpSpPr>
        <p:grpSpPr>
          <a:xfrm>
            <a:off x="596823" y="2449173"/>
            <a:ext cx="739656" cy="937145"/>
            <a:chOff x="-2677" y="2164580"/>
            <a:chExt cx="739656" cy="937145"/>
          </a:xfrm>
        </p:grpSpPr>
        <p:sp>
          <p:nvSpPr>
            <p:cNvPr id="25"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6"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rPr>
                <a:t>５</a:t>
              </a:r>
            </a:p>
          </p:txBody>
        </p:sp>
      </p:grpSp>
      <p:sp>
        <p:nvSpPr>
          <p:cNvPr id="28" name="テキスト ボックス 27">
            <a:extLst>
              <a:ext uri="{FF2B5EF4-FFF2-40B4-BE49-F238E27FC236}">
                <a16:creationId xmlns:a16="http://schemas.microsoft.com/office/drawing/2014/main" id="{3EFF5407-B7B3-3994-D72D-A7293E751660}"/>
              </a:ext>
            </a:extLst>
          </p:cNvPr>
          <p:cNvSpPr txBox="1"/>
          <p:nvPr/>
        </p:nvSpPr>
        <p:spPr>
          <a:xfrm>
            <a:off x="3121583" y="4357590"/>
            <a:ext cx="5552155" cy="1200329"/>
          </a:xfrm>
          <a:prstGeom prst="rect">
            <a:avLst/>
          </a:prstGeom>
          <a:noFill/>
        </p:spPr>
        <p:txBody>
          <a:bodyPr wrap="square" rtlCol="0">
            <a:spAutoFit/>
          </a:bodyPr>
          <a:lstStyle/>
          <a:p>
            <a:r>
              <a:rPr kumimoji="1" lang="ja-JP" altLang="en-US" sz="2400" b="1" u="heavy" dirty="0"/>
              <a:t>拠点運営委員会</a:t>
            </a:r>
            <a:r>
              <a:rPr kumimoji="1" lang="ja-JP" altLang="en-US" sz="2400" b="1" dirty="0" smtClean="0"/>
              <a:t>と</a:t>
            </a:r>
            <a:r>
              <a:rPr kumimoji="1" lang="ja-JP" altLang="en-US" sz="2400" b="1" u="heavy" dirty="0" smtClean="0"/>
              <a:t>避難者受付</a:t>
            </a:r>
            <a:r>
              <a:rPr kumimoji="1" lang="ja-JP" altLang="en-US" sz="2400" b="1" dirty="0" smtClean="0"/>
              <a:t>に、ペット</a:t>
            </a:r>
            <a:r>
              <a:rPr kumimoji="1" lang="ja-JP" altLang="en-US" sz="2400" b="1" dirty="0"/>
              <a:t>の一時飼育場所の開設と飼い主の会の立ち上げを宣言します</a:t>
            </a:r>
            <a:r>
              <a:rPr kumimoji="1" lang="ja-JP" altLang="en-US" sz="2400" b="1" dirty="0" smtClean="0"/>
              <a:t>。</a:t>
            </a:r>
            <a:endParaRPr kumimoji="1" lang="en-US" altLang="ja-JP" sz="2400" b="1" dirty="0" smtClean="0"/>
          </a:p>
        </p:txBody>
      </p:sp>
      <p:sp>
        <p:nvSpPr>
          <p:cNvPr id="30" name="テキスト ボックス 21">
            <a:extLst>
              <a:ext uri="{FF2B5EF4-FFF2-40B4-BE49-F238E27FC236}">
                <a16:creationId xmlns:a16="http://schemas.microsoft.com/office/drawing/2014/main" id="{6D1A8937-858E-E1E1-E3D1-2F00BC0AE581}"/>
              </a:ext>
            </a:extLst>
          </p:cNvPr>
          <p:cNvSpPr txBox="1"/>
          <p:nvPr/>
        </p:nvSpPr>
        <p:spPr>
          <a:xfrm>
            <a:off x="812362" y="245005"/>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a:latin typeface="メイリオ" panose="020B0604030504040204" pitchFamily="50" charset="-128"/>
                <a:ea typeface="メイリオ" panose="020B0604030504040204" pitchFamily="50" charset="-128"/>
              </a:rPr>
              <a:t>１</a:t>
            </a:r>
          </a:p>
        </p:txBody>
      </p:sp>
    </p:spTree>
    <p:extLst>
      <p:ext uri="{BB962C8B-B14F-4D97-AF65-F5344CB8AC3E}">
        <p14:creationId xmlns:p14="http://schemas.microsoft.com/office/powerpoint/2010/main" val="3595187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6" name="正方形/長方形 15"/>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222069"/>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94B0B91B-D9E4-4D5C-C7A9-512ED8A9EBBD}"/>
              </a:ext>
            </a:extLst>
          </p:cNvPr>
          <p:cNvGrpSpPr/>
          <p:nvPr/>
        </p:nvGrpSpPr>
        <p:grpSpPr>
          <a:xfrm>
            <a:off x="609886" y="3051869"/>
            <a:ext cx="739656" cy="937145"/>
            <a:chOff x="-2677" y="2164580"/>
            <a:chExt cx="739656" cy="937145"/>
          </a:xfrm>
        </p:grpSpPr>
        <p:sp>
          <p:nvSpPr>
            <p:cNvPr id="6"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7"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１</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grpSp>
        <p:nvGrpSpPr>
          <p:cNvPr id="8" name="グループ化 7">
            <a:extLst>
              <a:ext uri="{FF2B5EF4-FFF2-40B4-BE49-F238E27FC236}">
                <a16:creationId xmlns:a16="http://schemas.microsoft.com/office/drawing/2014/main" id="{94B0B91B-D9E4-4D5C-C7A9-512ED8A9EBBD}"/>
              </a:ext>
            </a:extLst>
          </p:cNvPr>
          <p:cNvGrpSpPr/>
          <p:nvPr/>
        </p:nvGrpSpPr>
        <p:grpSpPr>
          <a:xfrm>
            <a:off x="595288" y="5121897"/>
            <a:ext cx="739656" cy="937145"/>
            <a:chOff x="-2677" y="2164580"/>
            <a:chExt cx="739656" cy="937145"/>
          </a:xfrm>
        </p:grpSpPr>
        <p:sp>
          <p:nvSpPr>
            <p:cNvPr id="9"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２</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sp>
        <p:nvSpPr>
          <p:cNvPr id="12" name="片側の 2 つの角を丸めた四角形 11"/>
          <p:cNvSpPr/>
          <p:nvPr/>
        </p:nvSpPr>
        <p:spPr>
          <a:xfrm>
            <a:off x="326572" y="222068"/>
            <a:ext cx="8490856" cy="1213671"/>
          </a:xfrm>
          <a:prstGeom prst="round2SameRect">
            <a:avLst>
              <a:gd name="adj1" fmla="val 0"/>
              <a:gd name="adj2" fmla="val 0"/>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13" name="楕円 12"/>
          <p:cNvSpPr/>
          <p:nvPr/>
        </p:nvSpPr>
        <p:spPr>
          <a:xfrm>
            <a:off x="418013" y="157926"/>
            <a:ext cx="1528354" cy="10990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4" name="テキスト ボックス 21">
            <a:extLst>
              <a:ext uri="{FF2B5EF4-FFF2-40B4-BE49-F238E27FC236}">
                <a16:creationId xmlns:a16="http://schemas.microsoft.com/office/drawing/2014/main" id="{6D1A8937-858E-E1E1-E3D1-2F00BC0AE581}"/>
              </a:ext>
            </a:extLst>
          </p:cNvPr>
          <p:cNvSpPr txBox="1"/>
          <p:nvPr/>
        </p:nvSpPr>
        <p:spPr>
          <a:xfrm>
            <a:off x="812362" y="245005"/>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smtClean="0">
                <a:latin typeface="メイリオ" panose="020B0604030504040204" pitchFamily="50" charset="-128"/>
                <a:ea typeface="メイリオ" panose="020B0604030504040204" pitchFamily="50" charset="-128"/>
              </a:rPr>
              <a:t>２</a:t>
            </a:r>
            <a:endParaRPr kumimoji="1" lang="ja-JP" altLang="en-US" sz="6600" b="1"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a:t>ペット同行避難の</a:t>
            </a:r>
            <a:r>
              <a:rPr kumimoji="1" lang="ja-JP" altLang="en-US" sz="2000" b="1" dirty="0" smtClean="0"/>
              <a:t>受付を開始します</a:t>
            </a:r>
            <a:r>
              <a:rPr kumimoji="1" lang="ja-JP" altLang="en-US" sz="2000" b="1" dirty="0"/>
              <a:t>。</a:t>
            </a:r>
          </a:p>
        </p:txBody>
      </p:sp>
      <p:sp>
        <p:nvSpPr>
          <p:cNvPr id="17" name="テキスト ボックス 19">
            <a:extLst>
              <a:ext uri="{FF2B5EF4-FFF2-40B4-BE49-F238E27FC236}">
                <a16:creationId xmlns:a16="http://schemas.microsoft.com/office/drawing/2014/main" id="{65671B6B-8B52-4EB9-DB35-E98779424134}"/>
              </a:ext>
            </a:extLst>
          </p:cNvPr>
          <p:cNvSpPr txBox="1"/>
          <p:nvPr/>
        </p:nvSpPr>
        <p:spPr>
          <a:xfrm>
            <a:off x="2037807" y="143678"/>
            <a:ext cx="7106193"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ペット</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を連れて避難して</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きた</a:t>
            </a:r>
            <a:endParaRPr kumimoji="1" lang="en-US" altLang="ja-JP" sz="36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u="sng" dirty="0" smtClean="0">
                <a:solidFill>
                  <a:schemeClr val="bg1"/>
                </a:solidFill>
                <a:latin typeface="UD デジタル 教科書体 NP-B" panose="02020700000000000000" pitchFamily="18" charset="-128"/>
                <a:ea typeface="UD デジタル 教科書体 NP-B" panose="02020700000000000000" pitchFamily="18" charset="-128"/>
              </a:rPr>
              <a:t>飼い主たち</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が</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行います！</a:t>
            </a:r>
          </a:p>
        </p:txBody>
      </p:sp>
      <p:pic>
        <p:nvPicPr>
          <p:cNvPr id="19" name="図 18">
            <a:extLst>
              <a:ext uri="{FF2B5EF4-FFF2-40B4-BE49-F238E27FC236}">
                <a16:creationId xmlns:a16="http://schemas.microsoft.com/office/drawing/2014/main" id="{5CBDF800-620D-88CD-02AE-55CF692E9847}"/>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5709" b="94118" l="3413" r="93857">
                        <a14:foregroundMark x1="85324" y1="64187" x2="85324" y2="64187"/>
                        <a14:foregroundMark x1="73891" y1="79066" x2="73891" y2="79066"/>
                        <a14:foregroundMark x1="70990" y1="51038" x2="70990" y2="51038"/>
                        <a14:foregroundMark x1="36007" y1="33391" x2="36007" y2="33391"/>
                        <a14:foregroundMark x1="36177" y1="13149" x2="36177" y2="13149"/>
                        <a14:foregroundMark x1="7679" y1="51038" x2="7679" y2="51038"/>
                        <a14:foregroundMark x1="38908" y1="6228" x2="38908" y2="6228"/>
                        <a14:foregroundMark x1="3413" y1="50000" x2="3413" y2="50000"/>
                        <a14:foregroundMark x1="94027" y1="74740" x2="94027" y2="74740"/>
                        <a14:foregroundMark x1="72867" y1="94118" x2="72867" y2="94118"/>
                      </a14:backgroundRemoval>
                    </a14:imgEffect>
                  </a14:imgLayer>
                </a14:imgProps>
              </a:ext>
              <a:ext uri="{28A0092B-C50C-407E-A947-70E740481C1C}">
                <a14:useLocalDpi xmlns:a14="http://schemas.microsoft.com/office/drawing/2010/main" val="0"/>
              </a:ext>
            </a:extLst>
          </a:blip>
          <a:stretch>
            <a:fillRect/>
          </a:stretch>
        </p:blipFill>
        <p:spPr>
          <a:xfrm>
            <a:off x="1381587" y="2838287"/>
            <a:ext cx="1615403" cy="1593349"/>
          </a:xfrm>
          <a:prstGeom prst="rect">
            <a:avLst/>
          </a:prstGeom>
        </p:spPr>
      </p:pic>
      <p:sp>
        <p:nvSpPr>
          <p:cNvPr id="20" name="テキスト ボックス 19">
            <a:extLst>
              <a:ext uri="{FF2B5EF4-FFF2-40B4-BE49-F238E27FC236}">
                <a16:creationId xmlns:a16="http://schemas.microsoft.com/office/drawing/2014/main" id="{0F903464-6F22-D6F1-A51B-03215B1B181E}"/>
              </a:ext>
            </a:extLst>
          </p:cNvPr>
          <p:cNvSpPr txBox="1"/>
          <p:nvPr/>
        </p:nvSpPr>
        <p:spPr>
          <a:xfrm>
            <a:off x="770709" y="1963985"/>
            <a:ext cx="7602581" cy="830997"/>
          </a:xfrm>
          <a:prstGeom prst="rect">
            <a:avLst/>
          </a:prstGeom>
          <a:noFill/>
        </p:spPr>
        <p:txBody>
          <a:bodyPr wrap="square" rtlCol="0">
            <a:spAutoFit/>
          </a:bodyPr>
          <a:lstStyle/>
          <a:p>
            <a:r>
              <a:rPr kumimoji="1" lang="en-US" altLang="ja-JP" sz="2400" b="1" dirty="0" smtClean="0">
                <a:solidFill>
                  <a:schemeClr val="accent5"/>
                </a:solidFill>
              </a:rPr>
              <a:t>※ </a:t>
            </a:r>
            <a:r>
              <a:rPr kumimoji="1" lang="ja-JP" altLang="en-US" sz="2400" b="1" dirty="0" smtClean="0">
                <a:solidFill>
                  <a:schemeClr val="accent5"/>
                </a:solidFill>
              </a:rPr>
              <a:t>最初</a:t>
            </a:r>
            <a:r>
              <a:rPr kumimoji="1" lang="ja-JP" altLang="en-US" sz="2400" b="1" dirty="0">
                <a:solidFill>
                  <a:schemeClr val="accent5"/>
                </a:solidFill>
              </a:rPr>
              <a:t>に避難してきた飼い主もペットの受付を行い、</a:t>
            </a:r>
            <a:endParaRPr kumimoji="1" lang="en-US" altLang="ja-JP" sz="2400" b="1" dirty="0">
              <a:solidFill>
                <a:schemeClr val="accent5"/>
              </a:solidFill>
            </a:endParaRPr>
          </a:p>
          <a:p>
            <a:r>
              <a:rPr kumimoji="1" lang="ja-JP" altLang="en-US" sz="2400" b="1" dirty="0">
                <a:solidFill>
                  <a:schemeClr val="accent5"/>
                </a:solidFill>
              </a:rPr>
              <a:t>　 ペットの一時飼育場所にペットを移します。</a:t>
            </a:r>
          </a:p>
        </p:txBody>
      </p:sp>
      <p:pic>
        <p:nvPicPr>
          <p:cNvPr id="21" name="図 20">
            <a:extLst>
              <a:ext uri="{FF2B5EF4-FFF2-40B4-BE49-F238E27FC236}">
                <a16:creationId xmlns:a16="http://schemas.microsoft.com/office/drawing/2014/main" id="{F1A1EE25-659E-E593-B7E0-72E4678A7016}"/>
              </a:ext>
            </a:extLst>
          </p:cNvPr>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foregroundMark x1="74211" y1="55581" x2="74211" y2="55581"/>
                        <a14:foregroundMark x1="52887" y1="42648" x2="52887" y2="42648"/>
                        <a14:foregroundMark x1="48653" y1="52810" x2="48653" y2="52810"/>
                        <a14:foregroundMark x1="48653" y1="64665" x2="48653" y2="64665"/>
                      </a14:backgroundRemoval>
                    </a14:imgEffect>
                  </a14:imgLayer>
                </a14:imgProps>
              </a:ext>
              <a:ext uri="{28A0092B-C50C-407E-A947-70E740481C1C}">
                <a14:useLocalDpi xmlns:a14="http://schemas.microsoft.com/office/drawing/2010/main" val="0"/>
              </a:ext>
            </a:extLst>
          </a:blip>
          <a:stretch>
            <a:fillRect/>
          </a:stretch>
        </p:blipFill>
        <p:spPr>
          <a:xfrm rot="20183905">
            <a:off x="1359793" y="4672444"/>
            <a:ext cx="1806187" cy="1806187"/>
          </a:xfrm>
          <a:prstGeom prst="rect">
            <a:avLst/>
          </a:prstGeom>
        </p:spPr>
      </p:pic>
      <p:sp>
        <p:nvSpPr>
          <p:cNvPr id="23" name="テキスト ボックス 22">
            <a:extLst>
              <a:ext uri="{FF2B5EF4-FFF2-40B4-BE49-F238E27FC236}">
                <a16:creationId xmlns:a16="http://schemas.microsoft.com/office/drawing/2014/main" id="{3EFF5407-B7B3-3994-D72D-A7293E751660}"/>
              </a:ext>
            </a:extLst>
          </p:cNvPr>
          <p:cNvSpPr txBox="1"/>
          <p:nvPr/>
        </p:nvSpPr>
        <p:spPr>
          <a:xfrm>
            <a:off x="3101117" y="3036940"/>
            <a:ext cx="5748355" cy="1200329"/>
          </a:xfrm>
          <a:prstGeom prst="rect">
            <a:avLst/>
          </a:prstGeom>
          <a:noFill/>
        </p:spPr>
        <p:txBody>
          <a:bodyPr wrap="square" rtlCol="0">
            <a:spAutoFit/>
          </a:bodyPr>
          <a:lstStyle/>
          <a:p>
            <a:r>
              <a:rPr kumimoji="1" lang="ja-JP" altLang="en-US" sz="2400" b="1" dirty="0"/>
              <a:t>受付者は、受付に来た飼い主に飼育ルールを説明し</a:t>
            </a:r>
            <a:r>
              <a:rPr kumimoji="1" lang="ja-JP" altLang="en-US" sz="2400" b="1" u="heavy" dirty="0"/>
              <a:t>「飼い主の会参加同意書」</a:t>
            </a:r>
            <a:r>
              <a:rPr kumimoji="1" lang="ja-JP" altLang="en-US" sz="2400" b="1" dirty="0"/>
              <a:t>に署名を受けます。</a:t>
            </a:r>
            <a:endParaRPr kumimoji="1" lang="ja-JP" altLang="en-US" sz="2800" b="1" dirty="0"/>
          </a:p>
        </p:txBody>
      </p:sp>
      <p:sp>
        <p:nvSpPr>
          <p:cNvPr id="26" name="テキスト ボックス 25">
            <a:extLst>
              <a:ext uri="{FF2B5EF4-FFF2-40B4-BE49-F238E27FC236}">
                <a16:creationId xmlns:a16="http://schemas.microsoft.com/office/drawing/2014/main" id="{3EFF5407-B7B3-3994-D72D-A7293E751660}"/>
              </a:ext>
            </a:extLst>
          </p:cNvPr>
          <p:cNvSpPr txBox="1"/>
          <p:nvPr/>
        </p:nvSpPr>
        <p:spPr>
          <a:xfrm>
            <a:off x="3105789" y="4990306"/>
            <a:ext cx="5748355" cy="1200329"/>
          </a:xfrm>
          <a:prstGeom prst="rect">
            <a:avLst/>
          </a:prstGeom>
          <a:noFill/>
        </p:spPr>
        <p:txBody>
          <a:bodyPr wrap="square" rtlCol="0">
            <a:spAutoFit/>
          </a:bodyPr>
          <a:lstStyle/>
          <a:p>
            <a:r>
              <a:rPr kumimoji="1" lang="ja-JP" altLang="en-US" sz="2400" b="1" dirty="0"/>
              <a:t>受付者は、飼い主に</a:t>
            </a:r>
            <a:r>
              <a:rPr kumimoji="1" lang="ja-JP" altLang="en-US" sz="2400" b="1" u="heavy" dirty="0"/>
              <a:t>「地域防災拠点ペット登録票」</a:t>
            </a:r>
            <a:r>
              <a:rPr kumimoji="1" lang="ja-JP" altLang="en-US" sz="2400" b="1" dirty="0"/>
              <a:t>と</a:t>
            </a:r>
            <a:r>
              <a:rPr kumimoji="1" lang="ja-JP" altLang="en-US" sz="2400" b="1" u="heavy" dirty="0"/>
              <a:t>「ペット情報カード」</a:t>
            </a:r>
            <a:r>
              <a:rPr kumimoji="1" lang="ja-JP" altLang="en-US" sz="2400" b="1" dirty="0"/>
              <a:t>に記入してもらいます。</a:t>
            </a:r>
            <a:endParaRPr kumimoji="1" lang="ja-JP" altLang="en-US" sz="2800" b="1" dirty="0"/>
          </a:p>
        </p:txBody>
      </p:sp>
    </p:spTree>
    <p:extLst>
      <p:ext uri="{BB962C8B-B14F-4D97-AF65-F5344CB8AC3E}">
        <p14:creationId xmlns:p14="http://schemas.microsoft.com/office/powerpoint/2010/main" val="409908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6" name="正方形/長方形 15"/>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222069"/>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94B0B91B-D9E4-4D5C-C7A9-512ED8A9EBBD}"/>
              </a:ext>
            </a:extLst>
          </p:cNvPr>
          <p:cNvGrpSpPr/>
          <p:nvPr/>
        </p:nvGrpSpPr>
        <p:grpSpPr>
          <a:xfrm>
            <a:off x="609886" y="2385665"/>
            <a:ext cx="739656" cy="937145"/>
            <a:chOff x="-2677" y="2164580"/>
            <a:chExt cx="739656" cy="937145"/>
          </a:xfrm>
        </p:grpSpPr>
        <p:sp>
          <p:nvSpPr>
            <p:cNvPr id="6"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7"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３</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grpSp>
        <p:nvGrpSpPr>
          <p:cNvPr id="8" name="グループ化 7">
            <a:extLst>
              <a:ext uri="{FF2B5EF4-FFF2-40B4-BE49-F238E27FC236}">
                <a16:creationId xmlns:a16="http://schemas.microsoft.com/office/drawing/2014/main" id="{94B0B91B-D9E4-4D5C-C7A9-512ED8A9EBBD}"/>
              </a:ext>
            </a:extLst>
          </p:cNvPr>
          <p:cNvGrpSpPr/>
          <p:nvPr/>
        </p:nvGrpSpPr>
        <p:grpSpPr>
          <a:xfrm>
            <a:off x="604361" y="4421121"/>
            <a:ext cx="739656" cy="937145"/>
            <a:chOff x="-2677" y="2164580"/>
            <a:chExt cx="739656" cy="937145"/>
          </a:xfrm>
        </p:grpSpPr>
        <p:sp>
          <p:nvSpPr>
            <p:cNvPr id="9" name="四角形: 角を丸くする 6">
              <a:extLst>
                <a:ext uri="{FF2B5EF4-FFF2-40B4-BE49-F238E27FC236}">
                  <a16:creationId xmlns:a16="http://schemas.microsoft.com/office/drawing/2014/main" id="{B9BAF615-4ACC-F0E7-4F73-CB5F58605CAB}"/>
                </a:ext>
              </a:extLst>
            </p:cNvPr>
            <p:cNvSpPr/>
            <p:nvPr/>
          </p:nvSpPr>
          <p:spPr>
            <a:xfrm>
              <a:off x="82923" y="2164580"/>
              <a:ext cx="600501" cy="9371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 name="テキスト ボックス 21">
              <a:extLst>
                <a:ext uri="{FF2B5EF4-FFF2-40B4-BE49-F238E27FC236}">
                  <a16:creationId xmlns:a16="http://schemas.microsoft.com/office/drawing/2014/main" id="{6D1A8937-858E-E1E1-E3D1-2F00BC0AE581}"/>
                </a:ext>
              </a:extLst>
            </p:cNvPr>
            <p:cNvSpPr txBox="1"/>
            <p:nvPr/>
          </p:nvSpPr>
          <p:spPr>
            <a:xfrm>
              <a:off x="-2677" y="2292863"/>
              <a:ext cx="739656"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4000" dirty="0" smtClean="0">
                  <a:solidFill>
                    <a:schemeClr val="bg1"/>
                  </a:solidFill>
                  <a:latin typeface="UD デジタル 教科書体 NP-B" panose="02020700000000000000" pitchFamily="18" charset="-128"/>
                  <a:ea typeface="UD デジタル 教科書体 NP-B" panose="02020700000000000000" pitchFamily="18" charset="-128"/>
                </a:rPr>
                <a:t>４</a:t>
              </a:r>
              <a:endParaRPr kumimoji="1" lang="ja-JP" altLang="en-US" sz="4000" dirty="0">
                <a:solidFill>
                  <a:schemeClr val="bg1"/>
                </a:solidFill>
                <a:latin typeface="UD デジタル 教科書体 NP-B" panose="02020700000000000000" pitchFamily="18" charset="-128"/>
                <a:ea typeface="UD デジタル 教科書体 NP-B" panose="02020700000000000000" pitchFamily="18" charset="-128"/>
              </a:endParaRPr>
            </a:p>
          </p:txBody>
        </p:sp>
      </p:grpSp>
      <p:sp>
        <p:nvSpPr>
          <p:cNvPr id="12" name="片側の 2 つの角を丸めた四角形 11"/>
          <p:cNvSpPr/>
          <p:nvPr/>
        </p:nvSpPr>
        <p:spPr>
          <a:xfrm>
            <a:off x="326572" y="222068"/>
            <a:ext cx="8490856" cy="1213671"/>
          </a:xfrm>
          <a:prstGeom prst="round2SameRect">
            <a:avLst>
              <a:gd name="adj1" fmla="val 0"/>
              <a:gd name="adj2" fmla="val 0"/>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13" name="楕円 12"/>
          <p:cNvSpPr/>
          <p:nvPr/>
        </p:nvSpPr>
        <p:spPr>
          <a:xfrm>
            <a:off x="418013" y="157926"/>
            <a:ext cx="1528354" cy="10990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5" name="テキスト ボックス 14">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a:t>ペット同行避難の</a:t>
            </a:r>
            <a:r>
              <a:rPr kumimoji="1" lang="ja-JP" altLang="en-US" sz="2000" b="1" dirty="0" smtClean="0"/>
              <a:t>受付を開始します</a:t>
            </a:r>
            <a:r>
              <a:rPr kumimoji="1" lang="ja-JP" altLang="en-US" sz="2000" b="1" dirty="0"/>
              <a:t>。</a:t>
            </a:r>
          </a:p>
        </p:txBody>
      </p:sp>
      <p:sp>
        <p:nvSpPr>
          <p:cNvPr id="17" name="テキスト ボックス 19">
            <a:extLst>
              <a:ext uri="{FF2B5EF4-FFF2-40B4-BE49-F238E27FC236}">
                <a16:creationId xmlns:a16="http://schemas.microsoft.com/office/drawing/2014/main" id="{65671B6B-8B52-4EB9-DB35-E98779424134}"/>
              </a:ext>
            </a:extLst>
          </p:cNvPr>
          <p:cNvSpPr txBox="1"/>
          <p:nvPr/>
        </p:nvSpPr>
        <p:spPr>
          <a:xfrm>
            <a:off x="2037807" y="143678"/>
            <a:ext cx="7106193"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ペット</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を連れて避難して</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きた</a:t>
            </a:r>
            <a:endParaRPr kumimoji="1" lang="en-US" altLang="ja-JP" sz="3600"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3600" u="sng" dirty="0" smtClean="0">
                <a:solidFill>
                  <a:schemeClr val="bg1"/>
                </a:solidFill>
                <a:latin typeface="UD デジタル 教科書体 NP-B" panose="02020700000000000000" pitchFamily="18" charset="-128"/>
                <a:ea typeface="UD デジタル 教科書体 NP-B" panose="02020700000000000000" pitchFamily="18" charset="-128"/>
              </a:rPr>
              <a:t>飼い主たち</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が</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行います！</a:t>
            </a:r>
          </a:p>
        </p:txBody>
      </p:sp>
      <p:sp>
        <p:nvSpPr>
          <p:cNvPr id="18" name="テキスト ボックス 21">
            <a:extLst>
              <a:ext uri="{FF2B5EF4-FFF2-40B4-BE49-F238E27FC236}">
                <a16:creationId xmlns:a16="http://schemas.microsoft.com/office/drawing/2014/main" id="{6D1A8937-858E-E1E1-E3D1-2F00BC0AE581}"/>
              </a:ext>
            </a:extLst>
          </p:cNvPr>
          <p:cNvSpPr txBox="1"/>
          <p:nvPr/>
        </p:nvSpPr>
        <p:spPr>
          <a:xfrm>
            <a:off x="812362" y="245005"/>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smtClean="0">
                <a:latin typeface="メイリオ" panose="020B0604030504040204" pitchFamily="50" charset="-128"/>
                <a:ea typeface="メイリオ" panose="020B0604030504040204" pitchFamily="50" charset="-128"/>
              </a:rPr>
              <a:t>２</a:t>
            </a:r>
            <a:endParaRPr kumimoji="1" lang="ja-JP" altLang="en-US" sz="6600" b="1" dirty="0">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3EFF5407-B7B3-3994-D72D-A7293E751660}"/>
              </a:ext>
            </a:extLst>
          </p:cNvPr>
          <p:cNvSpPr txBox="1"/>
          <p:nvPr/>
        </p:nvSpPr>
        <p:spPr>
          <a:xfrm>
            <a:off x="3118539" y="2123060"/>
            <a:ext cx="5559557" cy="1569660"/>
          </a:xfrm>
          <a:prstGeom prst="rect">
            <a:avLst/>
          </a:prstGeom>
          <a:noFill/>
        </p:spPr>
        <p:txBody>
          <a:bodyPr wrap="square" rtlCol="0">
            <a:spAutoFit/>
          </a:bodyPr>
          <a:lstStyle/>
          <a:p>
            <a:r>
              <a:rPr kumimoji="1" lang="ja-JP" altLang="en-US" sz="2400" b="1" dirty="0"/>
              <a:t>飼い主は、ペットの種類や大きさ等により決められた一時飼育場所にペットを保管します。ケージ等に「ペット情報カード」を貼ります。</a:t>
            </a:r>
            <a:endParaRPr kumimoji="1" lang="ja-JP" altLang="en-US" sz="2800" b="1" dirty="0"/>
          </a:p>
        </p:txBody>
      </p:sp>
      <p:sp>
        <p:nvSpPr>
          <p:cNvPr id="25" name="テキスト ボックス 24">
            <a:extLst>
              <a:ext uri="{FF2B5EF4-FFF2-40B4-BE49-F238E27FC236}">
                <a16:creationId xmlns:a16="http://schemas.microsoft.com/office/drawing/2014/main" id="{DEA5DE4C-7C43-5AE4-BD99-3A1CF4454DF4}"/>
              </a:ext>
            </a:extLst>
          </p:cNvPr>
          <p:cNvSpPr txBox="1"/>
          <p:nvPr/>
        </p:nvSpPr>
        <p:spPr>
          <a:xfrm>
            <a:off x="3277116" y="5011825"/>
            <a:ext cx="5107757" cy="1323439"/>
          </a:xfrm>
          <a:prstGeom prst="rect">
            <a:avLst/>
          </a:prstGeom>
          <a:noFill/>
          <a:ln w="28575">
            <a:solidFill>
              <a:schemeClr val="tx1">
                <a:lumMod val="50000"/>
                <a:lumOff val="50000"/>
              </a:schemeClr>
            </a:solidFill>
            <a:prstDash val="sysDash"/>
          </a:ln>
        </p:spPr>
        <p:txBody>
          <a:bodyPr wrap="square" rtlCol="0">
            <a:spAutoFit/>
          </a:bodyPr>
          <a:lstStyle/>
          <a:p>
            <a:r>
              <a:rPr kumimoji="1" lang="ja-JP" altLang="en-US" sz="2000" b="1" dirty="0" smtClean="0"/>
              <a:t> 次</a:t>
            </a:r>
            <a:r>
              <a:rPr kumimoji="1" lang="ja-JP" altLang="en-US" sz="2000" b="1" dirty="0"/>
              <a:t>の場合は区災害対策本部に連絡します。</a:t>
            </a:r>
            <a:endParaRPr kumimoji="1" lang="en-US" altLang="ja-JP" sz="2000" b="1" dirty="0"/>
          </a:p>
          <a:p>
            <a:r>
              <a:rPr kumimoji="1" lang="ja-JP" altLang="en-US" sz="2000" b="1" dirty="0" smtClean="0"/>
              <a:t>  ● </a:t>
            </a:r>
            <a:r>
              <a:rPr kumimoji="1" lang="ja-JP" altLang="en-US" sz="2000" b="1" dirty="0"/>
              <a:t>飼い主のわからないペットがいる場合</a:t>
            </a:r>
            <a:endParaRPr kumimoji="1" lang="en-US" altLang="ja-JP" sz="2000" b="1" dirty="0"/>
          </a:p>
          <a:p>
            <a:r>
              <a:rPr kumimoji="1" lang="ja-JP" altLang="en-US" sz="2000" b="1" dirty="0" smtClean="0"/>
              <a:t>  ● </a:t>
            </a:r>
            <a:r>
              <a:rPr kumimoji="1" lang="ja-JP" altLang="en-US" sz="2000" b="1" dirty="0"/>
              <a:t>飼い主が被災したことにより飼育</a:t>
            </a:r>
            <a:r>
              <a:rPr kumimoji="1" lang="ja-JP" altLang="en-US" sz="2000" b="1" dirty="0" smtClean="0"/>
              <a:t>困難</a:t>
            </a:r>
            <a:endParaRPr kumimoji="1" lang="en-US" altLang="ja-JP" sz="2000" b="1" dirty="0" smtClean="0"/>
          </a:p>
          <a:p>
            <a:r>
              <a:rPr kumimoji="1" lang="ja-JP" altLang="en-US" sz="2000" b="1" dirty="0"/>
              <a:t>　 </a:t>
            </a:r>
            <a:r>
              <a:rPr kumimoji="1" lang="ja-JP" altLang="en-US" sz="2000" b="1" dirty="0" smtClean="0"/>
              <a:t>  となったペット</a:t>
            </a:r>
            <a:r>
              <a:rPr kumimoji="1" lang="ja-JP" altLang="en-US" sz="2000" b="1" dirty="0"/>
              <a:t>がいる場合</a:t>
            </a:r>
            <a:endParaRPr kumimoji="1" lang="ja-JP" altLang="en-US" sz="2400" b="1" dirty="0"/>
          </a:p>
        </p:txBody>
      </p:sp>
      <p:sp>
        <p:nvSpPr>
          <p:cNvPr id="27" name="テキスト ボックス 26">
            <a:extLst>
              <a:ext uri="{FF2B5EF4-FFF2-40B4-BE49-F238E27FC236}">
                <a16:creationId xmlns:a16="http://schemas.microsoft.com/office/drawing/2014/main" id="{3EFF5407-B7B3-3994-D72D-A7293E751660}"/>
              </a:ext>
            </a:extLst>
          </p:cNvPr>
          <p:cNvSpPr txBox="1"/>
          <p:nvPr/>
        </p:nvSpPr>
        <p:spPr>
          <a:xfrm>
            <a:off x="3122415" y="4133905"/>
            <a:ext cx="5559557" cy="830997"/>
          </a:xfrm>
          <a:prstGeom prst="rect">
            <a:avLst/>
          </a:prstGeom>
          <a:noFill/>
        </p:spPr>
        <p:txBody>
          <a:bodyPr wrap="square" rtlCol="0">
            <a:spAutoFit/>
          </a:bodyPr>
          <a:lstStyle/>
          <a:p>
            <a:r>
              <a:rPr kumimoji="1" lang="ja-JP" altLang="en-US" sz="2400" b="1" dirty="0"/>
              <a:t>受付者は、記入済みの書類を運営委員会に渡して保管を依頼します。</a:t>
            </a:r>
            <a:endParaRPr kumimoji="1" lang="ja-JP" altLang="en-US" sz="2800" b="1" dirty="0"/>
          </a:p>
        </p:txBody>
      </p:sp>
      <p:pic>
        <p:nvPicPr>
          <p:cNvPr id="28" name="図 27">
            <a:extLst>
              <a:ext uri="{FF2B5EF4-FFF2-40B4-BE49-F238E27FC236}">
                <a16:creationId xmlns:a16="http://schemas.microsoft.com/office/drawing/2014/main" id="{66E98623-A5D0-92B3-3A17-4E39C3AB946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0000" b="90000" l="10000" r="90000">
                        <a14:foregroundMark x1="22325" y1="50038" x2="22325" y2="50038"/>
                        <a14:foregroundMark x1="47729" y1="41724" x2="47729" y2="41724"/>
                        <a14:foregroundMark x1="42109" y1="63818" x2="42109" y2="63818"/>
                        <a14:foregroundMark x1="72517" y1="64896" x2="72517" y2="64896"/>
                        <a14:foregroundMark x1="84142" y1="52964" x2="84142" y2="52964"/>
                      </a14:backgroundRemoval>
                    </a14:imgEffect>
                  </a14:imgLayer>
                </a14:imgProps>
              </a:ext>
              <a:ext uri="{28A0092B-C50C-407E-A947-70E740481C1C}">
                <a14:useLocalDpi xmlns:a14="http://schemas.microsoft.com/office/drawing/2010/main" val="0"/>
              </a:ext>
            </a:extLst>
          </a:blip>
          <a:srcRect l="8537" t="17736" r="2062" b="13418"/>
          <a:stretch/>
        </p:blipFill>
        <p:spPr>
          <a:xfrm>
            <a:off x="1326898" y="4241072"/>
            <a:ext cx="1807748" cy="1392121"/>
          </a:xfrm>
          <a:prstGeom prst="rect">
            <a:avLst/>
          </a:prstGeom>
        </p:spPr>
      </p:pic>
      <p:pic>
        <p:nvPicPr>
          <p:cNvPr id="3" name="図 2"/>
          <p:cNvPicPr>
            <a:picLocks noChangeAspect="1"/>
          </p:cNvPicPr>
          <p:nvPr/>
        </p:nvPicPr>
        <p:blipFill>
          <a:blip r:embed="rId4"/>
          <a:stretch>
            <a:fillRect/>
          </a:stretch>
        </p:blipFill>
        <p:spPr>
          <a:xfrm>
            <a:off x="1450416" y="2055921"/>
            <a:ext cx="1560711" cy="1963082"/>
          </a:xfrm>
          <a:prstGeom prst="rect">
            <a:avLst/>
          </a:prstGeom>
        </p:spPr>
      </p:pic>
    </p:spTree>
    <p:extLst>
      <p:ext uri="{BB962C8B-B14F-4D97-AF65-F5344CB8AC3E}">
        <p14:creationId xmlns:p14="http://schemas.microsoft.com/office/powerpoint/2010/main" val="3879813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16" name="正方形/長方形 15"/>
          <p:cNvSpPr/>
          <p:nvPr/>
        </p:nvSpPr>
        <p:spPr>
          <a:xfrm>
            <a:off x="0" y="0"/>
            <a:ext cx="9144000" cy="6858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326572" y="157926"/>
            <a:ext cx="8490856" cy="6413862"/>
          </a:xfrm>
          <a:prstGeom prst="roundRect">
            <a:avLst>
              <a:gd name="adj" fmla="val 38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片側の 2 つの角を丸めた四角形 11"/>
          <p:cNvSpPr/>
          <p:nvPr/>
        </p:nvSpPr>
        <p:spPr>
          <a:xfrm>
            <a:off x="326572" y="152793"/>
            <a:ext cx="8490856" cy="1265413"/>
          </a:xfrm>
          <a:prstGeom prst="round2SameRect">
            <a:avLst>
              <a:gd name="adj1" fmla="val 0"/>
              <a:gd name="adj2" fmla="val 0"/>
            </a:avLst>
          </a:prstGeom>
          <a:solidFill>
            <a:srgbClr val="00B05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13" name="楕円 12"/>
          <p:cNvSpPr/>
          <p:nvPr/>
        </p:nvSpPr>
        <p:spPr>
          <a:xfrm>
            <a:off x="418013" y="157926"/>
            <a:ext cx="1528354" cy="10990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4" name="テキスト ボックス 21">
            <a:extLst>
              <a:ext uri="{FF2B5EF4-FFF2-40B4-BE49-F238E27FC236}">
                <a16:creationId xmlns:a16="http://schemas.microsoft.com/office/drawing/2014/main" id="{6D1A8937-858E-E1E1-E3D1-2F00BC0AE581}"/>
              </a:ext>
            </a:extLst>
          </p:cNvPr>
          <p:cNvSpPr txBox="1"/>
          <p:nvPr/>
        </p:nvSpPr>
        <p:spPr>
          <a:xfrm>
            <a:off x="812362" y="269588"/>
            <a:ext cx="739656" cy="11079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6600" b="1" dirty="0">
                <a:latin typeface="メイリオ" panose="020B0604030504040204" pitchFamily="50" charset="-128"/>
                <a:ea typeface="メイリオ" panose="020B0604030504040204" pitchFamily="50" charset="-128"/>
              </a:rPr>
              <a:t>３</a:t>
            </a:r>
          </a:p>
        </p:txBody>
      </p:sp>
      <p:sp>
        <p:nvSpPr>
          <p:cNvPr id="15" name="テキスト ボックス 14">
            <a:extLst>
              <a:ext uri="{FF2B5EF4-FFF2-40B4-BE49-F238E27FC236}">
                <a16:creationId xmlns:a16="http://schemas.microsoft.com/office/drawing/2014/main" id="{2ACE1594-0056-D013-DAD0-0E90FC6B9CF9}"/>
              </a:ext>
            </a:extLst>
          </p:cNvPr>
          <p:cNvSpPr txBox="1"/>
          <p:nvPr/>
        </p:nvSpPr>
        <p:spPr>
          <a:xfrm>
            <a:off x="326572" y="1416066"/>
            <a:ext cx="8490856" cy="400110"/>
          </a:xfrm>
          <a:prstGeom prst="rect">
            <a:avLst/>
          </a:prstGeom>
          <a:solidFill>
            <a:schemeClr val="bg1">
              <a:lumMod val="65000"/>
            </a:schemeClr>
          </a:solidFill>
        </p:spPr>
        <p:txBody>
          <a:bodyPr wrap="square" rtlCol="0">
            <a:spAutoFit/>
          </a:bodyPr>
          <a:lstStyle/>
          <a:p>
            <a:pPr algn="ctr"/>
            <a:r>
              <a:rPr kumimoji="1" lang="en-US" altLang="ja-JP" sz="2000" b="1" dirty="0"/>
              <a:t>【</a:t>
            </a:r>
            <a:r>
              <a:rPr kumimoji="1" lang="ja-JP" altLang="en-US" sz="2000" b="1" dirty="0"/>
              <a:t>行動目標</a:t>
            </a:r>
            <a:r>
              <a:rPr kumimoji="1" lang="en-US" altLang="ja-JP" sz="2000" b="1" dirty="0"/>
              <a:t>】</a:t>
            </a:r>
            <a:r>
              <a:rPr kumimoji="1" lang="ja-JP" altLang="en-US" sz="2000" b="1" dirty="0" smtClean="0"/>
              <a:t>ペットの管理を協力して行います。</a:t>
            </a:r>
            <a:endParaRPr kumimoji="1" lang="ja-JP" altLang="en-US" sz="2000" b="1" dirty="0"/>
          </a:p>
        </p:txBody>
      </p:sp>
      <p:sp>
        <p:nvSpPr>
          <p:cNvPr id="17" name="テキスト ボックス 19">
            <a:extLst>
              <a:ext uri="{FF2B5EF4-FFF2-40B4-BE49-F238E27FC236}">
                <a16:creationId xmlns:a16="http://schemas.microsoft.com/office/drawing/2014/main" id="{65671B6B-8B52-4EB9-DB35-E98779424134}"/>
              </a:ext>
            </a:extLst>
          </p:cNvPr>
          <p:cNvSpPr txBox="1"/>
          <p:nvPr/>
        </p:nvSpPr>
        <p:spPr>
          <a:xfrm>
            <a:off x="2037808" y="152627"/>
            <a:ext cx="6962501"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落ち着いたら、ペット同行避難</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の飼い主</a:t>
            </a:r>
            <a:r>
              <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rPr>
              <a:t>たちが行います</a:t>
            </a:r>
            <a:r>
              <a:rPr kumimoji="1" lang="ja-JP" altLang="en-US" sz="3600" dirty="0" smtClean="0">
                <a:solidFill>
                  <a:schemeClr val="bg1"/>
                </a:solidFill>
                <a:latin typeface="UD デジタル 教科書体 NP-B" panose="02020700000000000000" pitchFamily="18" charset="-128"/>
                <a:ea typeface="UD デジタル 教科書体 NP-B" panose="02020700000000000000" pitchFamily="18" charset="-128"/>
              </a:rPr>
              <a:t>！</a:t>
            </a:r>
            <a:endParaRPr kumimoji="1" lang="ja-JP" altLang="en-US" sz="36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a:extLst>
              <a:ext uri="{FF2B5EF4-FFF2-40B4-BE49-F238E27FC236}">
                <a16:creationId xmlns:a16="http://schemas.microsoft.com/office/drawing/2014/main" id="{3EFF5407-B7B3-3994-D72D-A7293E751660}"/>
              </a:ext>
            </a:extLst>
          </p:cNvPr>
          <p:cNvSpPr txBox="1"/>
          <p:nvPr/>
        </p:nvSpPr>
        <p:spPr>
          <a:xfrm>
            <a:off x="581299" y="3685856"/>
            <a:ext cx="8399415" cy="2751522"/>
          </a:xfrm>
          <a:prstGeom prst="rect">
            <a:avLst/>
          </a:prstGeom>
          <a:noFill/>
        </p:spPr>
        <p:txBody>
          <a:bodyPr wrap="square" rtlCol="0">
            <a:spAutoFit/>
          </a:bodyPr>
          <a:lstStyle/>
          <a:p>
            <a:pPr marL="342900" indent="-342900">
              <a:lnSpc>
                <a:spcPct val="120000"/>
              </a:lnSpc>
              <a:buFont typeface="Wingdings" panose="05000000000000000000" pitchFamily="2" charset="2"/>
              <a:buChar char="ü"/>
            </a:pPr>
            <a:r>
              <a:rPr kumimoji="1" lang="ja-JP" altLang="en-US" sz="2400" b="1" dirty="0" smtClean="0"/>
              <a:t>代表者</a:t>
            </a:r>
            <a:endParaRPr kumimoji="1" lang="en-US" altLang="ja-JP" sz="2400" b="1" dirty="0" smtClean="0"/>
          </a:p>
          <a:p>
            <a:pPr marL="342900" indent="-342900">
              <a:lnSpc>
                <a:spcPct val="120000"/>
              </a:lnSpc>
              <a:buFont typeface="Wingdings" panose="05000000000000000000" pitchFamily="2" charset="2"/>
              <a:buChar char="ü"/>
            </a:pPr>
            <a:r>
              <a:rPr kumimoji="1" lang="ja-JP" altLang="en-US" sz="2400" b="1" dirty="0" smtClean="0"/>
              <a:t>その他役割分担</a:t>
            </a:r>
            <a:endParaRPr kumimoji="1" lang="en-US" altLang="ja-JP" sz="2400" b="1" dirty="0" smtClean="0"/>
          </a:p>
          <a:p>
            <a:pPr marL="342900" indent="-342900">
              <a:lnSpc>
                <a:spcPct val="120000"/>
              </a:lnSpc>
              <a:buFont typeface="Wingdings" panose="05000000000000000000" pitchFamily="2" charset="2"/>
              <a:buChar char="ü"/>
            </a:pPr>
            <a:r>
              <a:rPr kumimoji="1" lang="ja-JP" altLang="en-US" sz="2400" b="1" dirty="0" smtClean="0"/>
              <a:t>飼育</a:t>
            </a:r>
            <a:r>
              <a:rPr kumimoji="1" lang="ja-JP" altLang="en-US" sz="2400" b="1" dirty="0"/>
              <a:t>管理</a:t>
            </a:r>
            <a:r>
              <a:rPr kumimoji="1" lang="ja-JP" altLang="en-US" sz="2400" b="1" dirty="0" smtClean="0"/>
              <a:t>方法（清掃・消毒方法、排せつ物の処理、散歩できるエリア、水場等）</a:t>
            </a:r>
            <a:endParaRPr kumimoji="1" lang="en-US" altLang="ja-JP" sz="2400" b="1" dirty="0" smtClean="0"/>
          </a:p>
          <a:p>
            <a:pPr marL="342900" indent="-342900">
              <a:lnSpc>
                <a:spcPct val="120000"/>
              </a:lnSpc>
              <a:buFont typeface="Wingdings" panose="05000000000000000000" pitchFamily="2" charset="2"/>
              <a:buChar char="ü"/>
            </a:pPr>
            <a:r>
              <a:rPr kumimoji="1" lang="ja-JP" altLang="en-US" sz="2400" b="1" dirty="0"/>
              <a:t>苦情発生時</a:t>
            </a:r>
            <a:r>
              <a:rPr kumimoji="1" lang="ja-JP" altLang="en-US" sz="2400" b="1" dirty="0" smtClean="0"/>
              <a:t>の対応</a:t>
            </a:r>
            <a:endParaRPr kumimoji="1" lang="en-US" altLang="ja-JP" sz="2400" b="1" dirty="0" smtClean="0"/>
          </a:p>
          <a:p>
            <a:pPr marL="342900" indent="-342900">
              <a:lnSpc>
                <a:spcPct val="120000"/>
              </a:lnSpc>
              <a:buFont typeface="Wingdings" panose="05000000000000000000" pitchFamily="2" charset="2"/>
              <a:buChar char="ü"/>
            </a:pPr>
            <a:r>
              <a:rPr kumimoji="1" lang="ja-JP" altLang="en-US" sz="2400" b="1" dirty="0"/>
              <a:t>物資</a:t>
            </a:r>
            <a:r>
              <a:rPr kumimoji="1" lang="ja-JP" altLang="en-US" sz="2400" b="1" dirty="0" smtClean="0"/>
              <a:t>の保管・配分　　　など</a:t>
            </a:r>
            <a:endParaRPr kumimoji="1" lang="en-US" altLang="ja-JP" sz="2400" b="1" dirty="0" smtClean="0"/>
          </a:p>
        </p:txBody>
      </p:sp>
      <p:pic>
        <p:nvPicPr>
          <p:cNvPr id="20" name="図 19">
            <a:extLst>
              <a:ext uri="{FF2B5EF4-FFF2-40B4-BE49-F238E27FC236}">
                <a16:creationId xmlns:a16="http://schemas.microsoft.com/office/drawing/2014/main" id="{66E98623-A5D0-92B3-3A17-4E39C3AB946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0000" b="90000" l="10000" r="90000">
                        <a14:foregroundMark x1="22325" y1="50038" x2="22325" y2="50038"/>
                        <a14:foregroundMark x1="47729" y1="41724" x2="47729" y2="41724"/>
                        <a14:foregroundMark x1="42109" y1="63818" x2="42109" y2="63818"/>
                        <a14:foregroundMark x1="72517" y1="64896" x2="72517" y2="64896"/>
                        <a14:foregroundMark x1="84142" y1="52964" x2="84142" y2="52964"/>
                      </a14:backgroundRemoval>
                    </a14:imgEffect>
                  </a14:imgLayer>
                </a14:imgProps>
              </a:ext>
              <a:ext uri="{28A0092B-C50C-407E-A947-70E740481C1C}">
                <a14:useLocalDpi xmlns:a14="http://schemas.microsoft.com/office/drawing/2010/main" val="0"/>
              </a:ext>
            </a:extLst>
          </a:blip>
          <a:srcRect l="8537" t="17736" r="2062" b="13418"/>
          <a:stretch/>
        </p:blipFill>
        <p:spPr>
          <a:xfrm>
            <a:off x="633701" y="2107715"/>
            <a:ext cx="1807748" cy="1392121"/>
          </a:xfrm>
          <a:prstGeom prst="rect">
            <a:avLst/>
          </a:prstGeom>
        </p:spPr>
      </p:pic>
      <p:sp>
        <p:nvSpPr>
          <p:cNvPr id="21" name="テキスト ボックス 20">
            <a:extLst>
              <a:ext uri="{FF2B5EF4-FFF2-40B4-BE49-F238E27FC236}">
                <a16:creationId xmlns:a16="http://schemas.microsoft.com/office/drawing/2014/main" id="{3EFF5407-B7B3-3994-D72D-A7293E751660}"/>
              </a:ext>
            </a:extLst>
          </p:cNvPr>
          <p:cNvSpPr txBox="1"/>
          <p:nvPr/>
        </p:nvSpPr>
        <p:spPr>
          <a:xfrm>
            <a:off x="2499934" y="2125770"/>
            <a:ext cx="8399415" cy="1384995"/>
          </a:xfrm>
          <a:prstGeom prst="rect">
            <a:avLst/>
          </a:prstGeom>
          <a:noFill/>
        </p:spPr>
        <p:txBody>
          <a:bodyPr wrap="square" rtlCol="0">
            <a:spAutoFit/>
          </a:bodyPr>
          <a:lstStyle/>
          <a:p>
            <a:r>
              <a:rPr kumimoji="1" lang="ja-JP" altLang="en-US" sz="2400" b="1" dirty="0" smtClean="0"/>
              <a:t>飼い主</a:t>
            </a:r>
            <a:r>
              <a:rPr kumimoji="1" lang="ja-JP" altLang="en-US" sz="2400" b="1" dirty="0"/>
              <a:t>の会で</a:t>
            </a:r>
            <a:r>
              <a:rPr kumimoji="1" lang="ja-JP" altLang="en-US" sz="2400" b="1" dirty="0" smtClean="0"/>
              <a:t>集まり</a:t>
            </a:r>
            <a:endParaRPr kumimoji="1" lang="en-US" altLang="ja-JP" sz="2400" b="1" dirty="0" smtClean="0"/>
          </a:p>
          <a:p>
            <a:r>
              <a:rPr kumimoji="1" lang="ja-JP" altLang="en-US" sz="2400" b="1" dirty="0" smtClean="0"/>
              <a:t>次の事項について話し合います。</a:t>
            </a:r>
            <a:endParaRPr kumimoji="1" lang="en-US" altLang="ja-JP" sz="2400" b="1" dirty="0" smtClean="0"/>
          </a:p>
          <a:p>
            <a:r>
              <a:rPr kumimoji="1" lang="en-US" altLang="ja-JP" b="1" dirty="0"/>
              <a:t>※</a:t>
            </a:r>
            <a:r>
              <a:rPr kumimoji="1" lang="ja-JP" altLang="en-US" b="1" dirty="0"/>
              <a:t>話し合った事項は必ず拠点運営委員に相談</a:t>
            </a:r>
            <a:r>
              <a:rPr kumimoji="1" lang="ja-JP" altLang="en-US" b="1" dirty="0" smtClean="0"/>
              <a:t>し、</a:t>
            </a:r>
            <a:endParaRPr kumimoji="1" lang="en-US" altLang="ja-JP" b="1" dirty="0" smtClean="0"/>
          </a:p>
          <a:p>
            <a:r>
              <a:rPr kumimoji="1" lang="ja-JP" altLang="en-US" b="1" dirty="0" smtClean="0"/>
              <a:t>指示があった場合は従ってください。</a:t>
            </a:r>
            <a:endParaRPr kumimoji="1" lang="en-US" altLang="ja-JP" b="1" dirty="0"/>
          </a:p>
        </p:txBody>
      </p:sp>
    </p:spTree>
    <p:extLst>
      <p:ext uri="{BB962C8B-B14F-4D97-AF65-F5344CB8AC3E}">
        <p14:creationId xmlns:p14="http://schemas.microsoft.com/office/powerpoint/2010/main" val="36359040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689</TotalTime>
  <Words>554</Words>
  <PresentationFormat>画面に合わせる (4:3)</PresentationFormat>
  <Paragraphs>66</Paragraphs>
  <Slides>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UD デジタル 教科書体 NP-B</vt:lpstr>
      <vt:lpstr>メイリオ</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2022-08-24T05:08:15Z</cp:lastPrinted>
  <dcterms:created xsi:type="dcterms:W3CDTF">2022-07-19T10:43:39Z</dcterms:created>
  <dcterms:modified xsi:type="dcterms:W3CDTF">2023-01-27T02:16:10Z</dcterms:modified>
</cp:coreProperties>
</file>