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>
      <p:ext uri="{19B8F6BF-5375-455C-9EA6-DF929625EA0E}">
        <p15:presenceInfo xmlns:p15="http://schemas.microsoft.com/office/powerpoint/2012/main" userId="幸野 和喜(kouno-kazuki.yp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  <a:srgbClr val="CCECFF"/>
    <a:srgbClr val="CCFFFF"/>
    <a:srgbClr val="66CCFF"/>
    <a:srgbClr val="CCFF99"/>
    <a:srgbClr val="99CCFF"/>
    <a:srgbClr val="CCFFCC"/>
    <a:srgbClr val="3D79A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1" autoAdjust="0"/>
    <p:restoredTop sz="96391" autoAdjust="0"/>
  </p:normalViewPr>
  <p:slideViewPr>
    <p:cSldViewPr snapToGrid="0">
      <p:cViewPr varScale="1">
        <p:scale>
          <a:sx n="32" d="100"/>
          <a:sy n="32" d="100"/>
        </p:scale>
        <p:origin x="1674" y="66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06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65269" y="226790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特別児童扶養手当に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59169" y="753095"/>
            <a:ext cx="11896675" cy="2011370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6048" y="2908065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66273"/>
              </p:ext>
            </p:extLst>
          </p:nvPr>
        </p:nvGraphicFramePr>
        <p:xfrm>
          <a:off x="166048" y="3482290"/>
          <a:ext cx="11896675" cy="66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>
                      <a16:colId xmlns:a16="http://schemas.microsoft.com/office/drawing/2014/main" val="476046277"/>
                    </a:ext>
                  </a:extLst>
                </a:gridCol>
                <a:gridCol w="11163318">
                  <a:extLst>
                    <a:ext uri="{9D8B030D-6E8A-4147-A177-3AD203B41FA5}">
                      <a16:colId xmlns:a16="http://schemas.microsoft.com/office/drawing/2014/main" val="1269564393"/>
                    </a:ext>
                  </a:extLst>
                </a:gridCol>
              </a:tblGrid>
              <a:tr h="6687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24229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84674"/>
              </p:ext>
            </p:extLst>
          </p:nvPr>
        </p:nvGraphicFramePr>
        <p:xfrm>
          <a:off x="158945" y="5485221"/>
          <a:ext cx="11896675" cy="6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>
                      <a16:colId xmlns:a16="http://schemas.microsoft.com/office/drawing/2014/main" val="476046277"/>
                    </a:ext>
                  </a:extLst>
                </a:gridCol>
                <a:gridCol w="11161981">
                  <a:extLst>
                    <a:ext uri="{9D8B030D-6E8A-4147-A177-3AD203B41FA5}">
                      <a16:colId xmlns:a16="http://schemas.microsoft.com/office/drawing/2014/main" val="1269564393"/>
                    </a:ext>
                  </a:extLst>
                </a:gridCol>
              </a:tblGrid>
              <a:tr h="591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4229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89098" y="4377226"/>
            <a:ext cx="11194902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65268" y="6278657"/>
            <a:ext cx="11790352" cy="2337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基準に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加えて、自動視野計に基づく認定基準を規定します。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1800"/>
              </a:lnSpc>
            </a:pP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自動視野計の導入に伴い、ゴールドマン型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に基づく認定基準の整理を行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うと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ともに、視野障害をより総合的に評価できるよう、視野障害についても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１級の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を規定します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2372" y="8616231"/>
            <a:ext cx="11790351" cy="5454516"/>
          </a:xfrm>
          <a:prstGeom prst="rect">
            <a:avLst/>
          </a:prstGeom>
          <a:solidFill>
            <a:srgbClr val="CCEC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361950" indent="-361950"/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✓新しい認定基準による請求は、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月末日までに請求された場合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で、認定基準に該当すると認定された場合は、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令和４年５月分からの手当が支給されます。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2900"/>
              </a:lnSpc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認定基準の改正にあたっての注意点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眼の障害で２級の特別児童扶養手当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を認定されて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いる方は、今回の改正に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よって障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害等級が上がり、特別児童扶養手当の手当額が増額となる可能性があります。障害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等級が上がる可能性がある方は、額改定請求のお手続きをお願いいたします。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✓額改定請求の詳細については額改定請求の案内をご覧ください。</a:t>
            </a:r>
          </a:p>
          <a:p>
            <a:pPr marL="361950" indent="-361950">
              <a:lnSpc>
                <a:spcPts val="33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✓なお、今回の改正によって、障害等級が下がることはありません。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2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15950" indent="-615950"/>
            <a:r>
              <a:rPr kumimoji="1"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615919" y="14813703"/>
            <a:ext cx="3596819" cy="1175443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158945" y="14232197"/>
            <a:ext cx="9240858" cy="280296"/>
          </a:xfrm>
          <a:prstGeom prst="roundRect">
            <a:avLst>
              <a:gd name="adj" fmla="val 12517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702" y="8930931"/>
            <a:ext cx="7529383" cy="53730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3733991" y="15497766"/>
            <a:ext cx="5288089" cy="575007"/>
            <a:chOff x="312032" y="5280509"/>
            <a:chExt cx="2665583" cy="362784"/>
          </a:xfrm>
        </p:grpSpPr>
        <p:sp>
          <p:nvSpPr>
            <p:cNvPr id="37" name="テキスト ボックス 2"/>
            <p:cNvSpPr txBox="1"/>
            <p:nvPr/>
          </p:nvSpPr>
          <p:spPr>
            <a:xfrm>
              <a:off x="312032" y="5280509"/>
              <a:ext cx="2665583" cy="36278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１級　　　　　　　：２級　　　　　　　　　　　　　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22082" y="5350375"/>
              <a:ext cx="232854" cy="2033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860861" y="5353888"/>
              <a:ext cx="291581" cy="2160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8" name="右矢印 67"/>
          <p:cNvSpPr/>
          <p:nvPr/>
        </p:nvSpPr>
        <p:spPr>
          <a:xfrm>
            <a:off x="6168137" y="11696729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16702" y="9658866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  <a:endParaRPr kumimoji="1" lang="ja-JP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470533" y="9699716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良い方の眼の視力は悪いが、両眼の視力の和が大きい場合、等級が低くなる又は手当が支給されない（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6237140" y="9657824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655441" y="9848088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5441" y="10976931"/>
            <a:ext cx="4139501" cy="4031006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 flipH="1" flipV="1">
            <a:off x="10993120" y="11000833"/>
            <a:ext cx="365760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418" y="11015389"/>
            <a:ext cx="4011618" cy="3898387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1028333" y="11017571"/>
            <a:ext cx="492443" cy="42021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6292" y="14937247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153644" y="10993120"/>
            <a:ext cx="492443" cy="43227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806619" y="15022365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cxnSp>
        <p:nvCxnSpPr>
          <p:cNvPr id="50" name="直線コネクタ 49"/>
          <p:cNvCxnSpPr/>
          <p:nvPr/>
        </p:nvCxnSpPr>
        <p:spPr>
          <a:xfrm flipH="1" flipV="1">
            <a:off x="4831930" y="11035709"/>
            <a:ext cx="365760" cy="1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96613"/>
              </p:ext>
            </p:extLst>
          </p:nvPr>
        </p:nvGraphicFramePr>
        <p:xfrm>
          <a:off x="116702" y="720489"/>
          <a:ext cx="11972260" cy="793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423">
                  <a:extLst>
                    <a:ext uri="{9D8B030D-6E8A-4147-A177-3AD203B41FA5}">
                      <a16:colId xmlns:a16="http://schemas.microsoft.com/office/drawing/2014/main" val="2004971007"/>
                    </a:ext>
                  </a:extLst>
                </a:gridCol>
                <a:gridCol w="10623837">
                  <a:extLst>
                    <a:ext uri="{9D8B030D-6E8A-4147-A177-3AD203B41FA5}">
                      <a16:colId xmlns:a16="http://schemas.microsoft.com/office/drawing/2014/main" val="3180365030"/>
                    </a:ext>
                  </a:extLst>
                </a:gridCol>
              </a:tblGrid>
              <a:tr h="318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0426"/>
                  </a:ext>
                </a:extLst>
              </a:tr>
              <a:tr h="49439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98251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465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144248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61659"/>
                  </a:ext>
                </a:extLst>
              </a:tr>
              <a:tr h="49439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0.07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82521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0.08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834461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29752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求心性視野狭窄又は輪状暗点があるものについて、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／２の視標で両眼の視野がそれぞれ５度以内におさまるもの　</a:t>
                      </a:r>
                      <a:endParaRPr kumimoji="1" lang="en-US" altLang="ja-JP" sz="2400" i="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改正前の基準の範囲を改正後もカバーできるよう存置した基準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0093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319132"/>
                  </a:ext>
                </a:extLst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130654" y="107629"/>
            <a:ext cx="3643977" cy="526975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改正後の認定基準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9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3909</TotalTime>
  <Words>714</Words>
  <Application>Microsoft Office PowerPoint</Application>
  <PresentationFormat>ユーザー設定</PresentationFormat>
  <Paragraphs>56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幸野 和喜(kouno-kazuki.yp3)</dc:creator>
  <cp:lastModifiedBy>高橋 百合</cp:lastModifiedBy>
  <cp:revision>230</cp:revision>
  <cp:lastPrinted>2021-12-10T10:15:04Z</cp:lastPrinted>
  <dcterms:created xsi:type="dcterms:W3CDTF">2021-06-08T02:38:07Z</dcterms:created>
  <dcterms:modified xsi:type="dcterms:W3CDTF">2022-02-03T03:56:45Z</dcterms:modified>
</cp:coreProperties>
</file>